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Inria Serif" panose="020B0604020202020204" charset="0"/>
      <p:regular r:id="rId11"/>
      <p:bold r:id="rId12"/>
      <p:italic r:id="rId13"/>
      <p:boldItalic r:id="rId14"/>
    </p:embeddedFont>
    <p:embeddedFont>
      <p:font typeface="Inria Serif Light" panose="020B0604020202020204" charset="0"/>
      <p:regular r:id="rId15"/>
      <p:bold r:id="rId16"/>
      <p:italic r:id="rId17"/>
      <p:boldItalic r:id="rId18"/>
    </p:embeddedFont>
    <p:embeddedFont>
      <p:font typeface="Playfair Display" panose="00000500000000000000" pitchFamily="2" charset="0"/>
      <p:regular r:id="rId19"/>
      <p:bold r:id="rId20"/>
      <p:italic r:id="rId21"/>
      <p:boldItalic r:id="rId22"/>
    </p:embeddedFont>
    <p:embeddedFont>
      <p:font typeface="Playfair Display Medium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ACA615-7A68-4E90-8A85-5259E70C750A}">
  <a:tblStyle styleId="{BAACA615-7A68-4E90-8A85-5259E70C750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1EFEE"/>
          </a:solidFill>
        </a:fill>
      </a:tcStyle>
    </a:wholeTbl>
    <a:band1H>
      <a:tcTxStyle/>
      <a:tcStyle>
        <a:tcBdr/>
        <a:fill>
          <a:solidFill>
            <a:srgbClr val="E2DED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2DED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60" y="-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c41580b5e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1c41580b5e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c41580b5ed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c41580b5ed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c41580b5ed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c41580b5ed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c41580b5ed_2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1c41580b5ed_2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c41580b5ed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c41580b5ed_2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c41580b5ed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c41580b5ed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02900" y="1361354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transparent frame">
  <p:cSld name="BLANK_1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rgbClr val="3B1106">
              <a:alpha val="6150"/>
            </a:srgbClr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ctrTitle"/>
          </p:nvPr>
        </p:nvSpPr>
        <p:spPr>
          <a:xfrm>
            <a:off x="702900" y="1361354"/>
            <a:ext cx="3724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rgbClr val="3B1106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8"/>
          <p:cNvSpPr txBox="1">
            <a:spLocks noGrp="1"/>
          </p:cNvSpPr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702900" y="2787333"/>
            <a:ext cx="47460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5928400" y="916150"/>
            <a:ext cx="2299500" cy="3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8"/>
          <p:cNvSpPr/>
          <p:nvPr/>
        </p:nvSpPr>
        <p:spPr>
          <a:xfrm>
            <a:off x="8227900" y="4227300"/>
            <a:ext cx="916200" cy="9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rgbClr val="3B1106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marL="914400" lvl="1" indent="-431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▪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marL="1371600" lvl="2" indent="-431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marL="1828800" lvl="3" indent="-431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marL="2286000" lvl="4" indent="-431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marL="2743200" lvl="5" indent="-431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marL="3200400" lvl="6" indent="-431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marL="3657600" lvl="7" indent="-431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marL="4114800" lvl="8" indent="-43180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13450" y="60053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9600" b="1" i="0" u="none" strike="noStrike" cap="none">
                <a:solidFill>
                  <a:schemeClr val="lt2"/>
                </a:solidFill>
                <a:latin typeface="Inria Serif"/>
                <a:ea typeface="Inria Serif"/>
                <a:cs typeface="Inria Serif"/>
                <a:sym typeface="Inria Serif"/>
              </a:rPr>
              <a:t>“</a:t>
            </a:r>
            <a:endParaRPr sz="9600" b="1" i="0" u="none" strike="noStrike" cap="none">
              <a:solidFill>
                <a:schemeClr val="lt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455700" y="1586238"/>
            <a:ext cx="36231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455700" y="2139163"/>
            <a:ext cx="3623100" cy="14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2794425" y="1376725"/>
            <a:ext cx="27540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5934401" y="1376725"/>
            <a:ext cx="27540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5928400" y="916150"/>
            <a:ext cx="2299500" cy="3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8227900" y="4227300"/>
            <a:ext cx="916200" cy="9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2762975" y="1376725"/>
            <a:ext cx="18459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2"/>
          </p:nvPr>
        </p:nvSpPr>
        <p:spPr>
          <a:xfrm>
            <a:off x="4802737" y="1376725"/>
            <a:ext cx="18459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3"/>
          </p:nvPr>
        </p:nvSpPr>
        <p:spPr>
          <a:xfrm>
            <a:off x="6842500" y="1376725"/>
            <a:ext cx="18459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/>
          <p:nvPr/>
        </p:nvSpPr>
        <p:spPr>
          <a:xfrm>
            <a:off x="2307300" y="0"/>
            <a:ext cx="6836700" cy="46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4"/>
          <p:cNvSpPr txBox="1">
            <a:spLocks noGrp="1"/>
          </p:cNvSpPr>
          <p:nvPr>
            <p:ph type="body" idx="1"/>
          </p:nvPr>
        </p:nvSpPr>
        <p:spPr>
          <a:xfrm>
            <a:off x="367825" y="3875252"/>
            <a:ext cx="1767300" cy="8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5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transparent frame">
  <p:cSld name="BLANK_1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3B1106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rgbClr val="3B1106">
              <a:alpha val="5882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▪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marL="4114800" lvl="8" indent="-431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213450" y="60053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2"/>
                </a:solidFill>
                <a:latin typeface="Inria Serif"/>
                <a:ea typeface="Inria Serif"/>
                <a:cs typeface="Inria Serif"/>
                <a:sym typeface="Inria Serif"/>
              </a:rPr>
              <a:t>“</a:t>
            </a:r>
            <a:endParaRPr sz="9600" b="1">
              <a:solidFill>
                <a:schemeClr val="lt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5700" y="1586238"/>
            <a:ext cx="3623100" cy="33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5700" y="2139163"/>
            <a:ext cx="3623100" cy="141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794425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5934401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2762975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4802737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3"/>
          </p:nvPr>
        </p:nvSpPr>
        <p:spPr>
          <a:xfrm>
            <a:off x="6842500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2307300" y="0"/>
            <a:ext cx="6836700" cy="46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67825" y="3875252"/>
            <a:ext cx="1767300" cy="85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lvl="1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lvl="2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lvl="3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lvl="4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lvl="5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lvl="6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lvl="7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lvl="8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Medium"/>
              <a:buNone/>
              <a:defRPr sz="2200">
                <a:solidFill>
                  <a:schemeClr val="accen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Medium"/>
              <a:buNone/>
              <a:defRPr sz="2200">
                <a:solidFill>
                  <a:schemeClr val="accen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Medium"/>
              <a:buNone/>
              <a:defRPr sz="2200">
                <a:solidFill>
                  <a:schemeClr val="accen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Medium"/>
              <a:buNone/>
              <a:defRPr sz="2200">
                <a:solidFill>
                  <a:schemeClr val="accen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Medium"/>
              <a:buNone/>
              <a:defRPr sz="2200">
                <a:solidFill>
                  <a:schemeClr val="accen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Medium"/>
              <a:buNone/>
              <a:defRPr sz="2200">
                <a:solidFill>
                  <a:schemeClr val="accen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Medium"/>
              <a:buNone/>
              <a:defRPr sz="2200">
                <a:solidFill>
                  <a:schemeClr val="accen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Medium"/>
              <a:buNone/>
              <a:defRPr sz="2200">
                <a:solidFill>
                  <a:schemeClr val="accen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Medium"/>
              <a:buNone/>
              <a:defRPr sz="2200">
                <a:solidFill>
                  <a:schemeClr val="accen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lvl="1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lvl="2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lvl="3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lvl="4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lvl="5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lvl="6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lvl="7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lvl="8" indent="-3556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Medium"/>
              <a:buNone/>
              <a:defRPr sz="2200" b="0" i="0" u="none" strike="noStrike" cap="none">
                <a:solidFill>
                  <a:schemeClr val="accen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Medium"/>
              <a:buNone/>
              <a:defRPr sz="2200" b="0" i="0" u="none" strike="noStrike" cap="none">
                <a:solidFill>
                  <a:schemeClr val="accen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Medium"/>
              <a:buNone/>
              <a:defRPr sz="2200" b="0" i="0" u="none" strike="noStrike" cap="none">
                <a:solidFill>
                  <a:schemeClr val="accen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Medium"/>
              <a:buNone/>
              <a:defRPr sz="2200" b="0" i="0" u="none" strike="noStrike" cap="none">
                <a:solidFill>
                  <a:schemeClr val="accen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Medium"/>
              <a:buNone/>
              <a:defRPr sz="2200" b="0" i="0" u="none" strike="noStrike" cap="none">
                <a:solidFill>
                  <a:schemeClr val="accen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Medium"/>
              <a:buNone/>
              <a:defRPr sz="2200" b="0" i="0" u="none" strike="noStrike" cap="none">
                <a:solidFill>
                  <a:schemeClr val="accen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Medium"/>
              <a:buNone/>
              <a:defRPr sz="2200" b="0" i="0" u="none" strike="noStrike" cap="none">
                <a:solidFill>
                  <a:schemeClr val="accen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Medium"/>
              <a:buNone/>
              <a:defRPr sz="2200" b="0" i="0" u="none" strike="noStrike" cap="none">
                <a:solidFill>
                  <a:schemeClr val="accen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Medium"/>
              <a:buNone/>
              <a:defRPr sz="2200" b="0" i="0" u="none" strike="noStrike" cap="none">
                <a:solidFill>
                  <a:schemeClr val="accen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1/hom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ctrTitle"/>
          </p:nvPr>
        </p:nvSpPr>
        <p:spPr>
          <a:xfrm>
            <a:off x="311700" y="243625"/>
            <a:ext cx="8520600" cy="2401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Leave Application Processing System</a:t>
            </a:r>
            <a:endParaRPr sz="6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9E9E9E"/>
                </a:solidFill>
              </a:rPr>
              <a:t>Team One</a:t>
            </a:r>
            <a:endParaRPr sz="4700">
              <a:solidFill>
                <a:srgbClr val="9E9E9E"/>
              </a:solidFill>
            </a:endParaRPr>
          </a:p>
        </p:txBody>
      </p:sp>
      <p:sp>
        <p:nvSpPr>
          <p:cNvPr id="130" name="Google Shape;130;p27"/>
          <p:cNvSpPr txBox="1">
            <a:spLocks noGrp="1"/>
          </p:cNvSpPr>
          <p:nvPr>
            <p:ph type="subTitle" idx="1"/>
          </p:nvPr>
        </p:nvSpPr>
        <p:spPr>
          <a:xfrm>
            <a:off x="228950" y="2944425"/>
            <a:ext cx="8520600" cy="18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Members: </a:t>
            </a:r>
            <a:endParaRPr sz="1600" b="1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Gao Yumengdie</a:t>
            </a:r>
            <a:endParaRPr sz="1600" b="1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Kaung Htet Win</a:t>
            </a:r>
            <a:endParaRPr sz="1600" b="1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Kolanjhikannan Akshayahasinee</a:t>
            </a:r>
            <a:endParaRPr sz="1600" b="1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Lin Lin Thant</a:t>
            </a:r>
            <a:endParaRPr sz="1600" b="1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Park Jun Suk</a:t>
            </a:r>
            <a:endParaRPr sz="1600" b="1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Sharmaine Chen</a:t>
            </a:r>
            <a:r>
              <a:rPr lang="en" sz="1400">
                <a:solidFill>
                  <a:srgbClr val="C27BA0"/>
                </a:solidFill>
              </a:rPr>
              <a:t>g</a:t>
            </a:r>
            <a:endParaRPr sz="1400">
              <a:solidFill>
                <a:srgbClr val="C27BA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28"/>
          <p:cNvGraphicFramePr/>
          <p:nvPr>
            <p:extLst>
              <p:ext uri="{D42A27DB-BD31-4B8C-83A1-F6EECF244321}">
                <p14:modId xmlns:p14="http://schemas.microsoft.com/office/powerpoint/2010/main" val="67459357"/>
              </p:ext>
            </p:extLst>
          </p:nvPr>
        </p:nvGraphicFramePr>
        <p:xfrm>
          <a:off x="120650" y="94614"/>
          <a:ext cx="8968700" cy="4986344"/>
        </p:xfrm>
        <a:graphic>
          <a:graphicData uri="http://schemas.openxmlformats.org/drawingml/2006/table">
            <a:tbl>
              <a:tblPr firstRow="1" bandRow="1">
                <a:noFill/>
                <a:tableStyleId>{BAACA615-7A68-4E90-8A85-5259E70C750A}</a:tableStyleId>
              </a:tblPr>
              <a:tblGrid>
                <a:gridCol w="286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551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" sz="4000" u="none" strike="noStrike" cap="none"/>
                        <a:t>To Run Our Codes</a:t>
                      </a:r>
                      <a:endParaRPr sz="4000" u="none" strike="noStrike" cap="none"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13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2800" b="1" u="none" strike="noStrike" cap="none" dirty="0"/>
                        <a:t>Loginname</a:t>
                      </a:r>
                      <a:endParaRPr sz="2800" b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2800" b="1" u="none" strike="noStrike" cap="none"/>
                        <a:t> Password </a:t>
                      </a:r>
                      <a:endParaRPr sz="2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2800" b="1" u="none" strike="noStrike" cap="none" dirty="0"/>
                        <a:t>UserRole</a:t>
                      </a:r>
                      <a:endParaRPr sz="2800" b="1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4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2800" u="none" strike="noStrike" cap="none"/>
                        <a:t>mary1</a:t>
                      </a:r>
                      <a:endParaRPr sz="2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2800" u="none" strike="noStrike" cap="none"/>
                        <a:t>password1</a:t>
                      </a:r>
                      <a:endParaRPr sz="2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2800" u="none" strike="noStrike" cap="none"/>
                        <a:t>systemadmin</a:t>
                      </a:r>
                      <a:endParaRPr sz="2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2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2800" u="none" strike="noStrike" cap="none" dirty="0"/>
                        <a:t>    johnny	</a:t>
                      </a:r>
                      <a:endParaRPr sz="2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2800" u="none" strike="noStrike" cap="none"/>
                        <a:t>password1</a:t>
                      </a:r>
                      <a:endParaRPr sz="2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2800" u="none" strike="noStrike" cap="none"/>
                        <a:t>manager</a:t>
                      </a:r>
                      <a:endParaRPr sz="2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34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2800" u="none" strike="noStrike" cap="none" dirty="0"/>
                        <a:t>peterparker </a:t>
                      </a:r>
                      <a:endParaRPr sz="2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2800" u="none" strike="noStrike" cap="none" dirty="0"/>
                        <a:t>password1</a:t>
                      </a:r>
                      <a:endParaRPr sz="2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SG" sz="2800" u="none" strike="noStrike" cap="none" dirty="0"/>
                        <a:t>S</a:t>
                      </a:r>
                      <a:r>
                        <a:rPr lang="en" sz="2800" u="none" strike="noStrike" cap="none" dirty="0"/>
                        <a:t>taff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7242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SG" sz="2800" b="1" u="none" strike="noStrike" cap="none" dirty="0">
                          <a:hlinkClick r:id="rId3"/>
                        </a:rPr>
                        <a:t>http://localhost:8081/home</a:t>
                      </a:r>
                      <a:r>
                        <a:rPr lang="en-SG" sz="2800" b="1" u="none" strike="noStrike" cap="none" dirty="0"/>
                        <a:t>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SG" sz="2800" b="1" u="none" strike="noStrike" cap="none" dirty="0"/>
                        <a:t>http://localhost:8081/login</a:t>
                      </a:r>
                      <a:endParaRPr sz="2800" b="1" u="none" strike="noStrike" cap="none" dirty="0"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endParaRPr sz="2800" u="none" strike="noStrike" cap="none" dirty="0"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endParaRPr lang="en" sz="28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1374635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29"/>
          <p:cNvGraphicFramePr/>
          <p:nvPr>
            <p:extLst>
              <p:ext uri="{D42A27DB-BD31-4B8C-83A1-F6EECF244321}">
                <p14:modId xmlns:p14="http://schemas.microsoft.com/office/powerpoint/2010/main" val="106444699"/>
              </p:ext>
            </p:extLst>
          </p:nvPr>
        </p:nvGraphicFramePr>
        <p:xfrm>
          <a:off x="-5" y="0"/>
          <a:ext cx="9144000" cy="5408225"/>
        </p:xfrm>
        <a:graphic>
          <a:graphicData uri="http://schemas.openxmlformats.org/drawingml/2006/table">
            <a:tbl>
              <a:tblPr firstRow="1" bandRow="1">
                <a:noFill/>
                <a:tableStyleId>{BAACA615-7A68-4E90-8A85-5259E70C750A}</a:tableStyleId>
              </a:tblPr>
              <a:tblGrid>
                <a:gridCol w="227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900" u="none" strike="noStrike" cap="none"/>
                        <a:t>Team Member</a:t>
                      </a:r>
                      <a:endParaRPr sz="19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EDE2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900" u="none" strike="noStrike" cap="none"/>
                        <a:t>Actor</a:t>
                      </a:r>
                      <a:endParaRPr sz="1900" u="none" strike="noStrike" cap="none"/>
                    </a:p>
                  </a:txBody>
                  <a:tcPr marL="91450" marR="91450" marT="45725" marB="45725">
                    <a:solidFill>
                      <a:srgbClr val="EDE2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900" u="none" strike="noStrike" cap="none"/>
                        <a:t>Use Cases</a:t>
                      </a:r>
                      <a:endParaRPr sz="1900"/>
                    </a:p>
                  </a:txBody>
                  <a:tcPr marL="91450" marR="91450" marT="45725" marB="45725">
                    <a:solidFill>
                      <a:srgbClr val="EDE2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900" u="none" strike="noStrike" cap="none"/>
                        <a:t>Other Remarks</a:t>
                      </a:r>
                      <a:endParaRPr sz="19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>
                        <a:solidFill>
                          <a:srgbClr val="EDE2D9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EDE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9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500" b="1" u="none" strike="noStrike" cap="none">
                          <a:solidFill>
                            <a:srgbClr val="C09B7A"/>
                          </a:solidFill>
                        </a:rPr>
                        <a:t>Kaung Htet Win</a:t>
                      </a:r>
                      <a:endParaRPr sz="1500" b="1" u="none" strike="noStrike" cap="none">
                        <a:solidFill>
                          <a:srgbClr val="C09B7A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500" b="1" u="none" strike="noStrike" cap="none">
                        <a:solidFill>
                          <a:srgbClr val="C09B7A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3E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900" b="1" u="none" strike="noStrike" cap="none">
                          <a:solidFill>
                            <a:schemeClr val="dk1"/>
                          </a:solidFill>
                        </a:rPr>
                        <a:t>Admin</a:t>
                      </a:r>
                      <a:endParaRPr sz="19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8F5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/>
                        <a:t>Manage Leave Type</a:t>
                      </a:r>
                      <a:endParaRPr sz="1000" b="1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/>
                        <a:t>Manage Staff</a:t>
                      </a:r>
                      <a:endParaRPr sz="1000" b="1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/>
                        <a:t>Manage Leave Entitlement</a:t>
                      </a:r>
                      <a:endParaRPr sz="1000" b="1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/>
                        <a:t>Manage Approval Hierarchy</a:t>
                      </a:r>
                      <a:endParaRPr sz="1000" b="1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/>
                        <a:t>Public holidays -CRUD</a:t>
                      </a:r>
                      <a:endParaRPr sz="1000" b="1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/>
                        <a:t>Interceptor</a:t>
                      </a:r>
                      <a:endParaRPr sz="1000" b="1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/>
                        <a:t>Login/Logout</a:t>
                      </a:r>
                      <a:endParaRPr sz="1000" b="1" u="none" strike="noStrike" cap="none" dirty="0"/>
                    </a:p>
                  </a:txBody>
                  <a:tcPr marL="91450" marR="91450" marT="45725" marB="45725">
                    <a:solidFill>
                      <a:srgbClr val="F8F5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/>
                        <a:t>Authorization (optional)</a:t>
                      </a:r>
                      <a:endParaRPr sz="1000" b="1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/>
                        <a:t>Reporting (optional)</a:t>
                      </a:r>
                      <a:endParaRPr sz="1000" b="1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/>
                        <a:t>User sessions</a:t>
                      </a:r>
                      <a:endParaRPr sz="1000" b="1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/>
                        <a:t>REST</a:t>
                      </a:r>
                      <a:endParaRPr sz="1000" b="1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/>
                        <a:t>ERD diagram</a:t>
                      </a:r>
                      <a:endParaRPr sz="1000" b="1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/>
                        <a:t>Bootstrap</a:t>
                      </a:r>
                      <a:endParaRPr sz="1000" b="1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/>
                        <a:t>Recording</a:t>
                      </a:r>
                      <a:endParaRPr sz="1000" b="1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dirty="0"/>
                        <a:t>Code Integration</a:t>
                      </a:r>
                      <a:endParaRPr sz="1000" b="1" dirty="0"/>
                    </a:p>
                  </a:txBody>
                  <a:tcPr marL="91450" marR="91450" marT="45725" marB="45725">
                    <a:solidFill>
                      <a:srgbClr val="F8F5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4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500" b="1" u="none" strike="noStrike" cap="none">
                          <a:solidFill>
                            <a:srgbClr val="C09B7A"/>
                          </a:solidFill>
                        </a:rPr>
                        <a:t>Kolanjhikannan Akshayahasinee</a:t>
                      </a:r>
                      <a:endParaRPr sz="1500" b="1" u="none" strike="noStrike" cap="none">
                        <a:solidFill>
                          <a:srgbClr val="C09B7A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500" b="1" u="none" strike="noStrike" cap="none">
                        <a:solidFill>
                          <a:srgbClr val="C09B7A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3E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900" b="1" u="none" strike="noStrike" cap="none">
                          <a:solidFill>
                            <a:schemeClr val="dk1"/>
                          </a:solidFill>
                        </a:rPr>
                        <a:t>Staff</a:t>
                      </a:r>
                      <a:endParaRPr sz="19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8F5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/>
                        <a:t>Manage Leave Application-CRUD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SG" sz="1000" b="1" u="none" strike="noStrike" cap="none" dirty="0"/>
                        <a:t>Submit Leave Application</a:t>
                      </a:r>
                      <a:endParaRPr sz="1000" b="1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/>
                        <a:t>All leave custom validations along with date helper class</a:t>
                      </a:r>
                      <a:endParaRPr sz="1000" b="1" u="none" strike="noStrike" cap="none" dirty="0"/>
                    </a:p>
                  </a:txBody>
                  <a:tcPr marL="91450" marR="91450" marT="45725" marB="45725">
                    <a:solidFill>
                      <a:srgbClr val="F8F5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/>
                        <a:t>Pagination </a:t>
                      </a:r>
                      <a:endParaRPr sz="1000" b="1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/>
                        <a:t>Email interaction(optional)</a:t>
                      </a:r>
                      <a:endParaRPr sz="1000" b="1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/>
                        <a:t>Initial DB design</a:t>
                      </a:r>
                      <a:endParaRPr sz="1000" b="1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/>
                        <a:t>ERD diagram</a:t>
                      </a:r>
                      <a:endParaRPr sz="1000" b="1" u="none" strike="noStrike" cap="none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dirty="0"/>
                        <a:t>Code integration</a:t>
                      </a:r>
                      <a:endParaRPr sz="1000" b="1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/>
                        <a:t>Recording</a:t>
                      </a:r>
                      <a:endParaRPr sz="1000" b="1" dirty="0"/>
                    </a:p>
                  </a:txBody>
                  <a:tcPr marL="91450" marR="91450" marT="45725" marB="45725">
                    <a:solidFill>
                      <a:srgbClr val="F8F5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500" b="1" u="none" strike="noStrike" cap="none">
                          <a:solidFill>
                            <a:srgbClr val="C09B7A"/>
                          </a:solidFill>
                        </a:rPr>
                        <a:t>Gao Yumengdie</a:t>
                      </a:r>
                      <a:endParaRPr sz="1500" b="1" u="none" strike="noStrike" cap="none">
                        <a:solidFill>
                          <a:srgbClr val="C09B7A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3ECE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/>
                        <a:t>View Personal Leave History</a:t>
                      </a:r>
                      <a:endParaRPr sz="1000" b="1" u="none" strike="noStrike" cap="none" dirty="0"/>
                    </a:p>
                  </a:txBody>
                  <a:tcPr marL="91450" marR="91450" marT="45725" marB="45725">
                    <a:solidFill>
                      <a:srgbClr val="F8F5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ERD diagram</a:t>
                      </a:r>
                      <a:endParaRPr sz="10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PPT</a:t>
                      </a:r>
                      <a:endParaRPr sz="10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/>
                        <a:t>Recording</a:t>
                      </a:r>
                      <a:endParaRPr sz="1000" b="1"/>
                    </a:p>
                  </a:txBody>
                  <a:tcPr marL="91450" marR="91450" marT="45725" marB="45725">
                    <a:solidFill>
                      <a:srgbClr val="F8F5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500" b="1" u="none" strike="noStrike" cap="none">
                          <a:solidFill>
                            <a:srgbClr val="C09B7A"/>
                          </a:solidFill>
                        </a:rPr>
                        <a:t>Lin Lin Thant</a:t>
                      </a:r>
                      <a:endParaRPr sz="1500" b="1" u="none" strike="noStrike" cap="none">
                        <a:solidFill>
                          <a:srgbClr val="C09B7A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3E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900" b="1" u="none" strike="noStrike" cap="none">
                          <a:solidFill>
                            <a:schemeClr val="dk1"/>
                          </a:solidFill>
                        </a:rPr>
                        <a:t>Manager</a:t>
                      </a:r>
                      <a:endParaRPr sz="1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8F5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/>
                        <a:t>View application for approval</a:t>
                      </a:r>
                      <a:endParaRPr sz="1000" b="1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/>
                        <a:t>View leave application</a:t>
                      </a:r>
                      <a:endParaRPr sz="1000" b="1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/>
                        <a:t>Approve/Reject Leave-CRUD</a:t>
                      </a:r>
                      <a:endParaRPr sz="1000" b="1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/>
                        <a:t>Approve/reject validation</a:t>
                      </a:r>
                      <a:endParaRPr sz="1000" b="1" u="none" strike="noStrike" cap="none" dirty="0"/>
                    </a:p>
                  </a:txBody>
                  <a:tcPr marL="91450" marR="91450" marT="45725" marB="45725">
                    <a:solidFill>
                      <a:srgbClr val="F8F5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Email Interaction (optional)</a:t>
                      </a:r>
                      <a:endParaRPr sz="10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ERD diagram</a:t>
                      </a:r>
                      <a:endParaRPr sz="10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Recording</a:t>
                      </a:r>
                      <a:endParaRPr sz="10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/>
                        <a:t>Code integration</a:t>
                      </a:r>
                      <a:endParaRPr sz="1000" b="1"/>
                    </a:p>
                  </a:txBody>
                  <a:tcPr marL="91450" marR="91450" marT="45725" marB="45725">
                    <a:solidFill>
                      <a:srgbClr val="F8F5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500" b="1" u="none" strike="noStrike" cap="none">
                          <a:solidFill>
                            <a:srgbClr val="C09B7A"/>
                          </a:solidFill>
                        </a:rPr>
                        <a:t>Park Jun Suk</a:t>
                      </a:r>
                      <a:endParaRPr sz="1500" b="1" u="none" strike="noStrike" cap="none">
                        <a:solidFill>
                          <a:srgbClr val="C09B7A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3ECE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/>
                        <a:t>View Employee Leave History</a:t>
                      </a:r>
                      <a:endParaRPr sz="1000" b="1" u="none" strike="noStrike" cap="none" dirty="0"/>
                    </a:p>
                  </a:txBody>
                  <a:tcPr marL="91450" marR="91450" marT="45725" marB="45725">
                    <a:solidFill>
                      <a:srgbClr val="F8F5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ERD diagram</a:t>
                      </a:r>
                      <a:endParaRPr sz="10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/>
                        <a:t>PPT</a:t>
                      </a:r>
                      <a:endParaRPr sz="1000" b="1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/>
                        <a:t>Recording</a:t>
                      </a:r>
                      <a:endParaRPr sz="1000" b="1"/>
                    </a:p>
                  </a:txBody>
                  <a:tcPr marL="91450" marR="91450" marT="45725" marB="45725">
                    <a:solidFill>
                      <a:srgbClr val="F8F5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500" b="1" u="none" strike="noStrike" cap="none">
                          <a:solidFill>
                            <a:srgbClr val="C09B7A"/>
                          </a:solidFill>
                        </a:rPr>
                        <a:t>Sharmaine Cheng</a:t>
                      </a:r>
                      <a:endParaRPr sz="1500" b="1" u="none" strike="noStrike" cap="none">
                        <a:solidFill>
                          <a:srgbClr val="C09B7A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3E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8F5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/>
                        <a:t>Claim Compensation (optional)</a:t>
                      </a:r>
                      <a:endParaRPr sz="1000" b="1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/>
                        <a:t>Approve Compensation Claim (optional)</a:t>
                      </a:r>
                      <a:endParaRPr sz="1000" b="1" u="none" strike="noStrike" cap="none" dirty="0"/>
                    </a:p>
                  </a:txBody>
                  <a:tcPr marL="91450" marR="91450" marT="45725" marB="45725">
                    <a:solidFill>
                      <a:srgbClr val="F8F5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/>
                        <a:t>ERD diagram</a:t>
                      </a:r>
                      <a:endParaRPr sz="1000" b="1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/>
                        <a:t>PPT</a:t>
                      </a:r>
                      <a:endParaRPr sz="1000" b="1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/>
                        <a:t>Recording</a:t>
                      </a:r>
                      <a:endParaRPr sz="1000" b="1" u="none" strike="noStrike" cap="none" dirty="0"/>
                    </a:p>
                  </a:txBody>
                  <a:tcPr marL="91450" marR="91450" marT="45725" marB="45725">
                    <a:solidFill>
                      <a:srgbClr val="F8F5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5867"/>
            <a:ext cx="9144000" cy="479176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0"/>
          <p:cNvSpPr txBox="1"/>
          <p:nvPr/>
        </p:nvSpPr>
        <p:spPr>
          <a:xfrm>
            <a:off x="-1274600" y="-90250"/>
            <a:ext cx="41961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ERD Diagram</a:t>
            </a:r>
            <a:endParaRPr sz="100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/>
          <p:nvPr/>
        </p:nvSpPr>
        <p:spPr>
          <a:xfrm>
            <a:off x="2339975" y="1899285"/>
            <a:ext cx="791845" cy="1115695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7E71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31"/>
          <p:cNvCxnSpPr/>
          <p:nvPr/>
        </p:nvCxnSpPr>
        <p:spPr>
          <a:xfrm>
            <a:off x="3131820" y="2459355"/>
            <a:ext cx="856615" cy="0"/>
          </a:xfrm>
          <a:prstGeom prst="straightConnector1">
            <a:avLst/>
          </a:prstGeom>
          <a:noFill/>
          <a:ln w="9525" cap="flat" cmpd="sng">
            <a:solidFill>
              <a:srgbClr val="A9968C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53" name="Google Shape;153;p31"/>
          <p:cNvSpPr/>
          <p:nvPr/>
        </p:nvSpPr>
        <p:spPr>
          <a:xfrm>
            <a:off x="3988435" y="1901825"/>
            <a:ext cx="1153160" cy="1115695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7E71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1"/>
          <p:cNvSpPr/>
          <p:nvPr/>
        </p:nvSpPr>
        <p:spPr>
          <a:xfrm>
            <a:off x="5998210" y="1900555"/>
            <a:ext cx="1294130" cy="1115695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7E71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Layer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31"/>
          <p:cNvCxnSpPr/>
          <p:nvPr/>
        </p:nvCxnSpPr>
        <p:spPr>
          <a:xfrm>
            <a:off x="5141595" y="2459990"/>
            <a:ext cx="856615" cy="0"/>
          </a:xfrm>
          <a:prstGeom prst="straightConnector1">
            <a:avLst/>
          </a:prstGeom>
          <a:noFill/>
          <a:ln w="9525" cap="flat" cmpd="sng">
            <a:solidFill>
              <a:srgbClr val="A9968C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56" name="Google Shape;156;p31"/>
          <p:cNvCxnSpPr/>
          <p:nvPr/>
        </p:nvCxnSpPr>
        <p:spPr>
          <a:xfrm>
            <a:off x="7292340" y="2458720"/>
            <a:ext cx="856615" cy="0"/>
          </a:xfrm>
          <a:prstGeom prst="straightConnector1">
            <a:avLst/>
          </a:prstGeom>
          <a:noFill/>
          <a:ln w="9525" cap="flat" cmpd="sng">
            <a:solidFill>
              <a:srgbClr val="A9968C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57" name="Google Shape;157;p31"/>
          <p:cNvSpPr/>
          <p:nvPr/>
        </p:nvSpPr>
        <p:spPr>
          <a:xfrm>
            <a:off x="8202295" y="1902460"/>
            <a:ext cx="831850" cy="1115695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7E71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1"/>
          <p:cNvSpPr/>
          <p:nvPr/>
        </p:nvSpPr>
        <p:spPr>
          <a:xfrm>
            <a:off x="4925695" y="144780"/>
            <a:ext cx="3439160" cy="73850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7E71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Repository Class Extending CRUD Services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31"/>
          <p:cNvCxnSpPr/>
          <p:nvPr/>
        </p:nvCxnSpPr>
        <p:spPr>
          <a:xfrm>
            <a:off x="6755130" y="922655"/>
            <a:ext cx="22860" cy="939165"/>
          </a:xfrm>
          <a:prstGeom prst="straightConnector1">
            <a:avLst/>
          </a:prstGeom>
          <a:noFill/>
          <a:ln w="9525" cap="flat" cmpd="sng">
            <a:solidFill>
              <a:srgbClr val="A9968C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60" name="Google Shape;160;p31"/>
          <p:cNvCxnSpPr/>
          <p:nvPr/>
        </p:nvCxnSpPr>
        <p:spPr>
          <a:xfrm rot="10800000">
            <a:off x="6472555" y="890905"/>
            <a:ext cx="23495" cy="957580"/>
          </a:xfrm>
          <a:prstGeom prst="straightConnector1">
            <a:avLst/>
          </a:prstGeom>
          <a:noFill/>
          <a:ln w="9525" cap="flat" cmpd="sng">
            <a:solidFill>
              <a:srgbClr val="A9968C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61" name="Google Shape;161;p31"/>
          <p:cNvSpPr/>
          <p:nvPr/>
        </p:nvSpPr>
        <p:spPr>
          <a:xfrm>
            <a:off x="6857365" y="1059180"/>
            <a:ext cx="1138555" cy="620395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7E71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Dependency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Injection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31"/>
          <p:cNvCxnSpPr/>
          <p:nvPr/>
        </p:nvCxnSpPr>
        <p:spPr>
          <a:xfrm rot="10800000">
            <a:off x="6496050" y="3014980"/>
            <a:ext cx="23495" cy="957580"/>
          </a:xfrm>
          <a:prstGeom prst="straightConnector1">
            <a:avLst/>
          </a:prstGeom>
          <a:noFill/>
          <a:ln w="9525" cap="flat" cmpd="sng">
            <a:solidFill>
              <a:srgbClr val="A9968C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63" name="Google Shape;163;p31"/>
          <p:cNvCxnSpPr/>
          <p:nvPr/>
        </p:nvCxnSpPr>
        <p:spPr>
          <a:xfrm>
            <a:off x="6732270" y="3054985"/>
            <a:ext cx="22860" cy="939165"/>
          </a:xfrm>
          <a:prstGeom prst="straightConnector1">
            <a:avLst/>
          </a:prstGeom>
          <a:noFill/>
          <a:ln w="9525" cap="flat" cmpd="sng">
            <a:solidFill>
              <a:srgbClr val="A9968C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64" name="Google Shape;164;p31"/>
          <p:cNvSpPr/>
          <p:nvPr/>
        </p:nvSpPr>
        <p:spPr>
          <a:xfrm>
            <a:off x="6130290" y="3972560"/>
            <a:ext cx="1162050" cy="690880"/>
          </a:xfrm>
          <a:prstGeom prst="flowChartMagneticDisk">
            <a:avLst/>
          </a:prstGeom>
          <a:solidFill>
            <a:schemeClr val="accent1"/>
          </a:solidFill>
          <a:ln w="28575" cap="flat" cmpd="sng">
            <a:solidFill>
              <a:srgbClr val="7E71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31"/>
          <p:cNvCxnSpPr/>
          <p:nvPr/>
        </p:nvCxnSpPr>
        <p:spPr>
          <a:xfrm flipH="1">
            <a:off x="7344410" y="3106420"/>
            <a:ext cx="1153795" cy="989330"/>
          </a:xfrm>
          <a:prstGeom prst="straightConnector1">
            <a:avLst/>
          </a:prstGeom>
          <a:noFill/>
          <a:ln w="9525" cap="flat" cmpd="sng">
            <a:solidFill>
              <a:srgbClr val="A9968C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66" name="Google Shape;166;p31"/>
          <p:cNvSpPr txBox="1"/>
          <p:nvPr/>
        </p:nvSpPr>
        <p:spPr>
          <a:xfrm>
            <a:off x="3206115" y="2155825"/>
            <a:ext cx="781685" cy="30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1"/>
          <p:cNvSpPr txBox="1"/>
          <p:nvPr/>
        </p:nvSpPr>
        <p:spPr>
          <a:xfrm>
            <a:off x="3182620" y="2571750"/>
            <a:ext cx="840105" cy="30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1"/>
          <p:cNvSpPr txBox="1"/>
          <p:nvPr/>
        </p:nvSpPr>
        <p:spPr>
          <a:xfrm>
            <a:off x="7800975" y="3567430"/>
            <a:ext cx="1343025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JPA/Spring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1"/>
          <p:cNvSpPr/>
          <p:nvPr/>
        </p:nvSpPr>
        <p:spPr>
          <a:xfrm>
            <a:off x="30175" y="2013900"/>
            <a:ext cx="1807500" cy="11157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7E7169"/>
                </a:solidFill>
              </a:rPr>
              <a:t>Spring MVC Flow Architecture</a:t>
            </a:r>
            <a:endParaRPr sz="2000" b="1">
              <a:solidFill>
                <a:srgbClr val="7E7169"/>
              </a:solidFill>
            </a:endParaRPr>
          </a:p>
        </p:txBody>
      </p:sp>
      <p:sp>
        <p:nvSpPr>
          <p:cNvPr id="170" name="Google Shape;170;p31"/>
          <p:cNvSpPr/>
          <p:nvPr/>
        </p:nvSpPr>
        <p:spPr>
          <a:xfrm>
            <a:off x="1837675" y="524000"/>
            <a:ext cx="727200" cy="42195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1"/>
          <p:cNvSpPr txBox="1"/>
          <p:nvPr/>
        </p:nvSpPr>
        <p:spPr>
          <a:xfrm>
            <a:off x="0" y="-56400"/>
            <a:ext cx="32061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Architecture Layer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2" descr="微信图片_202212212040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5070" y="1003300"/>
            <a:ext cx="6550025" cy="4055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25" y="2741500"/>
            <a:ext cx="1791621" cy="1003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Google Shape;178;p32"/>
          <p:cNvGrpSpPr/>
          <p:nvPr/>
        </p:nvGrpSpPr>
        <p:grpSpPr>
          <a:xfrm>
            <a:off x="-11" y="4303696"/>
            <a:ext cx="978527" cy="839804"/>
            <a:chOff x="5247525" y="3007275"/>
            <a:chExt cx="517575" cy="384825"/>
          </a:xfrm>
        </p:grpSpPr>
        <p:sp>
          <p:nvSpPr>
            <p:cNvPr id="179" name="Google Shape;179;p3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Google Shape;181;p32"/>
          <p:cNvSpPr txBox="1"/>
          <p:nvPr/>
        </p:nvSpPr>
        <p:spPr>
          <a:xfrm>
            <a:off x="0" y="56425"/>
            <a:ext cx="34293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Technologies Used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" name="Google Shape;186;p33"/>
          <p:cNvGraphicFramePr/>
          <p:nvPr/>
        </p:nvGraphicFramePr>
        <p:xfrm>
          <a:off x="-10" y="962275"/>
          <a:ext cx="9144000" cy="4181225"/>
        </p:xfrm>
        <a:graphic>
          <a:graphicData uri="http://schemas.openxmlformats.org/drawingml/2006/table">
            <a:tbl>
              <a:tblPr firstRow="1" bandRow="1">
                <a:noFill/>
                <a:tableStyleId>{BAACA615-7A68-4E90-8A85-5259E70C750A}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8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800" u="none" strike="noStrike" cap="none"/>
                        <a:t>Technical aspects</a:t>
                      </a:r>
                      <a:endParaRPr sz="2800" u="none" strike="noStrike" cap="none"/>
                    </a:p>
                  </a:txBody>
                  <a:tcPr marL="91450" marR="91450" marT="45725" marB="45725" anchor="ctr">
                    <a:solidFill>
                      <a:srgbClr val="EDE2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800" u="none" strike="noStrike" cap="none"/>
                        <a:t>For group cooperation</a:t>
                      </a:r>
                      <a:endParaRPr sz="2800" u="none" strike="noStrike" cap="none"/>
                    </a:p>
                  </a:txBody>
                  <a:tcPr marL="91450" marR="91450" marT="45725" marB="45725" anchor="ctr">
                    <a:solidFill>
                      <a:srgbClr val="EDE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3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/>
                        <a:t>1.CRUD in spring</a:t>
                      </a:r>
                      <a:endParaRPr sz="2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/>
                        <a:t>2. Mapping models</a:t>
                      </a:r>
                      <a:endParaRPr sz="2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/>
                        <a:t>3. Writing custom validations</a:t>
                      </a:r>
                      <a:endParaRPr sz="2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/>
                        <a:t>4. Debugging errors</a:t>
                      </a:r>
                      <a:endParaRPr sz="2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/>
                        <a:t>5.</a:t>
                      </a:r>
                      <a:r>
                        <a:rPr lang="en" sz="2400"/>
                        <a:t>Creating UI using Bootstrap</a:t>
                      </a:r>
                      <a:endParaRPr sz="2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F3E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/>
                        <a:t>1. Clear division of labor</a:t>
                      </a:r>
                      <a:endParaRPr sz="2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/>
                        <a:t>2. Help each other</a:t>
                      </a:r>
                      <a:endParaRPr sz="2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/>
                        <a:t>3. Communicate effectively to</a:t>
                      </a:r>
                      <a:endParaRPr sz="24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/>
                        <a:t>    complete the task quickly</a:t>
                      </a:r>
                      <a:endParaRPr sz="24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/>
                        <a:t>4.Code merging</a:t>
                      </a:r>
                      <a:endParaRPr sz="2400"/>
                    </a:p>
                  </a:txBody>
                  <a:tcPr marL="91450" marR="91450" marT="45725" marB="45725">
                    <a:solidFill>
                      <a:srgbClr val="F3E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7" name="Google Shape;187;p33"/>
          <p:cNvSpPr txBox="1"/>
          <p:nvPr/>
        </p:nvSpPr>
        <p:spPr>
          <a:xfrm>
            <a:off x="0" y="112800"/>
            <a:ext cx="4354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dk1"/>
                </a:solidFill>
              </a:rPr>
              <a:t>Lessons Learnt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Paulina template">
  <a:themeElements>
    <a:clrScheme name="Custom 347">
      <a:dk1>
        <a:srgbClr val="756F6F"/>
      </a:dk1>
      <a:lt1>
        <a:srgbClr val="FFFFFF"/>
      </a:lt1>
      <a:dk2>
        <a:srgbClr val="A8A09D"/>
      </a:dk2>
      <a:lt2>
        <a:srgbClr val="F5F1F0"/>
      </a:lt2>
      <a:accent1>
        <a:srgbClr val="AD9B91"/>
      </a:accent1>
      <a:accent2>
        <a:srgbClr val="E2D1C2"/>
      </a:accent2>
      <a:accent3>
        <a:srgbClr val="C4CBBF"/>
      </a:accent3>
      <a:accent4>
        <a:srgbClr val="BFC8CB"/>
      </a:accent4>
      <a:accent5>
        <a:srgbClr val="E9DBDB"/>
      </a:accent5>
      <a:accent6>
        <a:srgbClr val="C5C4BF"/>
      </a:accent6>
      <a:hlink>
        <a:srgbClr val="413A3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ulina template">
  <a:themeElements>
    <a:clrScheme name="Custom 347">
      <a:dk1>
        <a:srgbClr val="756F6F"/>
      </a:dk1>
      <a:lt1>
        <a:srgbClr val="FFFFFF"/>
      </a:lt1>
      <a:dk2>
        <a:srgbClr val="A8A09D"/>
      </a:dk2>
      <a:lt2>
        <a:srgbClr val="F5F1F0"/>
      </a:lt2>
      <a:accent1>
        <a:srgbClr val="AD9B91"/>
      </a:accent1>
      <a:accent2>
        <a:srgbClr val="E2D1C2"/>
      </a:accent2>
      <a:accent3>
        <a:srgbClr val="C4CBBF"/>
      </a:accent3>
      <a:accent4>
        <a:srgbClr val="BFC8CB"/>
      </a:accent4>
      <a:accent5>
        <a:srgbClr val="E9DBDB"/>
      </a:accent5>
      <a:accent6>
        <a:srgbClr val="C5C4BF"/>
      </a:accent6>
      <a:hlink>
        <a:srgbClr val="413A3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288</Words>
  <Application>Microsoft Office PowerPoint</Application>
  <PresentationFormat>On-screen Show (16:9)</PresentationFormat>
  <Paragraphs>114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Playfair Display Medium</vt:lpstr>
      <vt:lpstr>Inria Serif Light</vt:lpstr>
      <vt:lpstr>Inria Serif</vt:lpstr>
      <vt:lpstr>Playfair Display</vt:lpstr>
      <vt:lpstr>Paulina template</vt:lpstr>
      <vt:lpstr>Paulina template</vt:lpstr>
      <vt:lpstr> Leave Application Processing System Team 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Leave Application Processing System Team One</dc:title>
  <dc:creator>aksha nathan</dc:creator>
  <cp:lastModifiedBy>aksha nathan</cp:lastModifiedBy>
  <cp:revision>3</cp:revision>
  <dcterms:modified xsi:type="dcterms:W3CDTF">2022-12-23T04:41:47Z</dcterms:modified>
</cp:coreProperties>
</file>