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58" r:id="rId3"/>
    <p:sldId id="288" r:id="rId4"/>
    <p:sldId id="311" r:id="rId5"/>
    <p:sldId id="261" r:id="rId6"/>
    <p:sldId id="291" r:id="rId7"/>
    <p:sldId id="295" r:id="rId8"/>
    <p:sldId id="300" r:id="rId9"/>
    <p:sldId id="298" r:id="rId10"/>
    <p:sldId id="299" r:id="rId11"/>
    <p:sldId id="301" r:id="rId12"/>
    <p:sldId id="297" r:id="rId13"/>
    <p:sldId id="294" r:id="rId14"/>
    <p:sldId id="296" r:id="rId15"/>
    <p:sldId id="293" r:id="rId16"/>
    <p:sldId id="292" r:id="rId17"/>
    <p:sldId id="306" r:id="rId18"/>
    <p:sldId id="310" r:id="rId19"/>
    <p:sldId id="309" r:id="rId20"/>
    <p:sldId id="302" r:id="rId21"/>
    <p:sldId id="303" r:id="rId22"/>
    <p:sldId id="304" r:id="rId23"/>
    <p:sldId id="305"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9DF0A1-6DDC-322B-2794-1E231265DDE0}" v="133" dt="2024-10-28T08:25:42.233"/>
    <p1510:client id="{B88CCCC7-01D4-0D31-D970-BF1E22EB0B32}" v="429" dt="2024-10-29T02:47:27.608"/>
    <p1510:client id="{D54BBCBB-DD7E-BB06-DED6-44FC8B66D778}" v="1" dt="2024-10-29T02:54:03.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BE062-6C78-40BD-8CCB-809281617BF8}" type="datetimeFigureOut">
              <a:rPr lang="en-IN" smtClean="0"/>
              <a:t>28-10-2024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D0EA7-0E91-424E-962F-8BB0CD6577DB}" type="slidenum">
              <a:rPr lang="en-IN" smtClean="0"/>
              <a:t>‹#›</a:t>
            </a:fld>
            <a:endParaRPr lang="en-IN"/>
          </a:p>
        </p:txBody>
      </p:sp>
    </p:spTree>
    <p:extLst>
      <p:ext uri="{BB962C8B-B14F-4D97-AF65-F5344CB8AC3E}">
        <p14:creationId xmlns:p14="http://schemas.microsoft.com/office/powerpoint/2010/main" val="354601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52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E09F6-35F0-4BD9-B413-870CCF1D7DB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DE09F6-35F0-4BD9-B413-870CCF1D7DBE}"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DE09F6-35F0-4BD9-B413-870CCF1D7DBE}" type="datetimeFigureOut">
              <a:rPr lang="en-IN" smtClean="0"/>
              <a:t>28-10-2024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0DE09F6-35F0-4BD9-B413-870CCF1D7DBE}" type="datetimeFigureOut">
              <a:rPr lang="en-IN" smtClean="0"/>
              <a:t>28-10-2024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E09F6-35F0-4BD9-B413-870CCF1D7DBE}" type="datetimeFigureOut">
              <a:rPr lang="en-IN" smtClean="0"/>
              <a:t>28-10-2024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E09F6-35F0-4BD9-B413-870CCF1D7DBE}"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E09F6-35F0-4BD9-B413-870CCF1D7DBE}"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E09F6-35F0-4BD9-B413-870CCF1D7DBE}" type="datetimeFigureOut">
              <a:rPr lang="en-IN" smtClean="0"/>
              <a:t>28-10-2024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A416A-7D92-4211-AD23-0968018DD29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3948" y="568014"/>
            <a:ext cx="9773586" cy="840615"/>
          </a:xfrm>
          <a:prstGeom prst="rect">
            <a:avLst/>
          </a:prstGeom>
        </p:spPr>
        <p:txBody>
          <a:bodyPr vert="horz" wrap="square" lIns="0" tIns="12700" rIns="0" bIns="0" rtlCol="0" anchor="ctr">
            <a:spAutoFit/>
          </a:bodyPr>
          <a:lstStyle/>
          <a:p>
            <a:pPr marL="704850" marR="5080" indent="-692785" algn="ctr">
              <a:lnSpc>
                <a:spcPct val="100000"/>
              </a:lnSpc>
              <a:spcBef>
                <a:spcPts val="100"/>
              </a:spcBef>
            </a:pPr>
            <a:r>
              <a:rPr lang="en-US" sz="2400" b="1">
                <a:latin typeface="Times New Roman"/>
                <a:cs typeface="Times New Roman"/>
              </a:rPr>
              <a:t>  MALLA REDDY COLLEGE OF ENGINEERING &amp; TECHNOLOGY</a:t>
            </a:r>
            <a:br>
              <a:rPr lang="en-US" sz="2400" b="1">
                <a:latin typeface="Times New Roman" panose="02020603050405020304" pitchFamily="18" charset="0"/>
                <a:cs typeface="Times New Roman" panose="02020603050405020304" pitchFamily="18" charset="0"/>
              </a:rPr>
            </a:br>
            <a:r>
              <a:rPr lang="en-US" sz="2000" b="1">
                <a:latin typeface="Times New Roman"/>
                <a:cs typeface="Times New Roman"/>
              </a:rPr>
              <a:t> </a:t>
            </a:r>
            <a:r>
              <a:rPr lang="en-US" sz="2000">
                <a:latin typeface="Times New Roman"/>
                <a:cs typeface="Times New Roman"/>
              </a:rPr>
              <a:t>(Autonomous Institution – UGC, Govt. of India)</a:t>
            </a:r>
            <a:br>
              <a:rPr lang="en-US" sz="2000">
                <a:latin typeface="Times New Roman"/>
                <a:cs typeface="Times New Roman"/>
              </a:rPr>
            </a:br>
            <a:r>
              <a:rPr lang="en-US" sz="2800">
                <a:latin typeface="Times New Roman"/>
                <a:cs typeface="Times New Roman"/>
              </a:rPr>
              <a:t> </a:t>
            </a:r>
            <a:r>
              <a:rPr lang="en-US" sz="2000" b="1">
                <a:latin typeface="Times New Roman"/>
                <a:cs typeface="Times New Roman"/>
              </a:rPr>
              <a:t>DEPARTMENT OF </a:t>
            </a:r>
            <a:r>
              <a:rPr lang="en-IN" sz="2000" b="1">
                <a:latin typeface="Times New Roman"/>
                <a:cs typeface="Times New Roman"/>
              </a:rPr>
              <a:t>INFORMATION TECHNOLOGY </a:t>
            </a:r>
            <a:endParaRPr sz="2000">
              <a:latin typeface="Times New Roman"/>
              <a:cs typeface="Times New Roman"/>
            </a:endParaRPr>
          </a:p>
        </p:txBody>
      </p:sp>
      <p:sp>
        <p:nvSpPr>
          <p:cNvPr id="4" name="object 4"/>
          <p:cNvSpPr txBox="1"/>
          <p:nvPr/>
        </p:nvSpPr>
        <p:spPr>
          <a:xfrm>
            <a:off x="2386324" y="2252284"/>
            <a:ext cx="8212667" cy="655949"/>
          </a:xfrm>
          <a:prstGeom prst="rect">
            <a:avLst/>
          </a:prstGeom>
        </p:spPr>
        <p:txBody>
          <a:bodyPr vert="horz" wrap="square" lIns="0" tIns="12700" rIns="0" bIns="0" rtlCol="0">
            <a:spAutoFit/>
          </a:bodyPr>
          <a:lstStyle/>
          <a:p>
            <a:pPr marL="12700" marR="5080">
              <a:spcBef>
                <a:spcPts val="100"/>
              </a:spcBef>
            </a:pPr>
            <a:r>
              <a:rPr lang="en-US" sz="2800" b="1">
                <a:latin typeface="Times New Roman" panose="02020603050405020304" pitchFamily="18" charset="0"/>
                <a:cs typeface="Times New Roman" panose="02020603050405020304" pitchFamily="18" charset="0"/>
              </a:rPr>
              <a:t>IMPLEMENTATION OF PCA WITH ANN ALGORITHM FOR FACE RECOGNITION</a:t>
            </a:r>
          </a:p>
        </p:txBody>
      </p:sp>
      <p:sp>
        <p:nvSpPr>
          <p:cNvPr id="6" name="object 6"/>
          <p:cNvSpPr txBox="1"/>
          <p:nvPr/>
        </p:nvSpPr>
        <p:spPr>
          <a:xfrm>
            <a:off x="6804838" y="4413606"/>
            <a:ext cx="4252206" cy="1122743"/>
          </a:xfrm>
          <a:prstGeom prst="rect">
            <a:avLst/>
          </a:prstGeom>
        </p:spPr>
        <p:txBody>
          <a:bodyPr vert="horz" wrap="square" lIns="0" tIns="12700" rIns="0" bIns="0" rtlCol="0" anchor="t">
            <a:spAutoFit/>
          </a:bodyPr>
          <a:lstStyle/>
          <a:p>
            <a:pPr marL="12700">
              <a:spcBef>
                <a:spcPts val="100"/>
              </a:spcBef>
            </a:pPr>
            <a:r>
              <a:rPr lang="en-US" sz="2000" b="1" spc="-45">
                <a:latin typeface="Times New Roman"/>
                <a:cs typeface="Times New Roman"/>
              </a:rPr>
              <a:t>BATCH</a:t>
            </a:r>
            <a:r>
              <a:rPr lang="en-US" sz="2000" b="1" spc="-30">
                <a:latin typeface="Times New Roman"/>
                <a:cs typeface="Times New Roman"/>
              </a:rPr>
              <a:t> 03</a:t>
            </a:r>
            <a:endParaRPr lang="en-IN" sz="2000" b="1" spc="-5">
              <a:latin typeface="Times New Roman" panose="02020603050405020304" pitchFamily="18" charset="0"/>
              <a:cs typeface="Times New Roman" panose="02020603050405020304" pitchFamily="18" charset="0"/>
            </a:endParaRPr>
          </a:p>
          <a:p>
            <a:pPr marL="12700">
              <a:spcBef>
                <a:spcPts val="100"/>
              </a:spcBef>
            </a:pPr>
            <a:r>
              <a:rPr lang="en-US">
                <a:latin typeface="Times New Roman" panose="02020603050405020304" pitchFamily="18" charset="0"/>
                <a:cs typeface="Times New Roman" panose="02020603050405020304" pitchFamily="18" charset="0"/>
                <a:sym typeface="+mn-ea"/>
              </a:rPr>
              <a:t>21N31A</a:t>
            </a:r>
            <a:r>
              <a:rPr lang="en-IN">
                <a:latin typeface="Times New Roman" panose="02020603050405020304" pitchFamily="18" charset="0"/>
                <a:cs typeface="Times New Roman" panose="02020603050405020304" pitchFamily="18" charset="0"/>
                <a:sym typeface="+mn-ea"/>
              </a:rPr>
              <a:t>1277</a:t>
            </a:r>
            <a:r>
              <a:rPr lang="en-US">
                <a:latin typeface="Times New Roman" panose="02020603050405020304" pitchFamily="18" charset="0"/>
                <a:cs typeface="Times New Roman" panose="02020603050405020304" pitchFamily="18" charset="0"/>
                <a:sym typeface="+mn-ea"/>
              </a:rPr>
              <a:t> –</a:t>
            </a:r>
            <a:r>
              <a:rPr lang="en-IN">
                <a:latin typeface="Times New Roman" panose="02020603050405020304" pitchFamily="18" charset="0"/>
                <a:cs typeface="Times New Roman" panose="02020603050405020304" pitchFamily="18" charset="0"/>
                <a:sym typeface="+mn-ea"/>
              </a:rPr>
              <a:t>K.AKSHAYA  KUMARI</a:t>
            </a:r>
            <a:endParaRPr lang="en-US">
              <a:latin typeface="Times New Roman" panose="02020603050405020304" pitchFamily="18" charset="0"/>
              <a:cs typeface="Times New Roman" panose="02020603050405020304" pitchFamily="18" charset="0"/>
            </a:endParaRPr>
          </a:p>
          <a:p>
            <a:pPr marL="12700">
              <a:spcBef>
                <a:spcPts val="100"/>
              </a:spcBef>
            </a:pPr>
            <a:r>
              <a:rPr lang="en-US">
                <a:latin typeface="Times New Roman" panose="02020603050405020304" pitchFamily="18" charset="0"/>
                <a:cs typeface="Times New Roman" panose="02020603050405020304" pitchFamily="18" charset="0"/>
                <a:sym typeface="+mn-ea"/>
              </a:rPr>
              <a:t>21N31A</a:t>
            </a:r>
            <a:r>
              <a:rPr lang="en-IN">
                <a:latin typeface="Times New Roman" panose="02020603050405020304" pitchFamily="18" charset="0"/>
                <a:cs typeface="Times New Roman" panose="02020603050405020304" pitchFamily="18" charset="0"/>
                <a:sym typeface="+mn-ea"/>
              </a:rPr>
              <a:t>1268</a:t>
            </a:r>
            <a:r>
              <a:rPr lang="en-US">
                <a:latin typeface="Times New Roman" panose="02020603050405020304" pitchFamily="18" charset="0"/>
                <a:cs typeface="Times New Roman" panose="02020603050405020304" pitchFamily="18" charset="0"/>
                <a:sym typeface="+mn-ea"/>
              </a:rPr>
              <a:t> – </a:t>
            </a:r>
            <a:r>
              <a:rPr lang="en-IN">
                <a:latin typeface="Times New Roman" panose="02020603050405020304" pitchFamily="18" charset="0"/>
                <a:cs typeface="Times New Roman" panose="02020603050405020304" pitchFamily="18" charset="0"/>
                <a:sym typeface="+mn-ea"/>
              </a:rPr>
              <a:t>K.INDRA KARAN REDDY</a:t>
            </a:r>
            <a:endParaRPr lang="en-US">
              <a:latin typeface="Times New Roman" panose="02020603050405020304" pitchFamily="18" charset="0"/>
              <a:cs typeface="Times New Roman" panose="02020603050405020304" pitchFamily="18" charset="0"/>
            </a:endParaRPr>
          </a:p>
          <a:p>
            <a:pPr marL="12700">
              <a:spcBef>
                <a:spcPts val="100"/>
              </a:spcBef>
            </a:pPr>
            <a:r>
              <a:rPr lang="en-US">
                <a:latin typeface="Times New Roman" panose="02020603050405020304" pitchFamily="18" charset="0"/>
                <a:cs typeface="Times New Roman" panose="02020603050405020304" pitchFamily="18" charset="0"/>
                <a:sym typeface="+mn-ea"/>
              </a:rPr>
              <a:t>21N31A</a:t>
            </a:r>
            <a:r>
              <a:rPr lang="en-IN">
                <a:latin typeface="Times New Roman" panose="02020603050405020304" pitchFamily="18" charset="0"/>
                <a:cs typeface="Times New Roman" panose="02020603050405020304" pitchFamily="18" charset="0"/>
                <a:sym typeface="+mn-ea"/>
              </a:rPr>
              <a:t>12B3</a:t>
            </a:r>
            <a:r>
              <a:rPr lang="en-US">
                <a:latin typeface="Times New Roman" panose="02020603050405020304" pitchFamily="18" charset="0"/>
                <a:cs typeface="Times New Roman" panose="02020603050405020304" pitchFamily="18" charset="0"/>
                <a:sym typeface="+mn-ea"/>
              </a:rPr>
              <a:t> – </a:t>
            </a:r>
            <a:r>
              <a:rPr lang="en-IN">
                <a:latin typeface="Times New Roman" panose="02020603050405020304" pitchFamily="18" charset="0"/>
                <a:cs typeface="Times New Roman" panose="02020603050405020304" pitchFamily="18" charset="0"/>
                <a:sym typeface="+mn-ea"/>
              </a:rPr>
              <a:t>MD. MUQSITH</a:t>
            </a:r>
            <a:endParaRPr lang="en-US">
              <a:latin typeface="Times New Roman" panose="02020603050405020304" pitchFamily="18" charset="0"/>
              <a:cs typeface="Times New Roman" panose="02020603050405020304" pitchFamily="18" charset="0"/>
            </a:endParaRPr>
          </a:p>
          <a:p>
            <a:pPr marL="12700">
              <a:spcBef>
                <a:spcPts val="100"/>
              </a:spcBef>
            </a:pPr>
            <a:endParaRPr>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258557"/>
            <a:ext cx="1055090" cy="1079176"/>
          </a:xfrm>
          <a:prstGeom prst="rect">
            <a:avLst/>
          </a:prstGeom>
        </p:spPr>
      </p:pic>
      <p:sp>
        <p:nvSpPr>
          <p:cNvPr id="3" name="TextBox 2">
            <a:extLst>
              <a:ext uri="{FF2B5EF4-FFF2-40B4-BE49-F238E27FC236}">
                <a16:creationId xmlns:a16="http://schemas.microsoft.com/office/drawing/2014/main" id="{EAC17155-925F-E0CD-DE91-661670FC39D2}"/>
              </a:ext>
            </a:extLst>
          </p:cNvPr>
          <p:cNvSpPr txBox="1"/>
          <p:nvPr/>
        </p:nvSpPr>
        <p:spPr>
          <a:xfrm>
            <a:off x="1603948" y="5274733"/>
            <a:ext cx="3913504" cy="53091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INTERNAL GUIDE: </a:t>
            </a:r>
          </a:p>
          <a:p>
            <a:r>
              <a:rPr lang="en-US">
                <a:latin typeface="Times New Roman" panose="02020603050405020304" pitchFamily="18" charset="0"/>
                <a:cs typeface="Times New Roman" panose="02020603050405020304" pitchFamily="18" charset="0"/>
              </a:rPr>
              <a:t>Dr. K.SURESH</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947-6DE4-2026-EFE0-6B2DD4AC99F4}"/>
              </a:ext>
            </a:extLst>
          </p:cNvPr>
          <p:cNvSpPr>
            <a:spLocks noGrp="1"/>
          </p:cNvSpPr>
          <p:nvPr>
            <p:ph type="title"/>
          </p:nvPr>
        </p:nvSpPr>
        <p:spPr>
          <a:xfrm>
            <a:off x="848638" y="1158441"/>
            <a:ext cx="10505162" cy="4509260"/>
          </a:xfrm>
        </p:spPr>
        <p:txBody>
          <a:bodyPr>
            <a:normAutofit/>
          </a:bodyPr>
          <a:lstStyle/>
          <a:p>
            <a:pPr algn="just"/>
            <a:br>
              <a:rPr lang="en-GB" sz="2400">
                <a:latin typeface="Times New Roman"/>
                <a:ea typeface="Calibri Light"/>
                <a:cs typeface="Calibri Light"/>
              </a:rPr>
            </a:br>
            <a:br>
              <a:rPr lang="en-GB" sz="2400">
                <a:latin typeface="Times New Roman"/>
                <a:ea typeface="+mj-lt"/>
                <a:cs typeface="+mj-lt"/>
              </a:rPr>
            </a:br>
            <a:r>
              <a:rPr lang="en-GB" sz="2000" b="1">
                <a:latin typeface="Times New Roman"/>
                <a:ea typeface="+mj-lt"/>
                <a:cs typeface="+mj-lt"/>
              </a:rPr>
              <a:t>1.Performance: </a:t>
            </a:r>
            <a:r>
              <a:rPr lang="en-GB" sz="2000">
                <a:latin typeface="Times New Roman"/>
                <a:ea typeface="+mj-lt"/>
                <a:cs typeface="+mj-lt"/>
              </a:rPr>
              <a:t>The system should operate efficiently, with quick face detection and recognition under 1 second.</a:t>
            </a:r>
            <a:endParaRPr lang="en-GB" sz="2000">
              <a:latin typeface="Times New Roman"/>
              <a:ea typeface="Calibri Light"/>
              <a:cs typeface="Times New Roman"/>
            </a:endParaRPr>
          </a:p>
          <a:p>
            <a:pPr algn="just"/>
            <a:r>
              <a:rPr lang="en-GB" sz="2000" b="1">
                <a:latin typeface="Times New Roman"/>
                <a:ea typeface="+mj-lt"/>
                <a:cs typeface="+mj-lt"/>
              </a:rPr>
              <a:t>2.Scalability: </a:t>
            </a:r>
            <a:r>
              <a:rPr lang="en-GB" sz="2000">
                <a:latin typeface="Times New Roman"/>
                <a:ea typeface="+mj-lt"/>
                <a:cs typeface="+mj-lt"/>
              </a:rPr>
              <a:t>It should handle an increasing number of face records without performance degradation.</a:t>
            </a:r>
            <a:endParaRPr lang="en-GB" sz="2000">
              <a:latin typeface="Times New Roman"/>
              <a:cs typeface="Times New Roman"/>
            </a:endParaRPr>
          </a:p>
          <a:p>
            <a:pPr algn="just"/>
            <a:r>
              <a:rPr lang="en-GB" sz="2000" b="1">
                <a:latin typeface="Times New Roman"/>
                <a:ea typeface="+mj-lt"/>
                <a:cs typeface="+mj-lt"/>
              </a:rPr>
              <a:t>3.Accuracy:</a:t>
            </a:r>
            <a:r>
              <a:rPr lang="en-GB" sz="2000">
                <a:latin typeface="Times New Roman"/>
                <a:ea typeface="+mj-lt"/>
                <a:cs typeface="+mj-lt"/>
              </a:rPr>
              <a:t> Achieve a high recognition accuracy, with minimal false positives and false negatives.</a:t>
            </a:r>
            <a:endParaRPr lang="en-GB" sz="2000">
              <a:latin typeface="Times New Roman"/>
              <a:cs typeface="Times New Roman"/>
            </a:endParaRPr>
          </a:p>
          <a:p>
            <a:pPr algn="just"/>
            <a:r>
              <a:rPr lang="en-GB" sz="2000" b="1">
                <a:latin typeface="Times New Roman"/>
                <a:ea typeface="+mj-lt"/>
                <a:cs typeface="+mj-lt"/>
              </a:rPr>
              <a:t>4.Security:</a:t>
            </a:r>
            <a:r>
              <a:rPr lang="en-GB" sz="2000">
                <a:latin typeface="Times New Roman"/>
                <a:ea typeface="+mj-lt"/>
                <a:cs typeface="+mj-lt"/>
              </a:rPr>
              <a:t> Ensure that the facial data stored and processed is secure, protecting user privacy.</a:t>
            </a:r>
            <a:endParaRPr lang="en-GB" sz="2000">
              <a:latin typeface="Times New Roman"/>
              <a:cs typeface="Times New Roman"/>
            </a:endParaRPr>
          </a:p>
          <a:p>
            <a:pPr algn="just"/>
            <a:r>
              <a:rPr lang="en-GB" sz="2000" b="1">
                <a:latin typeface="Times New Roman"/>
                <a:ea typeface="+mj-lt"/>
                <a:cs typeface="+mj-lt"/>
              </a:rPr>
              <a:t>5. Usability:</a:t>
            </a:r>
            <a:r>
              <a:rPr lang="en-GB" sz="2000">
                <a:latin typeface="Times New Roman"/>
                <a:ea typeface="+mj-lt"/>
                <a:cs typeface="+mj-lt"/>
              </a:rPr>
              <a:t> The interface should be user-friendly, allowing easy navigation and operation for non-technical users.</a:t>
            </a:r>
            <a:endParaRPr lang="en-GB" sz="2000">
              <a:latin typeface="Times New Roman"/>
              <a:cs typeface="Times New Roman"/>
            </a:endParaRPr>
          </a:p>
          <a:p>
            <a:r>
              <a:rPr lang="en-GB" sz="2000">
                <a:latin typeface="Times New Roman"/>
                <a:ea typeface="+mj-lt"/>
                <a:cs typeface="+mj-lt"/>
              </a:rPr>
              <a:t>.</a:t>
            </a:r>
            <a:br>
              <a:rPr lang="en-GB" sz="2000">
                <a:latin typeface="Times New Roman"/>
                <a:ea typeface="Calibri Light"/>
                <a:cs typeface="Calibri Light"/>
              </a:rPr>
            </a:br>
            <a:endParaRPr lang="en-GB" sz="2400">
              <a:latin typeface="Times New Roman"/>
              <a:cs typeface="Times New Roman"/>
            </a:endParaRPr>
          </a:p>
        </p:txBody>
      </p:sp>
      <p:sp>
        <p:nvSpPr>
          <p:cNvPr id="5" name="TextBox 4">
            <a:extLst>
              <a:ext uri="{FF2B5EF4-FFF2-40B4-BE49-F238E27FC236}">
                <a16:creationId xmlns:a16="http://schemas.microsoft.com/office/drawing/2014/main" id="{5D2946E3-7112-B227-C81D-5DA50D67EE83}"/>
              </a:ext>
            </a:extLst>
          </p:cNvPr>
          <p:cNvSpPr txBox="1"/>
          <p:nvPr/>
        </p:nvSpPr>
        <p:spPr>
          <a:xfrm>
            <a:off x="734520" y="804636"/>
            <a:ext cx="95055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latin typeface="Times New Roman"/>
                <a:cs typeface="Times New Roman"/>
              </a:rPr>
              <a:t>NON-FUNCTIONAL REQUIREMENTS</a:t>
            </a:r>
            <a:r>
              <a:rPr lang="en-GB" sz="2400" b="1">
                <a:latin typeface="Times New Roman"/>
                <a:cs typeface="Times New Roman"/>
              </a:rPr>
              <a:t>:</a:t>
            </a:r>
            <a:endParaRPr lang="en-US"/>
          </a:p>
        </p:txBody>
      </p:sp>
    </p:spTree>
    <p:extLst>
      <p:ext uri="{BB962C8B-B14F-4D97-AF65-F5344CB8AC3E}">
        <p14:creationId xmlns:p14="http://schemas.microsoft.com/office/powerpoint/2010/main" val="223047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2A9B-3AAC-58B9-C0E7-A1E199570D8E}"/>
              </a:ext>
            </a:extLst>
          </p:cNvPr>
          <p:cNvSpPr>
            <a:spLocks noGrp="1"/>
          </p:cNvSpPr>
          <p:nvPr>
            <p:ph type="title"/>
          </p:nvPr>
        </p:nvSpPr>
        <p:spPr/>
        <p:txBody>
          <a:bodyPr>
            <a:normAutofit/>
          </a:bodyPr>
          <a:lstStyle/>
          <a:p>
            <a:r>
              <a:rPr lang="en-GB" sz="4000">
                <a:latin typeface="Times New Roman"/>
                <a:cs typeface="Calibri Light"/>
              </a:rPr>
              <a:t>SYSTEM ARCHITECTURE</a:t>
            </a:r>
          </a:p>
        </p:txBody>
      </p:sp>
      <p:pic>
        <p:nvPicPr>
          <p:cNvPr id="5" name="Picture 4" descr="A diagram of a process&#10;&#10;Description automatically generated">
            <a:extLst>
              <a:ext uri="{FF2B5EF4-FFF2-40B4-BE49-F238E27FC236}">
                <a16:creationId xmlns:a16="http://schemas.microsoft.com/office/drawing/2014/main" id="{94CFAFEE-72BE-D099-A349-F0B0984A7F1B}"/>
              </a:ext>
            </a:extLst>
          </p:cNvPr>
          <p:cNvPicPr>
            <a:picLocks noChangeAspect="1"/>
          </p:cNvPicPr>
          <p:nvPr/>
        </p:nvPicPr>
        <p:blipFill>
          <a:blip r:embed="rId2"/>
          <a:stretch>
            <a:fillRect/>
          </a:stretch>
        </p:blipFill>
        <p:spPr>
          <a:xfrm>
            <a:off x="3043032" y="1496787"/>
            <a:ext cx="5070887" cy="4996542"/>
          </a:xfrm>
          <a:prstGeom prst="rect">
            <a:avLst/>
          </a:prstGeom>
        </p:spPr>
      </p:pic>
    </p:spTree>
    <p:extLst>
      <p:ext uri="{BB962C8B-B14F-4D97-AF65-F5344CB8AC3E}">
        <p14:creationId xmlns:p14="http://schemas.microsoft.com/office/powerpoint/2010/main" val="100007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6343-79B9-C73E-1FFB-43CEFC2889B5}"/>
              </a:ext>
            </a:extLst>
          </p:cNvPr>
          <p:cNvSpPr>
            <a:spLocks noGrp="1"/>
          </p:cNvSpPr>
          <p:nvPr>
            <p:ph type="title"/>
          </p:nvPr>
        </p:nvSpPr>
        <p:spPr>
          <a:xfrm>
            <a:off x="462419" y="386002"/>
            <a:ext cx="10515600" cy="1325563"/>
          </a:xfrm>
        </p:spPr>
        <p:txBody>
          <a:bodyPr/>
          <a:lstStyle/>
          <a:p>
            <a:r>
              <a:rPr lang="en-GB" sz="4000">
                <a:latin typeface="Times New Roman"/>
                <a:ea typeface="Calibri Light"/>
                <a:cs typeface="Calibri Light"/>
              </a:rPr>
              <a:t>UML DIAGRAMS</a:t>
            </a:r>
            <a:br>
              <a:rPr lang="en-GB" b="1">
                <a:ea typeface="Calibri Light"/>
                <a:cs typeface="Calibri Light"/>
              </a:rPr>
            </a:br>
            <a:endParaRPr lang="en-GB" b="1"/>
          </a:p>
        </p:txBody>
      </p:sp>
      <p:sp>
        <p:nvSpPr>
          <p:cNvPr id="5" name="TextBox 4">
            <a:extLst>
              <a:ext uri="{FF2B5EF4-FFF2-40B4-BE49-F238E27FC236}">
                <a16:creationId xmlns:a16="http://schemas.microsoft.com/office/drawing/2014/main" id="{E10A405F-F7F6-8B8C-0C47-97D97E325AE4}"/>
              </a:ext>
            </a:extLst>
          </p:cNvPr>
          <p:cNvSpPr txBox="1"/>
          <p:nvPr/>
        </p:nvSpPr>
        <p:spPr>
          <a:xfrm>
            <a:off x="901058" y="1411092"/>
            <a:ext cx="6375417"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3200">
                <a:latin typeface="Times New Roman"/>
                <a:ea typeface="Calibri"/>
                <a:cs typeface="Calibri"/>
              </a:rPr>
              <a:t>Class Diagram</a:t>
            </a:r>
            <a:endParaRPr lang="en-US"/>
          </a:p>
          <a:p>
            <a:pPr marL="457200" indent="-457200">
              <a:buFont typeface="Arial"/>
              <a:buChar char="•"/>
            </a:pPr>
            <a:r>
              <a:rPr lang="en-GB" sz="3200">
                <a:latin typeface="Times New Roman"/>
                <a:ea typeface="Calibri"/>
                <a:cs typeface="Calibri"/>
              </a:rPr>
              <a:t>Use Case Diagram</a:t>
            </a:r>
          </a:p>
          <a:p>
            <a:pPr marL="457200" indent="-457200">
              <a:buFont typeface="Arial"/>
              <a:buChar char="•"/>
            </a:pPr>
            <a:r>
              <a:rPr lang="en-GB" sz="3200">
                <a:latin typeface="Times New Roman"/>
                <a:ea typeface="Calibri"/>
                <a:cs typeface="Calibri"/>
              </a:rPr>
              <a:t>Sequence Diagram</a:t>
            </a:r>
          </a:p>
          <a:p>
            <a:pPr marL="457200" indent="-457200">
              <a:buFont typeface="Arial"/>
              <a:buChar char="•"/>
            </a:pPr>
            <a:r>
              <a:rPr lang="en-GB" sz="3200">
                <a:latin typeface="Times New Roman"/>
                <a:ea typeface="Calibri"/>
                <a:cs typeface="Calibri"/>
              </a:rPr>
              <a:t>Activity Diagram</a:t>
            </a:r>
          </a:p>
          <a:p>
            <a:endParaRPr lang="en-GB">
              <a:ea typeface="Calibri"/>
              <a:cs typeface="Calibri"/>
            </a:endParaRPr>
          </a:p>
        </p:txBody>
      </p:sp>
    </p:spTree>
    <p:extLst>
      <p:ext uri="{BB962C8B-B14F-4D97-AF65-F5344CB8AC3E}">
        <p14:creationId xmlns:p14="http://schemas.microsoft.com/office/powerpoint/2010/main" val="142302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677F-E830-2E31-B04B-93D37E94A836}"/>
              </a:ext>
            </a:extLst>
          </p:cNvPr>
          <p:cNvSpPr>
            <a:spLocks noGrp="1"/>
          </p:cNvSpPr>
          <p:nvPr>
            <p:ph type="title"/>
          </p:nvPr>
        </p:nvSpPr>
        <p:spPr>
          <a:xfrm>
            <a:off x="203991" y="818560"/>
            <a:ext cx="3177436" cy="709701"/>
          </a:xfrm>
        </p:spPr>
        <p:txBody>
          <a:bodyPr>
            <a:normAutofit/>
          </a:bodyPr>
          <a:lstStyle/>
          <a:p>
            <a:r>
              <a:rPr lang="en-GB" sz="2000">
                <a:latin typeface="Times New Roman"/>
                <a:ea typeface="Calibri Light"/>
                <a:cs typeface="Calibri Light"/>
              </a:rPr>
              <a:t>CLASS DIAGRAM</a:t>
            </a:r>
            <a:endParaRPr lang="en-GB" sz="2000">
              <a:latin typeface="Times New Roman"/>
              <a:cs typeface="Times New Roman"/>
            </a:endParaRPr>
          </a:p>
        </p:txBody>
      </p:sp>
      <p:pic>
        <p:nvPicPr>
          <p:cNvPr id="6" name="Picture 5" descr="A screenshot of a computer code">
            <a:extLst>
              <a:ext uri="{FF2B5EF4-FFF2-40B4-BE49-F238E27FC236}">
                <a16:creationId xmlns:a16="http://schemas.microsoft.com/office/drawing/2014/main" id="{FD885B15-D0BC-61B3-609C-1D6CDF890960}"/>
              </a:ext>
            </a:extLst>
          </p:cNvPr>
          <p:cNvPicPr>
            <a:picLocks noChangeAspect="1"/>
          </p:cNvPicPr>
          <p:nvPr/>
        </p:nvPicPr>
        <p:blipFill>
          <a:blip r:embed="rId2"/>
          <a:stretch>
            <a:fillRect/>
          </a:stretch>
        </p:blipFill>
        <p:spPr>
          <a:xfrm>
            <a:off x="4004238" y="390237"/>
            <a:ext cx="7370070" cy="5823526"/>
          </a:xfrm>
          <a:prstGeom prst="rect">
            <a:avLst/>
          </a:prstGeom>
        </p:spPr>
      </p:pic>
    </p:spTree>
    <p:extLst>
      <p:ext uri="{BB962C8B-B14F-4D97-AF65-F5344CB8AC3E}">
        <p14:creationId xmlns:p14="http://schemas.microsoft.com/office/powerpoint/2010/main" val="62778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46DF-D66C-4559-A2AE-122CB4F673A3}"/>
              </a:ext>
            </a:extLst>
          </p:cNvPr>
          <p:cNvSpPr>
            <a:spLocks noGrp="1"/>
          </p:cNvSpPr>
          <p:nvPr>
            <p:ph type="title"/>
          </p:nvPr>
        </p:nvSpPr>
        <p:spPr>
          <a:xfrm>
            <a:off x="420666" y="667837"/>
            <a:ext cx="4096011" cy="1325563"/>
          </a:xfrm>
        </p:spPr>
        <p:txBody>
          <a:bodyPr>
            <a:normAutofit/>
          </a:bodyPr>
          <a:lstStyle/>
          <a:p>
            <a:r>
              <a:rPr lang="en-GB" sz="2000">
                <a:latin typeface="Times New Roman"/>
                <a:ea typeface="Calibri Light"/>
                <a:cs typeface="Calibri Light"/>
              </a:rPr>
              <a:t>USECASE DIAGRAM</a:t>
            </a:r>
          </a:p>
        </p:txBody>
      </p:sp>
      <p:pic>
        <p:nvPicPr>
          <p:cNvPr id="6" name="Picture 5" descr="A diagram of a face detection process">
            <a:extLst>
              <a:ext uri="{FF2B5EF4-FFF2-40B4-BE49-F238E27FC236}">
                <a16:creationId xmlns:a16="http://schemas.microsoft.com/office/drawing/2014/main" id="{2137AA55-FD62-494D-3EB7-20F8002EF6A5}"/>
              </a:ext>
            </a:extLst>
          </p:cNvPr>
          <p:cNvPicPr>
            <a:picLocks noChangeAspect="1"/>
          </p:cNvPicPr>
          <p:nvPr/>
        </p:nvPicPr>
        <p:blipFill>
          <a:blip r:embed="rId2"/>
          <a:stretch>
            <a:fillRect/>
          </a:stretch>
        </p:blipFill>
        <p:spPr>
          <a:xfrm>
            <a:off x="3207105" y="567847"/>
            <a:ext cx="7249599" cy="5784936"/>
          </a:xfrm>
          <a:prstGeom prst="rect">
            <a:avLst/>
          </a:prstGeom>
        </p:spPr>
      </p:pic>
    </p:spTree>
    <p:extLst>
      <p:ext uri="{BB962C8B-B14F-4D97-AF65-F5344CB8AC3E}">
        <p14:creationId xmlns:p14="http://schemas.microsoft.com/office/powerpoint/2010/main" val="277955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61697-4429-2EE1-932E-99ECE8411106}"/>
              </a:ext>
            </a:extLst>
          </p:cNvPr>
          <p:cNvSpPr>
            <a:spLocks noGrp="1"/>
          </p:cNvSpPr>
          <p:nvPr>
            <p:ph type="title"/>
          </p:nvPr>
        </p:nvSpPr>
        <p:spPr>
          <a:xfrm>
            <a:off x="128392" y="1176448"/>
            <a:ext cx="6058421" cy="242842"/>
          </a:xfrm>
        </p:spPr>
        <p:txBody>
          <a:bodyPr vert="horz" lIns="91440" tIns="45720" rIns="91440" bIns="45720" rtlCol="0" anchor="ctr">
            <a:noAutofit/>
          </a:bodyPr>
          <a:lstStyle/>
          <a:p>
            <a:pPr marL="342900" indent="-342900"/>
            <a:r>
              <a:rPr lang="en-US" sz="2000" kern="1200">
                <a:latin typeface="Times New Roman"/>
                <a:cs typeface="Times New Roman"/>
              </a:rPr>
              <a:t>SEQUENCE DIAGRAM</a:t>
            </a:r>
          </a:p>
        </p:txBody>
      </p:sp>
      <p:pic>
        <p:nvPicPr>
          <p:cNvPr id="3" name="Picture 2" descr="A diagram of a face recognition system&#10;&#10;Description automatically generated">
            <a:extLst>
              <a:ext uri="{FF2B5EF4-FFF2-40B4-BE49-F238E27FC236}">
                <a16:creationId xmlns:a16="http://schemas.microsoft.com/office/drawing/2014/main" id="{4F3209BA-78AC-73E4-87EB-B63A58013E41}"/>
              </a:ext>
            </a:extLst>
          </p:cNvPr>
          <p:cNvPicPr>
            <a:picLocks noChangeAspect="1"/>
          </p:cNvPicPr>
          <p:nvPr/>
        </p:nvPicPr>
        <p:blipFill>
          <a:blip r:embed="rId2"/>
          <a:stretch>
            <a:fillRect/>
          </a:stretch>
        </p:blipFill>
        <p:spPr>
          <a:xfrm>
            <a:off x="3017000" y="446687"/>
            <a:ext cx="9171632" cy="5682028"/>
          </a:xfrm>
          <a:prstGeom prst="rect">
            <a:avLst/>
          </a:prstGeom>
        </p:spPr>
      </p:pic>
    </p:spTree>
    <p:extLst>
      <p:ext uri="{BB962C8B-B14F-4D97-AF65-F5344CB8AC3E}">
        <p14:creationId xmlns:p14="http://schemas.microsoft.com/office/powerpoint/2010/main" val="175176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337EE6-4338-EFEE-32D0-472A18D7B879}"/>
              </a:ext>
            </a:extLst>
          </p:cNvPr>
          <p:cNvSpPr txBox="1"/>
          <p:nvPr/>
        </p:nvSpPr>
        <p:spPr>
          <a:xfrm>
            <a:off x="302969" y="1409132"/>
            <a:ext cx="27501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latin typeface="Times New Roman"/>
                <a:ea typeface="Calibri"/>
                <a:cs typeface="Calibri"/>
              </a:rPr>
              <a:t>ACTIVITY DIAGRAM</a:t>
            </a:r>
          </a:p>
        </p:txBody>
      </p:sp>
      <p:pic>
        <p:nvPicPr>
          <p:cNvPr id="7" name="Picture 6" descr="A diagram of a face recognition system">
            <a:extLst>
              <a:ext uri="{FF2B5EF4-FFF2-40B4-BE49-F238E27FC236}">
                <a16:creationId xmlns:a16="http://schemas.microsoft.com/office/drawing/2014/main" id="{01519F27-E31B-0FB7-C205-B5A11DB70FC2}"/>
              </a:ext>
            </a:extLst>
          </p:cNvPr>
          <p:cNvPicPr>
            <a:picLocks noChangeAspect="1"/>
          </p:cNvPicPr>
          <p:nvPr/>
        </p:nvPicPr>
        <p:blipFill>
          <a:blip r:embed="rId2"/>
          <a:stretch>
            <a:fillRect/>
          </a:stretch>
        </p:blipFill>
        <p:spPr>
          <a:xfrm>
            <a:off x="5038337" y="244258"/>
            <a:ext cx="6509875" cy="6348607"/>
          </a:xfrm>
          <a:prstGeom prst="rect">
            <a:avLst/>
          </a:prstGeom>
        </p:spPr>
      </p:pic>
    </p:spTree>
    <p:extLst>
      <p:ext uri="{BB962C8B-B14F-4D97-AF65-F5344CB8AC3E}">
        <p14:creationId xmlns:p14="http://schemas.microsoft.com/office/powerpoint/2010/main" val="33043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D267-E156-999C-4F76-2D1E4A97CEDA}"/>
              </a:ext>
            </a:extLst>
          </p:cNvPr>
          <p:cNvSpPr>
            <a:spLocks noGrp="1"/>
          </p:cNvSpPr>
          <p:nvPr>
            <p:ph type="title"/>
          </p:nvPr>
        </p:nvSpPr>
        <p:spPr/>
        <p:txBody>
          <a:bodyPr>
            <a:normAutofit/>
          </a:bodyPr>
          <a:lstStyle/>
          <a:p>
            <a:r>
              <a:rPr lang="en-IN" sz="4000">
                <a:latin typeface="Times New Roman"/>
                <a:cs typeface="Times New Roman"/>
              </a:rPr>
              <a:t>SAMPLE CODE</a:t>
            </a:r>
          </a:p>
        </p:txBody>
      </p:sp>
      <p:pic>
        <p:nvPicPr>
          <p:cNvPr id="5" name="Content Placeholder 4">
            <a:extLst>
              <a:ext uri="{FF2B5EF4-FFF2-40B4-BE49-F238E27FC236}">
                <a16:creationId xmlns:a16="http://schemas.microsoft.com/office/drawing/2014/main" id="{642EF5C1-F0EE-DD32-5F8F-3B1481EC3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553" y="1441938"/>
            <a:ext cx="10515599" cy="5187461"/>
          </a:xfrm>
        </p:spPr>
      </p:pic>
    </p:spTree>
    <p:extLst>
      <p:ext uri="{BB962C8B-B14F-4D97-AF65-F5344CB8AC3E}">
        <p14:creationId xmlns:p14="http://schemas.microsoft.com/office/powerpoint/2010/main" val="82077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116AEF-5DA5-868E-5DE3-BDE56F7B8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46" y="430824"/>
            <a:ext cx="10726616" cy="6207368"/>
          </a:xfrm>
          <a:prstGeom prst="rect">
            <a:avLst/>
          </a:prstGeom>
        </p:spPr>
      </p:pic>
    </p:spTree>
    <p:extLst>
      <p:ext uri="{BB962C8B-B14F-4D97-AF65-F5344CB8AC3E}">
        <p14:creationId xmlns:p14="http://schemas.microsoft.com/office/powerpoint/2010/main" val="38051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232DD5C8-C6A3-CB89-D02B-CED4358AA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167053"/>
            <a:ext cx="8253159" cy="6488723"/>
          </a:xfrm>
          <a:prstGeom prst="rect">
            <a:avLst/>
          </a:prstGeom>
        </p:spPr>
      </p:pic>
    </p:spTree>
    <p:extLst>
      <p:ext uri="{BB962C8B-B14F-4D97-AF65-F5344CB8AC3E}">
        <p14:creationId xmlns:p14="http://schemas.microsoft.com/office/powerpoint/2010/main" val="266908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33" y="473495"/>
            <a:ext cx="2760322" cy="902759"/>
          </a:xfrm>
        </p:spPr>
        <p:txBody>
          <a:bodyPr/>
          <a:lstStyle/>
          <a:p>
            <a:pPr algn="ctr"/>
            <a:r>
              <a:rPr lang="en-IN" spc="-60">
                <a:latin typeface="Times New Roman"/>
                <a:cs typeface="Times New Roman"/>
              </a:rPr>
              <a:t>A</a:t>
            </a:r>
            <a:r>
              <a:rPr lang="en-IN" spc="-5">
                <a:latin typeface="Times New Roman"/>
                <a:cs typeface="Times New Roman"/>
              </a:rPr>
              <a:t>GEN</a:t>
            </a:r>
            <a:r>
              <a:rPr lang="en-IN" spc="-105">
                <a:latin typeface="Times New Roman"/>
                <a:cs typeface="Times New Roman"/>
              </a:rPr>
              <a:t>D</a:t>
            </a:r>
            <a:r>
              <a:rPr lang="en-IN">
                <a:latin typeface="Times New Roman"/>
                <a:cs typeface="Times New Roman"/>
              </a:rPr>
              <a:t>A</a:t>
            </a:r>
          </a:p>
        </p:txBody>
      </p:sp>
      <p:sp>
        <p:nvSpPr>
          <p:cNvPr id="3" name="Content Placeholder 2"/>
          <p:cNvSpPr>
            <a:spLocks noGrp="1"/>
          </p:cNvSpPr>
          <p:nvPr>
            <p:ph idx="1"/>
          </p:nvPr>
        </p:nvSpPr>
        <p:spPr>
          <a:xfrm>
            <a:off x="581533" y="1547371"/>
            <a:ext cx="8136467" cy="2250577"/>
          </a:xfrm>
        </p:spPr>
        <p:txBody>
          <a:bodyPr vert="horz" lIns="91440" tIns="45720" rIns="91440" bIns="45720" rtlCol="0" anchor="t">
            <a:noAutofit/>
          </a:bodyPr>
          <a:lstStyle/>
          <a:p>
            <a:pPr algn="l"/>
            <a:r>
              <a:rPr lang="en-US" altLang="en-IN" sz="2000">
                <a:solidFill>
                  <a:srgbClr val="222222"/>
                </a:solidFill>
                <a:latin typeface="Times New Roman"/>
                <a:cs typeface="Times New Roman"/>
              </a:rPr>
              <a:t>INTRODUTION</a:t>
            </a:r>
          </a:p>
          <a:p>
            <a:r>
              <a:rPr lang="en-US" sz="2000">
                <a:solidFill>
                  <a:srgbClr val="222222"/>
                </a:solidFill>
                <a:latin typeface="Times New Roman"/>
                <a:cs typeface="Times New Roman"/>
              </a:rPr>
              <a:t>LITERATURE</a:t>
            </a:r>
          </a:p>
          <a:p>
            <a:r>
              <a:rPr lang="en-US" altLang="en-IN" sz="2000">
                <a:solidFill>
                  <a:srgbClr val="222222"/>
                </a:solidFill>
                <a:latin typeface="Times New Roman"/>
                <a:cs typeface="Times New Roman"/>
              </a:rPr>
              <a:t>EXISTING AND PROPOSED SYSTEM</a:t>
            </a:r>
          </a:p>
          <a:p>
            <a:r>
              <a:rPr lang="en-IN" sz="2000">
                <a:solidFill>
                  <a:srgbClr val="222222"/>
                </a:solidFill>
                <a:latin typeface="Times New Roman"/>
                <a:cs typeface="Times New Roman"/>
              </a:rPr>
              <a:t>S</a:t>
            </a:r>
            <a:r>
              <a:rPr lang="en-US" sz="2000">
                <a:solidFill>
                  <a:srgbClr val="222222"/>
                </a:solidFill>
                <a:latin typeface="Times New Roman"/>
                <a:cs typeface="Times New Roman"/>
              </a:rPr>
              <a:t>OFTWARE AND</a:t>
            </a:r>
            <a:r>
              <a:rPr lang="en-IN" sz="2000">
                <a:solidFill>
                  <a:srgbClr val="222222"/>
                </a:solidFill>
                <a:latin typeface="Times New Roman"/>
                <a:cs typeface="Times New Roman"/>
              </a:rPr>
              <a:t> H</a:t>
            </a:r>
            <a:r>
              <a:rPr lang="en-US" sz="2000">
                <a:solidFill>
                  <a:srgbClr val="222222"/>
                </a:solidFill>
                <a:latin typeface="Times New Roman"/>
                <a:cs typeface="Times New Roman"/>
              </a:rPr>
              <a:t>ARDWARE</a:t>
            </a:r>
            <a:r>
              <a:rPr lang="en-IN" sz="2000">
                <a:solidFill>
                  <a:srgbClr val="222222"/>
                </a:solidFill>
                <a:latin typeface="Times New Roman"/>
                <a:cs typeface="Times New Roman"/>
              </a:rPr>
              <a:t> R</a:t>
            </a:r>
            <a:r>
              <a:rPr lang="en-US" sz="2000">
                <a:solidFill>
                  <a:srgbClr val="222222"/>
                </a:solidFill>
                <a:latin typeface="Times New Roman"/>
                <a:cs typeface="Times New Roman"/>
              </a:rPr>
              <a:t>EQUIREMENTS</a:t>
            </a:r>
            <a:endParaRPr lang="en-US" altLang="en-IN" sz="2000">
              <a:solidFill>
                <a:srgbClr val="222222"/>
              </a:solidFill>
              <a:latin typeface="Times New Roman"/>
              <a:cs typeface="Times New Roman"/>
            </a:endParaRPr>
          </a:p>
          <a:p>
            <a:r>
              <a:rPr lang="en-US" altLang="en-IN" sz="2000">
                <a:solidFill>
                  <a:srgbClr val="222222"/>
                </a:solidFill>
                <a:latin typeface="Times New Roman"/>
                <a:cs typeface="Times New Roman"/>
              </a:rPr>
              <a:t>APPLICATION DESCRIPTION</a:t>
            </a:r>
          </a:p>
          <a:p>
            <a:r>
              <a:rPr lang="en-US" altLang="en-IN" sz="2000">
                <a:solidFill>
                  <a:srgbClr val="222222"/>
                </a:solidFill>
                <a:latin typeface="Times New Roman"/>
                <a:cs typeface="Times New Roman"/>
              </a:rPr>
              <a:t>SOFTWARE REQUIREMENT SPECIFICATION</a:t>
            </a:r>
          </a:p>
          <a:p>
            <a:r>
              <a:rPr lang="en-US" altLang="en-IN" sz="2000">
                <a:solidFill>
                  <a:srgbClr val="222222"/>
                </a:solidFill>
                <a:latin typeface="Times New Roman"/>
                <a:cs typeface="Times New Roman"/>
              </a:rPr>
              <a:t>SYSTEM ARCHITECTURE</a:t>
            </a:r>
          </a:p>
          <a:p>
            <a:r>
              <a:rPr lang="en-US" altLang="en-IN" sz="2000">
                <a:solidFill>
                  <a:srgbClr val="222222"/>
                </a:solidFill>
                <a:latin typeface="Times New Roman"/>
                <a:cs typeface="Times New Roman"/>
              </a:rPr>
              <a:t>UML DIAGRAMS</a:t>
            </a:r>
            <a:endParaRPr lang="en-US" altLang="en-IN" sz="2000">
              <a:solidFill>
                <a:srgbClr val="222222"/>
              </a:solidFill>
              <a:latin typeface="Times New Roman" panose="02020603050405020304" pitchFamily="18" charset="0"/>
              <a:cs typeface="Times New Roman" panose="02020603050405020304" pitchFamily="18" charset="0"/>
            </a:endParaRPr>
          </a:p>
          <a:p>
            <a:r>
              <a:rPr lang="en-US" altLang="en-IN" sz="2000">
                <a:solidFill>
                  <a:srgbClr val="222222"/>
                </a:solidFill>
                <a:latin typeface="Times New Roman"/>
                <a:cs typeface="Times New Roman"/>
              </a:rPr>
              <a:t>IMPLEMENTATION</a:t>
            </a:r>
          </a:p>
          <a:p>
            <a:r>
              <a:rPr lang="en-US" altLang="en-IN" sz="2000">
                <a:solidFill>
                  <a:srgbClr val="222222"/>
                </a:solidFill>
                <a:latin typeface="Times New Roman"/>
                <a:cs typeface="Times New Roman"/>
              </a:rPr>
              <a:t>CONCLUSION</a:t>
            </a:r>
            <a:endParaRPr lang="en-US" altLang="en-IN" sz="2000">
              <a:solidFill>
                <a:srgbClr val="222222"/>
              </a:solidFill>
              <a:latin typeface="Times New Roman" panose="02020603050405020304" pitchFamily="18" charset="0"/>
              <a:cs typeface="Times New Roman" panose="02020603050405020304" pitchFamily="18" charset="0"/>
            </a:endParaRPr>
          </a:p>
          <a:p>
            <a:r>
              <a:rPr lang="en-US" altLang="en-IN" sz="2000">
                <a:solidFill>
                  <a:srgbClr val="222222"/>
                </a:solidFill>
                <a:latin typeface="Times New Roman"/>
                <a:cs typeface="Times New Roman"/>
              </a:rPr>
              <a:t>REFERENCES</a:t>
            </a:r>
            <a:endParaRPr lang="en-US" altLang="en-IN" sz="2000">
              <a:solidFill>
                <a:srgbClr val="222222"/>
              </a:solidFill>
              <a:latin typeface="Times New Roman" panose="02020603050405020304" pitchFamily="18" charset="0"/>
              <a:cs typeface="Times New Roman" panose="02020603050405020304" pitchFamily="18" charset="0"/>
            </a:endParaRPr>
          </a:p>
          <a:p>
            <a:endParaRPr lang="en-US" altLang="en-IN" sz="250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D0D1A0-D0C7-9A56-166E-8465FA679B4A}"/>
              </a:ext>
            </a:extLst>
          </p:cNvPr>
          <p:cNvSpPr txBox="1"/>
          <p:nvPr/>
        </p:nvSpPr>
        <p:spPr>
          <a:xfrm>
            <a:off x="308019" y="266017"/>
            <a:ext cx="52503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a:latin typeface="Times New Roman"/>
                <a:cs typeface="Calibri"/>
              </a:rPr>
              <a:t>OUTPUT:</a:t>
            </a:r>
            <a:endParaRPr lang="en-GB" sz="4000">
              <a:latin typeface="Times New Roman"/>
            </a:endParaRPr>
          </a:p>
        </p:txBody>
      </p:sp>
      <p:pic>
        <p:nvPicPr>
          <p:cNvPr id="6" name="Picture 5" descr="A collage of images of a person&amp;#39;s face&#10;&#10;Description automatically generated">
            <a:extLst>
              <a:ext uri="{FF2B5EF4-FFF2-40B4-BE49-F238E27FC236}">
                <a16:creationId xmlns:a16="http://schemas.microsoft.com/office/drawing/2014/main" id="{5D892471-ED39-0FE7-1922-2FA2BFF2B302}"/>
              </a:ext>
            </a:extLst>
          </p:cNvPr>
          <p:cNvPicPr>
            <a:picLocks noChangeAspect="1"/>
          </p:cNvPicPr>
          <p:nvPr/>
        </p:nvPicPr>
        <p:blipFill>
          <a:blip r:embed="rId2"/>
          <a:stretch>
            <a:fillRect/>
          </a:stretch>
        </p:blipFill>
        <p:spPr>
          <a:xfrm>
            <a:off x="3764201" y="98121"/>
            <a:ext cx="7513270" cy="6630442"/>
          </a:xfrm>
          <a:prstGeom prst="rect">
            <a:avLst/>
          </a:prstGeom>
        </p:spPr>
      </p:pic>
    </p:spTree>
    <p:extLst>
      <p:ext uri="{BB962C8B-B14F-4D97-AF65-F5344CB8AC3E}">
        <p14:creationId xmlns:p14="http://schemas.microsoft.com/office/powerpoint/2010/main" val="267254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llage of different people&amp;#39;s faces&#10;&#10;Description automatically generated">
            <a:extLst>
              <a:ext uri="{FF2B5EF4-FFF2-40B4-BE49-F238E27FC236}">
                <a16:creationId xmlns:a16="http://schemas.microsoft.com/office/drawing/2014/main" id="{F1DDFA85-E25C-AD52-E218-EA0F9D95381A}"/>
              </a:ext>
            </a:extLst>
          </p:cNvPr>
          <p:cNvPicPr>
            <a:picLocks noChangeAspect="1"/>
          </p:cNvPicPr>
          <p:nvPr/>
        </p:nvPicPr>
        <p:blipFill>
          <a:blip r:embed="rId2"/>
          <a:stretch>
            <a:fillRect/>
          </a:stretch>
        </p:blipFill>
        <p:spPr>
          <a:xfrm>
            <a:off x="1379231" y="129436"/>
            <a:ext cx="9433537" cy="6505183"/>
          </a:xfrm>
          <a:prstGeom prst="rect">
            <a:avLst/>
          </a:prstGeom>
        </p:spPr>
      </p:pic>
    </p:spTree>
    <p:extLst>
      <p:ext uri="{BB962C8B-B14F-4D97-AF65-F5344CB8AC3E}">
        <p14:creationId xmlns:p14="http://schemas.microsoft.com/office/powerpoint/2010/main" val="2568211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3F08-9501-D9B3-73F8-750C24A6C1D9}"/>
              </a:ext>
            </a:extLst>
          </p:cNvPr>
          <p:cNvSpPr>
            <a:spLocks noGrp="1"/>
          </p:cNvSpPr>
          <p:nvPr>
            <p:ph type="title"/>
          </p:nvPr>
        </p:nvSpPr>
        <p:spPr/>
        <p:txBody>
          <a:bodyPr>
            <a:normAutofit/>
          </a:bodyPr>
          <a:lstStyle/>
          <a:p>
            <a:r>
              <a:rPr lang="en-IN" sz="4000">
                <a:latin typeface="Times New Roman"/>
                <a:cs typeface="Times New Roman"/>
              </a:rPr>
              <a:t>CONCLUSION</a:t>
            </a:r>
          </a:p>
        </p:txBody>
      </p:sp>
      <p:sp>
        <p:nvSpPr>
          <p:cNvPr id="3" name="Content Placeholder 2">
            <a:extLst>
              <a:ext uri="{FF2B5EF4-FFF2-40B4-BE49-F238E27FC236}">
                <a16:creationId xmlns:a16="http://schemas.microsoft.com/office/drawing/2014/main" id="{2103F310-72B5-928A-64B1-223814F94F00}"/>
              </a:ext>
            </a:extLst>
          </p:cNvPr>
          <p:cNvSpPr>
            <a:spLocks noGrp="1"/>
          </p:cNvSpPr>
          <p:nvPr>
            <p:ph idx="1"/>
          </p:nvPr>
        </p:nvSpPr>
        <p:spPr/>
        <p:txBody>
          <a:bodyPr vert="horz" lIns="91440" tIns="45720" rIns="91440" bIns="45720" rtlCol="0" anchor="t">
            <a:normAutofit/>
          </a:bodyPr>
          <a:lstStyle/>
          <a:p>
            <a:pPr algn="just"/>
            <a:r>
              <a:rPr lang="en-US" sz="2000">
                <a:latin typeface="Times New Roman"/>
                <a:cs typeface="Times New Roman"/>
              </a:rPr>
              <a:t>This concludes a method of face recognition by merging two techniques PCA, which is used here for feature extraction, and ANN, which is used here for recognition and verification purpose. The principal component analysis method for face recognition is motivated by information theory approach that decomposes face images into a small set of characteristics features images called “eigen faces” which may be thought of as the principal components of the initial training set of face images. </a:t>
            </a:r>
          </a:p>
          <a:p>
            <a:pPr marL="0" indent="0" algn="just">
              <a:buNone/>
            </a:pPr>
            <a:endParaRPr lang="en-US">
              <a:cs typeface="Calibri"/>
            </a:endParaRPr>
          </a:p>
        </p:txBody>
      </p:sp>
    </p:spTree>
    <p:extLst>
      <p:ext uri="{BB962C8B-B14F-4D97-AF65-F5344CB8AC3E}">
        <p14:creationId xmlns:p14="http://schemas.microsoft.com/office/powerpoint/2010/main" val="9675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3357-4AB4-C550-2247-87DB1B52404A}"/>
              </a:ext>
            </a:extLst>
          </p:cNvPr>
          <p:cNvSpPr>
            <a:spLocks noGrp="1"/>
          </p:cNvSpPr>
          <p:nvPr>
            <p:ph type="title"/>
          </p:nvPr>
        </p:nvSpPr>
        <p:spPr/>
        <p:txBody>
          <a:bodyPr>
            <a:normAutofit/>
          </a:bodyPr>
          <a:lstStyle/>
          <a:p>
            <a:r>
              <a:rPr lang="en-IN" sz="4000">
                <a:latin typeface="Times New Roman"/>
                <a:cs typeface="Times New Roman"/>
              </a:rPr>
              <a:t>REFERENCES</a:t>
            </a:r>
          </a:p>
        </p:txBody>
      </p:sp>
      <p:sp>
        <p:nvSpPr>
          <p:cNvPr id="3" name="Content Placeholder 2">
            <a:extLst>
              <a:ext uri="{FF2B5EF4-FFF2-40B4-BE49-F238E27FC236}">
                <a16:creationId xmlns:a16="http://schemas.microsoft.com/office/drawing/2014/main" id="{2E76BA39-F85F-0543-C34F-C110DC42E456}"/>
              </a:ext>
            </a:extLst>
          </p:cNvPr>
          <p:cNvSpPr>
            <a:spLocks noGrp="1"/>
          </p:cNvSpPr>
          <p:nvPr>
            <p:ph idx="1"/>
          </p:nvPr>
        </p:nvSpPr>
        <p:spPr>
          <a:xfrm>
            <a:off x="569259" y="1366183"/>
            <a:ext cx="10515600" cy="4351338"/>
          </a:xfrm>
        </p:spPr>
        <p:txBody>
          <a:bodyPr vert="horz" lIns="91440" tIns="45720" rIns="91440" bIns="45720" rtlCol="0" anchor="t">
            <a:noAutofit/>
          </a:bodyPr>
          <a:lstStyle/>
          <a:p>
            <a:pPr marL="0" indent="0">
              <a:buNone/>
            </a:pPr>
            <a:endParaRPr lang="en-IN" sz="2000">
              <a:latin typeface="Times New Roman"/>
              <a:cs typeface="Times New Roman"/>
            </a:endParaRPr>
          </a:p>
          <a:p>
            <a:pPr algn="just"/>
            <a:r>
              <a:rPr lang="en-IN" sz="2000">
                <a:latin typeface="Times New Roman"/>
                <a:cs typeface="Times New Roman"/>
              </a:rPr>
              <a:t> [1] Sangeeta Kaushik, R. B. Dubey and Abhimanyu Madan. 2014. Study of Face Recognition Techniques. International Journal of Advanced computer Research. 4(1). </a:t>
            </a:r>
          </a:p>
          <a:p>
            <a:pPr algn="just"/>
            <a:r>
              <a:rPr lang="en-IN" sz="2000">
                <a:latin typeface="Times New Roman"/>
                <a:cs typeface="Times New Roman"/>
              </a:rPr>
              <a:t>  [2] Lih-Heng Chan, </a:t>
            </a:r>
            <a:r>
              <a:rPr lang="en-IN" sz="2000" err="1">
                <a:latin typeface="Times New Roman"/>
                <a:cs typeface="Times New Roman"/>
              </a:rPr>
              <a:t>Sh</a:t>
            </a:r>
            <a:r>
              <a:rPr lang="en-IN" sz="2000">
                <a:latin typeface="Times New Roman"/>
                <a:cs typeface="Times New Roman"/>
              </a:rPr>
              <a:t>-Hussain Salleh and Chee-Ming Ting. 2009. PCA, LDA and Neural Network for Face Identification. 4th IEEE Conference of Industrial Electronics and Applications.  </a:t>
            </a:r>
          </a:p>
          <a:p>
            <a:pPr algn="just"/>
            <a:r>
              <a:rPr lang="en-IN" sz="2000">
                <a:latin typeface="Times New Roman"/>
                <a:cs typeface="Times New Roman"/>
              </a:rPr>
              <a:t> [3] G. Ragul, C. Magesh Kumar, R. Thiyagarajan and R. Mohan. 2013. Comparative Study of Statistical Models and Classifiers in Face Recognition. IEEE 2013 International Conference on Information Communication and Embedded Systems (ICICES).</a:t>
            </a:r>
          </a:p>
          <a:p>
            <a:pPr algn="just"/>
            <a:r>
              <a:rPr lang="en-IN" sz="2000">
                <a:latin typeface="Times New Roman"/>
                <a:cs typeface="Times New Roman"/>
              </a:rPr>
              <a:t> [4] </a:t>
            </a:r>
            <a:r>
              <a:rPr lang="en-IN" sz="2000" err="1">
                <a:latin typeface="Times New Roman"/>
                <a:cs typeface="Times New Roman"/>
              </a:rPr>
              <a:t>Jageshvar</a:t>
            </a:r>
            <a:r>
              <a:rPr lang="en-IN" sz="2000">
                <a:latin typeface="Times New Roman"/>
                <a:cs typeface="Times New Roman"/>
              </a:rPr>
              <a:t> K. </a:t>
            </a:r>
            <a:r>
              <a:rPr lang="en-IN" sz="2000" err="1">
                <a:latin typeface="Times New Roman"/>
                <a:cs typeface="Times New Roman"/>
              </a:rPr>
              <a:t>Keche</a:t>
            </a:r>
            <a:r>
              <a:rPr lang="en-IN" sz="2000">
                <a:latin typeface="Times New Roman"/>
                <a:cs typeface="Times New Roman"/>
              </a:rPr>
              <a:t> Vikas K. </a:t>
            </a:r>
            <a:r>
              <a:rPr lang="en-IN" sz="2000" err="1">
                <a:latin typeface="Times New Roman"/>
                <a:cs typeface="Times New Roman"/>
              </a:rPr>
              <a:t>Yeotikar</a:t>
            </a:r>
            <a:r>
              <a:rPr lang="en-IN" sz="2000">
                <a:latin typeface="Times New Roman"/>
                <a:cs typeface="Times New Roman"/>
              </a:rPr>
              <a:t> Manish T. Wanjari </a:t>
            </a:r>
            <a:r>
              <a:rPr lang="en-IN" sz="2000" err="1">
                <a:latin typeface="Times New Roman"/>
                <a:cs typeface="Times New Roman"/>
              </a:rPr>
              <a:t>Dr.</a:t>
            </a:r>
            <a:r>
              <a:rPr lang="en-IN" sz="2000">
                <a:latin typeface="Times New Roman"/>
                <a:cs typeface="Times New Roman"/>
              </a:rPr>
              <a:t> Mahendra P. </a:t>
            </a:r>
            <a:r>
              <a:rPr lang="en-IN" sz="2000" err="1">
                <a:latin typeface="Times New Roman"/>
                <a:cs typeface="Times New Roman"/>
              </a:rPr>
              <a:t>DhoreHuman</a:t>
            </a:r>
            <a:r>
              <a:rPr lang="en-IN" sz="2000">
                <a:latin typeface="Times New Roman"/>
                <a:cs typeface="Times New Roman"/>
              </a:rPr>
              <a:t> 2015 Face Recognition Based on PCA Method using MATLAB National Conference on “Advanced Technologies in Computing and Networking.</a:t>
            </a:r>
          </a:p>
          <a:p>
            <a:pPr algn="just"/>
            <a:r>
              <a:rPr lang="en-IN" sz="2000">
                <a:latin typeface="Times New Roman"/>
                <a:cs typeface="Times New Roman"/>
              </a:rPr>
              <a:t> [5] Mayank Agarwal and Himanshu Agrawal. 2010 Face Recognition using Principle Component Analysis, Eigenface and Neural Network.. IEEE  International Conference on Signal Acquisition and Processing.  </a:t>
            </a:r>
          </a:p>
          <a:p>
            <a:pPr marL="0" indent="0" algn="just">
              <a:buNone/>
            </a:pPr>
            <a:endParaRPr lang="en-IN" sz="2000">
              <a:latin typeface="Times New Roman"/>
              <a:cs typeface="Times New Roman"/>
            </a:endParaRPr>
          </a:p>
        </p:txBody>
      </p:sp>
    </p:spTree>
    <p:extLst>
      <p:ext uri="{BB962C8B-B14F-4D97-AF65-F5344CB8AC3E}">
        <p14:creationId xmlns:p14="http://schemas.microsoft.com/office/powerpoint/2010/main" val="252389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4294967295"/>
          </p:nvPr>
        </p:nvSpPr>
        <p:spPr>
          <a:xfrm>
            <a:off x="4312023" y="2714348"/>
            <a:ext cx="5077247" cy="997321"/>
          </a:xfrm>
        </p:spPr>
        <p:txBody>
          <a:bodyPr vert="horz" lIns="91440" tIns="45720" rIns="91440" bIns="45720" rtlCol="0" anchor="t">
            <a:normAutofit fontScale="92500" lnSpcReduction="10000"/>
          </a:bodyPr>
          <a:lstStyle/>
          <a:p>
            <a:pPr marL="0"/>
            <a:endParaRPr lang="en-US" sz="2000"/>
          </a:p>
          <a:p>
            <a:pPr marL="0" indent="0">
              <a:buNone/>
            </a:pPr>
            <a:r>
              <a:rPr lang="en-US" sz="2000"/>
              <a:t> </a:t>
            </a:r>
            <a:r>
              <a:rPr lang="en-US" sz="2000" b="1"/>
              <a:t> </a:t>
            </a:r>
            <a:r>
              <a:rPr lang="en-US" sz="4400" b="1">
                <a:latin typeface="Times New Roman"/>
                <a:cs typeface="Times New Roman"/>
              </a:rPr>
              <a:t>THANK YOU</a:t>
            </a:r>
            <a:endParaRPr lang="en-US" sz="4400" b="1">
              <a:latin typeface="Times New Roman"/>
              <a:ea typeface="Calibri"/>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69" y="455517"/>
            <a:ext cx="10515600" cy="989387"/>
          </a:xfrm>
        </p:spPr>
        <p:txBody>
          <a:bodyPr>
            <a:normAutofit/>
          </a:bodyPr>
          <a:lstStyle/>
          <a:p>
            <a:r>
              <a:rPr lang="en-US" sz="4000">
                <a:latin typeface="Times New Roman"/>
                <a:cs typeface="Times New Roman"/>
              </a:rPr>
              <a:t>INTRODUCTION</a:t>
            </a:r>
          </a:p>
        </p:txBody>
      </p:sp>
      <p:sp>
        <p:nvSpPr>
          <p:cNvPr id="3" name="Content Placeholder 2"/>
          <p:cNvSpPr>
            <a:spLocks noGrp="1"/>
          </p:cNvSpPr>
          <p:nvPr>
            <p:ph idx="1"/>
          </p:nvPr>
        </p:nvSpPr>
        <p:spPr>
          <a:xfrm>
            <a:off x="12188" y="1716381"/>
            <a:ext cx="11947611" cy="4742962"/>
          </a:xfrm>
        </p:spPr>
        <p:txBody>
          <a:bodyPr vert="horz" lIns="91440" tIns="45720" rIns="91440" bIns="45720" rtlCol="0" anchor="t">
            <a:noAutofit/>
          </a:bodyPr>
          <a:lstStyle/>
          <a:p>
            <a:pPr algn="just" fontAlgn="base">
              <a:buFont typeface="Arial" panose="05000000000000000000" pitchFamily="2" charset="2"/>
              <a:buChar char="•"/>
            </a:pPr>
            <a:r>
              <a:rPr lang="en-US" sz="1800">
                <a:latin typeface="Times New Roman"/>
                <a:ea typeface="+mn-lt"/>
                <a:cs typeface="+mn-lt"/>
              </a:rPr>
              <a:t>A face recognition system is a computer application for automatically identifying or verifying a person from a digital image. One of the ways to do this is by comparing selected facial features from the image and a facial database.</a:t>
            </a:r>
            <a:endParaRPr lang="en-US" sz="1800">
              <a:latin typeface="Times New Roman"/>
              <a:ea typeface="+mn-lt"/>
              <a:cs typeface="Times New Roman"/>
            </a:endParaRPr>
          </a:p>
          <a:p>
            <a:pPr algn="just">
              <a:buFont typeface="Arial" panose="05000000000000000000" pitchFamily="2" charset="2"/>
              <a:buChar char="•"/>
            </a:pPr>
            <a:r>
              <a:rPr lang="en-US" sz="1800">
                <a:latin typeface="Times New Roman"/>
                <a:ea typeface="+mn-lt"/>
                <a:cs typeface="+mn-lt"/>
              </a:rPr>
              <a:t> Security and authentication of a person is a crucial part of any industry. There are many techniques used for security and authentication one of them is face recognition.  </a:t>
            </a:r>
            <a:endParaRPr lang="en-US" sz="1800">
              <a:latin typeface="Times New Roman"/>
              <a:ea typeface="+mn-lt"/>
              <a:cs typeface="Times New Roman"/>
            </a:endParaRPr>
          </a:p>
          <a:p>
            <a:pPr algn="just">
              <a:buFont typeface="Arial" panose="05000000000000000000" pitchFamily="2" charset="2"/>
              <a:buChar char="•"/>
            </a:pPr>
            <a:r>
              <a:rPr lang="en-US" sz="1800">
                <a:latin typeface="Times New Roman"/>
                <a:ea typeface="+mn-lt"/>
                <a:cs typeface="+mn-lt"/>
              </a:rPr>
              <a:t>Facial recognition can be used as a key factor in crime identification and detection, mainly to identify criminals there are several approaches to facial recognition of which Image processing principal component analysis (PCA) and Artificial neural networks (ANN) have been incorporated in our project face recognition as many applicable areas.</a:t>
            </a:r>
            <a:endParaRPr lang="en-US" sz="1800">
              <a:latin typeface="Times New Roman"/>
              <a:ea typeface="+mn-lt"/>
              <a:cs typeface="Times New Roman"/>
            </a:endParaRPr>
          </a:p>
          <a:p>
            <a:pPr algn="just">
              <a:buFont typeface="Arial" panose="05000000000000000000" pitchFamily="2" charset="2"/>
              <a:buChar char="•"/>
            </a:pPr>
            <a:r>
              <a:rPr lang="en-US" sz="1800">
                <a:latin typeface="Times New Roman"/>
                <a:ea typeface="+mn-lt"/>
                <a:cs typeface="+mn-lt"/>
              </a:rPr>
              <a:t>The characteristic features called ‘Eigen faces’ are extracted from the storage images using which the system is trained for subsequent recognition of new images. </a:t>
            </a:r>
            <a:endParaRPr lang="en-US"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E5B37-02F1-FEC8-0460-7F7CA23A26FF}"/>
              </a:ext>
            </a:extLst>
          </p:cNvPr>
          <p:cNvSpPr txBox="1"/>
          <p:nvPr/>
        </p:nvSpPr>
        <p:spPr>
          <a:xfrm>
            <a:off x="756049" y="546035"/>
            <a:ext cx="45502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Times New Roman"/>
                <a:cs typeface="Calibri"/>
              </a:rPr>
              <a:t>LITERATURE</a:t>
            </a:r>
            <a:endParaRPr lang="en-US" sz="4000" b="1">
              <a:latin typeface="Times New Roman"/>
              <a:cs typeface="Times New Roman"/>
            </a:endParaRPr>
          </a:p>
        </p:txBody>
      </p:sp>
      <p:sp>
        <p:nvSpPr>
          <p:cNvPr id="4" name="TextBox 3">
            <a:extLst>
              <a:ext uri="{FF2B5EF4-FFF2-40B4-BE49-F238E27FC236}">
                <a16:creationId xmlns:a16="http://schemas.microsoft.com/office/drawing/2014/main" id="{7DC589B9-2B6E-FCF8-CF56-620A1F33DFAE}"/>
              </a:ext>
            </a:extLst>
          </p:cNvPr>
          <p:cNvSpPr txBox="1"/>
          <p:nvPr/>
        </p:nvSpPr>
        <p:spPr>
          <a:xfrm>
            <a:off x="372152" y="1145253"/>
            <a:ext cx="11057964" cy="4088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endParaRPr lang="en-GB" sz="2000" b="1">
              <a:solidFill>
                <a:srgbClr val="262626"/>
              </a:solidFill>
              <a:latin typeface="Times New Roman"/>
              <a:cs typeface="Times New Roman"/>
            </a:endParaRPr>
          </a:p>
          <a:p>
            <a:pPr algn="just">
              <a:spcBef>
                <a:spcPts val="1000"/>
              </a:spcBef>
              <a:buFont typeface="Arial"/>
              <a:buChar char="•"/>
            </a:pPr>
            <a:r>
              <a:rPr lang="en-US">
                <a:solidFill>
                  <a:srgbClr val="262626"/>
                </a:solidFill>
                <a:latin typeface="Times New Roman"/>
                <a:cs typeface="Times New Roman"/>
              </a:rPr>
              <a:t>Computer vision is a field of ML that tries to teach computers to see and understand images, much like humans do. For instance, a face recognition system works by comparing a captured image of a face to a database of known faces. If it finds a match, it identifies the person; if not, it reports the person as unknown.</a:t>
            </a:r>
            <a:endParaRPr lang="en-US">
              <a:latin typeface="Times New Roman"/>
              <a:cs typeface="Times New Roman"/>
            </a:endParaRPr>
          </a:p>
          <a:p>
            <a:pPr algn="just">
              <a:spcBef>
                <a:spcPts val="1000"/>
              </a:spcBef>
              <a:buFont typeface="Arial"/>
              <a:buChar char="•"/>
            </a:pPr>
            <a:r>
              <a:rPr lang="en-US">
                <a:solidFill>
                  <a:srgbClr val="262626"/>
                </a:solidFill>
                <a:latin typeface="Times New Roman"/>
                <a:cs typeface="Times New Roman"/>
              </a:rPr>
              <a:t>The challenge in computer vision lies in converting 3D images (which have depth) into 2D images (which lack depth) while preserving important details. The goal is to create systems that can potentially surpass human vision using advanced computing and mathematical techniques.</a:t>
            </a:r>
            <a:endParaRPr lang="en-US">
              <a:latin typeface="Times New Roman"/>
              <a:cs typeface="Times New Roman"/>
            </a:endParaRPr>
          </a:p>
          <a:p>
            <a:pPr algn="just">
              <a:spcBef>
                <a:spcPts val="1000"/>
              </a:spcBef>
              <a:buFont typeface="Arial"/>
              <a:buChar char="•"/>
            </a:pPr>
            <a:r>
              <a:rPr lang="en-US">
                <a:solidFill>
                  <a:srgbClr val="262626"/>
                </a:solidFill>
                <a:latin typeface="Times New Roman"/>
                <a:cs typeface="Times New Roman"/>
              </a:rPr>
              <a:t>To solve problems in computer vision, researchers often use two main approaches:</a:t>
            </a:r>
            <a:endParaRPr lang="en-US">
              <a:latin typeface="Times New Roman"/>
              <a:cs typeface="Times New Roman"/>
            </a:endParaRPr>
          </a:p>
          <a:p>
            <a:pPr algn="just">
              <a:spcBef>
                <a:spcPts val="1000"/>
              </a:spcBef>
            </a:pPr>
            <a:r>
              <a:rPr lang="en-US" b="1">
                <a:solidFill>
                  <a:srgbClr val="262626"/>
                </a:solidFill>
                <a:latin typeface="Times New Roman"/>
                <a:cs typeface="Times New Roman"/>
              </a:rPr>
              <a:t>1.Statistical Models: </a:t>
            </a:r>
            <a:r>
              <a:rPr lang="en-US">
                <a:solidFill>
                  <a:srgbClr val="262626"/>
                </a:solidFill>
                <a:latin typeface="Times New Roman"/>
                <a:cs typeface="Times New Roman"/>
              </a:rPr>
              <a:t>These models use probability to make educated guesses about what's happening in an image based on known patterns and data.</a:t>
            </a:r>
            <a:endParaRPr lang="en-US">
              <a:latin typeface="Times New Roman"/>
              <a:cs typeface="Times New Roman"/>
            </a:endParaRPr>
          </a:p>
          <a:p>
            <a:pPr algn="just">
              <a:spcBef>
                <a:spcPts val="1000"/>
              </a:spcBef>
            </a:pPr>
            <a:r>
              <a:rPr lang="en-US" b="1">
                <a:solidFill>
                  <a:srgbClr val="262626"/>
                </a:solidFill>
                <a:latin typeface="Times New Roman"/>
                <a:cs typeface="Times New Roman"/>
              </a:rPr>
              <a:t>2.Linear Models: </a:t>
            </a:r>
            <a:r>
              <a:rPr lang="en-US">
                <a:solidFill>
                  <a:srgbClr val="262626"/>
                </a:solidFill>
                <a:latin typeface="Times New Roman"/>
                <a:cs typeface="Times New Roman"/>
              </a:rPr>
              <a:t>These models use linear algebra and involve taking multiple images from slightly different angles to better understand and interpret the features in an image.</a:t>
            </a:r>
            <a:endParaRPr lang="en-US"/>
          </a:p>
        </p:txBody>
      </p:sp>
    </p:spTree>
    <p:extLst>
      <p:ext uri="{BB962C8B-B14F-4D97-AF65-F5344CB8AC3E}">
        <p14:creationId xmlns:p14="http://schemas.microsoft.com/office/powerpoint/2010/main" val="9185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20" y="325682"/>
            <a:ext cx="11006342" cy="1381909"/>
          </a:xfrm>
        </p:spPr>
        <p:txBody>
          <a:bodyPr>
            <a:normAutofit/>
          </a:bodyPr>
          <a:lstStyle/>
          <a:p>
            <a:pPr algn="ctr"/>
            <a:r>
              <a:rPr lang="en-IN" sz="4000">
                <a:solidFill>
                  <a:srgbClr val="222222"/>
                </a:solidFill>
                <a:latin typeface="Times New Roman"/>
                <a:cs typeface="Times New Roman"/>
              </a:rPr>
              <a:t>S</a:t>
            </a:r>
            <a:r>
              <a:rPr lang="en-US" altLang="en-IN" sz="4000">
                <a:solidFill>
                  <a:srgbClr val="222222"/>
                </a:solidFill>
                <a:latin typeface="Times New Roman"/>
                <a:cs typeface="Times New Roman"/>
              </a:rPr>
              <a:t>OFTWARE</a:t>
            </a:r>
            <a:r>
              <a:rPr lang="en-IN" sz="4000">
                <a:solidFill>
                  <a:srgbClr val="222222"/>
                </a:solidFill>
                <a:latin typeface="Times New Roman"/>
                <a:cs typeface="Times New Roman"/>
              </a:rPr>
              <a:t> </a:t>
            </a:r>
            <a:r>
              <a:rPr lang="en-US" altLang="en-IN" sz="4000">
                <a:solidFill>
                  <a:srgbClr val="222222"/>
                </a:solidFill>
                <a:latin typeface="Times New Roman"/>
                <a:cs typeface="Times New Roman"/>
              </a:rPr>
              <a:t>AND</a:t>
            </a:r>
            <a:r>
              <a:rPr lang="en-IN" sz="4000">
                <a:solidFill>
                  <a:srgbClr val="222222"/>
                </a:solidFill>
                <a:latin typeface="Times New Roman"/>
                <a:cs typeface="Times New Roman"/>
              </a:rPr>
              <a:t> H</a:t>
            </a:r>
            <a:r>
              <a:rPr lang="en-US" altLang="en-IN" sz="4000">
                <a:solidFill>
                  <a:srgbClr val="222222"/>
                </a:solidFill>
                <a:latin typeface="Times New Roman"/>
                <a:cs typeface="Times New Roman"/>
              </a:rPr>
              <a:t>ARDWARE</a:t>
            </a:r>
            <a:r>
              <a:rPr lang="en-IN" sz="4000">
                <a:solidFill>
                  <a:srgbClr val="222222"/>
                </a:solidFill>
                <a:latin typeface="Times New Roman"/>
                <a:cs typeface="Times New Roman"/>
              </a:rPr>
              <a:t> R</a:t>
            </a:r>
            <a:r>
              <a:rPr lang="en-US" altLang="en-IN" sz="4000">
                <a:solidFill>
                  <a:srgbClr val="222222"/>
                </a:solidFill>
                <a:latin typeface="Times New Roman"/>
                <a:cs typeface="Times New Roman"/>
              </a:rPr>
              <a:t>EQUIREMENTS</a:t>
            </a:r>
          </a:p>
        </p:txBody>
      </p:sp>
      <p:sp>
        <p:nvSpPr>
          <p:cNvPr id="5" name="Content Placeholder 4"/>
          <p:cNvSpPr>
            <a:spLocks noGrp="1"/>
          </p:cNvSpPr>
          <p:nvPr>
            <p:ph sz="half" idx="1"/>
          </p:nvPr>
        </p:nvSpPr>
        <p:spPr>
          <a:xfrm>
            <a:off x="820185" y="1832178"/>
            <a:ext cx="6425863" cy="4265391"/>
          </a:xfrm>
        </p:spPr>
        <p:txBody>
          <a:bodyPr vert="horz" lIns="91440" tIns="45720" rIns="91440" bIns="45720" rtlCol="0" anchor="t">
            <a:normAutofit/>
          </a:bodyPr>
          <a:lstStyle/>
          <a:p>
            <a:pPr>
              <a:buFont typeface="Wingdings" panose="05000000000000000000" pitchFamily="2" charset="2"/>
              <a:buChar char="§"/>
            </a:pPr>
            <a:r>
              <a:rPr lang="en-US">
                <a:latin typeface="Times New Roman"/>
                <a:cs typeface="Times New Roman"/>
              </a:rPr>
              <a:t>SOFTWARE REQUIREMENTS</a:t>
            </a:r>
          </a:p>
          <a:p>
            <a:pPr>
              <a:buFont typeface="Wingdings" panose="05000000000000000000" pitchFamily="2" charset="2"/>
              <a:buChar char="§"/>
            </a:pPr>
            <a:endParaRPr lang="en-US">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
            </a:pPr>
            <a:r>
              <a:rPr lang="en-US" sz="2200" b="1">
                <a:highlight>
                  <a:srgbClr val="FFFFFF"/>
                </a:highlight>
                <a:latin typeface="Tahoma"/>
                <a:ea typeface="Tahoma"/>
                <a:cs typeface="Tahoma"/>
              </a:rPr>
              <a:t>Language</a:t>
            </a:r>
            <a:r>
              <a:rPr lang="en-US" sz="2200" b="1">
                <a:highlight>
                  <a:srgbClr val="FFFFFF"/>
                </a:highlight>
                <a:latin typeface="Times New Roman"/>
                <a:cs typeface="Times New Roman"/>
              </a:rPr>
              <a:t>:</a:t>
            </a:r>
            <a:r>
              <a:rPr lang="en-US" sz="2200">
                <a:highlight>
                  <a:srgbClr val="FFFFFF"/>
                </a:highlight>
                <a:latin typeface="Times New Roman"/>
                <a:cs typeface="Times New Roman"/>
              </a:rPr>
              <a:t> python</a:t>
            </a:r>
          </a:p>
          <a:p>
            <a:pPr algn="just" fontAlgn="base">
              <a:buFont typeface="Wingdings" panose="05000000000000000000" pitchFamily="2" charset="2"/>
              <a:buChar char="§"/>
            </a:pPr>
            <a:r>
              <a:rPr lang="en-US" sz="2200" b="1">
                <a:highlight>
                  <a:srgbClr val="FFFFFF"/>
                </a:highlight>
                <a:latin typeface="Tahoma"/>
                <a:ea typeface="Tahoma"/>
                <a:cs typeface="Tahoma"/>
              </a:rPr>
              <a:t>Libraries &amp; </a:t>
            </a:r>
            <a:r>
              <a:rPr lang="en-US" sz="2200" b="1" err="1">
                <a:highlight>
                  <a:srgbClr val="FFFFFF"/>
                </a:highlight>
                <a:latin typeface="Tahoma"/>
                <a:ea typeface="Tahoma"/>
                <a:cs typeface="Tahoma"/>
              </a:rPr>
              <a:t>Framweork</a:t>
            </a:r>
            <a:r>
              <a:rPr lang="en-US" sz="2200" b="1" err="1">
                <a:highlight>
                  <a:srgbClr val="FFFFFF"/>
                </a:highlight>
                <a:latin typeface="Times New Roman"/>
                <a:cs typeface="Times New Roman"/>
              </a:rPr>
              <a:t>:</a:t>
            </a:r>
            <a:r>
              <a:rPr lang="en-US" sz="2200" err="1">
                <a:highlight>
                  <a:srgbClr val="FFFFFF"/>
                </a:highlight>
                <a:latin typeface="Times New Roman"/>
                <a:cs typeface="Times New Roman"/>
              </a:rPr>
              <a:t>numpy,scipy,seaborn</a:t>
            </a:r>
            <a:endParaRPr lang="en-US" sz="2200">
              <a:highlight>
                <a:srgbClr val="FFFFFF"/>
              </a:highlight>
              <a:latin typeface="Times New Roman"/>
              <a:cs typeface="Times New Roman"/>
            </a:endParaRPr>
          </a:p>
          <a:p>
            <a:pPr fontAlgn="base">
              <a:buFont typeface="Wingdings" panose="05000000000000000000" pitchFamily="2" charset="2"/>
              <a:buChar char="§"/>
            </a:pPr>
            <a:r>
              <a:rPr lang="en-US" sz="2200" b="1">
                <a:highlight>
                  <a:srgbClr val="FFFFFF"/>
                </a:highlight>
                <a:latin typeface="Tahoma"/>
                <a:ea typeface="Tahoma"/>
                <a:cs typeface="Tahoma"/>
              </a:rPr>
              <a:t>Operating system</a:t>
            </a:r>
            <a:r>
              <a:rPr lang="en-US" sz="2200" b="1">
                <a:highlight>
                  <a:srgbClr val="FFFFFF"/>
                </a:highlight>
                <a:latin typeface="Times New Roman"/>
                <a:cs typeface="Times New Roman"/>
              </a:rPr>
              <a:t>: </a:t>
            </a:r>
            <a:r>
              <a:rPr lang="en-US" sz="2200">
                <a:highlight>
                  <a:srgbClr val="FFFFFF"/>
                </a:highlight>
                <a:latin typeface="Times New Roman"/>
                <a:cs typeface="Times New Roman"/>
              </a:rPr>
              <a:t>Windows</a:t>
            </a:r>
            <a:endParaRPr lang="en-US" sz="2200" err="1">
              <a:highlight>
                <a:srgbClr val="FFFFFF"/>
              </a:highlight>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sz="2200">
                <a:highlight>
                  <a:srgbClr val="FFFFFF"/>
                </a:highlight>
                <a:latin typeface="Times New Roman"/>
                <a:cs typeface="Times New Roman"/>
              </a:rPr>
              <a:t> </a:t>
            </a:r>
            <a:r>
              <a:rPr lang="en-US" sz="2200" b="1">
                <a:highlight>
                  <a:srgbClr val="FFFFFF"/>
                </a:highlight>
                <a:latin typeface="Times New Roman"/>
                <a:ea typeface="Tahoma"/>
                <a:cs typeface="Times New Roman"/>
              </a:rPr>
              <a:t>D</a:t>
            </a:r>
            <a:r>
              <a:rPr lang="en-US" sz="2200" b="1">
                <a:highlight>
                  <a:srgbClr val="FFFFFF"/>
                </a:highlight>
                <a:latin typeface="Tahoma"/>
                <a:ea typeface="Tahoma"/>
                <a:cs typeface="Tahoma"/>
              </a:rPr>
              <a:t>evelopment environment</a:t>
            </a:r>
            <a:r>
              <a:rPr lang="en-US" sz="2200">
                <a:highlight>
                  <a:srgbClr val="FFFFFF"/>
                </a:highlight>
                <a:latin typeface="Tahoma"/>
                <a:ea typeface="Tahoma"/>
                <a:cs typeface="Tahoma"/>
              </a:rPr>
              <a:t> </a:t>
            </a:r>
            <a:r>
              <a:rPr lang="en-US" sz="2200">
                <a:highlight>
                  <a:srgbClr val="FFFFFF"/>
                </a:highlight>
                <a:latin typeface="Times New Roman"/>
                <a:cs typeface="Times New Roman"/>
              </a:rPr>
              <a:t>:</a:t>
            </a:r>
            <a:r>
              <a:rPr lang="en-US" sz="2200" err="1">
                <a:highlight>
                  <a:srgbClr val="FFFFFF"/>
                </a:highlight>
                <a:latin typeface="Times New Roman"/>
                <a:cs typeface="Times New Roman"/>
              </a:rPr>
              <a:t>pycharm</a:t>
            </a:r>
            <a:r>
              <a:rPr lang="en-US" sz="2200">
                <a:highlight>
                  <a:srgbClr val="FFFFFF"/>
                </a:highlight>
                <a:latin typeface="Times New Roman"/>
                <a:cs typeface="Times New Roman"/>
              </a:rPr>
              <a:t>, </a:t>
            </a:r>
            <a:r>
              <a:rPr lang="en-US" sz="2200" err="1">
                <a:highlight>
                  <a:srgbClr val="FFFFFF"/>
                </a:highlight>
                <a:latin typeface="Times New Roman"/>
                <a:cs typeface="Times New Roman"/>
              </a:rPr>
              <a:t>Jupyternotebook</a:t>
            </a:r>
            <a:r>
              <a:rPr lang="en-US" sz="2200">
                <a:highlight>
                  <a:srgbClr val="FFFFFF"/>
                </a:highlight>
                <a:latin typeface="Times New Roman"/>
                <a:cs typeface="Times New Roman"/>
              </a:rPr>
              <a:t> </a:t>
            </a:r>
          </a:p>
        </p:txBody>
      </p:sp>
      <p:sp>
        <p:nvSpPr>
          <p:cNvPr id="6" name="Content Placeholder 5"/>
          <p:cNvSpPr>
            <a:spLocks noGrp="1"/>
          </p:cNvSpPr>
          <p:nvPr>
            <p:ph sz="half" idx="2"/>
          </p:nvPr>
        </p:nvSpPr>
        <p:spPr>
          <a:xfrm>
            <a:off x="6868160" y="1825625"/>
            <a:ext cx="4833620" cy="4351655"/>
          </a:xfrm>
        </p:spPr>
        <p:txBody>
          <a:bodyPr vert="horz" lIns="91440" tIns="45720" rIns="91440" bIns="45720" rtlCol="0" anchor="t">
            <a:normAutofit/>
          </a:bodyPr>
          <a:lstStyle/>
          <a:p>
            <a:pPr>
              <a:buFont typeface="Wingdings" panose="020B0604020202020204" pitchFamily="34" charset="0"/>
              <a:buChar char="§"/>
            </a:pPr>
            <a:r>
              <a:rPr lang="en-US">
                <a:latin typeface="Times New Roman"/>
                <a:cs typeface="Times New Roman"/>
                <a:sym typeface="+mn-ea"/>
              </a:rPr>
              <a:t>HARDWARE REQUIREMENTS </a:t>
            </a:r>
            <a:endParaRPr lang="en-US">
              <a:latin typeface="Times New Roman"/>
              <a:cs typeface="Times New Roman"/>
            </a:endParaRPr>
          </a:p>
          <a:p>
            <a:pPr>
              <a:buFont typeface="Wingdings" panose="020B0604020202020204" pitchFamily="34" charset="0"/>
              <a:buChar char="§"/>
            </a:pPr>
            <a:endParaRPr lang="en-US">
              <a:ea typeface="Calibri"/>
              <a:cs typeface="Calibri"/>
            </a:endParaRPr>
          </a:p>
          <a:p>
            <a:pPr algn="l" fontAlgn="base">
              <a:buFont typeface="Wingdings" panose="020B0604020202020204" pitchFamily="34" charset="0"/>
              <a:buChar char="§"/>
            </a:pPr>
            <a:r>
              <a:rPr lang="en-US" sz="2200" b="1">
                <a:highlight>
                  <a:srgbClr val="FFFFFF"/>
                </a:highlight>
                <a:latin typeface="Times New Roman"/>
                <a:cs typeface="Times New Roman"/>
              </a:rPr>
              <a:t>Processor:</a:t>
            </a:r>
            <a:r>
              <a:rPr lang="en-US" sz="2200">
                <a:highlight>
                  <a:srgbClr val="FFFFFF"/>
                </a:highlight>
                <a:latin typeface="Times New Roman"/>
                <a:cs typeface="Times New Roman"/>
              </a:rPr>
              <a:t>i5 or i7 </a:t>
            </a:r>
            <a:endParaRPr lang="en-US" sz="2200">
              <a:highlight>
                <a:srgbClr val="FFFFFF"/>
              </a:highlight>
              <a:latin typeface="Times New Roman" panose="02020603050405020304" pitchFamily="18" charset="0"/>
              <a:cs typeface="Times New Roman" panose="02020603050405020304" pitchFamily="18" charset="0"/>
            </a:endParaRPr>
          </a:p>
          <a:p>
            <a:pPr algn="l" fontAlgn="base">
              <a:buFont typeface="Wingdings" panose="020B0604020202020204" pitchFamily="34" charset="0"/>
              <a:buChar char="§"/>
            </a:pPr>
            <a:r>
              <a:rPr lang="en-US" sz="2200" b="1">
                <a:highlight>
                  <a:srgbClr val="FFFFFF"/>
                </a:highlight>
                <a:latin typeface="Times New Roman"/>
                <a:cs typeface="Times New Roman"/>
              </a:rPr>
              <a:t>RAM: </a:t>
            </a:r>
            <a:r>
              <a:rPr lang="en-US" sz="2200">
                <a:highlight>
                  <a:srgbClr val="FFFFFF"/>
                </a:highlight>
                <a:latin typeface="Times New Roman"/>
                <a:cs typeface="Times New Roman"/>
              </a:rPr>
              <a:t>8GB and above</a:t>
            </a:r>
          </a:p>
          <a:p>
            <a:pPr algn="l" fontAlgn="base">
              <a:buFont typeface="Wingdings" panose="020B0604020202020204" pitchFamily="34" charset="0"/>
              <a:buChar char="§"/>
            </a:pPr>
            <a:r>
              <a:rPr lang="en-US" sz="2200" b="1">
                <a:highlight>
                  <a:srgbClr val="FFFFFF"/>
                </a:highlight>
                <a:latin typeface="Times New Roman"/>
                <a:cs typeface="Times New Roman"/>
              </a:rPr>
              <a:t>Storage:</a:t>
            </a:r>
            <a:r>
              <a:rPr lang="en-US" sz="2200">
                <a:highlight>
                  <a:srgbClr val="FFFFFF"/>
                </a:highlight>
                <a:latin typeface="Times New Roman"/>
                <a:cs typeface="Times New Roman"/>
              </a:rPr>
              <a:t>256GB  and above</a:t>
            </a:r>
          </a:p>
          <a:p>
            <a:pPr marL="0" indent="0">
              <a:buNone/>
            </a:pPr>
            <a:endParaRPr lang="en-US" sz="240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E3B5-8858-2FE3-EF52-8BB20C4F136F}"/>
              </a:ext>
            </a:extLst>
          </p:cNvPr>
          <p:cNvSpPr>
            <a:spLocks noGrp="1"/>
          </p:cNvSpPr>
          <p:nvPr>
            <p:ph type="title"/>
          </p:nvPr>
        </p:nvSpPr>
        <p:spPr>
          <a:xfrm>
            <a:off x="680530" y="686360"/>
            <a:ext cx="8960285" cy="678385"/>
          </a:xfrm>
        </p:spPr>
        <p:txBody>
          <a:bodyPr>
            <a:normAutofit fontScale="90000"/>
          </a:bodyPr>
          <a:lstStyle/>
          <a:p>
            <a:r>
              <a:rPr lang="en-GB">
                <a:latin typeface="Times New Roman"/>
                <a:ea typeface="Calibri Light"/>
                <a:cs typeface="Calibri Light"/>
              </a:rPr>
              <a:t>EXISTING SYSTEM</a:t>
            </a:r>
            <a:endParaRPr lang="en-GB">
              <a:latin typeface="Times New Roman"/>
            </a:endParaRPr>
          </a:p>
        </p:txBody>
      </p:sp>
      <p:sp>
        <p:nvSpPr>
          <p:cNvPr id="5" name="TextBox 4">
            <a:extLst>
              <a:ext uri="{FF2B5EF4-FFF2-40B4-BE49-F238E27FC236}">
                <a16:creationId xmlns:a16="http://schemas.microsoft.com/office/drawing/2014/main" id="{F464B898-0219-B958-B9F0-4C4D38806A3E}"/>
              </a:ext>
            </a:extLst>
          </p:cNvPr>
          <p:cNvSpPr txBox="1"/>
          <p:nvPr/>
        </p:nvSpPr>
        <p:spPr>
          <a:xfrm>
            <a:off x="567277" y="2047754"/>
            <a:ext cx="110285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Calibri"/>
                <a:cs typeface="Calibri"/>
              </a:rPr>
              <a:t> EXISTING SYSTEM:</a:t>
            </a:r>
          </a:p>
          <a:p>
            <a:pPr marL="742950" lvl="1" indent="-285750" algn="just">
              <a:buFont typeface="Arial"/>
              <a:buChar char="•"/>
            </a:pPr>
            <a:r>
              <a:rPr lang="en-GB">
                <a:ea typeface="+mn-lt"/>
                <a:cs typeface="+mn-lt"/>
              </a:rPr>
              <a:t>There are several image processing tools, like OpenCV, that include the PCA algorithm and methods for face recognition. However, it can still take a lot of time for developers to add face recognition features to their applications.</a:t>
            </a:r>
          </a:p>
          <a:p>
            <a:pPr marL="742950" lvl="1" indent="-285750" algn="just">
              <a:buFont typeface="Arial"/>
              <a:buChar char="•"/>
            </a:pPr>
            <a:r>
              <a:rPr lang="en-GB">
                <a:ea typeface="+mn-lt"/>
                <a:cs typeface="+mn-lt"/>
              </a:rPr>
              <a:t>Furthermore, selecting appropriate approaches for each step in the process of face recognition is non-trivial, since it directly impacts the final recognition result.</a:t>
            </a:r>
          </a:p>
          <a:p>
            <a:pPr marL="742950" lvl="1" indent="-285750" algn="just">
              <a:buFont typeface="Arial"/>
              <a:buChar char="•"/>
            </a:pPr>
            <a:r>
              <a:rPr lang="en-GB">
                <a:ea typeface="+mn-lt"/>
                <a:cs typeface="+mn-lt"/>
              </a:rPr>
              <a:t>Building a PCA-based face recognition system shouldn’t require much effort for developers, as the technique has been around for years and is well-developed. Developers shouldn’t need to spend time implementing the algorithms and integrating them into their applications.</a:t>
            </a:r>
            <a:endParaRPr lang="en-GB">
              <a:ea typeface="Calibri"/>
              <a:cs typeface="Calibri"/>
            </a:endParaRPr>
          </a:p>
          <a:p>
            <a:pPr marL="742950" lvl="1" indent="-285750" algn="just">
              <a:buFont typeface="Arial"/>
              <a:buChar char="•"/>
            </a:pPr>
            <a:endParaRPr lang="en-GB">
              <a:ea typeface="Calibri"/>
              <a:cs typeface="Calibri"/>
            </a:endParaRPr>
          </a:p>
        </p:txBody>
      </p:sp>
    </p:spTree>
    <p:extLst>
      <p:ext uri="{BB962C8B-B14F-4D97-AF65-F5344CB8AC3E}">
        <p14:creationId xmlns:p14="http://schemas.microsoft.com/office/powerpoint/2010/main" val="139726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5254-8DFC-FCED-7705-395525A2054C}"/>
              </a:ext>
            </a:extLst>
          </p:cNvPr>
          <p:cNvSpPr>
            <a:spLocks noGrp="1"/>
          </p:cNvSpPr>
          <p:nvPr>
            <p:ph type="title"/>
          </p:nvPr>
        </p:nvSpPr>
        <p:spPr>
          <a:xfrm>
            <a:off x="966876" y="253066"/>
            <a:ext cx="5545980" cy="1347864"/>
          </a:xfrm>
        </p:spPr>
        <p:txBody>
          <a:bodyPr vert="horz" lIns="91440" tIns="45720" rIns="91440" bIns="45720" rtlCol="0" anchor="ctr">
            <a:normAutofit/>
          </a:bodyPr>
          <a:lstStyle/>
          <a:p>
            <a:r>
              <a:rPr lang="en-US" sz="4000">
                <a:latin typeface="Times New Roman"/>
                <a:cs typeface="Times New Roman"/>
              </a:rPr>
              <a:t>PROPOSED SYSTEM</a:t>
            </a:r>
          </a:p>
        </p:txBody>
      </p:sp>
      <p:sp>
        <p:nvSpPr>
          <p:cNvPr id="5" name="TextBox 4">
            <a:extLst>
              <a:ext uri="{FF2B5EF4-FFF2-40B4-BE49-F238E27FC236}">
                <a16:creationId xmlns:a16="http://schemas.microsoft.com/office/drawing/2014/main" id="{54864BE5-2CB0-AA79-6923-F71D5EEA3ACA}"/>
              </a:ext>
            </a:extLst>
          </p:cNvPr>
          <p:cNvSpPr txBox="1"/>
          <p:nvPr/>
        </p:nvSpPr>
        <p:spPr>
          <a:xfrm>
            <a:off x="675524" y="1907474"/>
            <a:ext cx="11115303" cy="42694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14350" lvl="1" indent="-285750">
              <a:lnSpc>
                <a:spcPct val="90000"/>
              </a:lnSpc>
              <a:spcAft>
                <a:spcPts val="600"/>
              </a:spcAft>
              <a:buFont typeface="Arial"/>
              <a:buChar char="•"/>
            </a:pPr>
            <a:r>
              <a:rPr lang="en-US">
                <a:solidFill>
                  <a:srgbClr val="212121"/>
                </a:solidFill>
                <a:latin typeface="Times New Roman"/>
                <a:ea typeface="Cambria"/>
                <a:cs typeface="Calibri"/>
              </a:rPr>
              <a:t>This  provides a software framework for PCA-based face recognition aiming at assisting software developers to customize their own applications efficiently. </a:t>
            </a:r>
            <a:endParaRPr lang="en-US" b="1">
              <a:solidFill>
                <a:srgbClr val="000000"/>
              </a:solidFill>
              <a:latin typeface="Times New Roman"/>
              <a:ea typeface="Calibri"/>
              <a:cs typeface="Calibri"/>
            </a:endParaRPr>
          </a:p>
          <a:p>
            <a:pPr marL="228600" lvl="1">
              <a:lnSpc>
                <a:spcPct val="90000"/>
              </a:lnSpc>
              <a:spcAft>
                <a:spcPts val="600"/>
              </a:spcAft>
            </a:pPr>
            <a:endParaRPr lang="en-US">
              <a:solidFill>
                <a:srgbClr val="212121"/>
              </a:solidFill>
              <a:latin typeface="Times New Roman"/>
              <a:ea typeface="Cambria"/>
              <a:cs typeface="Calibri"/>
            </a:endParaRPr>
          </a:p>
          <a:p>
            <a:pPr marL="514350" lvl="1" indent="-285750">
              <a:lnSpc>
                <a:spcPct val="90000"/>
              </a:lnSpc>
              <a:spcAft>
                <a:spcPts val="600"/>
              </a:spcAft>
              <a:buFont typeface="Arial"/>
              <a:buChar char="•"/>
            </a:pPr>
            <a:r>
              <a:rPr lang="en-US">
                <a:solidFill>
                  <a:srgbClr val="212121"/>
                </a:solidFill>
                <a:latin typeface="Times New Roman"/>
                <a:ea typeface="Cambria"/>
                <a:cs typeface="Calibri"/>
              </a:rPr>
              <a:t>The framework describes the complete process of PCA-based face recognition including image representation, face detection, feature detection, pre-processing, PCA, and verification, and in each step, multiple variations are offered to fit different requirements.</a:t>
            </a:r>
            <a:endParaRPr lang="en-US" sz="1600" b="1">
              <a:latin typeface="Calibri"/>
              <a:ea typeface="Calibri"/>
              <a:cs typeface="Calibri"/>
            </a:endParaRPr>
          </a:p>
          <a:p>
            <a:pPr marL="400050" indent="-342900">
              <a:lnSpc>
                <a:spcPct val="90000"/>
              </a:lnSpc>
              <a:spcAft>
                <a:spcPts val="600"/>
              </a:spcAft>
              <a:buFont typeface="Arial"/>
              <a:buChar char="•"/>
            </a:pPr>
            <a:endParaRPr lang="en-US" sz="1600">
              <a:latin typeface="Calibri"/>
              <a:ea typeface="Calibri"/>
              <a:cs typeface="Calibri"/>
            </a:endParaRPr>
          </a:p>
          <a:p>
            <a:pPr indent="-228600">
              <a:lnSpc>
                <a:spcPct val="90000"/>
              </a:lnSpc>
              <a:spcAft>
                <a:spcPts val="600"/>
              </a:spcAft>
              <a:buFont typeface="Arial"/>
              <a:buChar char="•"/>
            </a:pPr>
            <a:endParaRPr lang="en-US" sz="1600">
              <a:latin typeface="Calibri"/>
              <a:ea typeface="Calibri"/>
              <a:cs typeface="Calibri"/>
            </a:endParaRPr>
          </a:p>
        </p:txBody>
      </p:sp>
    </p:spTree>
    <p:extLst>
      <p:ext uri="{BB962C8B-B14F-4D97-AF65-F5344CB8AC3E}">
        <p14:creationId xmlns:p14="http://schemas.microsoft.com/office/powerpoint/2010/main" val="15454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B4D4-95BF-A427-8CC7-DCBE2C18EEEB}"/>
              </a:ext>
            </a:extLst>
          </p:cNvPr>
          <p:cNvSpPr>
            <a:spLocks noGrp="1"/>
          </p:cNvSpPr>
          <p:nvPr>
            <p:ph type="title"/>
          </p:nvPr>
        </p:nvSpPr>
        <p:spPr/>
        <p:txBody>
          <a:bodyPr/>
          <a:lstStyle/>
          <a:p>
            <a:r>
              <a:rPr lang="en-GB">
                <a:latin typeface="Times New Roman"/>
                <a:ea typeface="Calibri Light"/>
                <a:cs typeface="Calibri Light"/>
              </a:rPr>
              <a:t>APPLICATION DESCRIPTION:</a:t>
            </a:r>
            <a:br>
              <a:rPr lang="en-GB">
                <a:ea typeface="Calibri Light"/>
                <a:cs typeface="Calibri Light"/>
              </a:rPr>
            </a:br>
            <a:endParaRPr lang="en-GB"/>
          </a:p>
        </p:txBody>
      </p:sp>
      <p:sp>
        <p:nvSpPr>
          <p:cNvPr id="5" name="TextBox 4">
            <a:extLst>
              <a:ext uri="{FF2B5EF4-FFF2-40B4-BE49-F238E27FC236}">
                <a16:creationId xmlns:a16="http://schemas.microsoft.com/office/drawing/2014/main" id="{4EB3F267-729E-F831-FC24-283B9CBCB192}"/>
              </a:ext>
            </a:extLst>
          </p:cNvPr>
          <p:cNvSpPr txBox="1"/>
          <p:nvPr/>
        </p:nvSpPr>
        <p:spPr>
          <a:xfrm>
            <a:off x="834975" y="1876061"/>
            <a:ext cx="1065547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b="1">
                <a:latin typeface="Times New Roman"/>
                <a:cs typeface="Times New Roman"/>
              </a:rPr>
              <a:t>1. Objective:</a:t>
            </a:r>
            <a:r>
              <a:rPr lang="en-GB">
                <a:latin typeface="Times New Roman"/>
                <a:cs typeface="Times New Roman"/>
              </a:rPr>
              <a:t> Create a face recognition system using PCA (Principal Component Analysis) and ANN (Artificial Neural Network) to identify and verify people.</a:t>
            </a:r>
            <a:endParaRPr lang="en-US"/>
          </a:p>
          <a:p>
            <a:pPr algn="just"/>
            <a:r>
              <a:rPr lang="en-GB" b="1">
                <a:latin typeface="Times New Roman"/>
                <a:cs typeface="Times New Roman"/>
              </a:rPr>
              <a:t>2. Face Detection:</a:t>
            </a:r>
            <a:r>
              <a:rPr lang="en-GB">
                <a:latin typeface="Times New Roman"/>
                <a:cs typeface="Times New Roman"/>
              </a:rPr>
              <a:t> Uses PCA to find and isolate faces in images or videos.</a:t>
            </a:r>
          </a:p>
          <a:p>
            <a:pPr algn="just"/>
            <a:r>
              <a:rPr lang="en-GB" b="1">
                <a:latin typeface="Times New Roman"/>
                <a:cs typeface="Times New Roman"/>
              </a:rPr>
              <a:t>3. Feature Extraction:</a:t>
            </a:r>
            <a:r>
              <a:rPr lang="en-GB">
                <a:latin typeface="Times New Roman"/>
                <a:cs typeface="Times New Roman"/>
              </a:rPr>
              <a:t> PCA simplifies facial features into a compact form while keeping important details.</a:t>
            </a:r>
          </a:p>
          <a:p>
            <a:pPr algn="just"/>
            <a:r>
              <a:rPr lang="en-GB" b="1">
                <a:latin typeface="Times New Roman"/>
                <a:cs typeface="Times New Roman"/>
              </a:rPr>
              <a:t>4. Training:</a:t>
            </a:r>
            <a:r>
              <a:rPr lang="en-GB">
                <a:latin typeface="Times New Roman"/>
                <a:cs typeface="Times New Roman"/>
              </a:rPr>
              <a:t> Trains an ANN with the PCA data to recognize different faces.</a:t>
            </a:r>
          </a:p>
          <a:p>
            <a:pPr algn="just"/>
            <a:r>
              <a:rPr lang="en-GB" b="1">
                <a:latin typeface="Times New Roman"/>
                <a:cs typeface="Times New Roman"/>
              </a:rPr>
              <a:t>5. Recognition:</a:t>
            </a:r>
            <a:r>
              <a:rPr lang="en-GB">
                <a:latin typeface="Times New Roman"/>
                <a:cs typeface="Times New Roman"/>
              </a:rPr>
              <a:t> Compares new faces to the trained model to identify them in real-time.</a:t>
            </a:r>
          </a:p>
          <a:p>
            <a:pPr algn="just"/>
            <a:r>
              <a:rPr lang="en-GB" b="1">
                <a:latin typeface="Times New Roman"/>
                <a:cs typeface="Times New Roman"/>
              </a:rPr>
              <a:t>6. Database:</a:t>
            </a:r>
            <a:r>
              <a:rPr lang="en-GB">
                <a:latin typeface="Times New Roman"/>
                <a:cs typeface="Times New Roman"/>
              </a:rPr>
              <a:t> Stores face data securely for easy access and management.</a:t>
            </a:r>
          </a:p>
          <a:p>
            <a:pPr algn="just"/>
            <a:endParaRPr lang="en-GB">
              <a:latin typeface="Times New Roman"/>
              <a:cs typeface="Times New Roman"/>
            </a:endParaRPr>
          </a:p>
        </p:txBody>
      </p:sp>
    </p:spTree>
    <p:extLst>
      <p:ext uri="{BB962C8B-B14F-4D97-AF65-F5344CB8AC3E}">
        <p14:creationId xmlns:p14="http://schemas.microsoft.com/office/powerpoint/2010/main" val="228344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470F-F28A-7D00-204C-A3918074FD63}"/>
              </a:ext>
            </a:extLst>
          </p:cNvPr>
          <p:cNvSpPr>
            <a:spLocks noGrp="1"/>
          </p:cNvSpPr>
          <p:nvPr>
            <p:ph type="title"/>
          </p:nvPr>
        </p:nvSpPr>
        <p:spPr>
          <a:xfrm>
            <a:off x="333935" y="309096"/>
            <a:ext cx="11853704" cy="1001974"/>
          </a:xfrm>
        </p:spPr>
        <p:txBody>
          <a:bodyPr>
            <a:normAutofit fontScale="90000"/>
          </a:bodyPr>
          <a:lstStyle/>
          <a:p>
            <a:r>
              <a:rPr lang="en-GB">
                <a:latin typeface="Times New Roman"/>
                <a:ea typeface="Calibri Light"/>
                <a:cs typeface="Calibri Light"/>
              </a:rPr>
              <a:t>SOFTWARE REQUIREMENT SPECIFICATION(SRS)</a:t>
            </a:r>
          </a:p>
        </p:txBody>
      </p:sp>
      <p:sp>
        <p:nvSpPr>
          <p:cNvPr id="7" name="TextBox 6">
            <a:extLst>
              <a:ext uri="{FF2B5EF4-FFF2-40B4-BE49-F238E27FC236}">
                <a16:creationId xmlns:a16="http://schemas.microsoft.com/office/drawing/2014/main" id="{7D1B0AC4-C4E3-6EAA-6F38-75CBA27420B1}"/>
              </a:ext>
            </a:extLst>
          </p:cNvPr>
          <p:cNvSpPr txBox="1"/>
          <p:nvPr/>
        </p:nvSpPr>
        <p:spPr>
          <a:xfrm>
            <a:off x="656480" y="1578983"/>
            <a:ext cx="1020221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Times New Roman"/>
                <a:ea typeface="Calibri"/>
                <a:cs typeface="Calibri"/>
              </a:rPr>
              <a:t>FUNCTIONAL REQUIREMENTS:</a:t>
            </a:r>
          </a:p>
          <a:p>
            <a:pPr algn="just"/>
            <a:endParaRPr lang="en-GB" b="1">
              <a:latin typeface="Times New Roman"/>
              <a:ea typeface="+mn-lt"/>
              <a:cs typeface="+mn-lt"/>
            </a:endParaRPr>
          </a:p>
          <a:p>
            <a:pPr algn="just"/>
            <a:r>
              <a:rPr lang="en-GB" b="1">
                <a:latin typeface="Times New Roman"/>
                <a:ea typeface="+mn-lt"/>
                <a:cs typeface="+mn-lt"/>
              </a:rPr>
              <a:t>1</a:t>
            </a:r>
            <a:r>
              <a:rPr lang="en-GB">
                <a:latin typeface="Times New Roman"/>
                <a:ea typeface="+mn-lt"/>
                <a:cs typeface="+mn-lt"/>
              </a:rPr>
              <a:t>. </a:t>
            </a:r>
            <a:r>
              <a:rPr lang="en-GB" b="1">
                <a:latin typeface="Times New Roman"/>
                <a:ea typeface="+mn-lt"/>
                <a:cs typeface="+mn-lt"/>
              </a:rPr>
              <a:t>Face Detection:</a:t>
            </a:r>
            <a:r>
              <a:rPr lang="en-GB">
                <a:latin typeface="Times New Roman"/>
                <a:ea typeface="+mn-lt"/>
                <a:cs typeface="+mn-lt"/>
              </a:rPr>
              <a:t> The system should detect faces from images using PCA (Principal Component Analysis).</a:t>
            </a:r>
          </a:p>
          <a:p>
            <a:pPr algn="just"/>
            <a:r>
              <a:rPr lang="en-GB" b="1">
                <a:latin typeface="Times New Roman"/>
                <a:ea typeface="+mn-lt"/>
                <a:cs typeface="+mn-lt"/>
              </a:rPr>
              <a:t>2</a:t>
            </a:r>
            <a:r>
              <a:rPr lang="en-GB">
                <a:latin typeface="Times New Roman"/>
                <a:ea typeface="+mn-lt"/>
                <a:cs typeface="+mn-lt"/>
              </a:rPr>
              <a:t>.</a:t>
            </a:r>
            <a:r>
              <a:rPr lang="en-GB" b="1">
                <a:latin typeface="Times New Roman"/>
                <a:ea typeface="+mn-lt"/>
                <a:cs typeface="+mn-lt"/>
              </a:rPr>
              <a:t> Feature Extraction:</a:t>
            </a:r>
            <a:r>
              <a:rPr lang="en-GB">
                <a:latin typeface="Times New Roman"/>
                <a:ea typeface="+mn-lt"/>
                <a:cs typeface="+mn-lt"/>
              </a:rPr>
              <a:t> Use PCA to extract and reduce facial features into principal components.</a:t>
            </a:r>
          </a:p>
          <a:p>
            <a:pPr algn="just"/>
            <a:r>
              <a:rPr lang="en-GB" b="1">
                <a:latin typeface="Times New Roman"/>
                <a:ea typeface="+mn-lt"/>
                <a:cs typeface="+mn-lt"/>
              </a:rPr>
              <a:t>3.</a:t>
            </a:r>
            <a:r>
              <a:rPr lang="en-GB">
                <a:latin typeface="Times New Roman"/>
                <a:ea typeface="+mn-lt"/>
                <a:cs typeface="+mn-lt"/>
              </a:rPr>
              <a:t> </a:t>
            </a:r>
            <a:r>
              <a:rPr lang="en-GB" b="1">
                <a:latin typeface="Times New Roman"/>
                <a:ea typeface="+mn-lt"/>
                <a:cs typeface="+mn-lt"/>
              </a:rPr>
              <a:t>Training the ANN:</a:t>
            </a:r>
            <a:r>
              <a:rPr lang="en-GB">
                <a:latin typeface="Times New Roman"/>
                <a:ea typeface="+mn-lt"/>
                <a:cs typeface="+mn-lt"/>
              </a:rPr>
              <a:t> Train an Artificial Neural Network (ANN) using the principal components as input for pattern recognition.</a:t>
            </a:r>
          </a:p>
          <a:p>
            <a:pPr algn="just"/>
            <a:r>
              <a:rPr lang="en-GB" b="1">
                <a:latin typeface="Times New Roman"/>
                <a:ea typeface="+mn-lt"/>
                <a:cs typeface="+mn-lt"/>
              </a:rPr>
              <a:t>4.</a:t>
            </a:r>
            <a:r>
              <a:rPr lang="en-GB">
                <a:latin typeface="Times New Roman"/>
                <a:ea typeface="+mn-lt"/>
                <a:cs typeface="+mn-lt"/>
              </a:rPr>
              <a:t> </a:t>
            </a:r>
            <a:r>
              <a:rPr lang="en-GB" b="1">
                <a:latin typeface="Times New Roman"/>
                <a:ea typeface="+mn-lt"/>
                <a:cs typeface="+mn-lt"/>
              </a:rPr>
              <a:t>Face Recognition:</a:t>
            </a:r>
            <a:r>
              <a:rPr lang="en-GB">
                <a:latin typeface="Times New Roman"/>
                <a:ea typeface="+mn-lt"/>
                <a:cs typeface="+mn-lt"/>
              </a:rPr>
              <a:t> Once trained, the ANN should identify and classify the faces based on the learned features.</a:t>
            </a:r>
          </a:p>
          <a:p>
            <a:pPr algn="just"/>
            <a:r>
              <a:rPr lang="en-GB" b="1">
                <a:latin typeface="Times New Roman"/>
                <a:ea typeface="+mn-lt"/>
                <a:cs typeface="+mn-lt"/>
              </a:rPr>
              <a:t>5. Database Storage:</a:t>
            </a:r>
            <a:r>
              <a:rPr lang="en-GB" sz="1600" b="1">
                <a:latin typeface="Times New Roman"/>
                <a:ea typeface="+mn-lt"/>
                <a:cs typeface="+mn-lt"/>
              </a:rPr>
              <a:t> </a:t>
            </a:r>
            <a:r>
              <a:rPr lang="en-GB">
                <a:latin typeface="Times New Roman"/>
                <a:ea typeface="+mn-lt"/>
                <a:cs typeface="+mn-lt"/>
              </a:rPr>
              <a:t>The system should maintain a database to store and manage face templates.</a:t>
            </a:r>
          </a:p>
          <a:p>
            <a:pPr algn="just"/>
            <a:r>
              <a:rPr lang="en-GB" b="1">
                <a:latin typeface="Times New Roman"/>
                <a:ea typeface="+mn-lt"/>
                <a:cs typeface="+mn-lt"/>
              </a:rPr>
              <a:t>6. Accuracy Feedback:</a:t>
            </a:r>
            <a:r>
              <a:rPr lang="en-GB">
                <a:latin typeface="Times New Roman"/>
                <a:ea typeface="+mn-lt"/>
                <a:cs typeface="+mn-lt"/>
              </a:rPr>
              <a:t> Provide feedback on the accuracy of face recognition, displaying whether the face is recognized correctly.</a:t>
            </a:r>
          </a:p>
          <a:p>
            <a:pPr algn="just"/>
            <a:endParaRPr lang="en-GB">
              <a:latin typeface="Times New Roman"/>
              <a:ea typeface="+mn-lt"/>
              <a:cs typeface="+mn-lt"/>
            </a:endParaRPr>
          </a:p>
          <a:p>
            <a:pPr algn="just"/>
            <a:endParaRPr lang="en-GB" b="1">
              <a:latin typeface="Times New Roman"/>
              <a:ea typeface="Calibri"/>
              <a:cs typeface="Calibri"/>
            </a:endParaRPr>
          </a:p>
        </p:txBody>
      </p:sp>
    </p:spTree>
    <p:extLst>
      <p:ext uri="{BB962C8B-B14F-4D97-AF65-F5344CB8AC3E}">
        <p14:creationId xmlns:p14="http://schemas.microsoft.com/office/powerpoint/2010/main" val="3115561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MALLA REDDY COLLEGE OF ENGINEERING &amp; TECHNOLOGY  (Autonomous Institution – UGC, Govt. of India)  DEPARTMENT OF INFORMATION TECHNOLOGY </vt:lpstr>
      <vt:lpstr>AGENDA</vt:lpstr>
      <vt:lpstr>INTRODUCTION</vt:lpstr>
      <vt:lpstr>PowerPoint Presentation</vt:lpstr>
      <vt:lpstr>SOFTWARE AND HARDWARE REQUIREMENTS</vt:lpstr>
      <vt:lpstr>EXISTING SYSTEM</vt:lpstr>
      <vt:lpstr>PROPOSED SYSTEM</vt:lpstr>
      <vt:lpstr>APPLICATION DESCRIPTION: </vt:lpstr>
      <vt:lpstr>SOFTWARE REQUIREMENT SPECIFICATION(SRS)</vt:lpstr>
      <vt:lpstr>  1.Performance: The system should operate efficiently, with quick face detection and recognition under 1 second. 2.Scalability: It should handle an increasing number of face records without performance degradation. 3.Accuracy: Achieve a high recognition accuracy, with minimal false positives and false negatives. 4.Security: Ensure that the facial data stored and processed is secure, protecting user privacy. 5. Usability: The interface should be user-friendly, allowing easy navigation and operation for non-technical users. . </vt:lpstr>
      <vt:lpstr>SYSTEM ARCHITECTURE</vt:lpstr>
      <vt:lpstr>UML DIAGRAMS </vt:lpstr>
      <vt:lpstr>CLASS DIAGRAM</vt:lpstr>
      <vt:lpstr>USECASE DIAGRAM</vt:lpstr>
      <vt:lpstr>SEQUENCE DIAGRAM</vt:lpstr>
      <vt:lpstr>PowerPoint Presentation</vt:lpstr>
      <vt:lpstr>SAMPLE CODE</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(Autonomous Institution – UGC, Govt. of India)   DEPARTMENT OF COMPUTER SCIENCE AND ENGINEERING</dc:title>
  <dc:creator>MRCET</dc:creator>
  <cp:revision>3</cp:revision>
  <dcterms:created xsi:type="dcterms:W3CDTF">2024-02-28T09:55:00Z</dcterms:created>
  <dcterms:modified xsi:type="dcterms:W3CDTF">2024-10-29T02:54:36Z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65B834AB23864866B5DEC20A9249B5BC</vt:lpwstr>
  </property>
  <property fmtid="{D5CDD505-2E9C-101B-9397-08002B2CF9AE}" pid="3" name="KSOProductBuildVer">
    <vt:lpwstr>1033-11.2.0.11225</vt:lpwstr>
  </property>
</Properties>
</file>