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365" cy="6857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Column Labels Active</c:f>
              <c:strCache>
                <c:ptCount val="1"/>
                <c:pt idx="0">
                  <c:v>Column Labels Active</c:v>
                </c:pt>
              </c:strCache>
            </c:strRef>
          </c:tx>
          <c:spPr>
            <a:solidFill>
              <a:srgbClr val="4F81BD"/>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{243,249,245,239,246,246,250,246,242,252,2458}</c:f>
              <c:numCache>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Cache>
            </c:numRef>
          </c:val>
        </c:ser>
        <c:ser>
          <c:idx val="1"/>
          <c:order val="1"/>
          <c:tx>
            <c:strRef>
              <c:f>Future Start</c:f>
              <c:strCache>
                <c:ptCount val="1"/>
                <c:pt idx="0">
                  <c:v>Future Start</c:v>
                </c:pt>
              </c:strCache>
            </c:strRef>
          </c:tx>
          <c:spPr>
            <a:solidFill>
              <a:srgbClr val="C0504D"/>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{6,12,5,4,6,9,7,11,3,6,69}</c:f>
              <c:numCache>
                <c:formatCode>General</c:formatCode>
                <c:ptCount val="11"/>
                <c:pt idx="0">
                  <c:v>6</c:v>
                </c:pt>
                <c:pt idx="1">
                  <c:v>12</c:v>
                </c:pt>
                <c:pt idx="2">
                  <c:v>5</c:v>
                </c:pt>
                <c:pt idx="3">
                  <c:v>4</c:v>
                </c:pt>
                <c:pt idx="4">
                  <c:v>6</c:v>
                </c:pt>
                <c:pt idx="5">
                  <c:v>9</c:v>
                </c:pt>
                <c:pt idx="6">
                  <c:v>7</c:v>
                </c:pt>
                <c:pt idx="7">
                  <c:v>11</c:v>
                </c:pt>
                <c:pt idx="8">
                  <c:v>3</c:v>
                </c:pt>
                <c:pt idx="9">
                  <c:v>6</c:v>
                </c:pt>
                <c:pt idx="10">
                  <c:v>69</c:v>
                </c:pt>
              </c:numCache>
            </c:numRef>
          </c:val>
        </c:ser>
        <c:ser>
          <c:idx val="2"/>
          <c:order val="2"/>
          <c:tx>
            <c:strRef>
              <c:f>Leave of Absence</c:f>
              <c:strCache>
                <c:ptCount val="1"/>
                <c:pt idx="0">
                  <c:v>Leave of Absence</c:v>
                </c:pt>
              </c:strCache>
            </c:strRef>
          </c:tx>
          <c:spPr>
            <a:solidFill>
              <a:srgbClr val="9BBB59"/>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{9,4,15,10,7,9,7,12,11,2,86}</c:f>
              <c:numCache>
                <c:formatCode>General</c:formatCode>
                <c:ptCount val="11"/>
                <c:pt idx="0">
                  <c:v>9</c:v>
                </c:pt>
                <c:pt idx="1">
                  <c:v>4</c:v>
                </c:pt>
                <c:pt idx="2">
                  <c:v>15</c:v>
                </c:pt>
                <c:pt idx="3">
                  <c:v>10</c:v>
                </c:pt>
                <c:pt idx="4">
                  <c:v>7</c:v>
                </c:pt>
                <c:pt idx="5">
                  <c:v>9</c:v>
                </c:pt>
                <c:pt idx="6">
                  <c:v>7</c:v>
                </c:pt>
                <c:pt idx="7">
                  <c:v>12</c:v>
                </c:pt>
                <c:pt idx="8">
                  <c:v>11</c:v>
                </c:pt>
                <c:pt idx="9">
                  <c:v>2</c:v>
                </c:pt>
                <c:pt idx="10">
                  <c:v>86</c:v>
                </c:pt>
              </c:numCache>
            </c:numRef>
          </c:val>
        </c:ser>
        <c:ser>
          <c:idx val="3"/>
          <c:order val="3"/>
          <c:tx>
            <c:strRef>
              <c:f>Terminated for Cause</c:f>
              <c:strCache>
                <c:ptCount val="1"/>
                <c:pt idx="0">
                  <c:v>Terminated for Cause</c:v>
                </c:pt>
              </c:strCache>
            </c:strRef>
          </c:tx>
          <c:spPr>
            <a:solidFill>
              <a:srgbClr val="8064A2"/>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{13,6,4,11,7,9,6,2,4,4,66}</c:f>
              <c:numCache>
                <c:formatCode>General</c:formatCode>
                <c:ptCount val="11"/>
                <c:pt idx="0">
                  <c:v>13</c:v>
                </c:pt>
                <c:pt idx="1">
                  <c:v>6</c:v>
                </c:pt>
                <c:pt idx="2">
                  <c:v>4</c:v>
                </c:pt>
                <c:pt idx="3">
                  <c:v>11</c:v>
                </c:pt>
                <c:pt idx="4">
                  <c:v>7</c:v>
                </c:pt>
                <c:pt idx="5">
                  <c:v>9</c:v>
                </c:pt>
                <c:pt idx="6">
                  <c:v>6</c:v>
                </c:pt>
                <c:pt idx="7">
                  <c:v>2</c:v>
                </c:pt>
                <c:pt idx="8">
                  <c:v>4</c:v>
                </c:pt>
                <c:pt idx="9">
                  <c:v>4</c:v>
                </c:pt>
                <c:pt idx="10">
                  <c:v>66</c:v>
                </c:pt>
              </c:numCache>
            </c:numRef>
          </c:val>
        </c:ser>
        <c:ser>
          <c:idx val="4"/>
          <c:order val="4"/>
          <c:tx>
            <c:strRef>
              <c:f>Voluntarily Terminated</c:f>
              <c:strCache>
                <c:ptCount val="1"/>
                <c:pt idx="0">
                  <c:v>Voluntarily Terminated</c:v>
                </c:pt>
              </c:strCache>
            </c:strRef>
          </c:tx>
          <c:spPr>
            <a:solidFill>
              <a:srgbClr val="4BACC6"/>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{32,29,33,32,38,28,29,33,37,30,321}</c:f>
              <c:numCache>
                <c:formatCode>General</c:formatCode>
                <c:ptCount val="11"/>
                <c:pt idx="0">
                  <c:v>32</c:v>
                </c:pt>
                <c:pt idx="1">
                  <c:v>29</c:v>
                </c:pt>
                <c:pt idx="2">
                  <c:v>33</c:v>
                </c:pt>
                <c:pt idx="3">
                  <c:v>32</c:v>
                </c:pt>
                <c:pt idx="4">
                  <c:v>38</c:v>
                </c:pt>
                <c:pt idx="5">
                  <c:v>28</c:v>
                </c:pt>
                <c:pt idx="6">
                  <c:v>29</c:v>
                </c:pt>
                <c:pt idx="7">
                  <c:v>33</c:v>
                </c:pt>
                <c:pt idx="8">
                  <c:v>37</c:v>
                </c:pt>
                <c:pt idx="9">
                  <c:v>30</c:v>
                </c:pt>
                <c:pt idx="10">
                  <c:v>321</c:v>
                </c:pt>
              </c:numCache>
            </c:numRef>
          </c:val>
        </c:ser>
        <c:dLbls>
          <c:showLegendKey val="0"/>
          <c:showVal val="0"/>
          <c:showCatName val="0"/>
          <c:showSerName val="0"/>
          <c:showPercent val="0"/>
          <c:showBubbleSize val="0"/>
        </c:dLbls>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round/>
            </a:ln>
          </c:spPr>
        </c:majorGridlines>
        <c:numFmt formatCode="General" sourceLinked="0"/>
        <c:majorTickMark val="none"/>
        <c:minorTickMark val="none"/>
        <c:tickLblPos val="nextTo"/>
        <c:spPr>
          <a:ln>
            <a:noFill/>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0"/>
        <c:crosses val="autoZero"/>
        <c:crossBetween val="between"/>
      </c:valAx>
      <c:spPr>
        <a:noFill/>
        <a:ln>
          <a:noFill/>
        </a:ln>
      </c:spPr>
    </c:plotArea>
    <c:legend>
      <c:legendPos val="r"/>
      <c:layout/>
      <c:overlay val="0"/>
      <c:spPr>
        <a:noFill/>
        <a:ln>
          <a:noFill/>
        </a:ln>
      </c:spPr>
      <c:txPr>
        <a:bodyPr rot="0" spcFirstLastPara="0" vertOverflow="ellipsis" vert="horz" wrap="square" anchor="ctr" anchorCtr="1"/>
        <a:lstStyle/>
        <a:p>
          <a:pPr>
            <a:defRPr lang="en-US" sz="900" b="0" i="0" u="none" strike="noStrike" kern="1200" baseline="0">
              <a:solidFill>
                <a:srgbClr val="595959"/>
              </a:solidFill>
              <a:latin typeface="Droid Sans"/>
              <a:ea typeface="Droid Sans"/>
              <a:cs typeface="Lucida Sans" panose="020B0602030504020204"/>
            </a:defRPr>
          </a:pPr>
        </a:p>
      </c:txPr>
    </c:legend>
    <c:plotVisOnly val="1"/>
    <c:dispBlanksAs val="gap"/>
    <c:showDLblsOverMax val="0"/>
  </c:chart>
  <c:spPr>
    <a:noFill/>
    <a:ln>
      <a:noFill/>
    </a:ln>
  </c:spPr>
  <c:txPr>
    <a:bodyPr/>
    <a:lstStyle/>
    <a:p>
      <a:pPr>
        <a:defRPr lang="en-US" sz="1000" b="0" i="0" u="none" strike="noStrike" baseline="0">
          <a:solidFill>
            <a:srgbClr val="000000"/>
          </a:solidFill>
          <a:latin typeface="Droid Sans"/>
          <a:ea typeface="Droid Sans"/>
          <a:cs typeface="Lucida Sans" panose="020B0602030504020204"/>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20" name="对象"/>
          <p:cNvSpPr>
            <a:spLocks noGrp="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1" name="对象"/>
          <p:cNvSpPr>
            <a:spLocks noGrp="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9"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8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1"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88"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12"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22"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32"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44"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3"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4" cy="1333500"/>
            <a:chOff x="876298" y="990599"/>
            <a:chExt cx="1743074"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a:t>
            </a: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STUDENT NAME:</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REGISTER NO:</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DEPARTMENT:</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COLLEGE</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
        <p:nvSpPr>
          <p:cNvPr id="47" name="矩形"/>
          <p:cNvSpPr/>
          <p:nvPr/>
        </p:nvSpPr>
        <p:spPr>
          <a:xfrm>
            <a:off x="4800600" y="3340836"/>
            <a:ext cx="35052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IN"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AKSHAYA K</a:t>
            </a:r>
            <a:endParaRPr lang="en-IN"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8" name="矩形"/>
          <p:cNvSpPr/>
          <p:nvPr/>
        </p:nvSpPr>
        <p:spPr>
          <a:xfrm>
            <a:off x="4800600" y="3754142"/>
            <a:ext cx="33528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3122162</a:t>
            </a:r>
            <a:r>
              <a:rPr lang="en-I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26</a:t>
            </a:r>
            <a:endParaRPr lang="en-I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9" name="矩形"/>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Commerce</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50" name="矩形"/>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Shri shankaralal sundarbai shasun Jain college for women </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1"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2"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3" name="矩形"/>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collection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4" name="矩形"/>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矩形"/>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CLEANING : </a:t>
            </a: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endParaRPr lang="zh-CN" altLang="en-US"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endParaRPr>
          </a:p>
        </p:txBody>
      </p:sp>
      <p:sp>
        <p:nvSpPr>
          <p:cNvPr id="176" name="矩形"/>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7" name="矩形"/>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PERFORMANCE LEVEL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8" name="矩形"/>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85"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pic>
        <p:nvPicPr>
          <p:cNvPr id="193" name="图片"/>
          <p:cNvPicPr>
            <a:picLocks noChangeAspect="1"/>
          </p:cNvPicPr>
          <p:nvPr/>
        </p:nvPicPr>
        <p:blipFill>
          <a:blip r:embed="rId3" cstate="print"/>
          <a:stretch>
            <a:fillRect/>
          </a:stretch>
        </p:blipFill>
        <p:spPr>
          <a:xfrm>
            <a:off x="484585" y="1193617"/>
            <a:ext cx="8196477" cy="5077239"/>
          </a:xfrm>
          <a:prstGeom prst="rect">
            <a:avLst/>
          </a:prstGeom>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0" name="矩形"/>
          <p:cNvSpPr/>
          <p:nvPr/>
        </p:nvSpPr>
        <p:spPr>
          <a:xfrm>
            <a:off x="1066800" y="1600200"/>
            <a:ext cx="7467600" cy="3107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mj-lt"/>
                <a:ea typeface="SimSun" panose="02010600030101010101" pitchFamily="2" charset="-122"/>
                <a:cs typeface="+mj-lt"/>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1" i="0" u="none" strike="noStrike" kern="1200" cap="none" spc="0" baseline="0">
                <a:solidFill>
                  <a:schemeClr val="tx1"/>
                </a:solidFill>
                <a:latin typeface="+mj-lt"/>
                <a:ea typeface="SimSun" panose="02010600030101010101" pitchFamily="2" charset="-122"/>
                <a:cs typeface="+mj-lt"/>
              </a:rPr>
              <a:t>. </a:t>
            </a:r>
            <a:endParaRPr lang="zh-CN" altLang="en-US" sz="1800" b="1" i="0" u="none" strike="noStrike" kern="1200" cap="none" spc="0" baseline="0">
              <a:solidFill>
                <a:schemeClr val="tx1"/>
              </a:solidFill>
              <a:latin typeface="+mj-lt"/>
              <a:ea typeface="SimSun" panose="02010600030101010101" pitchFamily="2" charset="-122"/>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p:nvPr/>
        </p:nvGrpSpPr>
        <p:grpSpPr>
          <a:xfrm>
            <a:off x="7448612" y="0"/>
            <a:ext cx="4743793" cy="6858466"/>
            <a:chOff x="7448612" y="0"/>
            <a:chExt cx="4743793" cy="6858466"/>
          </a:xfrm>
        </p:grpSpPr>
        <p:sp>
          <p:nvSpPr>
            <p:cNvPr id="68"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5" name="组合"/>
          <p:cNvGrpSpPr/>
          <p:nvPr/>
        </p:nvGrpSpPr>
        <p:grpSpPr>
          <a:xfrm>
            <a:off x="466725" y="6410325"/>
            <a:ext cx="3705224" cy="295275"/>
            <a:chOff x="466725" y="6410325"/>
            <a:chExt cx="3705224" cy="295275"/>
          </a:xfrm>
        </p:grpSpPr>
        <p:pic>
          <p:nvPicPr>
            <p:cNvPr id="83"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7"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p:nvPr/>
        </p:nvGrpSpPr>
        <p:grpSpPr>
          <a:xfrm>
            <a:off x="7448612" y="0"/>
            <a:ext cx="4743793" cy="6858466"/>
            <a:chOff x="7448612" y="0"/>
            <a:chExt cx="4743793" cy="6858466"/>
          </a:xfrm>
        </p:grpSpPr>
        <p:sp>
          <p:nvSpPr>
            <p:cNvPr id="91"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3"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p:nvPr/>
        </p:nvPicPr>
        <p:blipFill>
          <a:blip r:embed="rId1"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p:nvPr/>
        </p:nvGrpSpPr>
        <p:grpSpPr>
          <a:xfrm>
            <a:off x="47625" y="3819523"/>
            <a:ext cx="4124324" cy="3009896"/>
            <a:chOff x="47625" y="3819523"/>
            <a:chExt cx="4124324" cy="3009896"/>
          </a:xfrm>
        </p:grpSpPr>
        <p:pic>
          <p:nvPicPr>
            <p:cNvPr id="106"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p:nvPr/>
          </p:nvPicPr>
          <p:blipFill>
            <a:blip r:embed="rId3"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1"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a:t>
            </a: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p:nvPr/>
        </p:nvGrpSpPr>
        <p:grpSpPr>
          <a:xfrm>
            <a:off x="7991475" y="2933700"/>
            <a:ext cx="2762249" cy="3257550"/>
            <a:chOff x="7991475" y="2933700"/>
            <a:chExt cx="2762249" cy="3257550"/>
          </a:xfrm>
        </p:grpSpPr>
        <p:sp>
          <p:nvSpPr>
            <p:cNvPr id="11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p:nvPr/>
          </p:nvPicPr>
          <p:blipFill>
            <a:blip r:embed="rId1"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9"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1" name="矩形"/>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p:nvPr/>
        </p:nvGrpSpPr>
        <p:grpSpPr>
          <a:xfrm>
            <a:off x="8658225" y="2647950"/>
            <a:ext cx="3533775" cy="3810000"/>
            <a:chOff x="8658225" y="2647950"/>
            <a:chExt cx="3533775" cy="3810000"/>
          </a:xfrm>
        </p:grpSpPr>
        <p:sp>
          <p:nvSpPr>
            <p:cNvPr id="12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9"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1" name="矩形"/>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emploi</a:t>
            </a: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7"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2"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Employer</a:t>
            </a:r>
            <a:endParaRPr lang="zh-CN" altLang="en-US"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2" name="矩形"/>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Employee</a:t>
            </a:r>
            <a:endParaRPr lang="zh-CN" altLang="en-US"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3" name="矩形"/>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organisa</a:t>
            </a:r>
            <a:r>
              <a:rPr lang="en-US" altLang="zh-CN"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ti</a:t>
            </a:r>
            <a:r>
              <a:rPr lang="en-US" altLang="zh-CN"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on</a:t>
            </a:r>
            <a:endParaRPr lang="zh-CN" altLang="en-US"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50"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52" name="矩形"/>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Conditional Formatting – Missing          Filter – Remove                                       Formulae – Performance                            Pivot – Summary                                         </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Gragh</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 – Data Visualization</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Dataset Description</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6" name="矩形"/>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Employee dataset – Kaggle 26 Features                                     Employee ID - </a:t>
            </a:r>
            <a:r>
              <a:rPr lang="en-US" altLang="zh-CN" sz="24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DE5B5E0E981696191474813EBC226A7F</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p:nvPr/>
        </p:nvPicPr>
        <p:blipFill>
          <a:blip r:embed="rId1"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5" name="矩形"/>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6" name="矩形"/>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rPr>
              <a:t>Performance level                                                         IFS(Z8-5,"VERY HIGH" 28 -4,"HIGH",28&gt;-3,"MED", TRUE, "LOW")</a:t>
            </a:r>
            <a:endParaRPr lang="zh-CN" altLang="en-US"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2854</Words>
  <Application>WPS Presentation</Application>
  <PresentationFormat/>
  <Paragraphs>106</Paragraphs>
  <Slides>12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Droid Sans</vt:lpstr>
      <vt:lpstr>Segoe Print</vt:lpstr>
      <vt:lpstr>Trebuchet MS</vt:lpstr>
      <vt:lpstr>Calibri</vt:lpstr>
      <vt:lpstr>等线</vt:lpstr>
      <vt:lpstr>Times New Roman</vt:lpstr>
      <vt:lpstr>Roboto</vt:lpstr>
      <vt:lpstr>Arial Rounded MT Bold</vt:lpstr>
      <vt:lpstr>Bell MT</vt:lpstr>
      <vt:lpstr>Cambria Math</vt:lpstr>
      <vt:lpstr>Eras Medium ITC</vt:lpstr>
      <vt:lpstr>Perpetua Titling MT</vt:lpstr>
      <vt:lpstr>Calibri Light</vt:lpstr>
      <vt:lpstr>Perpetua</vt:lpstr>
      <vt:lpstr>Droid Sans</vt:lpstr>
      <vt:lpstr>Lucida Sans</vt:lpstr>
      <vt:lpstr>Aptos Narrow</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aksha</cp:lastModifiedBy>
  <cp:revision>14</cp:revision>
  <dcterms:created xsi:type="dcterms:W3CDTF">2024-03-29T15:07:00Z</dcterms:created>
  <dcterms:modified xsi:type="dcterms:W3CDTF">2024-09-09T16:36:43Z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2024-03-28T21:30:00Z</vt:filetime>
  </property>
  <property fmtid="{D5CDD505-2E9C-101B-9397-08002B2CF9AE}" pid="4" name="ICV">
    <vt:lpwstr>70253774009749E49915102762612202_13</vt:lpwstr>
  </property>
  <property fmtid="{D5CDD505-2E9C-101B-9397-08002B2CF9AE}" pid="5" name="KSOProductBuildVer">
    <vt:lpwstr>1033-12.2.0.13472</vt:lpwstr>
  </property>
</Properties>
</file>