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56" r:id="rId2"/>
    <p:sldId id="257" r:id="rId3"/>
    <p:sldId id="258" r:id="rId4"/>
    <p:sldId id="285" r:id="rId5"/>
    <p:sldId id="342" r:id="rId6"/>
    <p:sldId id="274" r:id="rId7"/>
    <p:sldId id="343" r:id="rId8"/>
    <p:sldId id="279" r:id="rId9"/>
    <p:sldId id="344" r:id="rId10"/>
    <p:sldId id="307" r:id="rId11"/>
    <p:sldId id="345"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Oswald" panose="000005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F9C"/>
    <a:srgbClr val="E66C37"/>
    <a:srgbClr val="3289F1"/>
    <a:srgbClr val="6B0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F7ACB0-9A04-4155-A8C4-2C83B8E8E2BA}">
  <a:tblStyle styleId="{34F7ACB0-9A04-4155-A8C4-2C83B8E8E2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3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16488157a4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16488157a4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8d86ff3bbe_0_26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8d86ff3bbe_0_26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d86ff3bbe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d86ff3bbe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7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450" y="148177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5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p:nvPr/>
        </p:nvSpPr>
        <p:spPr>
          <a:xfrm>
            <a:off x="75" y="2753774"/>
            <a:ext cx="9143830" cy="2389672"/>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696300" y="551956"/>
            <a:ext cx="7751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06525" y="1997919"/>
            <a:ext cx="3629100" cy="2621400"/>
          </a:xfrm>
          <a:prstGeom prst="rect">
            <a:avLst/>
          </a:prstGeom>
        </p:spPr>
        <p:txBody>
          <a:bodyPr spcFirstLastPara="1" wrap="square" lIns="91425" tIns="91425" rIns="91425" bIns="91425" anchor="t" anchorCtr="0">
            <a:noAutofit/>
          </a:bodyPr>
          <a:lstStyle>
            <a:lvl1pPr marL="457200" lvl="0" indent="-304800">
              <a:spcBef>
                <a:spcPts val="300"/>
              </a:spcBef>
              <a:spcAft>
                <a:spcPts val="0"/>
              </a:spcAft>
              <a:buSzPts val="1200"/>
              <a:buChar char="●"/>
              <a:defRPr sz="1400"/>
            </a:lvl1pPr>
            <a:lvl2pPr marL="914400" lvl="1" indent="-298450">
              <a:spcBef>
                <a:spcPts val="0"/>
              </a:spcBef>
              <a:spcAft>
                <a:spcPts val="0"/>
              </a:spcAft>
              <a:buClr>
                <a:srgbClr val="053B5C"/>
              </a:buClr>
              <a:buSzPts val="1100"/>
              <a:buChar char="◔"/>
              <a:defRPr sz="1200"/>
            </a:lvl2pPr>
            <a:lvl3pPr marL="1371600" lvl="2" indent="-298450">
              <a:spcBef>
                <a:spcPts val="1600"/>
              </a:spcBef>
              <a:spcAft>
                <a:spcPts val="0"/>
              </a:spcAft>
              <a:buClr>
                <a:srgbClr val="053B5C"/>
              </a:buClr>
              <a:buSzPts val="1100"/>
              <a:buChar char="◃"/>
              <a:defRPr sz="1200"/>
            </a:lvl3pPr>
            <a:lvl4pPr marL="1828800" lvl="3" indent="-298450">
              <a:spcBef>
                <a:spcPts val="1600"/>
              </a:spcBef>
              <a:spcAft>
                <a:spcPts val="0"/>
              </a:spcAft>
              <a:buClr>
                <a:srgbClr val="053B5C"/>
              </a:buClr>
              <a:buSzPts val="1100"/>
              <a:buChar char="◄"/>
              <a:defRPr sz="1200"/>
            </a:lvl4pPr>
            <a:lvl5pPr marL="2286000" lvl="4" indent="-298450">
              <a:spcBef>
                <a:spcPts val="1600"/>
              </a:spcBef>
              <a:spcAft>
                <a:spcPts val="0"/>
              </a:spcAft>
              <a:buClr>
                <a:srgbClr val="053B5C"/>
              </a:buClr>
              <a:buSzPts val="1100"/>
              <a:buChar char="⭙"/>
              <a:defRPr sz="1200"/>
            </a:lvl5pPr>
            <a:lvl6pPr marL="2743200" lvl="5" indent="-298450">
              <a:spcBef>
                <a:spcPts val="1600"/>
              </a:spcBef>
              <a:spcAft>
                <a:spcPts val="0"/>
              </a:spcAft>
              <a:buClr>
                <a:srgbClr val="053B5C"/>
              </a:buClr>
              <a:buSzPts val="1100"/>
              <a:buChar char="◼"/>
              <a:defRPr sz="1200"/>
            </a:lvl6pPr>
            <a:lvl7pPr marL="3200400" lvl="6" indent="-298450">
              <a:spcBef>
                <a:spcPts val="1600"/>
              </a:spcBef>
              <a:spcAft>
                <a:spcPts val="0"/>
              </a:spcAft>
              <a:buClr>
                <a:srgbClr val="053B5C"/>
              </a:buClr>
              <a:buSzPts val="1100"/>
              <a:buChar char="○"/>
              <a:defRPr sz="1200"/>
            </a:lvl7pPr>
            <a:lvl8pPr marL="3657600" lvl="7" indent="-298450">
              <a:spcBef>
                <a:spcPts val="1600"/>
              </a:spcBef>
              <a:spcAft>
                <a:spcPts val="0"/>
              </a:spcAft>
              <a:buClr>
                <a:srgbClr val="053B5C"/>
              </a:buClr>
              <a:buSzPts val="1100"/>
              <a:buChar char="●"/>
              <a:defRPr sz="1200"/>
            </a:lvl8pPr>
            <a:lvl9pPr marL="4114800" lvl="8" indent="-298450">
              <a:spcBef>
                <a:spcPts val="1600"/>
              </a:spcBef>
              <a:spcAft>
                <a:spcPts val="1600"/>
              </a:spcAft>
              <a:buClr>
                <a:srgbClr val="053B5C"/>
              </a:buClr>
              <a:buSzPts val="1100"/>
              <a:buChar char="■"/>
              <a:defRPr sz="1200"/>
            </a:lvl9pPr>
          </a:lstStyle>
          <a:p>
            <a:endParaRPr/>
          </a:p>
        </p:txBody>
      </p:sp>
      <p:sp>
        <p:nvSpPr>
          <p:cNvPr id="34" name="Google Shape;34;p5"/>
          <p:cNvSpPr txBox="1">
            <a:spLocks noGrp="1"/>
          </p:cNvSpPr>
          <p:nvPr>
            <p:ph type="body" idx="2"/>
          </p:nvPr>
        </p:nvSpPr>
        <p:spPr>
          <a:xfrm>
            <a:off x="4808271" y="1997919"/>
            <a:ext cx="3629100" cy="2621400"/>
          </a:xfrm>
          <a:prstGeom prst="rect">
            <a:avLst/>
          </a:prstGeom>
        </p:spPr>
        <p:txBody>
          <a:bodyPr spcFirstLastPara="1" wrap="square" lIns="91425" tIns="91425" rIns="91425" bIns="91425" anchor="t" anchorCtr="0">
            <a:noAutofit/>
          </a:bodyPr>
          <a:lstStyle>
            <a:lvl1pPr marL="457200" lvl="0" indent="-298450">
              <a:spcBef>
                <a:spcPts val="300"/>
              </a:spcBef>
              <a:spcAft>
                <a:spcPts val="0"/>
              </a:spcAft>
              <a:buSzPts val="1100"/>
              <a:buChar char="●"/>
              <a:defRPr sz="1400"/>
            </a:lvl1pPr>
            <a:lvl2pPr marL="914400" lvl="1" indent="-298450">
              <a:spcBef>
                <a:spcPts val="0"/>
              </a:spcBef>
              <a:spcAft>
                <a:spcPts val="0"/>
              </a:spcAft>
              <a:buClr>
                <a:srgbClr val="053B5C"/>
              </a:buClr>
              <a:buSzPts val="1100"/>
              <a:buChar char="◔"/>
              <a:defRPr sz="1200"/>
            </a:lvl2pPr>
            <a:lvl3pPr marL="1371600" lvl="2" indent="-298450">
              <a:spcBef>
                <a:spcPts val="1600"/>
              </a:spcBef>
              <a:spcAft>
                <a:spcPts val="0"/>
              </a:spcAft>
              <a:buClr>
                <a:srgbClr val="053B5C"/>
              </a:buClr>
              <a:buSzPts val="1100"/>
              <a:buChar char="◃"/>
              <a:defRPr sz="1200"/>
            </a:lvl3pPr>
            <a:lvl4pPr marL="1828800" lvl="3" indent="-298450">
              <a:spcBef>
                <a:spcPts val="1600"/>
              </a:spcBef>
              <a:spcAft>
                <a:spcPts val="0"/>
              </a:spcAft>
              <a:buClr>
                <a:srgbClr val="053B5C"/>
              </a:buClr>
              <a:buSzPts val="1100"/>
              <a:buChar char="◄"/>
              <a:defRPr sz="1200"/>
            </a:lvl4pPr>
            <a:lvl5pPr marL="2286000" lvl="4" indent="-298450">
              <a:spcBef>
                <a:spcPts val="1600"/>
              </a:spcBef>
              <a:spcAft>
                <a:spcPts val="0"/>
              </a:spcAft>
              <a:buClr>
                <a:srgbClr val="053B5C"/>
              </a:buClr>
              <a:buSzPts val="1100"/>
              <a:buChar char="⭙"/>
              <a:defRPr sz="1200"/>
            </a:lvl5pPr>
            <a:lvl6pPr marL="2743200" lvl="5" indent="-298450">
              <a:spcBef>
                <a:spcPts val="1600"/>
              </a:spcBef>
              <a:spcAft>
                <a:spcPts val="0"/>
              </a:spcAft>
              <a:buClr>
                <a:srgbClr val="053B5C"/>
              </a:buClr>
              <a:buSzPts val="1100"/>
              <a:buChar char="◼"/>
              <a:defRPr sz="1200"/>
            </a:lvl6pPr>
            <a:lvl7pPr marL="3200400" lvl="6" indent="-298450">
              <a:spcBef>
                <a:spcPts val="1600"/>
              </a:spcBef>
              <a:spcAft>
                <a:spcPts val="0"/>
              </a:spcAft>
              <a:buClr>
                <a:srgbClr val="053B5C"/>
              </a:buClr>
              <a:buSzPts val="1100"/>
              <a:buChar char="○"/>
              <a:defRPr sz="1200"/>
            </a:lvl7pPr>
            <a:lvl8pPr marL="3657600" lvl="7" indent="-298450">
              <a:spcBef>
                <a:spcPts val="1600"/>
              </a:spcBef>
              <a:spcAft>
                <a:spcPts val="0"/>
              </a:spcAft>
              <a:buClr>
                <a:srgbClr val="053B5C"/>
              </a:buClr>
              <a:buSzPts val="1100"/>
              <a:buChar char="●"/>
              <a:defRPr sz="1200"/>
            </a:lvl8pPr>
            <a:lvl9pPr marL="4114800" lvl="8" indent="-298450">
              <a:spcBef>
                <a:spcPts val="1600"/>
              </a:spcBef>
              <a:spcAft>
                <a:spcPts val="1600"/>
              </a:spcAft>
              <a:buClr>
                <a:srgbClr val="053B5C"/>
              </a:buClr>
              <a:buSzPts val="11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3">
  <p:cSld name="CUSTOM_15_1">
    <p:spTree>
      <p:nvGrpSpPr>
        <p:cNvPr id="1" name="Shape 491"/>
        <p:cNvGrpSpPr/>
        <p:nvPr/>
      </p:nvGrpSpPr>
      <p:grpSpPr>
        <a:xfrm>
          <a:off x="0" y="0"/>
          <a:ext cx="0" cy="0"/>
          <a:chOff x="0" y="0"/>
          <a:chExt cx="0" cy="0"/>
        </a:xfrm>
      </p:grpSpPr>
      <p:sp>
        <p:nvSpPr>
          <p:cNvPr id="492" name="Google Shape;492;p3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493" name="Google Shape;493;p36"/>
          <p:cNvGrpSpPr/>
          <p:nvPr/>
        </p:nvGrpSpPr>
        <p:grpSpPr>
          <a:xfrm rot="-3108865">
            <a:off x="377868" y="4286613"/>
            <a:ext cx="448943" cy="711247"/>
            <a:chOff x="-1904298" y="1056455"/>
            <a:chExt cx="581725" cy="921611"/>
          </a:xfrm>
        </p:grpSpPr>
        <p:sp>
          <p:nvSpPr>
            <p:cNvPr id="494" name="Google Shape;494;p3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6"/>
          <p:cNvGrpSpPr/>
          <p:nvPr/>
        </p:nvGrpSpPr>
        <p:grpSpPr>
          <a:xfrm rot="-2014239">
            <a:off x="604038" y="4210956"/>
            <a:ext cx="687216" cy="635164"/>
            <a:chOff x="-1855532" y="1600966"/>
            <a:chExt cx="890361" cy="822923"/>
          </a:xfrm>
        </p:grpSpPr>
        <p:sp>
          <p:nvSpPr>
            <p:cNvPr id="497" name="Google Shape;497;p3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3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502"/>
        <p:cNvGrpSpPr/>
        <p:nvPr/>
      </p:nvGrpSpPr>
      <p:grpSpPr>
        <a:xfrm>
          <a:off x="0" y="0"/>
          <a:ext cx="0" cy="0"/>
          <a:chOff x="0" y="0"/>
          <a:chExt cx="0" cy="0"/>
        </a:xfrm>
      </p:grpSpPr>
      <p:sp>
        <p:nvSpPr>
          <p:cNvPr id="503" name="Google Shape;503;p3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04" name="Google Shape;504;p37"/>
          <p:cNvGrpSpPr/>
          <p:nvPr/>
        </p:nvGrpSpPr>
        <p:grpSpPr>
          <a:xfrm>
            <a:off x="5978544" y="3960231"/>
            <a:ext cx="3165452" cy="1179524"/>
            <a:chOff x="5978544" y="3960231"/>
            <a:chExt cx="3165452" cy="1179524"/>
          </a:xfrm>
        </p:grpSpPr>
        <p:sp>
          <p:nvSpPr>
            <p:cNvPr id="505" name="Google Shape;505;p3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8" r:id="rId7"/>
    <p:sldLayoutId id="2147483682" r:id="rId8"/>
    <p:sldLayoutId id="2147483683" r:id="rId9"/>
    <p:sldLayoutId id="214748369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51"/>
          <p:cNvGrpSpPr/>
          <p:nvPr/>
        </p:nvGrpSpPr>
        <p:grpSpPr>
          <a:xfrm>
            <a:off x="5587591" y="1283760"/>
            <a:ext cx="1362603" cy="1528734"/>
            <a:chOff x="5587591" y="1283760"/>
            <a:chExt cx="1362603" cy="1528734"/>
          </a:xfrm>
        </p:grpSpPr>
        <p:sp>
          <p:nvSpPr>
            <p:cNvPr id="715" name="Google Shape;715;p51"/>
            <p:cNvSpPr/>
            <p:nvPr/>
          </p:nvSpPr>
          <p:spPr>
            <a:xfrm>
              <a:off x="5587591" y="1532880"/>
              <a:ext cx="550061" cy="1038190"/>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5662884" y="1557956"/>
              <a:ext cx="549929" cy="1038212"/>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5733082" y="1588038"/>
              <a:ext cx="550061" cy="1038190"/>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5802095" y="1613794"/>
              <a:ext cx="550072" cy="1038311"/>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012548" y="1698364"/>
              <a:ext cx="586664" cy="1084070"/>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092551" y="1698386"/>
              <a:ext cx="603000" cy="1114108"/>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5877520" y="1647258"/>
              <a:ext cx="550061" cy="1038190"/>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5947587" y="1684037"/>
              <a:ext cx="550061" cy="1038267"/>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5634778" y="1283760"/>
              <a:ext cx="1315416" cy="452547"/>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51"/>
          <p:cNvSpPr/>
          <p:nvPr/>
        </p:nvSpPr>
        <p:spPr>
          <a:xfrm>
            <a:off x="4911911" y="2408836"/>
            <a:ext cx="861310" cy="447189"/>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7570431" y="1005733"/>
            <a:ext cx="535426" cy="278039"/>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Energy Consumption Analysis</a:t>
            </a:r>
            <a:endParaRPr dirty="0"/>
          </a:p>
        </p:txBody>
      </p:sp>
      <p:sp>
        <p:nvSpPr>
          <p:cNvPr id="727" name="Google Shape;727;p51"/>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DW 75 DW 76</a:t>
            </a:r>
          </a:p>
          <a:p>
            <a:pPr marL="0" lvl="0" indent="0" algn="l" rtl="0">
              <a:spcBef>
                <a:spcPts val="0"/>
              </a:spcBef>
              <a:spcAft>
                <a:spcPts val="0"/>
              </a:spcAft>
              <a:buNone/>
            </a:pPr>
            <a:r>
              <a:rPr lang="en-IN" dirty="0"/>
              <a:t>Akshaya. N</a:t>
            </a:r>
            <a:endParaRPr dirty="0"/>
          </a:p>
        </p:txBody>
      </p:sp>
      <p:grpSp>
        <p:nvGrpSpPr>
          <p:cNvPr id="728" name="Google Shape;728;p51"/>
          <p:cNvGrpSpPr/>
          <p:nvPr/>
        </p:nvGrpSpPr>
        <p:grpSpPr>
          <a:xfrm>
            <a:off x="5082500" y="889203"/>
            <a:ext cx="3763604" cy="2721846"/>
            <a:chOff x="5082500" y="889203"/>
            <a:chExt cx="3763604" cy="2721846"/>
          </a:xfrm>
        </p:grpSpPr>
        <p:sp>
          <p:nvSpPr>
            <p:cNvPr id="729" name="Google Shape;729;p51"/>
            <p:cNvSpPr/>
            <p:nvPr/>
          </p:nvSpPr>
          <p:spPr>
            <a:xfrm>
              <a:off x="7467033" y="2375505"/>
              <a:ext cx="929016" cy="107815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7467033" y="2387142"/>
              <a:ext cx="742091" cy="1066515"/>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7998265" y="1442580"/>
              <a:ext cx="64720" cy="50206"/>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7884546" y="1442580"/>
              <a:ext cx="64709" cy="50206"/>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8108591" y="1442580"/>
              <a:ext cx="64709" cy="50206"/>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5190345"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5082500" y="2915498"/>
              <a:ext cx="61317" cy="50206"/>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5294918"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5223940" y="1908850"/>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5123681" y="1908850"/>
              <a:ext cx="64577" cy="50206"/>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8561654" y="2771708"/>
              <a:ext cx="64709" cy="50206"/>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8461395" y="2771708"/>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5733082" y="1477745"/>
              <a:ext cx="1433340" cy="1688526"/>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5982225" y="1489119"/>
              <a:ext cx="1184171" cy="1677151"/>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5300407" y="2213282"/>
              <a:ext cx="1086003" cy="1260379"/>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5518963" y="2226884"/>
              <a:ext cx="867447" cy="1246776"/>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5257140" y="1167429"/>
              <a:ext cx="2873202" cy="2363610"/>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7104424" y="1484672"/>
              <a:ext cx="396214" cy="499218"/>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7291613" y="1885553"/>
              <a:ext cx="487119" cy="1679089"/>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7198930" y="1858600"/>
              <a:ext cx="525073" cy="1680945"/>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7111089" y="1785283"/>
              <a:ext cx="487042" cy="1679100"/>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677370" y="889203"/>
              <a:ext cx="268509" cy="5840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953971" y="1196841"/>
              <a:ext cx="183149" cy="413484"/>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823905" y="1053051"/>
              <a:ext cx="11780" cy="705488"/>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7067953" y="1316828"/>
              <a:ext cx="11517" cy="388244"/>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382084" y="2929605"/>
              <a:ext cx="396346" cy="499086"/>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7600886" y="2904508"/>
              <a:ext cx="396346" cy="549281"/>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764948" y="1651594"/>
              <a:ext cx="468247" cy="1725343"/>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192634" y="3083891"/>
              <a:ext cx="1734927" cy="406765"/>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641689" y="2877972"/>
              <a:ext cx="393854" cy="6158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5965493" y="3223069"/>
              <a:ext cx="393854" cy="61712"/>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8184279" y="2942253"/>
              <a:ext cx="661825" cy="504356"/>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640119" y="2360431"/>
              <a:ext cx="431533" cy="328805"/>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67806" y="2034437"/>
              <a:ext cx="579122" cy="404086"/>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7731732" y="1452526"/>
              <a:ext cx="114257" cy="602924"/>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7274409" y="2085192"/>
              <a:ext cx="473813" cy="246068"/>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7731732" y="1542454"/>
              <a:ext cx="114257" cy="512996"/>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7274431" y="2134333"/>
              <a:ext cx="433257" cy="196927"/>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7799570" y="2057470"/>
              <a:ext cx="26163" cy="142141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733961" y="2026883"/>
              <a:ext cx="205490" cy="113730"/>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681405" y="2026883"/>
              <a:ext cx="126937" cy="118044"/>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740493" y="2079428"/>
              <a:ext cx="198958" cy="28380"/>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771607" y="2090286"/>
              <a:ext cx="462022" cy="267169"/>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842058" y="2103746"/>
              <a:ext cx="391570" cy="253709"/>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8243224" y="2064497"/>
              <a:ext cx="82890" cy="437231"/>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911510" y="2523345"/>
              <a:ext cx="343648" cy="178417"/>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8243224" y="2129755"/>
              <a:ext cx="82890" cy="371973"/>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911510" y="2558895"/>
              <a:ext cx="314345" cy="14286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8292376" y="2503210"/>
              <a:ext cx="18960" cy="1030845"/>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8244794" y="2480989"/>
              <a:ext cx="149026" cy="82495"/>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8206752" y="2480989"/>
              <a:ext cx="91904" cy="85767"/>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8249504" y="2519162"/>
              <a:ext cx="144317" cy="2053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8272120" y="2527012"/>
              <a:ext cx="335008" cy="193787"/>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8323227" y="2536805"/>
              <a:ext cx="283901" cy="183994"/>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5454912" y="3206601"/>
              <a:ext cx="15700" cy="247452"/>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847064" y="3217448"/>
              <a:ext cx="17390" cy="236604"/>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5159099" y="3059013"/>
              <a:ext cx="443533" cy="205633"/>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5198315" y="3042544"/>
              <a:ext cx="209816" cy="210596"/>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316480" y="3043598"/>
              <a:ext cx="209684" cy="210716"/>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5258315" y="3102412"/>
              <a:ext cx="300007" cy="6686"/>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5186162" y="3176925"/>
              <a:ext cx="294902" cy="15568"/>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5203805" y="3160193"/>
              <a:ext cx="294913" cy="16743"/>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5270468" y="3085680"/>
              <a:ext cx="303147" cy="6818"/>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5546157" y="3069476"/>
              <a:ext cx="443522" cy="205754"/>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5585494" y="3053007"/>
              <a:ext cx="209684" cy="210596"/>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5703538" y="3054182"/>
              <a:ext cx="209805" cy="210596"/>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5645362" y="3112875"/>
              <a:ext cx="300007" cy="6675"/>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5573209" y="3187377"/>
              <a:ext cx="294913" cy="15568"/>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5590863" y="3170645"/>
              <a:ext cx="295034" cy="16743"/>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5657526" y="3096275"/>
              <a:ext cx="303136" cy="6675"/>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5405628" y="3372085"/>
              <a:ext cx="177527" cy="167065"/>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5778436" y="3370646"/>
              <a:ext cx="177527" cy="166933"/>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5730623" y="2436492"/>
              <a:ext cx="752225" cy="330781"/>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5556104" y="2534566"/>
              <a:ext cx="1109102" cy="487734"/>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076335" y="2044899"/>
              <a:ext cx="58319" cy="133579"/>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862589" y="2381927"/>
              <a:ext cx="465798" cy="204821"/>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5913333" y="2270141"/>
              <a:ext cx="381547" cy="167855"/>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5952758" y="2185395"/>
              <a:ext cx="304838" cy="134040"/>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6002579" y="2148002"/>
              <a:ext cx="207258" cy="91179"/>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6095296" y="2237468"/>
              <a:ext cx="15689" cy="122417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2400" y="2186614"/>
              <a:ext cx="153868" cy="33354"/>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801815" y="1965841"/>
              <a:ext cx="153736" cy="33474"/>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7002464" y="1832119"/>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2464" y="2611187"/>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6821819" y="2781765"/>
              <a:ext cx="153857" cy="33474"/>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947027" y="3064381"/>
              <a:ext cx="290851" cy="499734"/>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947158" y="3199673"/>
              <a:ext cx="240656" cy="98700"/>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987154" y="3333395"/>
              <a:ext cx="40139" cy="155559"/>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6730969" y="3092740"/>
              <a:ext cx="283144" cy="486537"/>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731101" y="3224376"/>
              <a:ext cx="234255" cy="96087"/>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6769922" y="3354573"/>
              <a:ext cx="39096" cy="151376"/>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6988082" y="2693297"/>
              <a:ext cx="461440" cy="753048"/>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335144" y="2651314"/>
              <a:ext cx="15041" cy="376211"/>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261542" y="2526463"/>
              <a:ext cx="237263" cy="164474"/>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7305984" y="2526474"/>
              <a:ext cx="176748" cy="114970"/>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7357234" y="2563605"/>
              <a:ext cx="66147" cy="75172"/>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24169" y="3047518"/>
              <a:ext cx="225626" cy="25109"/>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26650" y="3120329"/>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026650" y="3195490"/>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7026650" y="3280840"/>
              <a:ext cx="225757" cy="24988"/>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345728" y="3312997"/>
              <a:ext cx="38964" cy="151387"/>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6550313" y="2426424"/>
              <a:ext cx="61448" cy="324666"/>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6304080" y="2767075"/>
              <a:ext cx="255016" cy="132525"/>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550313" y="2474852"/>
              <a:ext cx="61448" cy="276238"/>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304080" y="2793534"/>
              <a:ext cx="233311" cy="106066"/>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586784" y="2752232"/>
              <a:ext cx="14130" cy="765355"/>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6551498" y="2735752"/>
              <a:ext cx="110590" cy="61196"/>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6523129" y="2735632"/>
              <a:ext cx="68376" cy="63666"/>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6555022" y="2763990"/>
              <a:ext cx="107065" cy="15304"/>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6571754" y="2769875"/>
              <a:ext cx="248758" cy="143812"/>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6609664" y="2777066"/>
              <a:ext cx="210848" cy="136620"/>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5116490" y="3442667"/>
              <a:ext cx="3571178" cy="168382"/>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1500"/>
                                        <p:tgtEl>
                                          <p:spTgt spid="728"/>
                                        </p:tgtEl>
                                      </p:cBhvr>
                                    </p:animEffect>
                                  </p:childTnLst>
                                </p:cTn>
                              </p:par>
                            </p:childTnLst>
                          </p:cTn>
                        </p:par>
                        <p:par>
                          <p:cTn id="8" fill="hold">
                            <p:stCondLst>
                              <p:cond delay="1500"/>
                            </p:stCondLst>
                            <p:childTnLst>
                              <p:par>
                                <p:cTn id="9" presetID="2" presetClass="entr" presetSubtype="2" fill="hold" nodeType="afterEffect">
                                  <p:stCondLst>
                                    <p:cond delay="0"/>
                                  </p:stCondLst>
                                  <p:childTnLst>
                                    <p:set>
                                      <p:cBhvr>
                                        <p:cTn id="10" dur="1" fill="hold">
                                          <p:stCondLst>
                                            <p:cond delay="0"/>
                                          </p:stCondLst>
                                        </p:cTn>
                                        <p:tgtEl>
                                          <p:spTgt spid="725"/>
                                        </p:tgtEl>
                                        <p:attrNameLst>
                                          <p:attrName>style.visibility</p:attrName>
                                        </p:attrNameLst>
                                      </p:cBhvr>
                                      <p:to>
                                        <p:strVal val="visible"/>
                                      </p:to>
                                    </p:set>
                                    <p:anim calcmode="lin" valueType="num">
                                      <p:cBhvr additive="base">
                                        <p:cTn id="11" dur="1500"/>
                                        <p:tgtEl>
                                          <p:spTgt spid="725"/>
                                        </p:tgtEl>
                                        <p:attrNameLst>
                                          <p:attrName>ppt_x</p:attrName>
                                        </p:attrNameLst>
                                      </p:cBhvr>
                                      <p:tavLst>
                                        <p:tav tm="0">
                                          <p:val>
                                            <p:strVal val="#ppt_x+1"/>
                                          </p:val>
                                        </p:tav>
                                        <p:tav tm="100000">
                                          <p:val>
                                            <p:strVal val="#ppt_x"/>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714"/>
                                        </p:tgtEl>
                                        <p:attrNameLst>
                                          <p:attrName>style.visibility</p:attrName>
                                        </p:attrNameLst>
                                      </p:cBhvr>
                                      <p:to>
                                        <p:strVal val="visible"/>
                                      </p:to>
                                    </p:set>
                                    <p:anim calcmode="lin" valueType="num">
                                      <p:cBhvr additive="base">
                                        <p:cTn id="15" dur="1500"/>
                                        <p:tgtEl>
                                          <p:spTgt spid="714"/>
                                        </p:tgtEl>
                                        <p:attrNameLst>
                                          <p:attrName>ppt_x</p:attrName>
                                        </p:attrNameLst>
                                      </p:cBhvr>
                                      <p:tavLst>
                                        <p:tav tm="0">
                                          <p:val>
                                            <p:strVal val="#ppt_x-1"/>
                                          </p:val>
                                        </p:tav>
                                        <p:tav tm="100000">
                                          <p:val>
                                            <p:strVal val="#ppt_x"/>
                                          </p:val>
                                        </p:tav>
                                      </p:tavLst>
                                    </p:anim>
                                  </p:childTnLst>
                                </p:cTn>
                              </p:par>
                            </p:childTnLst>
                          </p:cTn>
                        </p:par>
                        <p:par>
                          <p:cTn id="16" fill="hold">
                            <p:stCondLst>
                              <p:cond delay="4500"/>
                            </p:stCondLst>
                            <p:childTnLst>
                              <p:par>
                                <p:cTn id="17" presetID="2" presetClass="entr" presetSubtype="8" fill="hold" nodeType="afterEffect">
                                  <p:stCondLst>
                                    <p:cond delay="0"/>
                                  </p:stCondLst>
                                  <p:childTnLst>
                                    <p:set>
                                      <p:cBhvr>
                                        <p:cTn id="18" dur="1" fill="hold">
                                          <p:stCondLst>
                                            <p:cond delay="0"/>
                                          </p:stCondLst>
                                        </p:cTn>
                                        <p:tgtEl>
                                          <p:spTgt spid="724"/>
                                        </p:tgtEl>
                                        <p:attrNameLst>
                                          <p:attrName>style.visibility</p:attrName>
                                        </p:attrNameLst>
                                      </p:cBhvr>
                                      <p:to>
                                        <p:strVal val="visible"/>
                                      </p:to>
                                    </p:set>
                                    <p:anim calcmode="lin" valueType="num">
                                      <p:cBhvr additive="base">
                                        <p:cTn id="19" dur="1500"/>
                                        <p:tgtEl>
                                          <p:spTgt spid="7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102"/>
          <p:cNvSpPr txBox="1">
            <a:spLocks noGrp="1"/>
          </p:cNvSpPr>
          <p:nvPr>
            <p:ph type="title"/>
          </p:nvPr>
        </p:nvSpPr>
        <p:spPr>
          <a:xfrm>
            <a:off x="717588" y="68451"/>
            <a:ext cx="7708800" cy="483900"/>
          </a:xfrm>
          <a:prstGeom prst="rect">
            <a:avLst/>
          </a:prstGeom>
        </p:spPr>
        <p:txBody>
          <a:bodyPr spcFirstLastPara="1" wrap="square" lIns="91425" tIns="91425" rIns="91425" bIns="91425" anchor="t" anchorCtr="0">
            <a:noAutofit/>
          </a:bodyPr>
          <a:lstStyle/>
          <a:p>
            <a:pPr marL="45720" rtl="0">
              <a:spcBef>
                <a:spcPts val="880"/>
              </a:spcBef>
              <a:spcAft>
                <a:spcPts val="0"/>
              </a:spcAft>
            </a:pPr>
            <a:r>
              <a:rPr lang="en-IN" dirty="0"/>
              <a:t>Conclusion/Suggestion</a:t>
            </a:r>
            <a:br>
              <a:rPr lang="en-IN" dirty="0"/>
            </a:br>
            <a:endParaRPr lang="en-IN" dirty="0"/>
          </a:p>
          <a:p>
            <a:pPr marL="0" lvl="0" indent="0" algn="ctr" rtl="0">
              <a:spcBef>
                <a:spcPts val="0"/>
              </a:spcBef>
              <a:spcAft>
                <a:spcPts val="0"/>
              </a:spcAft>
              <a:buNone/>
            </a:pPr>
            <a:endParaRPr lang="en-IN" dirty="0"/>
          </a:p>
        </p:txBody>
      </p:sp>
      <p:grpSp>
        <p:nvGrpSpPr>
          <p:cNvPr id="3412" name="Google Shape;3412;p102"/>
          <p:cNvGrpSpPr/>
          <p:nvPr/>
        </p:nvGrpSpPr>
        <p:grpSpPr>
          <a:xfrm flipH="1">
            <a:off x="1214104" y="691202"/>
            <a:ext cx="516022" cy="1033602"/>
            <a:chOff x="8208488" y="3307425"/>
            <a:chExt cx="935500" cy="1873825"/>
          </a:xfrm>
        </p:grpSpPr>
        <p:sp>
          <p:nvSpPr>
            <p:cNvPr id="3413" name="Google Shape;3413;p102"/>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2"/>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2"/>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2"/>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2"/>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2"/>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2"/>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2"/>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2"/>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2"/>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2"/>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2"/>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2"/>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2"/>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2"/>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2"/>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429" name="Google Shape;3429;p102"/>
          <p:cNvGraphicFramePr/>
          <p:nvPr>
            <p:extLst>
              <p:ext uri="{D42A27DB-BD31-4B8C-83A1-F6EECF244321}">
                <p14:modId xmlns:p14="http://schemas.microsoft.com/office/powerpoint/2010/main" val="1872921597"/>
              </p:ext>
            </p:extLst>
          </p:nvPr>
        </p:nvGraphicFramePr>
        <p:xfrm>
          <a:off x="1160838" y="1672550"/>
          <a:ext cx="6822300" cy="2210825"/>
        </p:xfrm>
        <a:graphic>
          <a:graphicData uri="http://schemas.openxmlformats.org/drawingml/2006/table">
            <a:tbl>
              <a:tblPr>
                <a:noFill/>
                <a:tableStyleId>{34F7ACB0-9A04-4155-A8C4-2C83B8E8E2BA}</a:tableStyleId>
              </a:tblPr>
              <a:tblGrid>
                <a:gridCol w="2274100">
                  <a:extLst>
                    <a:ext uri="{9D8B030D-6E8A-4147-A177-3AD203B41FA5}">
                      <a16:colId xmlns:a16="http://schemas.microsoft.com/office/drawing/2014/main" val="20000"/>
                    </a:ext>
                  </a:extLst>
                </a:gridCol>
                <a:gridCol w="2274100">
                  <a:extLst>
                    <a:ext uri="{9D8B030D-6E8A-4147-A177-3AD203B41FA5}">
                      <a16:colId xmlns:a16="http://schemas.microsoft.com/office/drawing/2014/main" val="20001"/>
                    </a:ext>
                  </a:extLst>
                </a:gridCol>
                <a:gridCol w="2274100">
                  <a:extLst>
                    <a:ext uri="{9D8B030D-6E8A-4147-A177-3AD203B41FA5}">
                      <a16:colId xmlns:a16="http://schemas.microsoft.com/office/drawing/2014/main" val="20002"/>
                    </a:ext>
                  </a:extLst>
                </a:gridCol>
              </a:tblGrid>
              <a:tr h="432875">
                <a:tc>
                  <a:txBody>
                    <a:bodyPr/>
                    <a:lstStyle/>
                    <a:p>
                      <a:pPr marL="91440" marR="91440" lvl="0" indent="0" algn="ctr" rtl="0">
                        <a:spcBef>
                          <a:spcPts val="0"/>
                        </a:spcBef>
                        <a:spcAft>
                          <a:spcPts val="0"/>
                        </a:spcAft>
                        <a:buNone/>
                      </a:pPr>
                      <a:r>
                        <a:rPr lang="en" sz="1600" dirty="0">
                          <a:solidFill>
                            <a:schemeClr val="lt1"/>
                          </a:solidFill>
                          <a:latin typeface="Oswald"/>
                          <a:ea typeface="Oswald"/>
                          <a:cs typeface="Oswald"/>
                          <a:sym typeface="Oswald"/>
                        </a:rPr>
                        <a:t>GHG Emission</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alpha val="0"/>
                        </a:schemeClr>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tc>
                  <a:txBody>
                    <a:bodyPr/>
                    <a:lstStyle/>
                    <a:p>
                      <a:pPr marL="91440" marR="91440" lvl="0" indent="0" algn="ctr" rtl="0">
                        <a:spcBef>
                          <a:spcPts val="0"/>
                        </a:spcBef>
                        <a:spcAft>
                          <a:spcPts val="0"/>
                        </a:spcAft>
                        <a:buNone/>
                      </a:pPr>
                      <a:r>
                        <a:rPr lang="en-IN" sz="1600" dirty="0">
                          <a:solidFill>
                            <a:schemeClr val="lt1"/>
                          </a:solidFill>
                          <a:latin typeface="Oswald"/>
                          <a:ea typeface="Oswald"/>
                          <a:cs typeface="Oswald"/>
                          <a:sym typeface="Oswald"/>
                        </a:rPr>
                        <a:t>Electricity</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tc>
                  <a:txBody>
                    <a:bodyPr/>
                    <a:lstStyle/>
                    <a:p>
                      <a:pPr marL="91440" marR="91440" lvl="0" indent="0" algn="ctr" rtl="0">
                        <a:spcBef>
                          <a:spcPts val="0"/>
                        </a:spcBef>
                        <a:spcAft>
                          <a:spcPts val="0"/>
                        </a:spcAft>
                        <a:buNone/>
                      </a:pPr>
                      <a:r>
                        <a:rPr lang="en" sz="1600" dirty="0">
                          <a:solidFill>
                            <a:schemeClr val="lt1"/>
                          </a:solidFill>
                          <a:latin typeface="Oswald"/>
                          <a:ea typeface="Oswald"/>
                          <a:cs typeface="Oswald"/>
                          <a:sym typeface="Oswald"/>
                        </a:rPr>
                        <a:t>North Bay</a:t>
                      </a:r>
                      <a:endParaRPr sz="1600" dirty="0">
                        <a:solidFill>
                          <a:schemeClr val="lt1"/>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1275775">
                <a:tc>
                  <a:txBody>
                    <a:bodyPr/>
                    <a:lstStyle/>
                    <a:p>
                      <a:pPr marL="91440" marR="91440" lvl="0" indent="0" algn="ctr" rtl="0">
                        <a:lnSpc>
                          <a:spcPct val="100000"/>
                        </a:lnSpc>
                        <a:spcBef>
                          <a:spcPts val="600"/>
                        </a:spcBef>
                        <a:spcAft>
                          <a:spcPts val="0"/>
                        </a:spcAft>
                        <a:buSzPts val="1100"/>
                        <a:buNone/>
                      </a:pPr>
                      <a:r>
                        <a:rPr lang="en-IN" dirty="0">
                          <a:solidFill>
                            <a:schemeClr val="dk1"/>
                          </a:solidFill>
                          <a:latin typeface="Open Sans"/>
                          <a:ea typeface="Open Sans"/>
                          <a:cs typeface="Open Sans"/>
                          <a:sym typeface="Open Sans"/>
                        </a:rPr>
                        <a:t>École </a:t>
                      </a:r>
                      <a:r>
                        <a:rPr lang="en-IN" dirty="0" err="1">
                          <a:solidFill>
                            <a:schemeClr val="dk1"/>
                          </a:solidFill>
                          <a:latin typeface="Open Sans"/>
                          <a:ea typeface="Open Sans"/>
                          <a:cs typeface="Open Sans"/>
                          <a:sym typeface="Open Sans"/>
                        </a:rPr>
                        <a:t>Publique</a:t>
                      </a:r>
                      <a:r>
                        <a:rPr lang="en-IN" dirty="0">
                          <a:solidFill>
                            <a:schemeClr val="dk1"/>
                          </a:solidFill>
                          <a:latin typeface="Open Sans"/>
                          <a:ea typeface="Open Sans"/>
                          <a:cs typeface="Open Sans"/>
                          <a:sym typeface="Open Sans"/>
                        </a:rPr>
                        <a:t> </a:t>
                      </a:r>
                      <a:r>
                        <a:rPr lang="en-IN" dirty="0" err="1">
                          <a:solidFill>
                            <a:schemeClr val="dk1"/>
                          </a:solidFill>
                          <a:latin typeface="Open Sans"/>
                          <a:ea typeface="Open Sans"/>
                          <a:cs typeface="Open Sans"/>
                          <a:sym typeface="Open Sans"/>
                        </a:rPr>
                        <a:t>L'Odyssée</a:t>
                      </a:r>
                      <a:r>
                        <a:rPr lang="en-IN" dirty="0">
                          <a:solidFill>
                            <a:schemeClr val="dk1"/>
                          </a:solidFill>
                          <a:latin typeface="Open Sans"/>
                          <a:ea typeface="Open Sans"/>
                          <a:cs typeface="Open Sans"/>
                          <a:sym typeface="Open Sans"/>
                        </a:rPr>
                        <a:t> School has the highest emission of GHG</a:t>
                      </a:r>
                      <a:endParaRPr dirty="0">
                        <a:solidFill>
                          <a:schemeClr val="dk1"/>
                        </a:solidFill>
                        <a:latin typeface="Open Sans"/>
                        <a:ea typeface="Open Sans"/>
                        <a:cs typeface="Open Sans"/>
                        <a:sym typeface="Open Sans"/>
                      </a:endParaRPr>
                    </a:p>
                  </a:txBody>
                  <a:tcPr marL="91425" marR="91425" marT="91425" marB="91425" anchor="ctr">
                    <a:lnL w="28575" cap="flat" cmpd="sng">
                      <a:solidFill>
                        <a:schemeClr val="lt1">
                          <a:alpha val="0"/>
                        </a:schemeClr>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tc>
                  <a:txBody>
                    <a:bodyPr/>
                    <a:lstStyle/>
                    <a:p>
                      <a:pPr marL="91440" marR="91440" lvl="0" indent="0" algn="ctr" rtl="0">
                        <a:lnSpc>
                          <a:spcPct val="100000"/>
                        </a:lnSpc>
                        <a:spcBef>
                          <a:spcPts val="600"/>
                        </a:spcBef>
                        <a:spcAft>
                          <a:spcPts val="0"/>
                        </a:spcAft>
                        <a:buSzPts val="1100"/>
                        <a:buNone/>
                      </a:pPr>
                      <a:r>
                        <a:rPr lang="en-IN" dirty="0">
                          <a:solidFill>
                            <a:schemeClr val="dk1"/>
                          </a:solidFill>
                          <a:latin typeface="Open Sans"/>
                          <a:ea typeface="Open Sans"/>
                          <a:cs typeface="Open Sans"/>
                          <a:sym typeface="Open Sans"/>
                        </a:rPr>
                        <a:t>Electricity is most used energy source from the year 2012 to 2021</a:t>
                      </a:r>
                      <a:endParaRPr dirty="0">
                        <a:solidFill>
                          <a:schemeClr val="dk1"/>
                        </a:solidFill>
                        <a:latin typeface="Open Sans"/>
                        <a:ea typeface="Open Sans"/>
                        <a:cs typeface="Open Sans"/>
                        <a:sym typeface="Ope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tc>
                  <a:txBody>
                    <a:bodyPr/>
                    <a:lstStyle/>
                    <a:p>
                      <a:pPr marL="91440" marR="91440" lvl="0" indent="0" algn="ctr" rtl="0">
                        <a:spcBef>
                          <a:spcPts val="600"/>
                        </a:spcBef>
                        <a:spcAft>
                          <a:spcPts val="0"/>
                        </a:spcAft>
                        <a:buNone/>
                      </a:pPr>
                      <a:r>
                        <a:rPr lang="en-IN" dirty="0">
                          <a:solidFill>
                            <a:schemeClr val="dk1"/>
                          </a:solidFill>
                          <a:latin typeface="Open Sans"/>
                          <a:ea typeface="Open Sans"/>
                          <a:cs typeface="Open Sans"/>
                          <a:sym typeface="Open Sans"/>
                        </a:rPr>
                        <a:t>North Bay from North America has emitted the highest GHG</a:t>
                      </a:r>
                      <a:endParaRPr dirty="0">
                        <a:solidFill>
                          <a:schemeClr val="dk1"/>
                        </a:solidFill>
                        <a:latin typeface="Open Sans"/>
                        <a:ea typeface="Open Sans"/>
                        <a:cs typeface="Open Sans"/>
                        <a:sym typeface="Ope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dot"/>
                      <a:round/>
                      <a:headEnd type="none" w="sm" len="sm"/>
                      <a:tailEnd type="none" w="sm" len="sm"/>
                    </a:lnB>
                    <a:solidFill>
                      <a:schemeClr val="dk2"/>
                    </a:solidFill>
                  </a:tcPr>
                </a:tc>
                <a:extLst>
                  <a:ext uri="{0D108BD9-81ED-4DB2-BD59-A6C34878D82A}">
                    <a16:rowId xmlns:a16="http://schemas.microsoft.com/office/drawing/2014/main" val="10001"/>
                  </a:ext>
                </a:extLst>
              </a:tr>
              <a:tr h="502175">
                <a:tc>
                  <a:txBody>
                    <a:bodyPr/>
                    <a:lstStyle/>
                    <a:p>
                      <a:pPr marL="91440" marR="91440" lvl="0" indent="0" algn="ctr" rtl="0">
                        <a:lnSpc>
                          <a:spcPct val="100000"/>
                        </a:lnSpc>
                        <a:spcBef>
                          <a:spcPts val="600"/>
                        </a:spcBef>
                        <a:spcAft>
                          <a:spcPts val="0"/>
                        </a:spcAft>
                        <a:buNone/>
                      </a:pPr>
                      <a:r>
                        <a:rPr lang="en" sz="1600" u="none" strike="noStrike" cap="none" dirty="0">
                          <a:solidFill>
                            <a:srgbClr val="0F1F9C"/>
                          </a:solidFill>
                          <a:latin typeface="Oswald"/>
                          <a:ea typeface="Oswald"/>
                          <a:cs typeface="Oswald"/>
                          <a:sym typeface="Oswald"/>
                        </a:rPr>
                        <a:t>PUBLIC SCHOOLS</a:t>
                      </a:r>
                      <a:endParaRPr sz="1600" u="none" strike="noStrike" cap="none" dirty="0">
                        <a:solidFill>
                          <a:srgbClr val="0F1F9C"/>
                        </a:solidFill>
                        <a:latin typeface="Oswald"/>
                        <a:ea typeface="Oswald"/>
                        <a:cs typeface="Oswald"/>
                        <a:sym typeface="Oswald"/>
                      </a:endParaRPr>
                    </a:p>
                  </a:txBody>
                  <a:tcPr marL="91425" marR="91425" marT="91425" marB="91425" anchor="ctr">
                    <a:lnL w="28575" cap="flat" cmpd="sng">
                      <a:solidFill>
                        <a:schemeClr val="lt1">
                          <a:alpha val="0"/>
                        </a:schemeClr>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dot"/>
                      <a:round/>
                      <a:headEnd type="none" w="sm" len="sm"/>
                      <a:tailEnd type="none" w="sm" len="sm"/>
                    </a:lnT>
                    <a:lnB w="28575" cap="flat" cmpd="sng">
                      <a:solidFill>
                        <a:schemeClr val="lt1">
                          <a:alpha val="0"/>
                        </a:schemeClr>
                      </a:solidFill>
                      <a:prstDash val="dot"/>
                      <a:round/>
                      <a:headEnd type="none" w="sm" len="sm"/>
                      <a:tailEnd type="none" w="sm" len="sm"/>
                    </a:lnB>
                    <a:solidFill>
                      <a:schemeClr val="accent2"/>
                    </a:solidFill>
                  </a:tcPr>
                </a:tc>
                <a:tc>
                  <a:txBody>
                    <a:bodyPr/>
                    <a:lstStyle/>
                    <a:p>
                      <a:pPr marL="91440" marR="91440" lvl="0" indent="0" algn="ctr" rtl="0">
                        <a:spcBef>
                          <a:spcPts val="600"/>
                        </a:spcBef>
                        <a:spcAft>
                          <a:spcPts val="0"/>
                        </a:spcAft>
                        <a:buClr>
                          <a:srgbClr val="000000"/>
                        </a:buClr>
                        <a:buFont typeface="Arial"/>
                        <a:buNone/>
                      </a:pPr>
                      <a:r>
                        <a:rPr lang="en-IN" sz="1600" u="none" strike="noStrike" cap="none" dirty="0">
                          <a:solidFill>
                            <a:srgbClr val="0F1F9C"/>
                          </a:solidFill>
                          <a:latin typeface="Oswald"/>
                          <a:ea typeface="Oswald"/>
                          <a:cs typeface="Oswald"/>
                          <a:sym typeface="Oswald"/>
                        </a:rPr>
                        <a:t>48.12%</a:t>
                      </a:r>
                      <a:endParaRPr sz="1600" u="none" strike="noStrike" cap="none" dirty="0">
                        <a:solidFill>
                          <a:srgbClr val="0F1F9C"/>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dot"/>
                      <a:round/>
                      <a:headEnd type="none" w="sm" len="sm"/>
                      <a:tailEnd type="none" w="sm" len="sm"/>
                    </a:lnT>
                    <a:lnB w="28575" cap="flat" cmpd="sng">
                      <a:solidFill>
                        <a:schemeClr val="lt1">
                          <a:alpha val="0"/>
                        </a:schemeClr>
                      </a:solidFill>
                      <a:prstDash val="dot"/>
                      <a:round/>
                      <a:headEnd type="none" w="sm" len="sm"/>
                      <a:tailEnd type="none" w="sm" len="sm"/>
                    </a:lnB>
                    <a:solidFill>
                      <a:schemeClr val="accent2"/>
                    </a:solidFill>
                  </a:tcPr>
                </a:tc>
                <a:tc>
                  <a:txBody>
                    <a:bodyPr/>
                    <a:lstStyle/>
                    <a:p>
                      <a:pPr marL="91440" marR="91440" lvl="0" indent="0" algn="ctr" rtl="0">
                        <a:spcBef>
                          <a:spcPts val="600"/>
                        </a:spcBef>
                        <a:spcAft>
                          <a:spcPts val="0"/>
                        </a:spcAft>
                        <a:buClr>
                          <a:srgbClr val="000000"/>
                        </a:buClr>
                        <a:buFont typeface="Arial"/>
                        <a:buNone/>
                      </a:pPr>
                      <a:r>
                        <a:rPr lang="en" sz="1600" dirty="0">
                          <a:solidFill>
                            <a:srgbClr val="0F1F9C"/>
                          </a:solidFill>
                          <a:latin typeface="Oswald"/>
                          <a:ea typeface="Oswald"/>
                          <a:cs typeface="Oswald"/>
                          <a:sym typeface="Oswald"/>
                        </a:rPr>
                        <a:t>608.6066 bn</a:t>
                      </a:r>
                      <a:endParaRPr sz="1600" u="none" strike="noStrike" cap="none" dirty="0">
                        <a:solidFill>
                          <a:srgbClr val="0F1F9C"/>
                        </a:solidFill>
                        <a:latin typeface="Oswald"/>
                        <a:ea typeface="Oswald"/>
                        <a:cs typeface="Oswald"/>
                        <a:sym typeface="Oswa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solidFill>
                      <a:prstDash val="dot"/>
                      <a:round/>
                      <a:headEnd type="none" w="sm" len="sm"/>
                      <a:tailEnd type="none" w="sm" len="sm"/>
                    </a:lnT>
                    <a:lnB w="28575" cap="flat" cmpd="sng">
                      <a:solidFill>
                        <a:schemeClr val="lt1">
                          <a:alpha val="0"/>
                        </a:schemeClr>
                      </a:solidFill>
                      <a:prstDash val="dot"/>
                      <a:round/>
                      <a:headEnd type="none" w="sm" len="sm"/>
                      <a:tailEnd type="none" w="sm" len="sm"/>
                    </a:lnB>
                    <a:solidFill>
                      <a:schemeClr val="accent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282-47D2-BF26-4F36-8150AD326CC1}"/>
              </a:ext>
            </a:extLst>
          </p:cNvPr>
          <p:cNvSpPr>
            <a:spLocks noGrp="1"/>
          </p:cNvSpPr>
          <p:nvPr>
            <p:ph type="title"/>
          </p:nvPr>
        </p:nvSpPr>
        <p:spPr/>
        <p:txBody>
          <a:bodyPr/>
          <a:lstStyle/>
          <a:p>
            <a:r>
              <a:rPr lang="en-IN" dirty="0"/>
              <a:t>Suggestion</a:t>
            </a:r>
          </a:p>
        </p:txBody>
      </p:sp>
      <p:sp>
        <p:nvSpPr>
          <p:cNvPr id="3" name="TextBox 2">
            <a:extLst>
              <a:ext uri="{FF2B5EF4-FFF2-40B4-BE49-F238E27FC236}">
                <a16:creationId xmlns:a16="http://schemas.microsoft.com/office/drawing/2014/main" id="{A07BEF09-85C1-9103-8384-77B9A21C3CD5}"/>
              </a:ext>
            </a:extLst>
          </p:cNvPr>
          <p:cNvSpPr txBox="1"/>
          <p:nvPr/>
        </p:nvSpPr>
        <p:spPr>
          <a:xfrm>
            <a:off x="1028700" y="1273628"/>
            <a:ext cx="7584621" cy="2922815"/>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Highest GHG Emissions by School Board:</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School Board had the highest sum of GHG emissions at 12,49,47,09,28,854.68.</a:t>
            </a:r>
          </a:p>
          <a:p>
            <a:pPr marL="742950" lvl="1" indent="-285750" algn="l">
              <a:buFont typeface="+mj-lt"/>
              <a:buAutoNum type="arabicPeriod"/>
            </a:pPr>
            <a:r>
              <a:rPr lang="en-US" b="0" i="0" dirty="0">
                <a:solidFill>
                  <a:srgbClr val="374151"/>
                </a:solidFill>
                <a:effectLst/>
                <a:latin typeface="Söhne"/>
              </a:rPr>
              <a:t>This value was 2,28,40,96,543.86% higher than the Municipal sector, which had the lowest sum of GHG emissions at 54,703.07.</a:t>
            </a:r>
          </a:p>
          <a:p>
            <a:pPr algn="l">
              <a:buFont typeface="+mj-lt"/>
              <a:buAutoNum type="arabicPeriod"/>
            </a:pPr>
            <a:r>
              <a:rPr lang="en-US" b="1" i="0" dirty="0">
                <a:solidFill>
                  <a:srgbClr val="374151"/>
                </a:solidFill>
                <a:effectLst/>
                <a:latin typeface="Söhne"/>
              </a:rPr>
              <a:t>School Board's Contribution: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School Board accounted for a significant portion of the total GHG emissions, representing 97.53% of the sum of GHG emissions.</a:t>
            </a:r>
          </a:p>
          <a:p>
            <a:pPr algn="l">
              <a:buFont typeface="+mj-lt"/>
              <a:buAutoNum type="arabicPeriod"/>
            </a:pPr>
            <a:r>
              <a:rPr lang="en-US" b="1" i="0" dirty="0">
                <a:solidFill>
                  <a:srgbClr val="374151"/>
                </a:solidFill>
                <a:effectLst/>
                <a:latin typeface="Söhne"/>
              </a:rPr>
              <a:t>Range Across Sub Sectors: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sum of GHG emissions across all 14 sub-sectors varied, ranging from 54,703.07 to 12,49,47,09,28,854.68.</a:t>
            </a:r>
          </a:p>
          <a:p>
            <a:pPr marL="742950" lvl="1" indent="-285750" algn="l">
              <a:buFont typeface="+mj-lt"/>
              <a:buAutoNum type="arabicPeriod"/>
            </a:pPr>
            <a:r>
              <a:rPr lang="en-US" b="0" i="0" dirty="0">
                <a:solidFill>
                  <a:srgbClr val="374151"/>
                </a:solidFill>
                <a:effectLst/>
                <a:latin typeface="Söhne"/>
              </a:rPr>
              <a:t>This indicates a wide range of emissions across different sectors, emphasizing the need for targeted efforts to reduce emissions in high-emitting sectors.</a:t>
            </a:r>
          </a:p>
          <a:p>
            <a:endParaRPr lang="en-IN" dirty="0"/>
          </a:p>
        </p:txBody>
      </p:sp>
    </p:spTree>
    <p:extLst>
      <p:ext uri="{BB962C8B-B14F-4D97-AF65-F5344CB8AC3E}">
        <p14:creationId xmlns:p14="http://schemas.microsoft.com/office/powerpoint/2010/main" val="379203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a:p>
            <a:pPr marL="0" lvl="0" indent="0" algn="l" rtl="0">
              <a:spcBef>
                <a:spcPts val="0"/>
              </a:spcBef>
              <a:spcAft>
                <a:spcPts val="0"/>
              </a:spcAft>
              <a:buNone/>
            </a:pPr>
            <a:endParaRPr dirty="0"/>
          </a:p>
        </p:txBody>
      </p:sp>
      <p:sp>
        <p:nvSpPr>
          <p:cNvPr id="850" name="Google Shape;850;p52"/>
          <p:cNvSpPr txBox="1">
            <a:spLocks noGrp="1"/>
          </p:cNvSpPr>
          <p:nvPr>
            <p:ph type="body" idx="1"/>
          </p:nvPr>
        </p:nvSpPr>
        <p:spPr>
          <a:xfrm>
            <a:off x="717450" y="1481774"/>
            <a:ext cx="7709100" cy="31212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374151"/>
                </a:solidFill>
                <a:effectLst/>
                <a:latin typeface="Söhne"/>
              </a:rPr>
              <a:t>Title: "Analysis of Energy Usage and GHG Emissions in Ontario's Broader Public Sector (BPS)"</a:t>
            </a:r>
          </a:p>
          <a:p>
            <a:pPr algn="l">
              <a:buFont typeface="Arial" panose="020B0604020202020204" pitchFamily="34" charset="0"/>
              <a:buChar char="•"/>
            </a:pPr>
            <a:r>
              <a:rPr lang="en-US" sz="1400" b="0" i="0" dirty="0">
                <a:solidFill>
                  <a:srgbClr val="374151"/>
                </a:solidFill>
                <a:effectLst/>
                <a:latin typeface="Söhne"/>
              </a:rPr>
              <a:t>Subtitle: "Towards Sustainable Practices and Climate Change Mitigation“</a:t>
            </a:r>
          </a:p>
          <a:p>
            <a:pPr algn="l">
              <a:buFont typeface="Arial" panose="020B0604020202020204" pitchFamily="34" charset="0"/>
              <a:buChar char="•"/>
            </a:pPr>
            <a:r>
              <a:rPr lang="en-US" sz="1400" b="0" i="0" dirty="0">
                <a:solidFill>
                  <a:srgbClr val="374151"/>
                </a:solidFill>
                <a:effectLst/>
                <a:latin typeface="Söhne"/>
              </a:rPr>
              <a:t>Project Goal: Analyze energy usage and GHG emissions within Ontario's Broader Public Sector (BPS) organizations.</a:t>
            </a:r>
          </a:p>
          <a:p>
            <a:pPr algn="l">
              <a:buFont typeface="Arial" panose="020B0604020202020204" pitchFamily="34" charset="0"/>
              <a:buChar char="•"/>
            </a:pPr>
            <a:r>
              <a:rPr lang="en-US" sz="1400" b="0" i="0" dirty="0">
                <a:solidFill>
                  <a:srgbClr val="374151"/>
                </a:solidFill>
                <a:effectLst/>
                <a:latin typeface="Söhne"/>
              </a:rPr>
              <a:t>Database Utilization: Leveraging a comprehensive database of reported data for a thorough examination.</a:t>
            </a:r>
          </a:p>
          <a:p>
            <a:pPr algn="l">
              <a:buFont typeface="Arial" panose="020B0604020202020204" pitchFamily="34" charset="0"/>
              <a:buChar char="•"/>
            </a:pPr>
            <a:r>
              <a:rPr lang="en-US" sz="1400" b="0" i="0" dirty="0">
                <a:solidFill>
                  <a:srgbClr val="374151"/>
                </a:solidFill>
                <a:effectLst/>
                <a:latin typeface="Söhne"/>
              </a:rPr>
              <a:t>Objectives:</a:t>
            </a:r>
          </a:p>
          <a:p>
            <a:pPr marL="742950" lvl="1" indent="-285750" algn="l">
              <a:buFont typeface="Arial" panose="020B0604020202020204" pitchFamily="34" charset="0"/>
              <a:buChar char="•"/>
            </a:pPr>
            <a:r>
              <a:rPr lang="en-US" sz="1400" b="0" i="0" dirty="0">
                <a:solidFill>
                  <a:srgbClr val="374151"/>
                </a:solidFill>
                <a:effectLst/>
                <a:latin typeface="Söhne"/>
              </a:rPr>
              <a:t>Identify Trends in Energy Consumption and GHG Emissions.</a:t>
            </a:r>
          </a:p>
          <a:p>
            <a:pPr marL="742950" lvl="1" indent="-285750" algn="l">
              <a:buFont typeface="Arial" panose="020B0604020202020204" pitchFamily="34" charset="0"/>
              <a:buChar char="•"/>
            </a:pPr>
            <a:r>
              <a:rPr lang="en-US" sz="1400" b="0" i="0" dirty="0">
                <a:solidFill>
                  <a:srgbClr val="374151"/>
                </a:solidFill>
                <a:effectLst/>
                <a:latin typeface="Söhne"/>
              </a:rPr>
              <a:t>Assess Conservation Effectiveness within the BPS.</a:t>
            </a:r>
          </a:p>
          <a:p>
            <a:pPr marL="742950" lvl="1" indent="-285750" algn="l">
              <a:buFont typeface="Arial" panose="020B0604020202020204" pitchFamily="34" charset="0"/>
              <a:buChar char="•"/>
            </a:pPr>
            <a:r>
              <a:rPr lang="en-US" sz="1400" b="0" i="0" dirty="0">
                <a:solidFill>
                  <a:srgbClr val="374151"/>
                </a:solidFill>
                <a:effectLst/>
                <a:latin typeface="Söhne"/>
              </a:rPr>
              <a:t>Pinpoint Areas for Improvement.</a:t>
            </a:r>
          </a:p>
          <a:p>
            <a:pPr algn="l">
              <a:buFont typeface="Arial" panose="020B0604020202020204" pitchFamily="34" charset="0"/>
              <a:buChar char="•"/>
            </a:pPr>
            <a:r>
              <a:rPr lang="en-US" sz="1400" b="0" i="0" dirty="0">
                <a:solidFill>
                  <a:srgbClr val="374151"/>
                </a:solidFill>
                <a:effectLst/>
                <a:latin typeface="Söhne"/>
              </a:rPr>
              <a:t>Purpose: Inform data-driven strategies to achieve climate change mitigation goals within the BPS.</a:t>
            </a:r>
          </a:p>
          <a:p>
            <a:pPr algn="l">
              <a:buFont typeface="Arial" panose="020B0604020202020204" pitchFamily="34" charset="0"/>
              <a:buChar char="•"/>
            </a:pPr>
            <a:endParaRPr lang="en-US" sz="1400" b="0" i="0" dirty="0">
              <a:solidFill>
                <a:srgbClr val="374151"/>
              </a:solidFill>
              <a:effectLst/>
              <a:latin typeface="Söhne"/>
            </a:endParaRPr>
          </a:p>
          <a:p>
            <a:pPr marL="0" lvl="0" indent="0" algn="l" rtl="0">
              <a:spcBef>
                <a:spcPts val="0"/>
              </a:spcBef>
              <a:spcAft>
                <a:spcPts val="0"/>
              </a:spcAft>
              <a:buNone/>
            </a:pPr>
            <a:endParaRPr sz="1400" dirty="0"/>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3"/>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TOOLS USED</a:t>
            </a:r>
            <a:endParaRPr dirty="0"/>
          </a:p>
        </p:txBody>
      </p:sp>
      <p:sp>
        <p:nvSpPr>
          <p:cNvPr id="860" name="Google Shape;860;p53"/>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Microsoft Excel</a:t>
            </a:r>
          </a:p>
          <a:p>
            <a:pPr marL="0" lvl="0" indent="0" algn="ctr" rtl="0">
              <a:spcBef>
                <a:spcPts val="0"/>
              </a:spcBef>
              <a:spcAft>
                <a:spcPts val="1600"/>
              </a:spcAft>
              <a:buNone/>
            </a:pPr>
            <a:r>
              <a:rPr lang="en-IN" dirty="0"/>
              <a:t>Excel Power Query</a:t>
            </a:r>
          </a:p>
          <a:p>
            <a:pPr marL="0" lvl="0" indent="0" algn="ctr" rtl="0">
              <a:spcBef>
                <a:spcPts val="0"/>
              </a:spcBef>
              <a:spcAft>
                <a:spcPts val="1600"/>
              </a:spcAft>
              <a:buNone/>
            </a:pPr>
            <a:r>
              <a:rPr lang="en-IN" dirty="0"/>
              <a:t>Microsoft Power BI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80"/>
          <p:cNvSpPr txBox="1">
            <a:spLocks noGrp="1"/>
          </p:cNvSpPr>
          <p:nvPr>
            <p:ph type="title" idx="4294967295"/>
          </p:nvPr>
        </p:nvSpPr>
        <p:spPr>
          <a:xfrm>
            <a:off x="720000" y="3332192"/>
            <a:ext cx="1944000" cy="461700"/>
          </a:xfrm>
          <a:prstGeom prst="rect">
            <a:avLst/>
          </a:prstGeom>
        </p:spPr>
        <p:txBody>
          <a:bodyPr spcFirstLastPara="1" wrap="square" lIns="90000" tIns="91425" rIns="90000" bIns="91425" anchor="t" anchorCtr="0">
            <a:noAutofit/>
          </a:bodyPr>
          <a:lstStyle/>
          <a:p>
            <a:pPr marL="0" lvl="0" indent="0" algn="r" rtl="0">
              <a:lnSpc>
                <a:spcPct val="100000"/>
              </a:lnSpc>
              <a:spcBef>
                <a:spcPts val="0"/>
              </a:spcBef>
              <a:spcAft>
                <a:spcPts val="0"/>
              </a:spcAft>
              <a:buNone/>
            </a:pPr>
            <a:r>
              <a:rPr lang="en" sz="1800" dirty="0">
                <a:solidFill>
                  <a:srgbClr val="E66C37"/>
                </a:solidFill>
              </a:rPr>
              <a:t>Public Hospital</a:t>
            </a:r>
            <a:endParaRPr sz="1800" dirty="0">
              <a:solidFill>
                <a:srgbClr val="E66C37"/>
              </a:solidFill>
            </a:endParaRPr>
          </a:p>
        </p:txBody>
      </p:sp>
      <p:sp>
        <p:nvSpPr>
          <p:cNvPr id="1985" name="Google Shape;1985;p80"/>
          <p:cNvSpPr txBox="1">
            <a:spLocks noGrp="1"/>
          </p:cNvSpPr>
          <p:nvPr>
            <p:ph type="title" idx="4294967295"/>
          </p:nvPr>
        </p:nvSpPr>
        <p:spPr>
          <a:xfrm>
            <a:off x="720000" y="2946693"/>
            <a:ext cx="1944000" cy="461700"/>
          </a:xfrm>
          <a:prstGeom prst="rect">
            <a:avLst/>
          </a:prstGeom>
        </p:spPr>
        <p:txBody>
          <a:bodyPr spcFirstLastPara="1" wrap="square" lIns="90000" tIns="91425" rIns="90000" bIns="91425" anchor="t" anchorCtr="0">
            <a:noAutofit/>
          </a:bodyPr>
          <a:lstStyle/>
          <a:p>
            <a:pPr marL="0" lvl="0" indent="0" algn="r" rtl="0">
              <a:lnSpc>
                <a:spcPct val="100000"/>
              </a:lnSpc>
              <a:spcBef>
                <a:spcPts val="0"/>
              </a:spcBef>
              <a:spcAft>
                <a:spcPts val="0"/>
              </a:spcAft>
              <a:buNone/>
            </a:pPr>
            <a:r>
              <a:rPr lang="en" sz="1800" dirty="0">
                <a:solidFill>
                  <a:srgbClr val="E66C37"/>
                </a:solidFill>
              </a:rPr>
              <a:t>1.31%</a:t>
            </a:r>
            <a:endParaRPr sz="1800" dirty="0">
              <a:solidFill>
                <a:srgbClr val="E66C37"/>
              </a:solidFill>
            </a:endParaRPr>
          </a:p>
        </p:txBody>
      </p:sp>
      <p:sp>
        <p:nvSpPr>
          <p:cNvPr id="1986" name="Google Shape;1986;p80"/>
          <p:cNvSpPr txBox="1">
            <a:spLocks noGrp="1"/>
          </p:cNvSpPr>
          <p:nvPr>
            <p:ph type="title"/>
          </p:nvPr>
        </p:nvSpPr>
        <p:spPr>
          <a:xfrm>
            <a:off x="717525" y="552990"/>
            <a:ext cx="7709100" cy="572700"/>
          </a:xfrm>
          <a:prstGeom prst="rect">
            <a:avLst/>
          </a:prstGeom>
        </p:spPr>
        <p:txBody>
          <a:bodyPr spcFirstLastPara="1" wrap="square" lIns="90000" tIns="91425" rIns="90000" bIns="91425" anchor="t" anchorCtr="0">
            <a:noAutofit/>
          </a:bodyPr>
          <a:lstStyle/>
          <a:p>
            <a:pPr marL="0" lvl="0" indent="0" algn="ctr" rtl="0">
              <a:lnSpc>
                <a:spcPct val="100000"/>
              </a:lnSpc>
              <a:spcBef>
                <a:spcPts val="0"/>
              </a:spcBef>
              <a:spcAft>
                <a:spcPts val="0"/>
              </a:spcAft>
              <a:buNone/>
            </a:pPr>
            <a:r>
              <a:rPr lang="en" dirty="0"/>
              <a:t>Sectors</a:t>
            </a:r>
            <a:endParaRPr dirty="0"/>
          </a:p>
        </p:txBody>
      </p:sp>
      <p:sp>
        <p:nvSpPr>
          <p:cNvPr id="1988" name="Google Shape;1988;p80"/>
          <p:cNvSpPr txBox="1">
            <a:spLocks noGrp="1"/>
          </p:cNvSpPr>
          <p:nvPr>
            <p:ph type="title" idx="4294967295"/>
          </p:nvPr>
        </p:nvSpPr>
        <p:spPr>
          <a:xfrm>
            <a:off x="6482625" y="1704975"/>
            <a:ext cx="1944000" cy="461700"/>
          </a:xfrm>
          <a:prstGeom prst="rect">
            <a:avLst/>
          </a:prstGeom>
        </p:spPr>
        <p:txBody>
          <a:bodyPr spcFirstLastPara="1" wrap="square" lIns="90000" tIns="91425" rIns="90000" bIns="91425" anchor="t" anchorCtr="0">
            <a:noAutofit/>
          </a:bodyPr>
          <a:lstStyle/>
          <a:p>
            <a:pPr marL="0" lvl="0" indent="0" algn="l" rtl="0">
              <a:lnSpc>
                <a:spcPct val="100000"/>
              </a:lnSpc>
              <a:spcBef>
                <a:spcPts val="0"/>
              </a:spcBef>
              <a:spcAft>
                <a:spcPts val="0"/>
              </a:spcAft>
              <a:buNone/>
            </a:pPr>
            <a:r>
              <a:rPr lang="en" sz="1800" dirty="0">
                <a:solidFill>
                  <a:srgbClr val="3289F1"/>
                </a:solidFill>
              </a:rPr>
              <a:t>Municipality</a:t>
            </a:r>
            <a:endParaRPr sz="1800" dirty="0">
              <a:solidFill>
                <a:srgbClr val="3289F1"/>
              </a:solidFill>
            </a:endParaRPr>
          </a:p>
        </p:txBody>
      </p:sp>
      <p:sp>
        <p:nvSpPr>
          <p:cNvPr id="1989" name="Google Shape;1989;p80"/>
          <p:cNvSpPr txBox="1">
            <a:spLocks noGrp="1"/>
          </p:cNvSpPr>
          <p:nvPr>
            <p:ph type="subTitle" idx="4294967295"/>
          </p:nvPr>
        </p:nvSpPr>
        <p:spPr>
          <a:xfrm>
            <a:off x="6482625" y="2090475"/>
            <a:ext cx="1944000" cy="615600"/>
          </a:xfrm>
          <a:prstGeom prst="rect">
            <a:avLst/>
          </a:prstGeom>
        </p:spPr>
        <p:txBody>
          <a:bodyPr spcFirstLastPara="1" wrap="square" lIns="90000" tIns="91425" rIns="90000" bIns="91425" anchor="t" anchorCtr="0">
            <a:noAutofit/>
          </a:bodyPr>
          <a:lstStyle/>
          <a:p>
            <a:pPr marL="0" lvl="0" indent="0" algn="l" rtl="0">
              <a:lnSpc>
                <a:spcPct val="100000"/>
              </a:lnSpc>
              <a:spcBef>
                <a:spcPts val="0"/>
              </a:spcBef>
              <a:spcAft>
                <a:spcPts val="0"/>
              </a:spcAft>
              <a:buNone/>
            </a:pPr>
            <a:r>
              <a:rPr lang="en" dirty="0"/>
              <a:t>Venus is the second planet from the Sun</a:t>
            </a:r>
            <a:endParaRPr dirty="0"/>
          </a:p>
        </p:txBody>
      </p:sp>
      <p:sp>
        <p:nvSpPr>
          <p:cNvPr id="1990" name="Google Shape;1990;p80"/>
          <p:cNvSpPr txBox="1">
            <a:spLocks noGrp="1"/>
          </p:cNvSpPr>
          <p:nvPr>
            <p:ph type="title" idx="4294967295"/>
          </p:nvPr>
        </p:nvSpPr>
        <p:spPr>
          <a:xfrm>
            <a:off x="6482625" y="1319475"/>
            <a:ext cx="1944000" cy="461700"/>
          </a:xfrm>
          <a:prstGeom prst="rect">
            <a:avLst/>
          </a:prstGeom>
        </p:spPr>
        <p:txBody>
          <a:bodyPr spcFirstLastPara="1" wrap="square" lIns="90000" tIns="91425" rIns="90000" bIns="91425" anchor="t" anchorCtr="0">
            <a:noAutofit/>
          </a:bodyPr>
          <a:lstStyle/>
          <a:p>
            <a:pPr marL="0" lvl="0" indent="0" algn="l" rtl="0">
              <a:lnSpc>
                <a:spcPct val="100000"/>
              </a:lnSpc>
              <a:spcBef>
                <a:spcPts val="0"/>
              </a:spcBef>
              <a:spcAft>
                <a:spcPts val="0"/>
              </a:spcAft>
              <a:buNone/>
            </a:pPr>
            <a:r>
              <a:rPr lang="en" sz="1800" dirty="0">
                <a:solidFill>
                  <a:srgbClr val="3289F1"/>
                </a:solidFill>
              </a:rPr>
              <a:t>0.063%</a:t>
            </a:r>
            <a:endParaRPr sz="1800" dirty="0">
              <a:solidFill>
                <a:srgbClr val="3289F1"/>
              </a:solidFill>
            </a:endParaRPr>
          </a:p>
        </p:txBody>
      </p:sp>
      <p:sp>
        <p:nvSpPr>
          <p:cNvPr id="1991" name="Google Shape;1991;p80"/>
          <p:cNvSpPr txBox="1">
            <a:spLocks noGrp="1"/>
          </p:cNvSpPr>
          <p:nvPr>
            <p:ph type="title" idx="4294967295"/>
          </p:nvPr>
        </p:nvSpPr>
        <p:spPr>
          <a:xfrm>
            <a:off x="720000" y="1704986"/>
            <a:ext cx="1944000" cy="461700"/>
          </a:xfrm>
          <a:prstGeom prst="rect">
            <a:avLst/>
          </a:prstGeom>
        </p:spPr>
        <p:txBody>
          <a:bodyPr spcFirstLastPara="1" wrap="square" lIns="90000" tIns="91425" rIns="90000" bIns="91425" anchor="t" anchorCtr="0">
            <a:noAutofit/>
          </a:bodyPr>
          <a:lstStyle/>
          <a:p>
            <a:pPr marL="0" lvl="0" indent="0" algn="r" rtl="0">
              <a:lnSpc>
                <a:spcPct val="100000"/>
              </a:lnSpc>
              <a:spcBef>
                <a:spcPts val="0"/>
              </a:spcBef>
              <a:spcAft>
                <a:spcPts val="0"/>
              </a:spcAft>
              <a:buNone/>
            </a:pPr>
            <a:r>
              <a:rPr lang="en" sz="1800" dirty="0">
                <a:solidFill>
                  <a:srgbClr val="6B007B"/>
                </a:solidFill>
              </a:rPr>
              <a:t>School Board</a:t>
            </a:r>
            <a:endParaRPr sz="1800" dirty="0">
              <a:solidFill>
                <a:srgbClr val="6B007B"/>
              </a:solidFill>
            </a:endParaRPr>
          </a:p>
        </p:txBody>
      </p:sp>
      <p:sp>
        <p:nvSpPr>
          <p:cNvPr id="1992" name="Google Shape;1992;p80"/>
          <p:cNvSpPr txBox="1">
            <a:spLocks noGrp="1"/>
          </p:cNvSpPr>
          <p:nvPr>
            <p:ph type="title" idx="4294967295"/>
          </p:nvPr>
        </p:nvSpPr>
        <p:spPr>
          <a:xfrm>
            <a:off x="720000" y="1319488"/>
            <a:ext cx="1944000" cy="461700"/>
          </a:xfrm>
          <a:prstGeom prst="rect">
            <a:avLst/>
          </a:prstGeom>
        </p:spPr>
        <p:txBody>
          <a:bodyPr spcFirstLastPara="1" wrap="square" lIns="90000" tIns="91425" rIns="90000" bIns="91425" anchor="t" anchorCtr="0">
            <a:noAutofit/>
          </a:bodyPr>
          <a:lstStyle/>
          <a:p>
            <a:pPr marL="0" lvl="0" indent="0" algn="r" rtl="0">
              <a:lnSpc>
                <a:spcPct val="100000"/>
              </a:lnSpc>
              <a:spcBef>
                <a:spcPts val="0"/>
              </a:spcBef>
              <a:spcAft>
                <a:spcPts val="0"/>
              </a:spcAft>
              <a:buNone/>
            </a:pPr>
            <a:r>
              <a:rPr lang="en" sz="1800" dirty="0">
                <a:solidFill>
                  <a:srgbClr val="6B007B"/>
                </a:solidFill>
              </a:rPr>
              <a:t>97%</a:t>
            </a:r>
            <a:endParaRPr sz="1800" dirty="0">
              <a:solidFill>
                <a:srgbClr val="6B007B"/>
              </a:solidFill>
            </a:endParaRPr>
          </a:p>
        </p:txBody>
      </p:sp>
      <p:sp>
        <p:nvSpPr>
          <p:cNvPr id="1993" name="Google Shape;1993;p80"/>
          <p:cNvSpPr txBox="1">
            <a:spLocks noGrp="1"/>
          </p:cNvSpPr>
          <p:nvPr>
            <p:ph type="title" idx="4294967295"/>
          </p:nvPr>
        </p:nvSpPr>
        <p:spPr>
          <a:xfrm>
            <a:off x="6482625" y="3332188"/>
            <a:ext cx="2587896" cy="461700"/>
          </a:xfrm>
          <a:prstGeom prst="rect">
            <a:avLst/>
          </a:prstGeom>
        </p:spPr>
        <p:txBody>
          <a:bodyPr spcFirstLastPara="1" wrap="square" lIns="90000" tIns="91425" rIns="90000" bIns="91425" anchor="t" anchorCtr="0">
            <a:noAutofit/>
          </a:bodyPr>
          <a:lstStyle/>
          <a:p>
            <a:pPr marL="0" lvl="0" indent="0" algn="l" rtl="0">
              <a:lnSpc>
                <a:spcPct val="100000"/>
              </a:lnSpc>
              <a:spcBef>
                <a:spcPts val="0"/>
              </a:spcBef>
              <a:spcAft>
                <a:spcPts val="0"/>
              </a:spcAft>
              <a:buNone/>
            </a:pPr>
            <a:r>
              <a:rPr lang="en" sz="1800" dirty="0">
                <a:solidFill>
                  <a:srgbClr val="0F1F9C"/>
                </a:solidFill>
              </a:rPr>
              <a:t>Post Secondary Educational Instutions</a:t>
            </a:r>
            <a:endParaRPr sz="1800" dirty="0">
              <a:solidFill>
                <a:srgbClr val="0F1F9C"/>
              </a:solidFill>
            </a:endParaRPr>
          </a:p>
        </p:txBody>
      </p:sp>
      <p:sp>
        <p:nvSpPr>
          <p:cNvPr id="1995" name="Google Shape;1995;p80"/>
          <p:cNvSpPr txBox="1">
            <a:spLocks noGrp="1"/>
          </p:cNvSpPr>
          <p:nvPr>
            <p:ph type="title" idx="4294967295"/>
          </p:nvPr>
        </p:nvSpPr>
        <p:spPr>
          <a:xfrm>
            <a:off x="6482625" y="2946688"/>
            <a:ext cx="1944000" cy="461700"/>
          </a:xfrm>
          <a:prstGeom prst="rect">
            <a:avLst/>
          </a:prstGeom>
        </p:spPr>
        <p:txBody>
          <a:bodyPr spcFirstLastPara="1" wrap="square" lIns="90000" tIns="91425" rIns="90000" bIns="91425" anchor="t" anchorCtr="0">
            <a:noAutofit/>
          </a:bodyPr>
          <a:lstStyle/>
          <a:p>
            <a:pPr marL="0" lvl="0" indent="0" algn="l" rtl="0">
              <a:lnSpc>
                <a:spcPct val="100000"/>
              </a:lnSpc>
              <a:spcBef>
                <a:spcPts val="0"/>
              </a:spcBef>
              <a:spcAft>
                <a:spcPts val="0"/>
              </a:spcAft>
              <a:buNone/>
            </a:pPr>
            <a:r>
              <a:rPr lang="en" sz="1800" dirty="0">
                <a:solidFill>
                  <a:srgbClr val="0F1F9C"/>
                </a:solidFill>
              </a:rPr>
              <a:t>0.47%</a:t>
            </a:r>
            <a:endParaRPr sz="1800" dirty="0">
              <a:solidFill>
                <a:srgbClr val="0F1F9C"/>
              </a:solidFill>
            </a:endParaRPr>
          </a:p>
        </p:txBody>
      </p:sp>
      <p:sp>
        <p:nvSpPr>
          <p:cNvPr id="1997" name="Google Shape;1997;p80"/>
          <p:cNvSpPr/>
          <p:nvPr/>
        </p:nvSpPr>
        <p:spPr>
          <a:xfrm flipH="1">
            <a:off x="2296111" y="28692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E6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0"/>
          <p:cNvSpPr/>
          <p:nvPr/>
        </p:nvSpPr>
        <p:spPr>
          <a:xfrm flipH="1">
            <a:off x="2471857" y="28692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E6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0"/>
          <p:cNvSpPr/>
          <p:nvPr/>
        </p:nvSpPr>
        <p:spPr>
          <a:xfrm flipH="1">
            <a:off x="2125589" y="2869200"/>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E6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0"/>
          <p:cNvSpPr/>
          <p:nvPr/>
        </p:nvSpPr>
        <p:spPr>
          <a:xfrm flipH="1">
            <a:off x="2296111" y="12420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6B0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0"/>
          <p:cNvSpPr/>
          <p:nvPr/>
        </p:nvSpPr>
        <p:spPr>
          <a:xfrm flipH="1">
            <a:off x="2471857" y="12420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6B0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0"/>
          <p:cNvSpPr/>
          <p:nvPr/>
        </p:nvSpPr>
        <p:spPr>
          <a:xfrm flipH="1">
            <a:off x="2125589" y="1242000"/>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6B007B"/>
          </a:solidFill>
          <a:ln>
            <a:noFill/>
          </a:ln>
        </p:spPr>
        <p:txBody>
          <a:bodyPr spcFirstLastPara="1" wrap="square" lIns="91425" tIns="91425" rIns="91425" bIns="91425" anchor="ctr" anchorCtr="0">
            <a:noAutofit/>
          </a:bodyPr>
          <a:lstStyle/>
          <a:p>
            <a:endParaRPr>
              <a:solidFill>
                <a:srgbClr val="6B007B"/>
              </a:solidFill>
            </a:endParaRPr>
          </a:p>
        </p:txBody>
      </p:sp>
      <p:sp>
        <p:nvSpPr>
          <p:cNvPr id="2003" name="Google Shape;2003;p80"/>
          <p:cNvSpPr/>
          <p:nvPr/>
        </p:nvSpPr>
        <p:spPr>
          <a:xfrm flipH="1">
            <a:off x="6748311" y="28692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0"/>
          <p:cNvSpPr/>
          <p:nvPr/>
        </p:nvSpPr>
        <p:spPr>
          <a:xfrm flipH="1">
            <a:off x="6924057" y="28692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0"/>
          <p:cNvSpPr/>
          <p:nvPr/>
        </p:nvSpPr>
        <p:spPr>
          <a:xfrm flipH="1">
            <a:off x="6577789" y="2869200"/>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0"/>
          <p:cNvSpPr/>
          <p:nvPr/>
        </p:nvSpPr>
        <p:spPr>
          <a:xfrm flipH="1">
            <a:off x="6748311" y="12420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328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80"/>
          <p:cNvSpPr/>
          <p:nvPr/>
        </p:nvSpPr>
        <p:spPr>
          <a:xfrm flipH="1">
            <a:off x="6924057" y="1242000"/>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328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0"/>
          <p:cNvSpPr/>
          <p:nvPr/>
        </p:nvSpPr>
        <p:spPr>
          <a:xfrm flipH="1">
            <a:off x="6577789" y="1242000"/>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328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20C3852-D475-0A48-5160-FDAEE07BA918}"/>
              </a:ext>
            </a:extLst>
          </p:cNvPr>
          <p:cNvPicPr>
            <a:picLocks noChangeAspect="1"/>
          </p:cNvPicPr>
          <p:nvPr/>
        </p:nvPicPr>
        <p:blipFill>
          <a:blip r:embed="rId3"/>
          <a:stretch>
            <a:fillRect/>
          </a:stretch>
        </p:blipFill>
        <p:spPr>
          <a:xfrm>
            <a:off x="2912347" y="1319475"/>
            <a:ext cx="3247739" cy="2962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92"/>
                                        </p:tgtEl>
                                        <p:attrNameLst>
                                          <p:attrName>style.visibility</p:attrName>
                                        </p:attrNameLst>
                                      </p:cBhvr>
                                      <p:to>
                                        <p:strVal val="visible"/>
                                      </p:to>
                                    </p:set>
                                    <p:animEffect transition="in" filter="fade">
                                      <p:cBhvr>
                                        <p:cTn id="7" dur="1500"/>
                                        <p:tgtEl>
                                          <p:spTgt spid="1992"/>
                                        </p:tgtEl>
                                      </p:cBhvr>
                                    </p:animEffect>
                                  </p:childTnLst>
                                </p:cTn>
                              </p:par>
                              <p:par>
                                <p:cTn id="8" presetID="10" presetClass="entr" presetSubtype="0" fill="hold" nodeType="withEffect">
                                  <p:stCondLst>
                                    <p:cond delay="0"/>
                                  </p:stCondLst>
                                  <p:childTnLst>
                                    <p:set>
                                      <p:cBhvr>
                                        <p:cTn id="9" dur="1" fill="hold">
                                          <p:stCondLst>
                                            <p:cond delay="0"/>
                                          </p:stCondLst>
                                        </p:cTn>
                                        <p:tgtEl>
                                          <p:spTgt spid="1991"/>
                                        </p:tgtEl>
                                        <p:attrNameLst>
                                          <p:attrName>style.visibility</p:attrName>
                                        </p:attrNameLst>
                                      </p:cBhvr>
                                      <p:to>
                                        <p:strVal val="visible"/>
                                      </p:to>
                                    </p:set>
                                    <p:animEffect transition="in" filter="fade">
                                      <p:cBhvr>
                                        <p:cTn id="10" dur="1500"/>
                                        <p:tgtEl>
                                          <p:spTgt spid="1991"/>
                                        </p:tgtEl>
                                      </p:cBhvr>
                                    </p:animEffect>
                                  </p:childTnLst>
                                </p:cTn>
                              </p:par>
                              <p:par>
                                <p:cTn id="11" presetID="10" presetClass="entr" presetSubtype="0" fill="hold" nodeType="withEffect">
                                  <p:stCondLst>
                                    <p:cond delay="0"/>
                                  </p:stCondLst>
                                  <p:childTnLst>
                                    <p:set>
                                      <p:cBhvr>
                                        <p:cTn id="12" dur="1" fill="hold">
                                          <p:stCondLst>
                                            <p:cond delay="0"/>
                                          </p:stCondLst>
                                        </p:cTn>
                                        <p:tgtEl>
                                          <p:spTgt spid="1990"/>
                                        </p:tgtEl>
                                        <p:attrNameLst>
                                          <p:attrName>style.visibility</p:attrName>
                                        </p:attrNameLst>
                                      </p:cBhvr>
                                      <p:to>
                                        <p:strVal val="visible"/>
                                      </p:to>
                                    </p:set>
                                    <p:animEffect transition="in" filter="fade">
                                      <p:cBhvr>
                                        <p:cTn id="13" dur="1500"/>
                                        <p:tgtEl>
                                          <p:spTgt spid="1990"/>
                                        </p:tgtEl>
                                      </p:cBhvr>
                                    </p:animEffect>
                                  </p:childTnLst>
                                </p:cTn>
                              </p:par>
                              <p:par>
                                <p:cTn id="14" presetID="10" presetClass="entr" presetSubtype="0" fill="hold" nodeType="withEffect">
                                  <p:stCondLst>
                                    <p:cond delay="0"/>
                                  </p:stCondLst>
                                  <p:childTnLst>
                                    <p:set>
                                      <p:cBhvr>
                                        <p:cTn id="15" dur="1" fill="hold">
                                          <p:stCondLst>
                                            <p:cond delay="0"/>
                                          </p:stCondLst>
                                        </p:cTn>
                                        <p:tgtEl>
                                          <p:spTgt spid="1988"/>
                                        </p:tgtEl>
                                        <p:attrNameLst>
                                          <p:attrName>style.visibility</p:attrName>
                                        </p:attrNameLst>
                                      </p:cBhvr>
                                      <p:to>
                                        <p:strVal val="visible"/>
                                      </p:to>
                                    </p:set>
                                    <p:animEffect transition="in" filter="fade">
                                      <p:cBhvr>
                                        <p:cTn id="16" dur="1500"/>
                                        <p:tgtEl>
                                          <p:spTgt spid="1988"/>
                                        </p:tgtEl>
                                      </p:cBhvr>
                                    </p:animEffect>
                                  </p:childTnLst>
                                </p:cTn>
                              </p:par>
                              <p:par>
                                <p:cTn id="17" presetID="10" presetClass="entr" presetSubtype="0" fill="hold" nodeType="withEffect">
                                  <p:stCondLst>
                                    <p:cond delay="0"/>
                                  </p:stCondLst>
                                  <p:childTnLst>
                                    <p:set>
                                      <p:cBhvr>
                                        <p:cTn id="18" dur="1" fill="hold">
                                          <p:stCondLst>
                                            <p:cond delay="0"/>
                                          </p:stCondLst>
                                        </p:cTn>
                                        <p:tgtEl>
                                          <p:spTgt spid="1989"/>
                                        </p:tgtEl>
                                        <p:attrNameLst>
                                          <p:attrName>style.visibility</p:attrName>
                                        </p:attrNameLst>
                                      </p:cBhvr>
                                      <p:to>
                                        <p:strVal val="visible"/>
                                      </p:to>
                                    </p:set>
                                    <p:animEffect transition="in" filter="fade">
                                      <p:cBhvr>
                                        <p:cTn id="19" dur="1500"/>
                                        <p:tgtEl>
                                          <p:spTgt spid="1989"/>
                                        </p:tgtEl>
                                      </p:cBhvr>
                                    </p:animEffect>
                                  </p:childTnLst>
                                </p:cTn>
                              </p:par>
                              <p:par>
                                <p:cTn id="20" presetID="10" presetClass="entr" presetSubtype="0" fill="hold" nodeType="withEffect">
                                  <p:stCondLst>
                                    <p:cond delay="0"/>
                                  </p:stCondLst>
                                  <p:childTnLst>
                                    <p:set>
                                      <p:cBhvr>
                                        <p:cTn id="21" dur="1" fill="hold">
                                          <p:stCondLst>
                                            <p:cond delay="0"/>
                                          </p:stCondLst>
                                        </p:cTn>
                                        <p:tgtEl>
                                          <p:spTgt spid="1985"/>
                                        </p:tgtEl>
                                        <p:attrNameLst>
                                          <p:attrName>style.visibility</p:attrName>
                                        </p:attrNameLst>
                                      </p:cBhvr>
                                      <p:to>
                                        <p:strVal val="visible"/>
                                      </p:to>
                                    </p:set>
                                    <p:animEffect transition="in" filter="fade">
                                      <p:cBhvr>
                                        <p:cTn id="22" dur="1500"/>
                                        <p:tgtEl>
                                          <p:spTgt spid="1985"/>
                                        </p:tgtEl>
                                      </p:cBhvr>
                                    </p:animEffect>
                                  </p:childTnLst>
                                </p:cTn>
                              </p:par>
                              <p:par>
                                <p:cTn id="23" presetID="10" presetClass="entr" presetSubtype="0" fill="hold" nodeType="withEffect">
                                  <p:stCondLst>
                                    <p:cond delay="0"/>
                                  </p:stCondLst>
                                  <p:childTnLst>
                                    <p:set>
                                      <p:cBhvr>
                                        <p:cTn id="24" dur="1" fill="hold">
                                          <p:stCondLst>
                                            <p:cond delay="0"/>
                                          </p:stCondLst>
                                        </p:cTn>
                                        <p:tgtEl>
                                          <p:spTgt spid="1983"/>
                                        </p:tgtEl>
                                        <p:attrNameLst>
                                          <p:attrName>style.visibility</p:attrName>
                                        </p:attrNameLst>
                                      </p:cBhvr>
                                      <p:to>
                                        <p:strVal val="visible"/>
                                      </p:to>
                                    </p:set>
                                    <p:animEffect transition="in" filter="fade">
                                      <p:cBhvr>
                                        <p:cTn id="25" dur="1500"/>
                                        <p:tgtEl>
                                          <p:spTgt spid="1983"/>
                                        </p:tgtEl>
                                      </p:cBhvr>
                                    </p:animEffect>
                                  </p:childTnLst>
                                </p:cTn>
                              </p:par>
                              <p:par>
                                <p:cTn id="26" presetID="10" presetClass="entr" presetSubtype="0" fill="hold" nodeType="withEffect">
                                  <p:stCondLst>
                                    <p:cond delay="0"/>
                                  </p:stCondLst>
                                  <p:childTnLst>
                                    <p:set>
                                      <p:cBhvr>
                                        <p:cTn id="27" dur="1" fill="hold">
                                          <p:stCondLst>
                                            <p:cond delay="0"/>
                                          </p:stCondLst>
                                        </p:cTn>
                                        <p:tgtEl>
                                          <p:spTgt spid="1995"/>
                                        </p:tgtEl>
                                        <p:attrNameLst>
                                          <p:attrName>style.visibility</p:attrName>
                                        </p:attrNameLst>
                                      </p:cBhvr>
                                      <p:to>
                                        <p:strVal val="visible"/>
                                      </p:to>
                                    </p:set>
                                    <p:animEffect transition="in" filter="fade">
                                      <p:cBhvr>
                                        <p:cTn id="28" dur="1500"/>
                                        <p:tgtEl>
                                          <p:spTgt spid="1995"/>
                                        </p:tgtEl>
                                      </p:cBhvr>
                                    </p:animEffect>
                                  </p:childTnLst>
                                </p:cTn>
                              </p:par>
                              <p:par>
                                <p:cTn id="29" presetID="10" presetClass="entr" presetSubtype="0" fill="hold" nodeType="withEffect">
                                  <p:stCondLst>
                                    <p:cond delay="0"/>
                                  </p:stCondLst>
                                  <p:childTnLst>
                                    <p:set>
                                      <p:cBhvr>
                                        <p:cTn id="30" dur="1" fill="hold">
                                          <p:stCondLst>
                                            <p:cond delay="0"/>
                                          </p:stCondLst>
                                        </p:cTn>
                                        <p:tgtEl>
                                          <p:spTgt spid="1993"/>
                                        </p:tgtEl>
                                        <p:attrNameLst>
                                          <p:attrName>style.visibility</p:attrName>
                                        </p:attrNameLst>
                                      </p:cBhvr>
                                      <p:to>
                                        <p:strVal val="visible"/>
                                      </p:to>
                                    </p:set>
                                    <p:animEffect transition="in" filter="fade">
                                      <p:cBhvr>
                                        <p:cTn id="31" dur="1500"/>
                                        <p:tgtEl>
                                          <p:spTgt spid="1993"/>
                                        </p:tgtEl>
                                      </p:cBhvr>
                                    </p:animEffec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0"/>
                                          </p:stCondLst>
                                        </p:cTn>
                                        <p:tgtEl>
                                          <p:spTgt spid="200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0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9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05"/>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200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00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9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003"/>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nodeType="afterEffect">
                                  <p:stCondLst>
                                    <p:cond delay="0"/>
                                  </p:stCondLst>
                                  <p:childTnLst>
                                    <p:set>
                                      <p:cBhvr>
                                        <p:cTn id="52" dur="1" fill="hold">
                                          <p:stCondLst>
                                            <p:cond delay="0"/>
                                          </p:stCondLst>
                                        </p:cTn>
                                        <p:tgtEl>
                                          <p:spTgt spid="200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A114-5388-D5F4-429B-8ACF3CC4C9FE}"/>
              </a:ext>
            </a:extLst>
          </p:cNvPr>
          <p:cNvSpPr>
            <a:spLocks noGrp="1"/>
          </p:cNvSpPr>
          <p:nvPr>
            <p:ph type="title" idx="4294967295"/>
          </p:nvPr>
        </p:nvSpPr>
        <p:spPr>
          <a:xfrm>
            <a:off x="0" y="180975"/>
            <a:ext cx="4603750" cy="573088"/>
          </a:xfrm>
        </p:spPr>
        <p:txBody>
          <a:bodyPr/>
          <a:lstStyle/>
          <a:p>
            <a:r>
              <a:rPr lang="en-IN" dirty="0"/>
              <a:t>Energy consumptions</a:t>
            </a:r>
          </a:p>
        </p:txBody>
      </p:sp>
      <p:pic>
        <p:nvPicPr>
          <p:cNvPr id="5" name="Picture 4">
            <a:extLst>
              <a:ext uri="{FF2B5EF4-FFF2-40B4-BE49-F238E27FC236}">
                <a16:creationId xmlns:a16="http://schemas.microsoft.com/office/drawing/2014/main" id="{C1688107-9274-BB4E-F662-12C6CC1DBCA3}"/>
              </a:ext>
            </a:extLst>
          </p:cNvPr>
          <p:cNvPicPr>
            <a:picLocks noChangeAspect="1"/>
          </p:cNvPicPr>
          <p:nvPr/>
        </p:nvPicPr>
        <p:blipFill>
          <a:blip r:embed="rId2"/>
          <a:stretch>
            <a:fillRect/>
          </a:stretch>
        </p:blipFill>
        <p:spPr>
          <a:xfrm>
            <a:off x="374649" y="754053"/>
            <a:ext cx="5503637" cy="1675795"/>
          </a:xfrm>
          <a:prstGeom prst="rect">
            <a:avLst/>
          </a:prstGeom>
          <a:ln w="28575">
            <a:solidFill>
              <a:schemeClr val="tx1"/>
            </a:solidFill>
          </a:ln>
        </p:spPr>
      </p:pic>
      <p:graphicFrame>
        <p:nvGraphicFramePr>
          <p:cNvPr id="6" name="Table 5">
            <a:extLst>
              <a:ext uri="{FF2B5EF4-FFF2-40B4-BE49-F238E27FC236}">
                <a16:creationId xmlns:a16="http://schemas.microsoft.com/office/drawing/2014/main" id="{3C07BB65-1F34-04AC-5717-E15974971B17}"/>
              </a:ext>
            </a:extLst>
          </p:cNvPr>
          <p:cNvGraphicFramePr>
            <a:graphicFrameLocks noGrp="1"/>
          </p:cNvGraphicFramePr>
          <p:nvPr>
            <p:extLst>
              <p:ext uri="{D42A27DB-BD31-4B8C-83A1-F6EECF244321}">
                <p14:modId xmlns:p14="http://schemas.microsoft.com/office/powerpoint/2010/main" val="1390011263"/>
              </p:ext>
            </p:extLst>
          </p:nvPr>
        </p:nvGraphicFramePr>
        <p:xfrm>
          <a:off x="374649" y="2775764"/>
          <a:ext cx="8394701" cy="2095500"/>
        </p:xfrm>
        <a:graphic>
          <a:graphicData uri="http://schemas.openxmlformats.org/drawingml/2006/table">
            <a:tbl>
              <a:tblPr/>
              <a:tblGrid>
                <a:gridCol w="332997">
                  <a:extLst>
                    <a:ext uri="{9D8B030D-6E8A-4147-A177-3AD203B41FA5}">
                      <a16:colId xmlns:a16="http://schemas.microsoft.com/office/drawing/2014/main" val="207965534"/>
                    </a:ext>
                  </a:extLst>
                </a:gridCol>
                <a:gridCol w="862621">
                  <a:extLst>
                    <a:ext uri="{9D8B030D-6E8A-4147-A177-3AD203B41FA5}">
                      <a16:colId xmlns:a16="http://schemas.microsoft.com/office/drawing/2014/main" val="3641561013"/>
                    </a:ext>
                  </a:extLst>
                </a:gridCol>
                <a:gridCol w="1205133">
                  <a:extLst>
                    <a:ext uri="{9D8B030D-6E8A-4147-A177-3AD203B41FA5}">
                      <a16:colId xmlns:a16="http://schemas.microsoft.com/office/drawing/2014/main" val="1537935095"/>
                    </a:ext>
                  </a:extLst>
                </a:gridCol>
                <a:gridCol w="1014849">
                  <a:extLst>
                    <a:ext uri="{9D8B030D-6E8A-4147-A177-3AD203B41FA5}">
                      <a16:colId xmlns:a16="http://schemas.microsoft.com/office/drawing/2014/main" val="793602257"/>
                    </a:ext>
                  </a:extLst>
                </a:gridCol>
                <a:gridCol w="1268561">
                  <a:extLst>
                    <a:ext uri="{9D8B030D-6E8A-4147-A177-3AD203B41FA5}">
                      <a16:colId xmlns:a16="http://schemas.microsoft.com/office/drawing/2014/main" val="3717259074"/>
                    </a:ext>
                  </a:extLst>
                </a:gridCol>
                <a:gridCol w="1293932">
                  <a:extLst>
                    <a:ext uri="{9D8B030D-6E8A-4147-A177-3AD203B41FA5}">
                      <a16:colId xmlns:a16="http://schemas.microsoft.com/office/drawing/2014/main" val="4082326440"/>
                    </a:ext>
                  </a:extLst>
                </a:gridCol>
                <a:gridCol w="1094134">
                  <a:extLst>
                    <a:ext uri="{9D8B030D-6E8A-4147-A177-3AD203B41FA5}">
                      <a16:colId xmlns:a16="http://schemas.microsoft.com/office/drawing/2014/main" val="987438342"/>
                    </a:ext>
                  </a:extLst>
                </a:gridCol>
                <a:gridCol w="1322474">
                  <a:extLst>
                    <a:ext uri="{9D8B030D-6E8A-4147-A177-3AD203B41FA5}">
                      <a16:colId xmlns:a16="http://schemas.microsoft.com/office/drawing/2014/main" val="2185088562"/>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Wood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Natural Gas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Propane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Fuel Oil 4 &amp;6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Fuel Oil 1 &amp;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Electricity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IN" sz="1100" b="1" i="0" u="none" strike="noStrike">
                          <a:solidFill>
                            <a:srgbClr val="000000"/>
                          </a:solidFill>
                          <a:effectLst/>
                          <a:latin typeface="Calibri" panose="020F0502020204030204" pitchFamily="34" charset="0"/>
                        </a:rPr>
                        <a:t>Coal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524497837"/>
                  </a:ext>
                </a:extLst>
              </a:tr>
              <a:tr h="190500">
                <a:tc>
                  <a:txBody>
                    <a:bodyPr/>
                    <a:lstStyle/>
                    <a:p>
                      <a:pPr algn="ctr" fontAlgn="b"/>
                      <a:r>
                        <a:rPr lang="en-IN" sz="1100" b="0" i="0" u="none" strike="noStrike">
                          <a:solidFill>
                            <a:srgbClr val="000000"/>
                          </a:solidFill>
                          <a:effectLst/>
                          <a:latin typeface="Calibri" panose="020F0502020204030204" pitchFamily="34" charset="0"/>
                        </a:rPr>
                        <a:t>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275275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1044904767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11169409.91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1063983.294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14512454.19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9597302417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174617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4800366"/>
                  </a:ext>
                </a:extLst>
              </a:tr>
              <a:tr h="190500">
                <a:tc>
                  <a:txBody>
                    <a:bodyPr/>
                    <a:lstStyle/>
                    <a:p>
                      <a:pPr algn="ctr" fontAlgn="b"/>
                      <a:r>
                        <a:rPr lang="en-IN" sz="1100" b="0" i="0" u="none" strike="noStrike">
                          <a:solidFill>
                            <a:srgbClr val="000000"/>
                          </a:solidFill>
                          <a:effectLst/>
                          <a:latin typeface="Calibri" panose="020F0502020204030204" pitchFamily="34" charset="0"/>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60961179165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13397256.19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59821649751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3.34779E+11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3.44638E+11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867511"/>
                  </a:ext>
                </a:extLst>
              </a:tr>
              <a:tr h="190500">
                <a:tc>
                  <a:txBody>
                    <a:bodyPr/>
                    <a:lstStyle/>
                    <a:p>
                      <a:pPr algn="ctr" fontAlgn="b"/>
                      <a:r>
                        <a:rPr lang="en-IN" sz="1100" b="0" i="0" u="none" strike="noStrike">
                          <a:solidFill>
                            <a:srgbClr val="000000"/>
                          </a:solidFill>
                          <a:effectLst/>
                          <a:latin typeface="Calibri" panose="020F0502020204030204" pitchFamily="34" charset="0"/>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1190883800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13771544.74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2424317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17782440.23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9967555444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76957"/>
                  </a:ext>
                </a:extLst>
              </a:tr>
              <a:tr h="190500">
                <a:tc>
                  <a:txBody>
                    <a:bodyPr/>
                    <a:lstStyle/>
                    <a:p>
                      <a:pPr algn="ctr" fontAlgn="b"/>
                      <a:r>
                        <a:rPr lang="en-IN" sz="1100" b="0" i="0" u="none" strike="noStrike">
                          <a:solidFill>
                            <a:srgbClr val="000000"/>
                          </a:solidFill>
                          <a:effectLst/>
                          <a:latin typeface="Calibri" panose="020F0502020204030204" pitchFamily="34" charset="0"/>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1097984653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13425361.41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702717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12604725.94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9949801647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7847818"/>
                  </a:ext>
                </a:extLst>
              </a:tr>
              <a:tr h="190500">
                <a:tc>
                  <a:txBody>
                    <a:bodyPr/>
                    <a:lstStyle/>
                    <a:p>
                      <a:pPr algn="ctr" fontAlgn="b"/>
                      <a:r>
                        <a:rPr lang="en-IN" sz="1100" b="0" i="0" u="none" strike="noStrike">
                          <a:solidFill>
                            <a:srgbClr val="000000"/>
                          </a:solidFill>
                          <a:effectLst/>
                          <a:latin typeface="Calibri" panose="020F0502020204030204" pitchFamily="34" charset="0"/>
                        </a:rPr>
                        <a:t>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1043840320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12805935.88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693019.653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9313879.263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10202683133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266172"/>
                  </a:ext>
                </a:extLst>
              </a:tr>
              <a:tr h="190500">
                <a:tc>
                  <a:txBody>
                    <a:bodyPr/>
                    <a:lstStyle/>
                    <a:p>
                      <a:pPr algn="ctr" fontAlgn="b"/>
                      <a:r>
                        <a:rPr lang="en-IN" sz="1100" b="0" i="0" u="none" strike="noStrike">
                          <a:solidFill>
                            <a:srgbClr val="000000"/>
                          </a:solidFill>
                          <a:effectLst/>
                          <a:latin typeface="Calibri" panose="020F050202020403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1108640596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14568002.55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618353.3724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7505169.974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9862042811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5657056"/>
                  </a:ext>
                </a:extLst>
              </a:tr>
              <a:tr h="190500">
                <a:tc>
                  <a:txBody>
                    <a:bodyPr/>
                    <a:lstStyle/>
                    <a:p>
                      <a:pPr algn="ctr" fontAlgn="b"/>
                      <a:r>
                        <a:rPr lang="en-IN" sz="1100" b="0" i="0" u="none" strike="noStrike">
                          <a:solidFill>
                            <a:srgbClr val="000000"/>
                          </a:solidFill>
                          <a:effectLst/>
                          <a:latin typeface="Calibri" panose="020F0502020204030204" pitchFamily="34" charset="0"/>
                        </a:rPr>
                        <a:t>2018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1161676486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15955078.49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597115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7782023.454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9908760436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6674262"/>
                  </a:ext>
                </a:extLst>
              </a:tr>
              <a:tr h="190500">
                <a:tc>
                  <a:txBody>
                    <a:bodyPr/>
                    <a:lstStyle/>
                    <a:p>
                      <a:pPr algn="ctr" fontAlgn="b"/>
                      <a:r>
                        <a:rPr lang="en-IN" sz="1100" b="0" i="0" u="none" strike="noStrike">
                          <a:solidFill>
                            <a:srgbClr val="000000"/>
                          </a:solidFill>
                          <a:effectLst/>
                          <a:latin typeface="Calibri" panose="020F0502020204030204" pitchFamily="34" charset="0"/>
                        </a:rPr>
                        <a:t>2019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1166235706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16952694.17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877925.9552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8103564.626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10002816889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5788246"/>
                  </a:ext>
                </a:extLst>
              </a:tr>
              <a:tr h="190500">
                <a:tc>
                  <a:txBody>
                    <a:bodyPr/>
                    <a:lstStyle/>
                    <a:p>
                      <a:pPr algn="ctr" fontAlgn="b"/>
                      <a:r>
                        <a:rPr lang="en-IN" sz="1100" b="0" i="0" u="none" strike="noStrike">
                          <a:solidFill>
                            <a:srgbClr val="000000"/>
                          </a:solidFill>
                          <a:effectLst/>
                          <a:latin typeface="Calibri" panose="020F0502020204030204" pitchFamily="34" charset="0"/>
                        </a:rPr>
                        <a:t>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1101513109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13887288.17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409840.11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6227134.933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9672836265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7928205"/>
                  </a:ext>
                </a:extLst>
              </a:tr>
              <a:tr h="190500">
                <a:tc>
                  <a:txBody>
                    <a:bodyPr/>
                    <a:lstStyle/>
                    <a:p>
                      <a:pPr algn="ctr" fontAlgn="b"/>
                      <a:r>
                        <a:rPr lang="en-IN" sz="1100" b="0" i="0" u="none" strike="noStrike">
                          <a:solidFill>
                            <a:srgbClr val="000000"/>
                          </a:solidFill>
                          <a:effectLst/>
                          <a:latin typeface="Calibri" panose="020F0502020204030204" pitchFamily="34" charset="0"/>
                        </a:rPr>
                        <a:t>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928830923.7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11246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13290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5596430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8280342643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3802435"/>
                  </a:ext>
                </a:extLst>
              </a:tr>
            </a:tbl>
          </a:graphicData>
        </a:graphic>
      </p:graphicFrame>
    </p:spTree>
    <p:extLst>
      <p:ext uri="{BB962C8B-B14F-4D97-AF65-F5344CB8AC3E}">
        <p14:creationId xmlns:p14="http://schemas.microsoft.com/office/powerpoint/2010/main" val="265563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69"/>
          <p:cNvSpPr txBox="1">
            <a:spLocks noGrp="1"/>
          </p:cNvSpPr>
          <p:nvPr>
            <p:ph type="title"/>
          </p:nvPr>
        </p:nvSpPr>
        <p:spPr>
          <a:xfrm>
            <a:off x="717450" y="183645"/>
            <a:ext cx="7709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 in Energy consumptions</a:t>
            </a:r>
            <a:endParaRPr dirty="0"/>
          </a:p>
        </p:txBody>
      </p:sp>
      <p:sp>
        <p:nvSpPr>
          <p:cNvPr id="1453" name="Google Shape;1453;p69"/>
          <p:cNvSpPr txBox="1"/>
          <p:nvPr/>
        </p:nvSpPr>
        <p:spPr>
          <a:xfrm>
            <a:off x="812646" y="773930"/>
            <a:ext cx="7801750" cy="12144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Dominance of Natural Gas and Electricity: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Natural Gas and Electricity consistently stand out as the dominant sources of energy consumption throughout the years.</a:t>
            </a:r>
          </a:p>
          <a:p>
            <a:pPr marL="742950" lvl="1" indent="-285750" algn="l">
              <a:buFont typeface="+mj-lt"/>
              <a:buAutoNum type="arabicPeriod"/>
            </a:pPr>
            <a:r>
              <a:rPr lang="en-US" b="0" i="0" dirty="0">
                <a:solidFill>
                  <a:srgbClr val="374151"/>
                </a:solidFill>
                <a:effectLst/>
                <a:latin typeface="Söhne"/>
              </a:rPr>
              <a:t>Natural Gas consumption shows an increasing trend until 2019, after which it decreases in 2020. This might be influenced by factors like energy policies, market dynamics, or shifts towards renewable sources.</a:t>
            </a:r>
          </a:p>
          <a:p>
            <a:pPr algn="l">
              <a:buFont typeface="+mj-lt"/>
              <a:buAutoNum type="arabicPeriod"/>
            </a:pPr>
            <a:r>
              <a:rPr lang="en-US" b="1" i="0" dirty="0">
                <a:solidFill>
                  <a:srgbClr val="374151"/>
                </a:solidFill>
                <a:effectLst/>
                <a:latin typeface="Söhne"/>
              </a:rPr>
              <a:t>Decline in Traditional Fuels: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data reflects a notable decline in the consumption of traditional fuels like Wood and Coal.</a:t>
            </a:r>
          </a:p>
          <a:p>
            <a:pPr marL="742950" lvl="1" indent="-285750" algn="l">
              <a:buFont typeface="+mj-lt"/>
              <a:buAutoNum type="arabicPeriod"/>
            </a:pPr>
            <a:r>
              <a:rPr lang="en-US" b="0" i="0" dirty="0">
                <a:solidFill>
                  <a:srgbClr val="374151"/>
                </a:solidFill>
                <a:effectLst/>
                <a:latin typeface="Söhne"/>
              </a:rPr>
              <a:t>Coal consumption drops to zero after 2016, indicating a potential shift away from coal-based energy, possibly due to environmental concerns or regulatory changes.</a:t>
            </a:r>
          </a:p>
          <a:p>
            <a:pPr algn="l">
              <a:buFont typeface="+mj-lt"/>
              <a:buAutoNum type="arabicPeriod"/>
            </a:pPr>
            <a:r>
              <a:rPr lang="en-US" b="1" i="0" dirty="0">
                <a:solidFill>
                  <a:srgbClr val="374151"/>
                </a:solidFill>
                <a:effectLst/>
                <a:latin typeface="Söhne"/>
              </a:rPr>
              <a:t>Fluctuations in Propane and Fuel Oil:</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Propane and Fuel Oil consumption show variations over the years, suggesting potential sensitivity to economic or seasonal factors.</a:t>
            </a:r>
          </a:p>
          <a:p>
            <a:pPr marL="742950" lvl="1" indent="-285750" algn="l">
              <a:buFont typeface="+mj-lt"/>
              <a:buAutoNum type="arabicPeriod"/>
            </a:pPr>
            <a:r>
              <a:rPr lang="en-US" b="0" i="0" dirty="0">
                <a:solidFill>
                  <a:srgbClr val="374151"/>
                </a:solidFill>
                <a:effectLst/>
                <a:latin typeface="Söhne"/>
              </a:rPr>
              <a:t>Propane consumption has fluctuations, while Fuel Oil 1 &amp; 2 and Fuel Oil 4 &amp; 6 show varying levels. Understanding the reasons behind these fluctuations could provide insights into market dynamics or changes in energy needs.</a:t>
            </a:r>
          </a:p>
        </p:txBody>
      </p:sp>
      <p:grpSp>
        <p:nvGrpSpPr>
          <p:cNvPr id="1455" name="Google Shape;1455;p69"/>
          <p:cNvGrpSpPr/>
          <p:nvPr/>
        </p:nvGrpSpPr>
        <p:grpSpPr>
          <a:xfrm>
            <a:off x="7168243" y="4146822"/>
            <a:ext cx="1974254" cy="1214400"/>
            <a:chOff x="6505290" y="3340500"/>
            <a:chExt cx="2637207" cy="2020722"/>
          </a:xfrm>
        </p:grpSpPr>
        <p:sp>
          <p:nvSpPr>
            <p:cNvPr id="1456" name="Google Shape;1456;p69"/>
            <p:cNvSpPr/>
            <p:nvPr/>
          </p:nvSpPr>
          <p:spPr>
            <a:xfrm flipH="1">
              <a:off x="6505290" y="3340500"/>
              <a:ext cx="1894211" cy="1361173"/>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69"/>
            <p:cNvGrpSpPr/>
            <p:nvPr/>
          </p:nvGrpSpPr>
          <p:grpSpPr>
            <a:xfrm rot="1398551" flipH="1">
              <a:off x="7356543" y="3857054"/>
              <a:ext cx="1522160" cy="1254196"/>
              <a:chOff x="698956" y="6526827"/>
              <a:chExt cx="1522132" cy="1254173"/>
            </a:xfrm>
          </p:grpSpPr>
          <p:grpSp>
            <p:nvGrpSpPr>
              <p:cNvPr id="1458" name="Google Shape;1458;p69"/>
              <p:cNvGrpSpPr/>
              <p:nvPr/>
            </p:nvGrpSpPr>
            <p:grpSpPr>
              <a:xfrm>
                <a:off x="970014" y="6599642"/>
                <a:ext cx="1251074" cy="1089966"/>
                <a:chOff x="2227541" y="6011760"/>
                <a:chExt cx="2864180" cy="2495343"/>
              </a:xfrm>
            </p:grpSpPr>
            <p:sp>
              <p:nvSpPr>
                <p:cNvPr id="1459" name="Google Shape;1459;p69"/>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69"/>
                <p:cNvGrpSpPr/>
                <p:nvPr/>
              </p:nvGrpSpPr>
              <p:grpSpPr>
                <a:xfrm>
                  <a:off x="2227541" y="6635267"/>
                  <a:ext cx="2250382" cy="1871835"/>
                  <a:chOff x="2227541" y="6635267"/>
                  <a:chExt cx="2250382" cy="1871835"/>
                </a:xfrm>
              </p:grpSpPr>
              <p:sp>
                <p:nvSpPr>
                  <p:cNvPr id="1461" name="Google Shape;1461;p69"/>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9"/>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9"/>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4" name="Google Shape;1464;p69"/>
              <p:cNvGrpSpPr/>
              <p:nvPr/>
            </p:nvGrpSpPr>
            <p:grpSpPr>
              <a:xfrm>
                <a:off x="698956" y="6526827"/>
                <a:ext cx="761443" cy="1254173"/>
                <a:chOff x="1668617" y="5683195"/>
                <a:chExt cx="1743230" cy="2871275"/>
              </a:xfrm>
            </p:grpSpPr>
            <p:sp>
              <p:nvSpPr>
                <p:cNvPr id="1465" name="Google Shape;1465;p69"/>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69"/>
                <p:cNvGrpSpPr/>
                <p:nvPr/>
              </p:nvGrpSpPr>
              <p:grpSpPr>
                <a:xfrm>
                  <a:off x="2252110" y="6027996"/>
                  <a:ext cx="1159737" cy="2526474"/>
                  <a:chOff x="2252110" y="6027996"/>
                  <a:chExt cx="1159737" cy="2526474"/>
                </a:xfrm>
              </p:grpSpPr>
              <p:sp>
                <p:nvSpPr>
                  <p:cNvPr id="1467" name="Google Shape;1467;p69"/>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9"/>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9"/>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9"/>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71" name="Google Shape;1471;p69"/>
            <p:cNvSpPr/>
            <p:nvPr/>
          </p:nvSpPr>
          <p:spPr>
            <a:xfrm flipH="1">
              <a:off x="6505301" y="4462217"/>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3" name="Google Shape;1473;p69"/>
          <p:cNvSpPr txBox="1"/>
          <p:nvPr/>
        </p:nvSpPr>
        <p:spPr>
          <a:xfrm>
            <a:off x="1604325" y="1867696"/>
            <a:ext cx="1128000" cy="3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Oswald"/>
                <a:ea typeface="Oswald"/>
                <a:cs typeface="Oswald"/>
                <a:sym typeface="Oswald"/>
              </a:rPr>
              <a:t>VENUS</a:t>
            </a:r>
            <a:endParaRPr>
              <a:solidFill>
                <a:schemeClr val="lt1"/>
              </a:solidFill>
              <a:latin typeface="Oswald"/>
              <a:ea typeface="Oswald"/>
              <a:cs typeface="Oswald"/>
              <a:sym typeface="Oswald"/>
            </a:endParaRPr>
          </a:p>
        </p:txBody>
      </p:sp>
      <p:sp>
        <p:nvSpPr>
          <p:cNvPr id="1474" name="Google Shape;1474;p69"/>
          <p:cNvSpPr txBox="1"/>
          <p:nvPr/>
        </p:nvSpPr>
        <p:spPr>
          <a:xfrm>
            <a:off x="1604325" y="2548321"/>
            <a:ext cx="1128000" cy="3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Oswald"/>
                <a:ea typeface="Oswald"/>
                <a:cs typeface="Oswald"/>
                <a:sym typeface="Oswald"/>
              </a:rPr>
              <a:t>JUPITER</a:t>
            </a:r>
            <a:endParaRPr>
              <a:solidFill>
                <a:schemeClr val="lt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DF3A-F841-5877-8B09-2E2FA6D1E7FA}"/>
              </a:ext>
            </a:extLst>
          </p:cNvPr>
          <p:cNvSpPr>
            <a:spLocks noGrp="1"/>
          </p:cNvSpPr>
          <p:nvPr>
            <p:ph type="title"/>
          </p:nvPr>
        </p:nvSpPr>
        <p:spPr/>
        <p:txBody>
          <a:bodyPr/>
          <a:lstStyle/>
          <a:p>
            <a:r>
              <a:rPr lang="en-IN" dirty="0"/>
              <a:t>Total GHG Emission</a:t>
            </a:r>
          </a:p>
        </p:txBody>
      </p:sp>
      <p:graphicFrame>
        <p:nvGraphicFramePr>
          <p:cNvPr id="7" name="Table 6">
            <a:extLst>
              <a:ext uri="{FF2B5EF4-FFF2-40B4-BE49-F238E27FC236}">
                <a16:creationId xmlns:a16="http://schemas.microsoft.com/office/drawing/2014/main" id="{F47CF48D-67D5-8DE3-8A99-146B42B30B9D}"/>
              </a:ext>
            </a:extLst>
          </p:cNvPr>
          <p:cNvGraphicFramePr>
            <a:graphicFrameLocks noGrp="1"/>
          </p:cNvGraphicFramePr>
          <p:nvPr>
            <p:extLst>
              <p:ext uri="{D42A27DB-BD31-4B8C-83A1-F6EECF244321}">
                <p14:modId xmlns:p14="http://schemas.microsoft.com/office/powerpoint/2010/main" val="2778275440"/>
              </p:ext>
            </p:extLst>
          </p:nvPr>
        </p:nvGraphicFramePr>
        <p:xfrm>
          <a:off x="696299" y="1429203"/>
          <a:ext cx="3442993" cy="3518350"/>
        </p:xfrm>
        <a:graphic>
          <a:graphicData uri="http://schemas.openxmlformats.org/drawingml/2006/table">
            <a:tbl>
              <a:tblPr/>
              <a:tblGrid>
                <a:gridCol w="953902">
                  <a:extLst>
                    <a:ext uri="{9D8B030D-6E8A-4147-A177-3AD203B41FA5}">
                      <a16:colId xmlns:a16="http://schemas.microsoft.com/office/drawing/2014/main" val="2992432111"/>
                    </a:ext>
                  </a:extLst>
                </a:gridCol>
                <a:gridCol w="2489091">
                  <a:extLst>
                    <a:ext uri="{9D8B030D-6E8A-4147-A177-3AD203B41FA5}">
                      <a16:colId xmlns:a16="http://schemas.microsoft.com/office/drawing/2014/main" val="3955535346"/>
                    </a:ext>
                  </a:extLst>
                </a:gridCol>
              </a:tblGrid>
              <a:tr h="319850">
                <a:tc>
                  <a:txBody>
                    <a:bodyPr/>
                    <a:lstStyle/>
                    <a:p>
                      <a:pPr algn="ctr" fontAlgn="ctr"/>
                      <a:r>
                        <a:rPr lang="en-IN" sz="1800" b="0" i="0" u="none" strike="noStrike">
                          <a:solidFill>
                            <a:srgbClr val="000000"/>
                          </a:solidFill>
                          <a:effectLst/>
                          <a:latin typeface="Calibri" panose="020F0502020204030204" pitchFamily="34" charset="0"/>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a:solidFill>
                            <a:srgbClr val="000000"/>
                          </a:solidFill>
                          <a:effectLst/>
                          <a:latin typeface="Calibri" panose="020F0502020204030204" pitchFamily="34" charset="0"/>
                        </a:rPr>
                        <a:t>Sum of GHG Emissions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0133246"/>
                  </a:ext>
                </a:extLst>
              </a:tr>
              <a:tr h="319850">
                <a:tc>
                  <a:txBody>
                    <a:bodyPr/>
                    <a:lstStyle/>
                    <a:p>
                      <a:pPr algn="ctr" fontAlgn="ctr"/>
                      <a:r>
                        <a:rPr lang="en-IN" sz="1800" b="0" i="0" u="none" strike="noStrike">
                          <a:solidFill>
                            <a:srgbClr val="000000"/>
                          </a:solidFill>
                          <a:effectLst/>
                          <a:latin typeface="Calibri" panose="020F0502020204030204" pitchFamily="34" charset="0"/>
                        </a:rPr>
                        <a:t>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3833212551.6983414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8834248"/>
                  </a:ext>
                </a:extLst>
              </a:tr>
              <a:tr h="319850">
                <a:tc>
                  <a:txBody>
                    <a:bodyPr/>
                    <a:lstStyle/>
                    <a:p>
                      <a:pPr algn="ctr" fontAlgn="ctr"/>
                      <a:r>
                        <a:rPr lang="en-IN" sz="1800" b="0" i="0" u="none" strike="noStrike">
                          <a:solidFill>
                            <a:srgbClr val="000000"/>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1245569616284.691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3237724"/>
                  </a:ext>
                </a:extLst>
              </a:tr>
              <a:tr h="319850">
                <a:tc>
                  <a:txBody>
                    <a:bodyPr/>
                    <a:lstStyle/>
                    <a:p>
                      <a:pPr algn="ctr" fontAlgn="ctr"/>
                      <a:r>
                        <a:rPr lang="en-IN" sz="1800" b="0" i="0" u="none" strike="noStrike">
                          <a:solidFill>
                            <a:srgbClr val="000000"/>
                          </a:solidFill>
                          <a:effectLst/>
                          <a:latin typeface="Calibri" panose="020F0502020204030204" pitchFamily="34" charset="0"/>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2936132153.0833716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254674"/>
                  </a:ext>
                </a:extLst>
              </a:tr>
              <a:tr h="319850">
                <a:tc>
                  <a:txBody>
                    <a:bodyPr/>
                    <a:lstStyle/>
                    <a:p>
                      <a:pPr algn="ctr" fontAlgn="ctr"/>
                      <a:r>
                        <a:rPr lang="en-IN" sz="1800" b="0" i="0" u="none" strike="noStrike">
                          <a:solidFill>
                            <a:srgbClr val="000000"/>
                          </a:solidFill>
                          <a:effectLst/>
                          <a:latin typeface="Calibri" panose="020F0502020204030204" pitchFamily="34" charset="0"/>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2762059055.9941254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9013294"/>
                  </a:ext>
                </a:extLst>
              </a:tr>
              <a:tr h="319850">
                <a:tc>
                  <a:txBody>
                    <a:bodyPr/>
                    <a:lstStyle/>
                    <a:p>
                      <a:pPr algn="ctr" fontAlgn="ctr"/>
                      <a:r>
                        <a:rPr lang="en-IN" sz="1800" b="0" i="0" u="none" strike="noStrike">
                          <a:solidFill>
                            <a:srgbClr val="000000"/>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Calibri" panose="020F0502020204030204" pitchFamily="34" charset="0"/>
                        </a:rPr>
                        <a:t>2628976677.2087345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4538273"/>
                  </a:ext>
                </a:extLst>
              </a:tr>
              <a:tr h="319850">
                <a:tc>
                  <a:txBody>
                    <a:bodyPr/>
                    <a:lstStyle/>
                    <a:p>
                      <a:pPr algn="ctr" fontAlgn="ctr"/>
                      <a:r>
                        <a:rPr lang="en-IN" sz="1800" b="0" i="0" u="none" strike="noStrike">
                          <a:solidFill>
                            <a:srgbClr val="000000"/>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2527743282.790681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5821091"/>
                  </a:ext>
                </a:extLst>
              </a:tr>
              <a:tr h="319850">
                <a:tc>
                  <a:txBody>
                    <a:bodyPr/>
                    <a:lstStyle/>
                    <a:p>
                      <a:pPr algn="ctr" fontAlgn="ctr"/>
                      <a:r>
                        <a:rPr lang="en-IN" sz="1800" b="0" i="0" u="none" strike="noStrike">
                          <a:solidFill>
                            <a:srgbClr val="000000"/>
                          </a:solidFill>
                          <a:effectLst/>
                          <a:latin typeface="Calibri" panose="020F050202020403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2699083378.1937494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6216415"/>
                  </a:ext>
                </a:extLst>
              </a:tr>
              <a:tr h="319850">
                <a:tc>
                  <a:txBody>
                    <a:bodyPr/>
                    <a:lstStyle/>
                    <a:p>
                      <a:pPr algn="ctr" fontAlgn="ctr"/>
                      <a:r>
                        <a:rPr lang="en-IN" sz="1800" b="0" i="0" u="none" strike="noStrike">
                          <a:solidFill>
                            <a:srgbClr val="000000"/>
                          </a:solidFill>
                          <a:effectLst/>
                          <a:latin typeface="Calibri" panose="020F0502020204030204" pitchFamily="34" charset="0"/>
                        </a:rPr>
                        <a:t>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12651973945.24135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0291404"/>
                  </a:ext>
                </a:extLst>
              </a:tr>
              <a:tr h="319850">
                <a:tc>
                  <a:txBody>
                    <a:bodyPr/>
                    <a:lstStyle/>
                    <a:p>
                      <a:pPr algn="ctr" fontAlgn="ctr"/>
                      <a:r>
                        <a:rPr lang="en-IN" sz="1800" b="0" i="0" u="none" strike="noStrike">
                          <a:solidFill>
                            <a:srgbClr val="000000"/>
                          </a:solidFill>
                          <a:effectLst/>
                          <a:latin typeface="Calibri" panose="020F0502020204030204" pitchFamily="34" charset="0"/>
                        </a:rPr>
                        <a:t>2020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2527207563.1517987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7409969"/>
                  </a:ext>
                </a:extLst>
              </a:tr>
              <a:tr h="319850">
                <a:tc>
                  <a:txBody>
                    <a:bodyPr/>
                    <a:lstStyle/>
                    <a:p>
                      <a:pPr algn="ctr" fontAlgn="ctr"/>
                      <a:r>
                        <a:rPr lang="en-IN" sz="1800" b="0" i="0" u="none" strike="noStrike">
                          <a:solidFill>
                            <a:srgbClr val="000000"/>
                          </a:solidFill>
                          <a:effectLst/>
                          <a:latin typeface="Calibri" panose="020F0502020204030204" pitchFamily="34" charset="0"/>
                        </a:rPr>
                        <a:t>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Calibri" panose="020F0502020204030204" pitchFamily="34" charset="0"/>
                        </a:rPr>
                        <a:t>2986989800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5126600"/>
                  </a:ext>
                </a:extLst>
              </a:tr>
            </a:tbl>
          </a:graphicData>
        </a:graphic>
      </p:graphicFrame>
      <p:pic>
        <p:nvPicPr>
          <p:cNvPr id="9" name="Picture 8">
            <a:extLst>
              <a:ext uri="{FF2B5EF4-FFF2-40B4-BE49-F238E27FC236}">
                <a16:creationId xmlns:a16="http://schemas.microsoft.com/office/drawing/2014/main" id="{60E8AA7E-D94C-A08B-432A-03ED99363D85}"/>
              </a:ext>
            </a:extLst>
          </p:cNvPr>
          <p:cNvPicPr>
            <a:picLocks noChangeAspect="1"/>
          </p:cNvPicPr>
          <p:nvPr/>
        </p:nvPicPr>
        <p:blipFill>
          <a:blip r:embed="rId2"/>
          <a:stretch>
            <a:fillRect/>
          </a:stretch>
        </p:blipFill>
        <p:spPr>
          <a:xfrm>
            <a:off x="4588181" y="1429203"/>
            <a:ext cx="3820058" cy="1352739"/>
          </a:xfrm>
          <a:prstGeom prst="rect">
            <a:avLst/>
          </a:prstGeom>
        </p:spPr>
      </p:pic>
    </p:spTree>
    <p:extLst>
      <p:ext uri="{BB962C8B-B14F-4D97-AF65-F5344CB8AC3E}">
        <p14:creationId xmlns:p14="http://schemas.microsoft.com/office/powerpoint/2010/main" val="291879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3" name="Title 2">
            <a:extLst>
              <a:ext uri="{FF2B5EF4-FFF2-40B4-BE49-F238E27FC236}">
                <a16:creationId xmlns:a16="http://schemas.microsoft.com/office/drawing/2014/main" id="{02FD08B5-18FD-1F71-B491-1D008A449DAE}"/>
              </a:ext>
            </a:extLst>
          </p:cNvPr>
          <p:cNvSpPr>
            <a:spLocks noGrp="1"/>
          </p:cNvSpPr>
          <p:nvPr>
            <p:ph type="title"/>
          </p:nvPr>
        </p:nvSpPr>
        <p:spPr>
          <a:xfrm>
            <a:off x="717600" y="193762"/>
            <a:ext cx="7708800" cy="483900"/>
          </a:xfrm>
        </p:spPr>
        <p:txBody>
          <a:bodyPr/>
          <a:lstStyle/>
          <a:p>
            <a:r>
              <a:rPr lang="en-IN" dirty="0"/>
              <a:t>Geographical Region</a:t>
            </a:r>
          </a:p>
        </p:txBody>
      </p:sp>
      <p:pic>
        <p:nvPicPr>
          <p:cNvPr id="5" name="Picture 4">
            <a:extLst>
              <a:ext uri="{FF2B5EF4-FFF2-40B4-BE49-F238E27FC236}">
                <a16:creationId xmlns:a16="http://schemas.microsoft.com/office/drawing/2014/main" id="{C6D6C153-5D78-EA5C-3B29-F689D6A55328}"/>
              </a:ext>
            </a:extLst>
          </p:cNvPr>
          <p:cNvPicPr>
            <a:picLocks noChangeAspect="1"/>
          </p:cNvPicPr>
          <p:nvPr/>
        </p:nvPicPr>
        <p:blipFill>
          <a:blip r:embed="rId3"/>
          <a:stretch>
            <a:fillRect/>
          </a:stretch>
        </p:blipFill>
        <p:spPr>
          <a:xfrm>
            <a:off x="1355272" y="1036890"/>
            <a:ext cx="6694714" cy="3731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DABA0-A9FF-1CB7-7D33-4B724E1E2220}"/>
              </a:ext>
            </a:extLst>
          </p:cNvPr>
          <p:cNvPicPr>
            <a:picLocks noChangeAspect="1"/>
          </p:cNvPicPr>
          <p:nvPr/>
        </p:nvPicPr>
        <p:blipFill>
          <a:blip r:embed="rId2"/>
          <a:stretch>
            <a:fillRect/>
          </a:stretch>
        </p:blipFill>
        <p:spPr>
          <a:xfrm>
            <a:off x="367393" y="213408"/>
            <a:ext cx="8409214" cy="4716684"/>
          </a:xfrm>
          <a:prstGeom prst="rect">
            <a:avLst/>
          </a:prstGeom>
        </p:spPr>
      </p:pic>
    </p:spTree>
    <p:extLst>
      <p:ext uri="{BB962C8B-B14F-4D97-AF65-F5344CB8AC3E}">
        <p14:creationId xmlns:p14="http://schemas.microsoft.com/office/powerpoint/2010/main" val="3048653112"/>
      </p:ext>
    </p:extLst>
  </p:cSld>
  <p:clrMapOvr>
    <a:masterClrMapping/>
  </p:clrMapOvr>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628</Words>
  <Application>Microsoft Office PowerPoint</Application>
  <PresentationFormat>On-screen Show (16:9)</PresentationFormat>
  <Paragraphs>171</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Open Sans</vt:lpstr>
      <vt:lpstr>Oswald</vt:lpstr>
      <vt:lpstr>Söhne</vt:lpstr>
      <vt:lpstr>Calibri</vt:lpstr>
      <vt:lpstr>Environmental Consulting by Slidesgo</vt:lpstr>
      <vt:lpstr>Energy Consumption Analysis</vt:lpstr>
      <vt:lpstr>Problem Statement </vt:lpstr>
      <vt:lpstr>TOOLS USED</vt:lpstr>
      <vt:lpstr>Public Hospital</vt:lpstr>
      <vt:lpstr>Energy consumptions</vt:lpstr>
      <vt:lpstr>Insights in Energy consumptions</vt:lpstr>
      <vt:lpstr>Total GHG Emission</vt:lpstr>
      <vt:lpstr>Geographical Region</vt:lpstr>
      <vt:lpstr>PowerPoint Presentation</vt:lpstr>
      <vt:lpstr>Conclusion/Suggestion  </vt:lpstr>
      <vt:lpstr>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Akshaya N</dc:creator>
  <cp:lastModifiedBy>Akshaya N</cp:lastModifiedBy>
  <cp:revision>3</cp:revision>
  <dcterms:modified xsi:type="dcterms:W3CDTF">2024-02-03T10:50:44Z</dcterms:modified>
</cp:coreProperties>
</file>