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7" r:id="rId6"/>
    <p:sldId id="275" r:id="rId7"/>
    <p:sldId id="259" r:id="rId8"/>
    <p:sldId id="271" r:id="rId9"/>
    <p:sldId id="272" r:id="rId10"/>
    <p:sldId id="276" r:id="rId11"/>
    <p:sldId id="260" r:id="rId12"/>
    <p:sldId id="280" r:id="rId13"/>
    <p:sldId id="281" r:id="rId14"/>
    <p:sldId id="268" r:id="rId15"/>
    <p:sldId id="262" r:id="rId16"/>
    <p:sldId id="285" r:id="rId17"/>
    <p:sldId id="283" r:id="rId18"/>
    <p:sldId id="28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3842" autoAdjust="0"/>
  </p:normalViewPr>
  <p:slideViewPr>
    <p:cSldViewPr snapToGrid="0">
      <p:cViewPr>
        <p:scale>
          <a:sx n="50" d="100"/>
          <a:sy n="50" d="100"/>
        </p:scale>
        <p:origin x="1944" y="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BA018-8672-49BB-A446-A74C79A101C3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9D73-77AB-46C0-A29C-0315A924F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### **Slide Notes for Introduction – </a:t>
            </a:r>
            <a:r>
              <a:rPr lang="en-US" dirty="0" err="1"/>
              <a:t>AgriSenseAI</a:t>
            </a:r>
            <a:r>
              <a:rPr lang="en-US" dirty="0"/>
              <a:t>**  </a:t>
            </a:r>
          </a:p>
          <a:p>
            <a:endParaRPr lang="en-US" dirty="0"/>
          </a:p>
          <a:p>
            <a:r>
              <a:rPr lang="en-US" dirty="0"/>
              <a:t>#### **Slide Title: </a:t>
            </a:r>
            <a:r>
              <a:rPr lang="en-US" dirty="0" err="1"/>
              <a:t>AgriSenseAI</a:t>
            </a:r>
            <a:r>
              <a:rPr lang="en-US" dirty="0"/>
              <a:t> – AI-Powered Precision Farming**  </a:t>
            </a:r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**1. Agriculture: Backbone of the Economy**</a:t>
            </a:r>
          </a:p>
          <a:p>
            <a:r>
              <a:rPr lang="en-US" dirty="0"/>
              <a:t>- Agriculture plays a **crucial role in food production and economic growth**, especially in countries like **India** where a majority of the population depends on farming for livelihood.  </a:t>
            </a:r>
          </a:p>
          <a:p>
            <a:r>
              <a:rPr lang="en-US" dirty="0"/>
              <a:t>- Despite technological advancements, **farmers still struggle with unpredictable weather, soil degradation, and resource inefficiencies** that impact yield and profitability.  </a:t>
            </a:r>
          </a:p>
          <a:p>
            <a:r>
              <a:rPr lang="en-US" dirty="0"/>
              <a:t>- Example: **A wheat farmer in Punjab** faces **water wastage due to inefficient irrigation**, leading to reduced productivity.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**2. Traditional Farming Limitations**  </a:t>
            </a:r>
          </a:p>
          <a:p>
            <a:r>
              <a:rPr lang="en-US" dirty="0"/>
              <a:t>- Most farmers rely on **experience-based decision-making** rather than data-driven insights.  </a:t>
            </a:r>
          </a:p>
          <a:p>
            <a:r>
              <a:rPr lang="en-US" dirty="0"/>
              <a:t>- Issues like **over-irrigation, late pest detection, and inaccurate weather predictions** lead to reduced efficiency and financial loss.  </a:t>
            </a:r>
          </a:p>
          <a:p>
            <a:r>
              <a:rPr lang="en-US" dirty="0"/>
              <a:t>- Example: **A rice farmer in Tamil Nadu** applies **fertilizers based on seasonal patterns** instead of **real-time soil health data**, which can lead to nutrient imbalances.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**3. Introducing </a:t>
            </a:r>
            <a:r>
              <a:rPr lang="en-US" dirty="0" err="1"/>
              <a:t>AgriSenseAI</a:t>
            </a:r>
            <a:r>
              <a:rPr lang="en-US" dirty="0"/>
              <a:t>: Smart Farming for the Future**  </a:t>
            </a:r>
          </a:p>
          <a:p>
            <a:r>
              <a:rPr lang="en-US" dirty="0"/>
              <a:t>- **</a:t>
            </a:r>
            <a:r>
              <a:rPr lang="en-US" dirty="0" err="1"/>
              <a:t>AgriSenseAI</a:t>
            </a:r>
            <a:r>
              <a:rPr lang="en-US" dirty="0"/>
              <a:t>** is an **AI-powered, IoT-driven smart farming solution** designed to enhance **crop monitoring, resource utilization, and decision-making** in real time.  </a:t>
            </a:r>
          </a:p>
          <a:p>
            <a:r>
              <a:rPr lang="en-US" dirty="0"/>
              <a:t>- It combines **Edge AI, IoT sensors, and predictive analytics** to optimize farming processes, **ensuring sustainability and higher yields**.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**4. Key Benefits of </a:t>
            </a:r>
            <a:r>
              <a:rPr lang="en-US" dirty="0" err="1"/>
              <a:t>AgriSenseAI</a:t>
            </a:r>
            <a:r>
              <a:rPr lang="en-US" dirty="0"/>
              <a:t>**  </a:t>
            </a:r>
          </a:p>
          <a:p>
            <a:r>
              <a:rPr lang="en-US" dirty="0"/>
              <a:t>✅ **Smart Soil Monitoring**  </a:t>
            </a:r>
          </a:p>
          <a:p>
            <a:r>
              <a:rPr lang="en-US" dirty="0"/>
              <a:t>   - **IoT sensors** track **moisture, pH, and nutrient levels** in real time.  </a:t>
            </a:r>
          </a:p>
          <a:p>
            <a:r>
              <a:rPr lang="en-US" dirty="0"/>
              <a:t>   - Example: A **potato farmer in Gujarat** gets **automatic alerts** if the soil lacks nitrogen, prompting timely fertilization.  </a:t>
            </a:r>
          </a:p>
          <a:p>
            <a:endParaRPr lang="en-US" dirty="0"/>
          </a:p>
          <a:p>
            <a:r>
              <a:rPr lang="en-US" dirty="0"/>
              <a:t>✅ **AI-Based Pest &amp; Disease Detection**  </a:t>
            </a:r>
          </a:p>
          <a:p>
            <a:r>
              <a:rPr lang="en-US" dirty="0"/>
              <a:t>   - **Edge AI-powered cameras** continuously scan crops for signs of **pests or diseases**.  </a:t>
            </a:r>
          </a:p>
          <a:p>
            <a:r>
              <a:rPr lang="en-US" dirty="0"/>
              <a:t>   - Example: A **mango orchard in Maharashtra** detects **fungal infection early**, reducing fruit loss by 30%.  </a:t>
            </a:r>
          </a:p>
          <a:p>
            <a:endParaRPr lang="en-US" dirty="0"/>
          </a:p>
          <a:p>
            <a:r>
              <a:rPr lang="en-US" dirty="0"/>
              <a:t>✅ **Automated Irrigation System**  </a:t>
            </a:r>
          </a:p>
          <a:p>
            <a:r>
              <a:rPr lang="en-US" dirty="0"/>
              <a:t>   - **AI optimizes water distribution**, ensuring **efficient irrigation** based on soil needs.  </a:t>
            </a:r>
          </a:p>
          <a:p>
            <a:r>
              <a:rPr lang="en-US" dirty="0"/>
              <a:t>   - Example: A **sugarcane farm in Uttar Pradesh** reduces **water usage by 40%** using AI-driven irrigation.  </a:t>
            </a:r>
          </a:p>
          <a:p>
            <a:endParaRPr lang="en-US" dirty="0"/>
          </a:p>
          <a:p>
            <a:r>
              <a:rPr lang="en-US" dirty="0"/>
              <a:t>✅ **Weather Prediction &amp; Yield Forecasting**  </a:t>
            </a:r>
          </a:p>
          <a:p>
            <a:r>
              <a:rPr lang="en-US" dirty="0"/>
              <a:t>   - **AI-based models analyze weather patterns** to help farmers plan harvesting and planting.  </a:t>
            </a:r>
          </a:p>
          <a:p>
            <a:r>
              <a:rPr lang="en-US" dirty="0"/>
              <a:t>   - Example: A **tea plantation in Assam** adjusts harvest schedules **before heavy rainfall**, preventing crop damage.  </a:t>
            </a:r>
          </a:p>
          <a:p>
            <a:endParaRPr lang="en-US" dirty="0"/>
          </a:p>
          <a:p>
            <a:r>
              <a:rPr lang="en-US" dirty="0"/>
              <a:t>✅ **Smart Marketplace Integration**  </a:t>
            </a:r>
          </a:p>
          <a:p>
            <a:r>
              <a:rPr lang="en-US" dirty="0"/>
              <a:t>   - Farmers receive **AI-driven price predictions** and connect directly with buyers to **maximize profits**.  </a:t>
            </a:r>
          </a:p>
          <a:p>
            <a:r>
              <a:rPr lang="en-US" dirty="0"/>
              <a:t>   - Example: A **tomato farmer in Karnataka** sells produce **at peak price**, avoiding losses due to sudden price drops.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**5. Mission of </a:t>
            </a:r>
            <a:r>
              <a:rPr lang="en-US" dirty="0" err="1"/>
              <a:t>AgriSenseAI</a:t>
            </a:r>
            <a:r>
              <a:rPr lang="en-US" dirty="0"/>
              <a:t>**  </a:t>
            </a:r>
          </a:p>
          <a:p>
            <a:r>
              <a:rPr lang="en-US" dirty="0"/>
              <a:t>🎯 **To empower farmers with AI &amp; IoT technology for sustainable, high-yield, and data-driven agriculture.**  </a:t>
            </a:r>
          </a:p>
          <a:p>
            <a:r>
              <a:rPr lang="en-US" dirty="0"/>
              <a:t>- Helping farmers make **smarter decisions** with **real-time insights**.  </a:t>
            </a:r>
          </a:p>
          <a:p>
            <a:r>
              <a:rPr lang="en-US" dirty="0"/>
              <a:t>- **Reducing resource wastage**, ensuring **better financial returns**.  </a:t>
            </a:r>
          </a:p>
          <a:p>
            <a:r>
              <a:rPr lang="en-US" dirty="0"/>
              <a:t>- **Building a resilient farming ecosystem** with **technology-driven solutions**.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**Final Thought**  </a:t>
            </a:r>
          </a:p>
          <a:p>
            <a:r>
              <a:rPr lang="en-US" dirty="0"/>
              <a:t>- **</a:t>
            </a:r>
            <a:r>
              <a:rPr lang="en-US" dirty="0" err="1"/>
              <a:t>AgriSenseAI</a:t>
            </a:r>
            <a:r>
              <a:rPr lang="en-US" dirty="0"/>
              <a:t> is the future of farming** – bringing **innovation, sustainability, and efficiency** to agriculture.  </a:t>
            </a:r>
          </a:p>
          <a:p>
            <a:r>
              <a:rPr lang="en-US" dirty="0"/>
              <a:t>- **Are we ready to revolutionize agriculture together?** 🚀🌱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This **slide note** provides **detailed explanations with relatable examples**, ensuring your **presentation is impactful and easy to understand**. Let me know if you need any **refinements**! 🎤📊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2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Scalable &amp; Sustainable Deployment🚀 Phase-wise expansion ensures steady adoption &amp; data-driven refinements.🚀 Strategic partnerships with government, </a:t>
            </a:r>
            <a:r>
              <a:rPr lang="en-US" dirty="0" err="1"/>
              <a:t>AgriTech</a:t>
            </a:r>
            <a:r>
              <a:rPr lang="en-US" dirty="0"/>
              <a:t> firms &amp; Krishi influencers.🚀 FPO &amp; Smart Marketplace integration for long-term impact.🌿 </a:t>
            </a:r>
            <a:r>
              <a:rPr lang="en-US" dirty="0" err="1"/>
              <a:t>AgriSenseAI</a:t>
            </a:r>
            <a:r>
              <a:rPr lang="en-US" dirty="0"/>
              <a:t>: Bringing AI-Powered Smart Farming to Indian Fields! 🚜📊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🔹 Conclusion: Why </a:t>
            </a:r>
            <a:r>
              <a:rPr lang="en-US" dirty="0" err="1"/>
              <a:t>AgriSenseAI</a:t>
            </a:r>
            <a:r>
              <a:rPr lang="en-US" dirty="0"/>
              <a:t>?</a:t>
            </a:r>
          </a:p>
          <a:p>
            <a:r>
              <a:rPr lang="en-US" dirty="0"/>
              <a:t>🚀 </a:t>
            </a:r>
            <a:r>
              <a:rPr lang="en-US" dirty="0" err="1"/>
              <a:t>AgriSenseAI</a:t>
            </a:r>
            <a:r>
              <a:rPr lang="en-US" dirty="0"/>
              <a:t> solves these problems through AI &amp; IoT-based smart farming:</a:t>
            </a:r>
          </a:p>
          <a:p>
            <a:r>
              <a:rPr lang="en-US" dirty="0"/>
              <a:t>✅ Water &amp; resource optimization</a:t>
            </a:r>
          </a:p>
          <a:p>
            <a:r>
              <a:rPr lang="en-US" dirty="0"/>
              <a:t>✅ Real-time soil &amp; crop health monitoring</a:t>
            </a:r>
          </a:p>
          <a:p>
            <a:r>
              <a:rPr lang="en-US" dirty="0"/>
              <a:t>✅ AI-based pest detection &amp; early intervention</a:t>
            </a:r>
          </a:p>
          <a:p>
            <a:r>
              <a:rPr lang="en-US" dirty="0"/>
              <a:t>✅ Weather forecasting &amp; yield prediction</a:t>
            </a:r>
          </a:p>
          <a:p>
            <a:r>
              <a:rPr lang="en-US" dirty="0"/>
              <a:t>✅ Smart marketplace integration for fair pricing</a:t>
            </a:r>
          </a:p>
          <a:p>
            <a:endParaRPr lang="en-US" dirty="0"/>
          </a:p>
          <a:p>
            <a:r>
              <a:rPr lang="en-US" dirty="0"/>
              <a:t>🌿 </a:t>
            </a:r>
            <a:r>
              <a:rPr lang="en-US" dirty="0" err="1"/>
              <a:t>AgriSenseAI</a:t>
            </a:r>
            <a:r>
              <a:rPr lang="en-US" dirty="0"/>
              <a:t> transforms farming into a data-driven, efficient, and profitable system!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Conclusion: Why These Stakeholders Matter?🚀 </a:t>
            </a:r>
            <a:r>
              <a:rPr lang="en-US" dirty="0" err="1"/>
              <a:t>AgriSenseAI</a:t>
            </a:r>
            <a:r>
              <a:rPr lang="en-US" dirty="0"/>
              <a:t> creates value across the entire agricultural ecosystem:✅ Farmers boost productivity &amp; profits.✅ </a:t>
            </a:r>
            <a:r>
              <a:rPr lang="en-US" dirty="0" err="1"/>
              <a:t>AgriTech</a:t>
            </a:r>
            <a:r>
              <a:rPr lang="en-US" dirty="0"/>
              <a:t> &amp; Governments enhance food security &amp; policies.✅ Food supply chains reduce waste &amp; optimize logistics.✅ FinTech &amp; Insurers lower risks &amp; improve financial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Conclusion: Why Market Size Matters?</a:t>
            </a:r>
          </a:p>
          <a:p>
            <a:r>
              <a:rPr lang="en-US" dirty="0"/>
              <a:t>🚀 </a:t>
            </a:r>
            <a:r>
              <a:rPr lang="en-US" dirty="0" err="1"/>
              <a:t>AgriSenseAI</a:t>
            </a:r>
            <a:r>
              <a:rPr lang="en-US" dirty="0"/>
              <a:t> is positioned to capitalize on the rapid growth of smart farming technology. </a:t>
            </a:r>
          </a:p>
          <a:p>
            <a:r>
              <a:rPr lang="en-US" dirty="0"/>
              <a:t>✅ Expanding adoption of AI &amp; IoT in agriculture.</a:t>
            </a:r>
          </a:p>
          <a:p>
            <a:r>
              <a:rPr lang="en-US" dirty="0"/>
              <a:t>✅ Increasing investments in precision farming solutions.</a:t>
            </a:r>
          </a:p>
          <a:p>
            <a:r>
              <a:rPr lang="en-US" dirty="0"/>
              <a:t>✅ Large-scale market opportunities across farmers, </a:t>
            </a:r>
            <a:r>
              <a:rPr lang="en-US" dirty="0" err="1"/>
              <a:t>AgriTech</a:t>
            </a:r>
            <a:r>
              <a:rPr lang="en-US" dirty="0"/>
              <a:t> firms, and food industries.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Conclusion: Why </a:t>
            </a:r>
            <a:r>
              <a:rPr lang="en-US" dirty="0" err="1"/>
              <a:t>AgriSenseAI</a:t>
            </a:r>
            <a:r>
              <a:rPr lang="en-US" dirty="0"/>
              <a:t>?🚀 A complete AI-driven solution transforming agriculture with:</a:t>
            </a:r>
          </a:p>
          <a:p>
            <a:r>
              <a:rPr lang="en-US" dirty="0"/>
              <a:t>✅ Real-time soil &amp; crop health monitoring. </a:t>
            </a:r>
          </a:p>
          <a:p>
            <a:r>
              <a:rPr lang="en-US" dirty="0"/>
              <a:t>✅ Automated irrigation &amp; pest control.</a:t>
            </a:r>
          </a:p>
          <a:p>
            <a:r>
              <a:rPr lang="en-US" dirty="0"/>
              <a:t>✅ AI-powered weather predictions &amp; yield forecasting.</a:t>
            </a:r>
          </a:p>
          <a:p>
            <a:r>
              <a:rPr lang="en-US" dirty="0"/>
              <a:t>✅ Market insights for better pricing &amp; profits.🌿 </a:t>
            </a:r>
            <a:r>
              <a:rPr lang="en-US" dirty="0" err="1"/>
              <a:t>AgriSenseAI</a:t>
            </a:r>
            <a:r>
              <a:rPr lang="en-US" dirty="0"/>
              <a:t>: The Future of Smart </a:t>
            </a:r>
            <a:r>
              <a:rPr lang="en-US" dirty="0" err="1"/>
              <a:t>Farming!How</a:t>
            </a:r>
            <a:r>
              <a:rPr lang="en-US" dirty="0"/>
              <a:t> to Present the Slide? (Speaker Notes for You)Introduce the problem – Farmers face issues like resource wastage, late pest detection, unpredictable weather, and price </a:t>
            </a:r>
            <a:r>
              <a:rPr lang="en-US" dirty="0" err="1"/>
              <a:t>fluctuations.Explain</a:t>
            </a:r>
            <a:r>
              <a:rPr lang="en-US" dirty="0"/>
              <a:t> the AI-driven solutions in simple terms – Describe each feature with real-world </a:t>
            </a:r>
            <a:r>
              <a:rPr lang="en-US" dirty="0" err="1"/>
              <a:t>examples.Highlight</a:t>
            </a:r>
            <a:r>
              <a:rPr lang="en-US" dirty="0"/>
              <a:t> the impact – Emphasize how </a:t>
            </a:r>
            <a:r>
              <a:rPr lang="en-US" dirty="0" err="1"/>
              <a:t>AgriSenseAI</a:t>
            </a:r>
            <a:r>
              <a:rPr lang="en-US" dirty="0"/>
              <a:t> helps farmers save resources, improve yields, and maximize </a:t>
            </a:r>
            <a:r>
              <a:rPr lang="en-US" dirty="0" err="1"/>
              <a:t>profits.Summarize</a:t>
            </a:r>
            <a:r>
              <a:rPr lang="en-US" dirty="0"/>
              <a:t> the big picture – </a:t>
            </a:r>
            <a:r>
              <a:rPr lang="en-US" dirty="0" err="1"/>
              <a:t>AgriSenseAI</a:t>
            </a:r>
            <a:r>
              <a:rPr lang="en-US" dirty="0"/>
              <a:t> isn’t just a tool; it’s a revolution in smart farming!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Conclusion: Why </a:t>
            </a:r>
            <a:r>
              <a:rPr lang="en-US" dirty="0" err="1"/>
              <a:t>AgriSenseAI</a:t>
            </a:r>
            <a:r>
              <a:rPr lang="en-US" dirty="0"/>
              <a:t>?🚀 A complete AI-driven solution transforming agriculture with:✅ Real-time soil &amp; crop health monitoring.✅ Automated irrigation &amp; pest control.✅ AI-powered weather predictions &amp; yield forecasting.✅ Market insights for better pricing &amp; profits.🌿 </a:t>
            </a:r>
            <a:r>
              <a:rPr lang="en-US" dirty="0" err="1"/>
              <a:t>AgriSenseAI</a:t>
            </a:r>
            <a:r>
              <a:rPr lang="en-US" dirty="0"/>
              <a:t>: The Future of Smart </a:t>
            </a:r>
            <a:r>
              <a:rPr lang="en-US" dirty="0" err="1"/>
              <a:t>Farming!How</a:t>
            </a:r>
            <a:r>
              <a:rPr lang="en-US" dirty="0"/>
              <a:t> to Present the Slide? (Speaker Notes for You)Introduce the problem – Farmers face issues like resource wastage, late pest detection, unpredictable weather, and price </a:t>
            </a:r>
            <a:r>
              <a:rPr lang="en-US" dirty="0" err="1"/>
              <a:t>fluctuations.Explain</a:t>
            </a:r>
            <a:r>
              <a:rPr lang="en-US" dirty="0"/>
              <a:t> the AI-driven solutions in simple terms – Describe each feature with real-world </a:t>
            </a:r>
            <a:r>
              <a:rPr lang="en-US" dirty="0" err="1"/>
              <a:t>examples.Highlight</a:t>
            </a:r>
            <a:r>
              <a:rPr lang="en-US" dirty="0"/>
              <a:t> the impact – Emphasize how </a:t>
            </a:r>
            <a:r>
              <a:rPr lang="en-US" dirty="0" err="1"/>
              <a:t>AgriSenseAI</a:t>
            </a:r>
            <a:r>
              <a:rPr lang="en-US" dirty="0"/>
              <a:t> helps farmers save resources, improve yields, and maximize </a:t>
            </a:r>
            <a:r>
              <a:rPr lang="en-US" dirty="0" err="1"/>
              <a:t>profits.Summarize</a:t>
            </a:r>
            <a:r>
              <a:rPr lang="en-US" dirty="0"/>
              <a:t> the big picture – </a:t>
            </a:r>
            <a:r>
              <a:rPr lang="en-US" dirty="0" err="1"/>
              <a:t>AgriSenseAI</a:t>
            </a:r>
            <a:r>
              <a:rPr lang="en-US" dirty="0"/>
              <a:t> isn’t just a tool; it’s a revolution in smart farming!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Scalable &amp; Profitable Revenue Model🚀 Affordable pricing ensures adoption by small &amp; large farmers.🚀 Subscription-based AI insights create continuous revenue.🚀 Enterprise partnerships with governments &amp; </a:t>
            </a:r>
            <a:r>
              <a:rPr lang="en-US" dirty="0" err="1"/>
              <a:t>AgriTech</a:t>
            </a:r>
            <a:r>
              <a:rPr lang="en-US" dirty="0"/>
              <a:t> companies expand market reach.🚀 Marketplace transactions &amp; premium features enhance profitability.🌿 </a:t>
            </a:r>
            <a:r>
              <a:rPr lang="en-US" dirty="0" err="1"/>
              <a:t>AgriSenseAI</a:t>
            </a:r>
            <a:r>
              <a:rPr lang="en-US" dirty="0"/>
              <a:t>: Transforming Indian Agriculture with AI &amp; IoT!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Conclusion: Why </a:t>
            </a:r>
            <a:r>
              <a:rPr lang="en-US" dirty="0" err="1"/>
              <a:t>AgriSenseAI’s</a:t>
            </a:r>
            <a:r>
              <a:rPr lang="en-US" dirty="0"/>
              <a:t> Tech Stack is Future-Ready?🚀 IoT + AI + Cloud Computing → Real-time farming insights.🚀 Edge AI Processing → Fast on-site analysis without internet dependency.🚀 Blockchain &amp; Smart Contracts → Secure transactions &amp; fair pricing for farmers.🚀 Scalable Architecture → Works for small, medium &amp; large farms across India.🌿 </a:t>
            </a:r>
            <a:r>
              <a:rPr lang="en-US" dirty="0" err="1"/>
              <a:t>AgriSenseAI</a:t>
            </a:r>
            <a:r>
              <a:rPr lang="en-US" dirty="0"/>
              <a:t>: Powering the Future of Indian Smart Agriculture!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DD1C-6707-0EDD-1EC5-664270786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F2CA1-1F90-F223-1FEB-681B11AF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49E1-DFA8-C85D-E934-108C2CA2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7954-C16E-4D3E-B900-77E632CD6E62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3719-7B39-33BB-291B-BA2A3FC6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1BB10-3374-B22C-1B22-5EDA62B2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CD3C-ADA2-E8A2-E611-D974BE35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C39D-8FBB-30B8-718B-D4D68F529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083E-22D9-E323-91AA-1841E218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7A96-C857-4A72-8EB0-33D18458BE8B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B492-EDB7-B1E2-0E62-33AB7FE3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7ECE-ED57-CC8E-8E18-ED670D8A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B59DF-E2F8-60B3-1192-EF7271F6F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7A38-0537-AA96-2E36-4CE521B3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CD27-7117-5249-4DDF-D5FEC489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954A-74A1-42CD-96A2-419E156F2C0A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9547-8E6A-B68B-E0B2-0CD1BD1E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1B9C-B53E-52A1-ECBE-C8F394B0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432C-1627-D765-2196-8A3FFB77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01E5-29A9-115F-8C58-D1C3EDAB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E3E27-E6F2-4609-D5B6-0827B4E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9A5-DBDA-456A-8F93-14523D8D92FC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327B-625B-3B29-4FE6-3CC1287F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4299-73EF-D011-741F-83BF282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ACC-7864-5D09-2F59-66E8D304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FA29-C1EC-5EA2-E9C8-C2B81834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57FC-AEA4-A4B5-775F-E5AA380A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76A-7887-4B68-821D-A1D3DEC58756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E91-5084-66AF-ED18-21B1C143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2A47-D145-CD94-7DF6-7D237615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F847-EBD4-E562-C9E5-FAFA578F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0198-9387-25A0-A9C8-F1AF5FF4B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13BF-154A-BD52-140A-85C6D22B5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EE917-D806-2BC5-A629-38270683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A13E-B643-4AF1-8370-014FD0D2E26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EB0F-9E6B-B73F-C929-D86E587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86283-F85D-38F8-357D-364D6EB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4BF4-3852-BA97-0817-068E300E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814DF-D8C8-A927-72CA-9E982987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65EDC-75A4-8677-644F-BD897543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043A0-D69A-676D-3705-83F57CBB8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B67C3-8EF0-EC4C-28AC-FF15D51C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D95B7-65C9-9FB2-1D75-0D08A9B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3D9-7134-4DBB-9236-3F151CC95F8B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FA6D2-2676-BF4C-5264-9A08CEA4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51CE5-8C1F-E5A3-8733-6F45EEB8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2F2B-BF8E-405A-0363-37F1B06D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42D63-F996-79C6-C396-EED53687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691C-FF07-4330-BF89-3F5EDB1AA6A6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8EDB0-09B3-2763-7763-90973E89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F0AB9-4A82-34E7-AB6D-4B22A4A6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7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F679B-46EE-119F-136F-95D102FC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F5C1-3A69-4B60-B971-20E3CB0795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EDBD5-75B4-18BA-5E65-718FA8E2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016B9-6BEB-F304-AD6A-53085D0A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B5F5-0C75-D9EB-E8DB-9202638C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8888-DF13-F5D7-EB0C-986D7914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A732-8D43-4C30-C93B-C15CF1020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0FDC-CA46-3E51-C7CA-71C804DF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17C2-1C2A-4F7D-8CD4-FBAEE575F872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DF94B-C0AB-EB30-02C0-43E62D2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64E48-D74C-7172-98EE-13715B2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457B-576A-950D-D88D-8354CF1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0D415-C562-0CF6-73BF-7E1A9BCAF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BB3B-576F-1805-EF87-8D4FB4FC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FCD4-B021-6A86-83C8-7F1712EB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8513-ACB6-4935-9FEF-1AD7D471BCE6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C538D-832D-E049-7A50-4837E6CC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8941-F3B3-0573-9153-B667BAD9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C6394-3C7A-2D9B-061F-06A7E002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2ADAA-A51E-DE8C-C0D6-2B130931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6A30-6D8E-B62E-040B-DD965D90B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AB29-2CB2-46B7-A39D-C9B336B14F3E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3060-E052-2702-6B88-5A2236689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3A65-0B6A-3EA5-8B7A-D0EC99A92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anognavemulapalli09@gmail.com" TargetMode="External"/><Relationship Id="rId2" Type="http://schemas.openxmlformats.org/officeDocument/2006/relationships/hyperlink" Target="mailto:sathwikamach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947B-FCA3-3115-2DBD-07B54CB5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AgriSense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Farming Platform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C3752-2F1A-6342-ADAA-499A187C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2673630"/>
            <a:ext cx="3548605" cy="35486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46B347-C899-C6A2-BFF7-42449547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349254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723E-E3F7-4DC6-C8A6-9EF114D1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/>
              <a:t>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Competitive Landscape – </a:t>
            </a:r>
            <a:b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 vs. Existing Solutions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77C5-1338-0CB8-D9BF-71AE936C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049780"/>
            <a:ext cx="10408920" cy="4104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🔍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1️⃣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The Need for a Smarter Farming Solution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Traditional farming lacks real-time insights, leading to inefficiencies.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Existing </a:t>
            </a:r>
            <a:r>
              <a:rPr lang="en-US" sz="1400" dirty="0" err="1">
                <a:latin typeface="Bookman Old Style" panose="02050604050505020204" pitchFamily="18" charset="0"/>
              </a:rPr>
              <a:t>AgriTech</a:t>
            </a:r>
            <a:r>
              <a:rPr lang="en-US" sz="1400" dirty="0">
                <a:latin typeface="Bookman Old Style" panose="02050604050505020204" pitchFamily="18" charset="0"/>
              </a:rPr>
              <a:t> solutions are either too expensive or lack AI-driven automation.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📈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2️⃣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Why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AgriSenseAI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 Stands Out?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🚀 Comprehensive AI-Powered System – Combines AI, IoT, and Market Insights in one platform.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🚀 Cost-Effective – More affordable than competitors like CropX &amp; Taranis.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🚀 All-in-One Solution – Handles soil health, irrigation, disease detection, and price optimization.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🚀 Scalable for All Farmers – Works for small, medium, and large-scale farms. 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 🚀 </a:t>
            </a:r>
            <a:r>
              <a:rPr lang="en-US" sz="1400" dirty="0" err="1">
                <a:latin typeface="Bookman Old Style" panose="02050604050505020204" pitchFamily="18" charset="0"/>
              </a:rPr>
              <a:t>AgriSenseAI</a:t>
            </a:r>
            <a:r>
              <a:rPr lang="en-US" sz="1400" dirty="0">
                <a:latin typeface="Bookman Old Style" panose="02050604050505020204" pitchFamily="18" charset="0"/>
              </a:rPr>
              <a:t> bridges the gap with an affordable, AI-powered precision farming platform.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8AFA-840F-0428-9290-2056731C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539E26-7045-F3F5-AB6E-58D9AC83CA8C}"/>
              </a:ext>
            </a:extLst>
          </p:cNvPr>
          <p:cNvCxnSpPr/>
          <p:nvPr/>
        </p:nvCxnSpPr>
        <p:spPr>
          <a:xfrm>
            <a:off x="1169043" y="1597306"/>
            <a:ext cx="96648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4AFCE8-16BB-5C8E-B52E-57C627DC4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7" y="390217"/>
            <a:ext cx="1027543" cy="10275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22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8948F41-6CC8-4B08-8580-8245E512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Competitor Table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093591"/>
              </p:ext>
            </p:extLst>
          </p:nvPr>
        </p:nvGraphicFramePr>
        <p:xfrm>
          <a:off x="838200" y="1825625"/>
          <a:ext cx="10515597" cy="4259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084">
                  <a:extLst>
                    <a:ext uri="{9D8B030D-6E8A-4147-A177-3AD203B41FA5}">
                      <a16:colId xmlns:a16="http://schemas.microsoft.com/office/drawing/2014/main" val="1643303092"/>
                    </a:ext>
                  </a:extLst>
                </a:gridCol>
                <a:gridCol w="2246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94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Feature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AgriSense</a:t>
                      </a:r>
                      <a:r>
                        <a:rPr lang="en-US" sz="1100" kern="0" dirty="0">
                          <a:effectLst/>
                        </a:rPr>
                        <a:t> AI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CropX(Israel)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Taranis(USA)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Traditional Farming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AI-Powered Disease Detection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0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 </a:t>
                      </a:r>
                      <a:r>
                        <a:rPr lang="en-IN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MarketPLace</a:t>
                      </a: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Integration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2671102"/>
                  </a:ext>
                </a:extLst>
              </a:tr>
              <a:tr h="71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Real-Time IoT Monitoring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Automated Irrigation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AI-Driven Yield Forecasting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Integrated Marketplace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AutoShape 3" descr="Snitch teams up with EcoReturn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90AC9-5B71-D3AC-5D6C-D8E947648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BCDE4-74B6-786D-C07F-725E289C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21662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A15D-2FF9-DEFC-05E0-861DC6A7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87200" cy="1325563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Revenue Model –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           (India-Based Approach)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4DA2-1F91-E26B-FBDF-834A1270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17" y="2098142"/>
            <a:ext cx="10867876" cy="43947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💰 1️⃣ </a:t>
            </a:r>
            <a:r>
              <a:rPr lang="en-US" sz="1900" dirty="0">
                <a:solidFill>
                  <a:srgbClr val="C00000"/>
                </a:solidFill>
                <a:latin typeface="Bookman Old Style" panose="02050604050505020204" pitchFamily="18" charset="0"/>
              </a:rPr>
              <a:t>Hardware Sales (One-Time Purchase) 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IoT Sensors, Edge AI Cameras, and Automated Irrigation Controllers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Farmers can buy affordable IoT kits customized for different crops &amp; farm sizes.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Pricing: ₹5,000 – ₹25,000 per kit (based on farm size &amp; features).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🔹 </a:t>
            </a:r>
            <a:r>
              <a:rPr lang="en-US" sz="1300" i="1" u="sng" dirty="0">
                <a:latin typeface="Bookman Old Style" panose="02050604050505020204" pitchFamily="18" charset="0"/>
              </a:rPr>
              <a:t>Example</a:t>
            </a:r>
            <a:r>
              <a:rPr lang="en-US" sz="1300" dirty="0">
                <a:latin typeface="Bookman Old Style" panose="02050604050505020204" pitchFamily="18" charset="0"/>
              </a:rPr>
              <a:t>: A wheat farmer in Punjab installs an IoT soil sensor kit for ₹8,000 to monitor soil moisture.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Bookman Old Style" panose="02050604050505020204" pitchFamily="18" charset="0"/>
              </a:rPr>
              <a:t>📡 2️⃣ Subscription Model (SaaS) – AI-Powered Insights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Monthly/Annual Plans for Real-Time AI Analytics &amp; Recommendations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Farmers receive personalized soil reports, weather predictions &amp; yield forecasts.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Pricing: ₹299/month (Basic) | ₹999/month (Advanced) | ₹1,999/month (Enterprise).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🔹 </a:t>
            </a:r>
            <a:r>
              <a:rPr lang="en-US" sz="1300" i="1" u="sng" dirty="0">
                <a:latin typeface="Bookman Old Style" panose="02050604050505020204" pitchFamily="18" charset="0"/>
              </a:rPr>
              <a:t>Example</a:t>
            </a:r>
            <a:r>
              <a:rPr lang="en-US" sz="1300" dirty="0">
                <a:latin typeface="Bookman Old Style" panose="02050604050505020204" pitchFamily="18" charset="0"/>
              </a:rPr>
              <a:t>: A sugarcane farmer in Maharashtra subscribes to the ₹999/month plan to get AI-based irrigation &amp; market 		   price updates.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Bookman Old Style" panose="02050604050505020204" pitchFamily="18" charset="0"/>
              </a:rPr>
              <a:t>📊 3️⃣ Premium Features (Add-On Services)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Drone-Based Crop Monitoring (For Large Farms) – ₹2,500 per drone scan.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Custom AI Models for precision farming (₹5,000 per model upgrade).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Blockchain-Based Smart Marketplace Access for direct sales – ₹1,500/year.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🔹 </a:t>
            </a:r>
            <a:r>
              <a:rPr lang="en-US" sz="1300" i="1" u="sng" dirty="0">
                <a:latin typeface="Bookman Old Style" panose="02050604050505020204" pitchFamily="18" charset="0"/>
              </a:rPr>
              <a:t>Example</a:t>
            </a:r>
            <a:r>
              <a:rPr lang="en-US" sz="1300" dirty="0">
                <a:latin typeface="Bookman Old Style" panose="02050604050505020204" pitchFamily="18" charset="0"/>
              </a:rPr>
              <a:t>: A cotton farm in Gujarat pays ₹2,500 for an AI drone scan before harvest.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EB82D-320B-E0DE-F151-CA75048ED857}"/>
              </a:ext>
            </a:extLst>
          </p:cNvPr>
          <p:cNvCxnSpPr/>
          <p:nvPr/>
        </p:nvCxnSpPr>
        <p:spPr>
          <a:xfrm>
            <a:off x="1597306" y="1825624"/>
            <a:ext cx="9016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DDB7B6F-4E67-0B11-30A3-86CDB4C09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65124"/>
            <a:ext cx="1038973" cy="10389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E2E3E-E17D-F8E9-831B-4FC20C23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pic>
        <p:nvPicPr>
          <p:cNvPr id="1026" name="Picture 2" descr="ai-image">
            <a:extLst>
              <a:ext uri="{FF2B5EF4-FFF2-40B4-BE49-F238E27FC236}">
                <a16:creationId xmlns:a16="http://schemas.microsoft.com/office/drawing/2014/main" id="{7BC9E02D-2CA7-5B40-EC95-5BECC4CE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2026969"/>
            <a:ext cx="2319338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A140-E20F-3265-6D12-76009FE0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464184"/>
            <a:ext cx="10515600" cy="600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🏢 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4️⃣ Enterprise Licensing (B2B &amp; Government Collaborations)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State Government &amp; </a:t>
            </a:r>
            <a:r>
              <a:rPr lang="en-US" sz="1700" dirty="0" err="1">
                <a:latin typeface="Bookman Old Style" panose="02050604050505020204" pitchFamily="18" charset="0"/>
              </a:rPr>
              <a:t>AgriTech</a:t>
            </a:r>
            <a:r>
              <a:rPr lang="en-US" sz="1700" dirty="0">
                <a:latin typeface="Bookman Old Style" panose="02050604050505020204" pitchFamily="18" charset="0"/>
              </a:rPr>
              <a:t> Partnerships for Digital Agriculture 		Programs.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Bulk Licensing for Agri-FinTech &amp; Crop Insurance Companies to use AI 		data.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Custom Integration for Food Supply Chain &amp; Agri-Research Institutions.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Revenue: ₹10 lakh – ₹50 lakh per contract.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🔹 </a:t>
            </a:r>
            <a:r>
              <a:rPr lang="en-US" sz="1700" i="1" u="sng" dirty="0">
                <a:latin typeface="Bookman Old Style" panose="02050604050505020204" pitchFamily="18" charset="0"/>
              </a:rPr>
              <a:t>Example</a:t>
            </a:r>
            <a:r>
              <a:rPr lang="en-US" sz="1700" dirty="0">
                <a:latin typeface="Bookman Old Style" panose="02050604050505020204" pitchFamily="18" charset="0"/>
              </a:rPr>
              <a:t>: </a:t>
            </a:r>
            <a:r>
              <a:rPr lang="en-US" sz="1700" dirty="0" err="1">
                <a:latin typeface="Bookman Old Style" panose="02050604050505020204" pitchFamily="18" charset="0"/>
              </a:rPr>
              <a:t>AgriSenseAI</a:t>
            </a:r>
            <a:r>
              <a:rPr lang="en-US" sz="1700" dirty="0">
                <a:latin typeface="Bookman Old Style" panose="02050604050505020204" pitchFamily="18" charset="0"/>
              </a:rPr>
              <a:t> partners with the Government of Telangana to 		                     	    	       deploy AI farming in 500+ villages.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🌍 5️⃣ Commission-Based Revenue from Marketplace Transactions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Farmers can sell directly to buyers via </a:t>
            </a:r>
            <a:r>
              <a:rPr lang="en-US" sz="1700" dirty="0" err="1">
                <a:latin typeface="Bookman Old Style" panose="02050604050505020204" pitchFamily="18" charset="0"/>
              </a:rPr>
              <a:t>AgriSenseAI’s</a:t>
            </a:r>
            <a:r>
              <a:rPr lang="en-US" sz="1700" dirty="0">
                <a:latin typeface="Bookman Old Style" panose="02050604050505020204" pitchFamily="18" charset="0"/>
              </a:rPr>
              <a:t> digital platform.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</a:t>
            </a:r>
            <a:r>
              <a:rPr lang="en-US" sz="1700" dirty="0" err="1">
                <a:latin typeface="Bookman Old Style" panose="02050604050505020204" pitchFamily="18" charset="0"/>
              </a:rPr>
              <a:t>AgriSenseAI</a:t>
            </a:r>
            <a:r>
              <a:rPr lang="en-US" sz="1700" dirty="0">
                <a:latin typeface="Bookman Old Style" panose="02050604050505020204" pitchFamily="18" charset="0"/>
              </a:rPr>
              <a:t> earns a 2% commission per transaction.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Pricing: ₹500 – ₹5,000 per transaction (varies by crop &amp; volume).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🔹 </a:t>
            </a:r>
            <a:r>
              <a:rPr lang="en-US" sz="1700" i="1" u="sng" dirty="0">
                <a:latin typeface="Bookman Old Style" panose="02050604050505020204" pitchFamily="18" charset="0"/>
              </a:rPr>
              <a:t>Example</a:t>
            </a:r>
            <a:r>
              <a:rPr lang="en-US" sz="1700" dirty="0">
                <a:latin typeface="Bookman Old Style" panose="02050604050505020204" pitchFamily="18" charset="0"/>
              </a:rPr>
              <a:t>: A rice farmer in Tamil Nadu sells ₹50,000 worth of paddy 	   	                           		       through </a:t>
            </a:r>
            <a:r>
              <a:rPr lang="en-US" sz="1700" dirty="0" err="1">
                <a:latin typeface="Bookman Old Style" panose="02050604050505020204" pitchFamily="18" charset="0"/>
              </a:rPr>
              <a:t>AgriSenseAI’s</a:t>
            </a:r>
            <a:r>
              <a:rPr lang="en-US" sz="1700" dirty="0">
                <a:latin typeface="Bookman Old Style" panose="02050604050505020204" pitchFamily="18" charset="0"/>
              </a:rPr>
              <a:t> marketplace, paying ₹1,000 in 		 	            		       commission.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D262F-09AC-BC81-E4E8-A5FCB54D9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325"/>
            <a:ext cx="960120" cy="960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68F2-BB78-3E18-CF17-53CB4A98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25111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22" y="3206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Technology Stack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720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IoT Sensors &amp; Edge AI: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Arduino, Raspberry Pi, NVIDIA Jetson.</a:t>
            </a:r>
            <a:endParaRPr lang="en-IN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AI &amp; Computer Vision: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TensorFlow, </a:t>
            </a:r>
            <a:r>
              <a:rPr 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PyTorch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OpenCV.</a:t>
            </a:r>
            <a:endParaRPr lang="en-IN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Cloud &amp; Edge Computing</a:t>
            </a: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AWS IoT, Google Cloud AI, Azure IoT Hub.</a:t>
            </a:r>
            <a:endParaRPr lang="en-IN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Mobile &amp; Web: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React.js, Flutter, Node.js, Firebase.</a:t>
            </a:r>
            <a:endParaRPr lang="en-IN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Connectivity &amp; Network Communication Protocols: </a:t>
            </a:r>
            <a:r>
              <a:rPr lang="en-IN" sz="1800" dirty="0">
                <a:latin typeface="Bookman Old Style" panose="02050604050505020204" pitchFamily="18" charset="0"/>
              </a:rPr>
              <a:t>MQTT, </a:t>
            </a:r>
            <a:r>
              <a:rPr lang="en-IN" sz="1800" dirty="0" err="1">
                <a:latin typeface="Bookman Old Style" panose="02050604050505020204" pitchFamily="18" charset="0"/>
              </a:rPr>
              <a:t>LoRaWAN</a:t>
            </a:r>
            <a:r>
              <a:rPr lang="en-IN" sz="1800" dirty="0">
                <a:latin typeface="Bookman Old Style" panose="02050604050505020204" pitchFamily="18" charset="0"/>
              </a:rPr>
              <a:t>, NB-IoT for real-time sensor data transfer.</a:t>
            </a:r>
          </a:p>
          <a:p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Blockchain Platforms: </a:t>
            </a:r>
            <a:r>
              <a:rPr lang="en-US" sz="1800" dirty="0">
                <a:latin typeface="Bookman Old Style" panose="02050604050505020204" pitchFamily="18" charset="0"/>
              </a:rPr>
              <a:t>Hyperledger Fabric, Ethereum Smart Contracts</a:t>
            </a:r>
            <a:endParaRPr lang="en-IN" sz="1800" dirty="0"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Supply Chain Transparency: </a:t>
            </a:r>
            <a:r>
              <a:rPr lang="en-US" sz="1800" dirty="0">
                <a:latin typeface="Bookman Old Style" panose="02050604050505020204" pitchFamily="18" charset="0"/>
              </a:rPr>
              <a:t>Track farm-to-market logistics for authenticity.</a:t>
            </a:r>
            <a:endParaRPr lang="en-IN" sz="1800" dirty="0">
              <a:latin typeface="Bookman Old Style" panose="0205060405050502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268F6-FCA7-D9A5-BD84-4A90B1028BAF}"/>
              </a:ext>
            </a:extLst>
          </p:cNvPr>
          <p:cNvCxnSpPr/>
          <p:nvPr/>
        </p:nvCxnSpPr>
        <p:spPr>
          <a:xfrm>
            <a:off x="3055716" y="1134319"/>
            <a:ext cx="568317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5F46F4-4F2F-73D0-75C5-31961B13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8" y="320675"/>
            <a:ext cx="867523" cy="8675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A5E56-2E74-431B-18A1-DB0FC7C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pic>
        <p:nvPicPr>
          <p:cNvPr id="2050" name="Picture 2" descr="RF Technologies in Modern Agriculture">
            <a:extLst>
              <a:ext uri="{FF2B5EF4-FFF2-40B4-BE49-F238E27FC236}">
                <a16:creationId xmlns:a16="http://schemas.microsoft.com/office/drawing/2014/main" id="{C507D4F6-0F7E-D191-1E0E-64FD157D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97" y="4759233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A0B3-34D6-8431-0BDB-BE0C3B8E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276" y="320675"/>
            <a:ext cx="11110731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13CD-2B5B-7640-895C-42310A28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FOUNDERS: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G.JOSHNA, G.TEJASWINI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CO FOUNDERS: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B.SINDHUJA, AKSHAYA NAIDI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DIRECTORS: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V.MANOGNA,M.SATHWIKA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SCIENTIFIC ADVISOR: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RANJITH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MENTORS 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Dr.RANGA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SWAMY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BF8A08-4C35-A57D-A916-E3421B9D6351}"/>
              </a:ext>
            </a:extLst>
          </p:cNvPr>
          <p:cNvCxnSpPr/>
          <p:nvPr/>
        </p:nvCxnSpPr>
        <p:spPr>
          <a:xfrm>
            <a:off x="4433104" y="1646238"/>
            <a:ext cx="287052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7E848FB-2743-BB3B-9755-76C13198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D9C4-4879-F994-CFC7-AAD63984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28875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EE6E-552D-60FF-1E9F-4684DBDA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718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  <a:ea typeface="Times New Roman" panose="02020603050405020304" pitchFamily="18" charset="0"/>
              </a:rPr>
              <a:t>    Budget Allocation for </a:t>
            </a:r>
            <a:r>
              <a:rPr lang="en-I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  <a:ea typeface="Times New Roman" panose="02020603050405020304" pitchFamily="18" charset="0"/>
              </a:rPr>
              <a:t>AgriSenseAI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  <a:ea typeface="Times New Roman" panose="02020603050405020304" pitchFamily="18" charset="0"/>
              </a:rPr>
              <a:t> IoT Sensor Kit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38AD-B374-6F72-2F3A-144631DF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277842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📊</a:t>
            </a:r>
            <a:r>
              <a:rPr lang="en-IN" sz="1800" b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 Budget: ₹50 Lakhs for IoT Sensor Kit Development</a:t>
            </a:r>
            <a:endParaRPr lang="en-US" sz="1800" dirty="0">
              <a:solidFill>
                <a:srgbClr val="C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	📌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Focus on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affordable, scalable, and high-precision smart farming solutions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📌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Covers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hardware, AI development, cloud infrastructure, manufacturing &amp; marketing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3F32B2-5BC9-C415-6408-75D83B156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2740"/>
              </p:ext>
            </p:extLst>
          </p:nvPr>
        </p:nvGraphicFramePr>
        <p:xfrm>
          <a:off x="1261110" y="2974873"/>
          <a:ext cx="10184130" cy="351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92843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83453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06500997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556092016"/>
                    </a:ext>
                  </a:extLst>
                </a:gridCol>
              </a:tblGrid>
              <a:tr h="232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Category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Allocation (%)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Budget (₹ in Lakhs)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Details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2628116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Research &amp; Development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30%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₹15 Lakhs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AI model training, IoT sensor optimization, AI-powered soil analysis.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62726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Hardware &amp; Manufacturing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40%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₹20 Lakhs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Production of IoT sensors (moisture, pH, temperature, NPK), Edge AI cameras.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2059769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Cloud &amp; Mobile App Development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15%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₹7.5 Lakhs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Cloud infrastructure, mobile app for real-time monitoring.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3956097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Marketing &amp; Farmer Outreach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10%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₹5 Lakhs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Pilot programs, social media &amp; Krishi influencer marketing.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7345575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Testing &amp; Deployment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5%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₹2.5 Lakhs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Sensor testing, quality assurance, field trials in different regions.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434561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Total Budget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100%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₹50 Lakhs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Comprehensive IoT-based smart farming product development.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7729847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4CF5302-3E47-AD6D-3158-03FCED73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11" y="2566896"/>
            <a:ext cx="11765280" cy="65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Budget Breakdown (Tabular Format)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A16F1-9903-E5E7-94CD-6A0AFECF392B}"/>
              </a:ext>
            </a:extLst>
          </p:cNvPr>
          <p:cNvCxnSpPr/>
          <p:nvPr/>
        </p:nvCxnSpPr>
        <p:spPr>
          <a:xfrm>
            <a:off x="451413" y="1277842"/>
            <a:ext cx="104045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A591280-D8FE-BE84-DA5B-F80590D0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A307F-7CEC-673C-E910-96CA6F8C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492875"/>
            <a:ext cx="4114800" cy="365125"/>
          </a:xfrm>
        </p:spPr>
        <p:txBody>
          <a:bodyPr/>
          <a:lstStyle/>
          <a:p>
            <a:r>
              <a:rPr lang="en-US" dirty="0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36647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9A4F-A74A-F8AD-3E36-E14DAF3B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Deployment Plan –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 in      Indian Agriculture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8354-2611-49B0-1B40-4493B86797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Bookman Old Style" panose="02050604050505020204" pitchFamily="18" charset="0"/>
              </a:rPr>
              <a:t>📍 1️⃣ Phase-Wise Deployment Strategy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Step-by-step rollout to ensure scalability, farmer adoption, and government partnerships.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Focus on pilot testing, regional expansion &amp; nationwide scaling.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Bookman Old Style" panose="02050604050505020204" pitchFamily="18" charset="0"/>
              </a:rPr>
              <a:t>📅 2️⃣ Deployment Timeline (12-Month Plan)Phase Duration</a:t>
            </a:r>
            <a:b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b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Key Activities:</a:t>
            </a:r>
            <a:endParaRPr lang="en-US" sz="13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300" b="1" u="sng" dirty="0">
                <a:latin typeface="Bookman Old Style" panose="02050604050505020204" pitchFamily="18" charset="0"/>
              </a:rPr>
              <a:t>Phase 1: </a:t>
            </a:r>
            <a:r>
              <a:rPr lang="en-US" sz="1300" dirty="0">
                <a:latin typeface="Bookman Old Style" panose="02050604050505020204" pitchFamily="18" charset="0"/>
              </a:rPr>
              <a:t>Pilot Testing 0-3 Months	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Deploy IoT sensors &amp; AI models in 10 farms across Punjab, Maharashtra, UP.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Collect real-time data for model improvement.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Train early adopters &amp; Krishi Influencers.</a:t>
            </a:r>
            <a:br>
              <a:rPr lang="en-US" sz="1300" dirty="0">
                <a:latin typeface="Bookman Old Style" panose="02050604050505020204" pitchFamily="18" charset="0"/>
              </a:rPr>
            </a:br>
            <a:br>
              <a:rPr lang="en-US" sz="1300" dirty="0">
                <a:latin typeface="Bookman Old Style" panose="02050604050505020204" pitchFamily="18" charset="0"/>
              </a:rPr>
            </a:br>
            <a:r>
              <a:rPr lang="en-US" sz="1300" b="1" u="sng" dirty="0">
                <a:latin typeface="Bookman Old Style" panose="02050604050505020204" pitchFamily="18" charset="0"/>
              </a:rPr>
              <a:t>Phase 2: </a:t>
            </a:r>
            <a:r>
              <a:rPr lang="en-US" sz="1300" dirty="0">
                <a:latin typeface="Bookman Old Style" panose="02050604050505020204" pitchFamily="18" charset="0"/>
              </a:rPr>
              <a:t>Early Expansion 4-6 Months	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Expand to 100+ farms in Andhra Pradesh, Tamil Nadu, Gujarat.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63CB21-2A8E-AD87-33C8-CB07159F6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Partner with Krishi Vigyan </a:t>
            </a:r>
            <a:r>
              <a:rPr lang="en-US" sz="1300" dirty="0" err="1">
                <a:latin typeface="Bookman Old Style" panose="02050604050505020204" pitchFamily="18" charset="0"/>
              </a:rPr>
              <a:t>Kendras</a:t>
            </a:r>
            <a:r>
              <a:rPr lang="en-US" sz="1300" dirty="0">
                <a:latin typeface="Bookman Old Style" panose="02050604050505020204" pitchFamily="18" charset="0"/>
              </a:rPr>
              <a:t> (KVKs) &amp; agricultural universities.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Refine mobile app based on farmer feedback.</a:t>
            </a:r>
            <a:br>
              <a:rPr lang="en-US" sz="1300" dirty="0">
                <a:latin typeface="Bookman Old Style" panose="02050604050505020204" pitchFamily="18" charset="0"/>
              </a:rPr>
            </a:br>
            <a:br>
              <a:rPr lang="en-US" sz="1300" b="1" u="sng" dirty="0">
                <a:latin typeface="Bookman Old Style" panose="02050604050505020204" pitchFamily="18" charset="0"/>
              </a:rPr>
            </a:br>
            <a:r>
              <a:rPr lang="en-US" sz="1300" b="1" u="sng" dirty="0">
                <a:latin typeface="Bookman Old Style" panose="02050604050505020204" pitchFamily="18" charset="0"/>
              </a:rPr>
              <a:t>Phase 3: </a:t>
            </a:r>
            <a:r>
              <a:rPr lang="en-US" sz="1300" dirty="0">
                <a:latin typeface="Bookman Old Style" panose="02050604050505020204" pitchFamily="18" charset="0"/>
              </a:rPr>
              <a:t>Government &amp; B2B Partnerships	7-9 Months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Collaborate with PM-KISAN &amp; state agriculture departments.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Integrate </a:t>
            </a:r>
            <a:r>
              <a:rPr lang="en-US" sz="1300" dirty="0" err="1">
                <a:latin typeface="Bookman Old Style" panose="02050604050505020204" pitchFamily="18" charset="0"/>
              </a:rPr>
              <a:t>AgriSenseAI</a:t>
            </a:r>
            <a:r>
              <a:rPr lang="en-US" sz="1300" dirty="0">
                <a:latin typeface="Bookman Old Style" panose="02050604050505020204" pitchFamily="18" charset="0"/>
              </a:rPr>
              <a:t> with farm loan &amp; insurance providers.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Offer subsidized IoT kits via government initiatives.</a:t>
            </a:r>
            <a:br>
              <a:rPr lang="en-US" sz="1300" dirty="0">
                <a:latin typeface="Bookman Old Style" panose="02050604050505020204" pitchFamily="18" charset="0"/>
              </a:rPr>
            </a:br>
            <a:r>
              <a:rPr lang="en-US" sz="1300" b="1" u="sng" dirty="0">
                <a:latin typeface="Bookman Old Style" panose="02050604050505020204" pitchFamily="18" charset="0"/>
              </a:rPr>
              <a:t>Phase 4: </a:t>
            </a:r>
            <a:r>
              <a:rPr lang="en-US" sz="1300" dirty="0">
                <a:latin typeface="Bookman Old Style" panose="02050604050505020204" pitchFamily="18" charset="0"/>
              </a:rPr>
              <a:t>Nationwide Scaling 10-12 Months	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Scale to 10,000+ farms with regional </a:t>
            </a:r>
            <a:r>
              <a:rPr lang="en-US" sz="1300" dirty="0" err="1">
                <a:latin typeface="Bookman Old Style" panose="02050604050505020204" pitchFamily="18" charset="0"/>
              </a:rPr>
              <a:t>AgriTech</a:t>
            </a:r>
            <a:r>
              <a:rPr lang="en-US" sz="1300" dirty="0">
                <a:latin typeface="Bookman Old Style" panose="02050604050505020204" pitchFamily="18" charset="0"/>
              </a:rPr>
              <a:t> distributors.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Partner with FPOs (Farmer Producer Organizations) for mass adoption.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Launch blockchain-based Smart Marketplace for direct farmer-to-buyer sales</a:t>
            </a:r>
            <a:endParaRPr lang="en-US" sz="1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7C8727-5A20-3951-5EDF-FE63DD229CBE}"/>
              </a:ext>
            </a:extLst>
          </p:cNvPr>
          <p:cNvCxnSpPr/>
          <p:nvPr/>
        </p:nvCxnSpPr>
        <p:spPr>
          <a:xfrm>
            <a:off x="1053296" y="1690688"/>
            <a:ext cx="101162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0A02A9-F283-7A9C-7EF4-986825397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9A14A-C1AB-B46C-8BEB-9BEFF343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20017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E624EF-9062-E695-C12C-D2B7CC6C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372744"/>
            <a:ext cx="11252200" cy="5885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🌍    3️⃣ Target Deployment Regions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North India: Punjab, Haryana, Uttar Pradesh – High-value crops like wheat, paddy.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South India: Tamil Nadu, Andhra Pradesh, Karnataka – Strong </a:t>
            </a:r>
            <a:r>
              <a:rPr lang="en-US" sz="1400" dirty="0" err="1">
                <a:latin typeface="Bookman Old Style" panose="02050604050505020204" pitchFamily="18" charset="0"/>
              </a:rPr>
              <a:t>AgriTech</a:t>
            </a:r>
            <a:r>
              <a:rPr lang="en-US" sz="1400" dirty="0">
                <a:latin typeface="Bookman Old Style" panose="02050604050505020204" pitchFamily="18" charset="0"/>
              </a:rPr>
              <a:t> adoption.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West India: Maharashtra, Gujarat, Rajasthan – Diverse farming practices &amp; AI potential.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East India: West Bengal, Assam, Odisha – Emerging smart agriculture market.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      🔹 </a:t>
            </a:r>
            <a:r>
              <a:rPr lang="en-US" sz="1400" i="1" u="sng" dirty="0">
                <a:latin typeface="Bookman Old Style" panose="02050604050505020204" pitchFamily="18" charset="0"/>
              </a:rPr>
              <a:t>Example: </a:t>
            </a:r>
            <a:r>
              <a:rPr lang="en-US" sz="1400" dirty="0">
                <a:latin typeface="Bookman Old Style" panose="02050604050505020204" pitchFamily="18" charset="0"/>
              </a:rPr>
              <a:t>Phase 1 deployment in Punjab’s wheat farms to test AI-driven irrigation efficiency.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🤝 4️⃣ Deployment Partners &amp; Collaborations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Agricultural Universities – Research &amp; field trials.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Krishi Vigyan </a:t>
            </a:r>
            <a:r>
              <a:rPr lang="en-US" sz="1400" dirty="0" err="1">
                <a:latin typeface="Bookman Old Style" panose="02050604050505020204" pitchFamily="18" charset="0"/>
              </a:rPr>
              <a:t>Kendras</a:t>
            </a:r>
            <a:r>
              <a:rPr lang="en-US" sz="1400" dirty="0">
                <a:latin typeface="Bookman Old Style" panose="02050604050505020204" pitchFamily="18" charset="0"/>
              </a:rPr>
              <a:t> (KVKs) – On-ground farmer training.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State Government Schemes (PM-KISAN, Digital Agriculture Mission) – Subsidized adoption.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Agri-FinTech &amp; Insurance Companies – Smart loan risk assessments.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       🔹 </a:t>
            </a:r>
            <a:r>
              <a:rPr lang="en-US" sz="1400" i="1" u="sng" dirty="0">
                <a:latin typeface="Bookman Old Style" panose="02050604050505020204" pitchFamily="18" charset="0"/>
              </a:rPr>
              <a:t>Example: </a:t>
            </a:r>
            <a:r>
              <a:rPr lang="en-US" sz="1400" dirty="0">
                <a:latin typeface="Bookman Old Style" panose="02050604050505020204" pitchFamily="18" charset="0"/>
              </a:rPr>
              <a:t>Partnership with Punjab Agricultural University for AI-powered soil monitoring trials.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C291-FB71-35A2-99B8-E74602B7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96657-F8C4-1994-05B0-83E697FC6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ow AI Will Impact Agriculture in India - IEEE Spectrum">
            <a:extLst>
              <a:ext uri="{FF2B5EF4-FFF2-40B4-BE49-F238E27FC236}">
                <a16:creationId xmlns:a16="http://schemas.microsoft.com/office/drawing/2014/main" id="{52B622BE-5CE5-E67F-3C4C-0C7E29F16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23" y="4565568"/>
            <a:ext cx="3353233" cy="19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DA3D-D88F-E742-4151-50597877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	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 Antiqua" panose="02040602050305030304" pitchFamily="18" charset="0"/>
              </a:rPr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69B3-7480-5E8F-824E-294EA2A3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Name of the company:</a:t>
            </a:r>
            <a:b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b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		   </a:t>
            </a: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AGRISENSE SMART FARMING  PLATFORM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Email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:      </a:t>
            </a:r>
            <a:r>
              <a:rPr lang="en-US" sz="2000" dirty="0">
                <a:solidFill>
                  <a:srgbClr val="00B0F0"/>
                </a:solidFill>
                <a:latin typeface="Bookman Old Style" panose="02050604050505020204" pitchFamily="18" charset="0"/>
              </a:rPr>
              <a:t>s</a:t>
            </a:r>
            <a:r>
              <a:rPr lang="en-US" sz="2000" dirty="0">
                <a:solidFill>
                  <a:srgbClr val="00B0F0"/>
                </a:solidFill>
                <a:latin typeface="Bookman Old Style" panose="0205060405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athwikamacha@gmail.com</a:t>
            </a:r>
            <a:endParaRPr lang="en-US" sz="2000" dirty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marL="1828800" lvl="4" indent="0">
              <a:buNone/>
            </a:pPr>
            <a:r>
              <a:rPr lang="en-US" sz="2000" dirty="0">
                <a:solidFill>
                  <a:srgbClr val="00B0F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manognavemulapalli09@gmail.com</a:t>
            </a:r>
            <a:endParaRPr lang="en-US" sz="2000" dirty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lvl="4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Cell Number:</a:t>
            </a:r>
            <a:b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		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804675706;8332059027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FAB45-4DBA-DDDC-D348-BD1093CA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5EB17-95D3-9775-C6C2-E6A55D8C1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0" y="1504685"/>
            <a:ext cx="1527810" cy="10035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3477E-7528-6B13-D770-E7F9682A4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86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B9AC-7AE3-DD47-676B-FE9782A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1" y="130784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AgriSenseAI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AI-Powered Precision Farming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1EAA-E2C2-4A04-B355-607BB37B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4" y="1655099"/>
            <a:ext cx="11926046" cy="507211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 Agriculture is the backbone of the economy, but farmers face challenges such as inefficient resource use, climate unpredictability, and declining yields.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 Traditional Farming relies on experience rather than real-time data, leading to inefficiencies.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 </a:t>
            </a:r>
            <a:r>
              <a:rPr lang="en-US" sz="5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AgriSenseAI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is an AI-powered precision farming solution integrating IoT, AI, and Edge Computing to optimize farming operations.</a:t>
            </a: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5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5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 </a:t>
            </a:r>
            <a:r>
              <a:rPr lang="en-US" sz="52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Key Benefits: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🌾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Smart Soil Monitoring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Real-time tracking of moisture, pH, and nutrients.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🦠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AI-Based Pest &amp; Disease Detection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Early alerts using Edge AI cameras.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💧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Automated Irrigation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AI-driven water optimization to reduce waste.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🌤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Weather Prediction &amp; Yield Forecasting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AI models improve planning.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📊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Smart Marketplace Integration</a:t>
            </a:r>
            <a:r>
              <a:rPr lang="en-US" sz="5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AI-driven pricing and direct farmer-to-buyer connections.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</a:t>
            </a:r>
            <a:r>
              <a:rPr lang="en-US" sz="56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Mission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Enhancing yield, reducing resource waste, and empowering farmers with technology-driven insights.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AF63B5-8361-CF1E-F6DB-C6DF415ED6B6}"/>
              </a:ext>
            </a:extLst>
          </p:cNvPr>
          <p:cNvCxnSpPr/>
          <p:nvPr/>
        </p:nvCxnSpPr>
        <p:spPr>
          <a:xfrm>
            <a:off x="1432560" y="1361440"/>
            <a:ext cx="101803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C760538-BDE3-C094-C1D2-9A3EA17E8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7" y="171995"/>
            <a:ext cx="1019334" cy="10193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8860-7F29-98DB-E002-95132EEF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23806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DC7D-05A9-4E03-C845-FD158687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983" y="136525"/>
            <a:ext cx="12553627" cy="9709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  Problem Statement – Challenges in Traditional</a:t>
            </a:r>
            <a:b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Farming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7D93-FFD7-C28A-3A0D-37BCCC1B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985" y="1016799"/>
            <a:ext cx="11977435" cy="617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1️⃣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Inefficient Resource Utilization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🌊 Overuse of water &amp; fertilizers leads to waste and soil degradation.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🚱 Groundwater depletion due to excessive irrigation.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</a:t>
            </a:r>
            <a:r>
              <a:rPr lang="en-US" sz="1200" i="1" u="sng" dirty="0">
                <a:latin typeface="Bookman Old Style" panose="02050604050505020204" pitchFamily="18" charset="0"/>
              </a:rPr>
              <a:t> Example</a:t>
            </a:r>
            <a:r>
              <a:rPr lang="en-US" sz="1200" dirty="0">
                <a:latin typeface="Bookman Old Style" panose="02050604050505020204" pitchFamily="18" charset="0"/>
              </a:rPr>
              <a:t>: A wheat farmer in Punjab depletes groundwater due to flood irrigation.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2️⃣</a:t>
            </a:r>
            <a:r>
              <a:rPr lang="en-US" sz="12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Lack of Real-Time Soil Health Monitoring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🌱 Farmers apply fertilizers without precise data, causing nutrient imbalance.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tomato farmer in Maharashtra applies excess nitrogen, lowering yield.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3️⃣</a:t>
            </a:r>
            <a:r>
              <a:rPr lang="en-US" sz="12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Late Detection of Pests &amp; Crop Diseases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🐛 Pests and diseases go unnoticed until visible damage occurs.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potato farmer in Gujarat loses 30% yield due to late blight detection.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4️⃣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Unpredictable Climate Conditions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⛈️ Extreme weather events impact crop cycles &amp; yield.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tea plantation in Assam suffers heavy rainfall, spoiling harvest.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5️⃣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Market Price Fluctuations &amp; Financial Losses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📉 Farmers lack real-time pricing insights, leading to low profits.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sugarcane farmer in UP sells at a loss due to market instability.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6️⃣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Expensive &amp; Complex </a:t>
            </a:r>
            <a:r>
              <a:rPr lang="en-US" sz="12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AgriTech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 Solutions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💰 Current solutions are costly &amp; require technical expertise, limiting adoption.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small soybean farmer in MP finds AI tools too expensive to implement.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8335C-C52A-E949-6445-376C31166278}"/>
              </a:ext>
            </a:extLst>
          </p:cNvPr>
          <p:cNvCxnSpPr/>
          <p:nvPr/>
        </p:nvCxnSpPr>
        <p:spPr>
          <a:xfrm>
            <a:off x="554892" y="1039446"/>
            <a:ext cx="11340123" cy="6799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534B59F-76CD-4407-A773-88DE4012D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42" y="1731083"/>
            <a:ext cx="4137950" cy="4137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586E4-37A5-C5BA-EF98-5C313D74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" y="99662"/>
            <a:ext cx="856093" cy="8560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DE712-6686-FF6C-2DAC-38D718D1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300" y="6538912"/>
            <a:ext cx="4114800" cy="365125"/>
          </a:xfrm>
        </p:spPr>
        <p:txBody>
          <a:bodyPr/>
          <a:lstStyle/>
          <a:p>
            <a:r>
              <a:rPr lang="en-US" dirty="0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22037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9DBB-4FF3-6C0B-3246-6BF5F827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6182"/>
            <a:ext cx="10515600" cy="157687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Target Audience – Who Benefits from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D95B-B29A-B523-6026-E1A4ACBC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460499"/>
            <a:ext cx="12192001" cy="50784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🌾 1️⃣ 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Small &amp; Large-Scale Farmers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Improve crop yields with AI-powered insights.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Reduce costs by optimizing water, fertilizers, and pesticides.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Prevent losses with early disease detection.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🔹 </a:t>
            </a:r>
            <a:r>
              <a:rPr lang="en-US" sz="1100" i="1" u="sng" dirty="0">
                <a:latin typeface="Bookman Old Style" panose="02050604050505020204" pitchFamily="18" charset="0"/>
              </a:rPr>
              <a:t>Example</a:t>
            </a:r>
            <a:r>
              <a:rPr lang="en-US" sz="1100" dirty="0">
                <a:latin typeface="Bookman Old Style" panose="02050604050505020204" pitchFamily="18" charset="0"/>
              </a:rPr>
              <a:t>: A wheat farmer in Punjab increases yield by 30% using AI-based irrigation control.</a:t>
            </a:r>
          </a:p>
          <a:p>
            <a:pPr marL="0" indent="0"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🏢 2️⃣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AgriTech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 Companies &amp; Governments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Enhance national food security with data-driven agriculture.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Enable digital farming adoption for large-scale rural initiatives.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Develop smart agricultural policies with real-time analytics.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🔹 </a:t>
            </a:r>
            <a:r>
              <a:rPr lang="en-US" sz="1100" i="1" u="sng" dirty="0">
                <a:latin typeface="Bookman Old Style" panose="02050604050505020204" pitchFamily="18" charset="0"/>
              </a:rPr>
              <a:t>Example</a:t>
            </a:r>
            <a:r>
              <a:rPr lang="en-US" sz="1100" dirty="0">
                <a:latin typeface="Bookman Old Style" panose="02050604050505020204" pitchFamily="18" charset="0"/>
              </a:rPr>
              <a:t>: A government agriculture department uses </a:t>
            </a:r>
            <a:r>
              <a:rPr lang="en-US" sz="1100" dirty="0" err="1">
                <a:latin typeface="Bookman Old Style" panose="02050604050505020204" pitchFamily="18" charset="0"/>
              </a:rPr>
              <a:t>AgriSenseAI’s</a:t>
            </a:r>
            <a:r>
              <a:rPr lang="en-US" sz="1100" dirty="0">
                <a:latin typeface="Bookman Old Style" panose="02050604050505020204" pitchFamily="18" charset="0"/>
              </a:rPr>
              <a:t> data for precision farming policies.</a:t>
            </a:r>
          </a:p>
          <a:p>
            <a:pPr marL="0" indent="0">
              <a:buNone/>
            </a:pPr>
            <a:endParaRPr lang="en-US" sz="11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🏭 3️⃣ 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Food Processing &amp; Supply Chain Companies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Ensure consistent quality &amp; reliable yield predictions.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Optimize supply chain logistics with accurate harvest forecasting.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Reduce wastage through better storage &amp; distribution planning.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🔹 </a:t>
            </a:r>
            <a:r>
              <a:rPr lang="en-US" sz="1100" i="1" u="sng" dirty="0">
                <a:latin typeface="Bookman Old Style" panose="02050604050505020204" pitchFamily="18" charset="0"/>
              </a:rPr>
              <a:t>Example</a:t>
            </a:r>
            <a:r>
              <a:rPr lang="en-US" sz="1100" dirty="0">
                <a:latin typeface="Bookman Old Style" panose="02050604050505020204" pitchFamily="18" charset="0"/>
              </a:rPr>
              <a:t>: A dairy company in Gujarat ensures continuous fodder supply using AI-driven yield forecasts.</a:t>
            </a:r>
          </a:p>
          <a:p>
            <a:pPr marL="0" indent="0"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💰 4️⃣ 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Agri-FinTech &amp; Insurance Providers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Accurate risk assessment for farm loans &amp; crop insurance.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Use AI-driven yield prediction for insurance premium calculations.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Minimize financial risk with real-time farm health monitoring.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🔹 </a:t>
            </a:r>
            <a:r>
              <a:rPr lang="en-US" sz="1100" i="1" u="sng" dirty="0">
                <a:latin typeface="Bookman Old Style" panose="02050604050505020204" pitchFamily="18" charset="0"/>
              </a:rPr>
              <a:t>Example</a:t>
            </a:r>
            <a:r>
              <a:rPr lang="en-US" sz="1100" dirty="0">
                <a:latin typeface="Bookman Old Style" panose="02050604050505020204" pitchFamily="18" charset="0"/>
              </a:rPr>
              <a:t>: An insurance provider in Maharashtra uses </a:t>
            </a:r>
            <a:r>
              <a:rPr lang="en-US" sz="1100" dirty="0" err="1">
                <a:latin typeface="Bookman Old Style" panose="02050604050505020204" pitchFamily="18" charset="0"/>
              </a:rPr>
              <a:t>AgriSenseAI</a:t>
            </a:r>
            <a:r>
              <a:rPr lang="en-US" sz="1100" dirty="0">
                <a:latin typeface="Bookman Old Style" panose="02050604050505020204" pitchFamily="18" charset="0"/>
              </a:rPr>
              <a:t> data to offer fair crop insurance rates.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328395-C38D-B9EC-1CA7-089E77A8860B}"/>
              </a:ext>
            </a:extLst>
          </p:cNvPr>
          <p:cNvCxnSpPr/>
          <p:nvPr/>
        </p:nvCxnSpPr>
        <p:spPr>
          <a:xfrm>
            <a:off x="1094153" y="1387408"/>
            <a:ext cx="100036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A30EA2-740F-D2C1-D03F-334993B6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61" y="1770926"/>
            <a:ext cx="41148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E692F-5BEA-F3FD-B5E3-F7AECCD2A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7" y="387690"/>
            <a:ext cx="753223" cy="7532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F102-0A07-8C35-70C9-342A756B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4373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1E29-9499-5F2F-3FA1-CB4D4F18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Market Size – Growth Potential of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br>
              <a:rPr lang="en-US" sz="4400" b="1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916D-B2CD-B118-4943-0BCDF83B3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6238"/>
            <a:ext cx="11353800" cy="496018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6400" dirty="0"/>
              <a:t>🌍 </a:t>
            </a:r>
            <a:r>
              <a:rPr lang="en-US" sz="6400" dirty="0">
                <a:solidFill>
                  <a:schemeClr val="accent4">
                    <a:lumMod val="75000"/>
                  </a:schemeClr>
                </a:solidFill>
              </a:rPr>
              <a:t>1️⃣ </a:t>
            </a:r>
            <a:r>
              <a:rPr lang="en-US" sz="64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Global Smart Agriculture Market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</a:t>
            </a:r>
            <a:r>
              <a:rPr lang="en-US" sz="4800" dirty="0">
                <a:latin typeface="Bookman Old Style" panose="02050604050505020204" pitchFamily="18" charset="0"/>
              </a:rPr>
              <a:t>📈 Projected to reach $20 billion by 2028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📈 Growing at a CAGR of 12%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📌 Increasing demand for precision farming &amp; AI-driven solutions.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📌 Adoption of IoT sensors, automation, and data analytics in agriculture.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       🔹</a:t>
            </a:r>
            <a:r>
              <a:rPr lang="en-US" sz="4800" i="1" u="sng" dirty="0">
                <a:latin typeface="Bookman Old Style" panose="02050604050505020204" pitchFamily="18" charset="0"/>
              </a:rPr>
              <a:t> Example</a:t>
            </a:r>
            <a:r>
              <a:rPr lang="en-US" sz="4800" dirty="0">
                <a:latin typeface="Bookman Old Style" panose="02050604050505020204" pitchFamily="18" charset="0"/>
              </a:rPr>
              <a:t>: Large-scale farms in the US and Europe are integrating AI-based crop monitoring systems to improve efficiency.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6400" dirty="0">
                <a:solidFill>
                  <a:schemeClr val="accent4">
                    <a:lumMod val="75000"/>
                  </a:schemeClr>
                </a:solidFill>
              </a:rPr>
              <a:t>📡 2️⃣ </a:t>
            </a:r>
            <a:r>
              <a:rPr lang="en-US" sz="64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IoT in Agriculture Market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</a:t>
            </a:r>
            <a:r>
              <a:rPr lang="en-US" sz="4800" dirty="0">
                <a:latin typeface="Bookman Old Style" panose="02050604050505020204" pitchFamily="18" charset="0"/>
              </a:rPr>
              <a:t>📈 Expected to reach $30 billion by 2030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📈 Growing at a CAGR of 15%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📌 Expansion of IoT-based irrigation systems, weather prediction, and soil monitoring.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📌 Governments investing in </a:t>
            </a:r>
            <a:r>
              <a:rPr lang="en-US" sz="4800" dirty="0" err="1">
                <a:latin typeface="Bookman Old Style" panose="02050604050505020204" pitchFamily="18" charset="0"/>
              </a:rPr>
              <a:t>AgriTech</a:t>
            </a:r>
            <a:r>
              <a:rPr lang="en-US" sz="4800" dirty="0">
                <a:latin typeface="Bookman Old Style" panose="02050604050505020204" pitchFamily="18" charset="0"/>
              </a:rPr>
              <a:t> to increase food security.		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         🔹 </a:t>
            </a:r>
            <a:r>
              <a:rPr lang="en-US" sz="4800" i="1" u="sng" dirty="0">
                <a:latin typeface="Bookman Old Style" panose="02050604050505020204" pitchFamily="18" charset="0"/>
              </a:rPr>
              <a:t>Example</a:t>
            </a:r>
            <a:r>
              <a:rPr lang="en-US" sz="4800" dirty="0">
                <a:latin typeface="Bookman Old Style" panose="02050604050505020204" pitchFamily="18" charset="0"/>
              </a:rPr>
              <a:t>: India’s “Digital Agriculture Mission” promotes AI-driven smart farming across rural regions.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30372-96FC-F9BB-E1BE-5654E321DA25}"/>
              </a:ext>
            </a:extLst>
          </p:cNvPr>
          <p:cNvCxnSpPr/>
          <p:nvPr/>
        </p:nvCxnSpPr>
        <p:spPr>
          <a:xfrm>
            <a:off x="1267326" y="1461753"/>
            <a:ext cx="96573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ADF4AE-90FE-AF7D-4AE7-F37C4B76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3" y="251576"/>
            <a:ext cx="1010473" cy="10104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8CA5-4CD3-0C51-F394-BF5567AE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8901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3A70-F6BB-A0E8-266F-4DDD0CE2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26" y="513984"/>
            <a:ext cx="6175947" cy="58423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🚜 </a:t>
            </a:r>
            <a:r>
              <a:rPr lang="en-US" sz="2400" dirty="0"/>
              <a:t>3️⃣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Targeted Market Segments for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AgriSenseAI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latin typeface="Bookman Old Style" panose="02050604050505020204" pitchFamily="18" charset="0"/>
              </a:rPr>
              <a:t>	</a:t>
            </a:r>
            <a:r>
              <a:rPr lang="en-US" sz="1500" dirty="0"/>
              <a:t>📌 </a:t>
            </a:r>
            <a:r>
              <a:rPr lang="en-US" sz="1500" dirty="0">
                <a:latin typeface="Bookman Old Style" panose="02050604050505020204" pitchFamily="18" charset="0"/>
              </a:rPr>
              <a:t>Small &amp; Large-Scale Farmers: $10B+ market opportunity.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	📌 </a:t>
            </a:r>
            <a:r>
              <a:rPr lang="en-US" sz="1500" dirty="0" err="1">
                <a:latin typeface="Bookman Old Style" panose="02050604050505020204" pitchFamily="18" charset="0"/>
              </a:rPr>
              <a:t>AgriTech</a:t>
            </a:r>
            <a:r>
              <a:rPr lang="en-US" sz="1500" dirty="0">
                <a:latin typeface="Bookman Old Style" panose="02050604050505020204" pitchFamily="18" charset="0"/>
              </a:rPr>
              <a:t> &amp; Government Initiatives: $5B+ investments in smart farming solutions.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	📌 Food Supply Chain &amp; Processing Companies: $4B+ spent on AI-driven quality &amp; yield management.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	📌 Agri-FinTech &amp; Insurance Providers: $3B+ in smart farming loans &amp; AI-based risk assessment.</a:t>
            </a:r>
            <a:endParaRPr lang="en-US" sz="19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>
                <a:latin typeface="Bookman Old Style" panose="02050604050505020204" pitchFamily="18" charset="0"/>
              </a:rPr>
              <a:t>	🔹 </a:t>
            </a:r>
            <a:r>
              <a:rPr lang="en-US" sz="1400" dirty="0">
                <a:latin typeface="Bookman Old Style" panose="02050604050505020204" pitchFamily="18" charset="0"/>
              </a:rPr>
              <a:t>Example: </a:t>
            </a:r>
            <a:r>
              <a:rPr lang="en-US" sz="1400" dirty="0" err="1">
                <a:latin typeface="Bookman Old Style" panose="02050604050505020204" pitchFamily="18" charset="0"/>
              </a:rPr>
              <a:t>AgriSenseAI</a:t>
            </a:r>
            <a:r>
              <a:rPr lang="en-US" sz="1400" dirty="0">
                <a:latin typeface="Bookman Old Style" panose="02050604050505020204" pitchFamily="18" charset="0"/>
              </a:rPr>
              <a:t> can capture a share of the $5B Indian precision farming market by integrating AI &amp; IoT solutions for small and large farms.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F75F9-01D2-0BC6-DBAC-4DC0CF6A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18D72-BB2C-8370-6E83-865C0C73F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7" y="291222"/>
            <a:ext cx="856093" cy="8560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47872-293E-D6DF-67F2-A539F684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73" y="1819664"/>
            <a:ext cx="4114801" cy="23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50DD-3768-4F78-4736-7FCC2354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12" y="74345"/>
            <a:ext cx="10515600" cy="1345381"/>
          </a:xfrm>
        </p:spPr>
        <p:txBody>
          <a:bodyPr>
            <a:normAutofit/>
          </a:bodyPr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AgriSense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 Farming Platform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DC39-0C44-F040-8DEF-0B21DA2C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31" y="820614"/>
            <a:ext cx="11902831" cy="603738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sz="2200" dirty="0">
                <a:latin typeface="Bookman Old Style" panose="02050604050505020204" pitchFamily="18" charset="0"/>
              </a:rPr>
              <a:t>Transforming Farming with AI &amp; IoT. This slide focuses on how </a:t>
            </a:r>
            <a:r>
              <a:rPr lang="en-US" sz="2200" dirty="0" err="1">
                <a:latin typeface="Bookman Old Style" panose="02050604050505020204" pitchFamily="18" charset="0"/>
              </a:rPr>
              <a:t>AgriSenseAI</a:t>
            </a:r>
            <a:r>
              <a:rPr lang="en-US" sz="2200" dirty="0">
                <a:latin typeface="Bookman Old Style" panose="02050604050505020204" pitchFamily="18" charset="0"/>
              </a:rPr>
              <a:t> provides smart solutions to tackle the key challenges in traditional farming using AI, IoT, and automation. Below is a detailed explanation of each solution along with real-world applications and benefits.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1️⃣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Smart Soil Monitoring with IoT Sensors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📌 What it does: Uses IoT soil sensors to measure soil moisture, pH, and nutrient levels in real time.AI analyzes soil health and provides personalized fertilizer recommendations. Helps in preventing over-fertilization and improving soil fertility.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📌 Why it’s needed: Farmers often apply fertilizers without knowing actual soil conditions, leading to nutrient imbalance. Overuse of chemicals depletes soil quality and increases costs.</a:t>
            </a:r>
          </a:p>
          <a:p>
            <a:pPr lvl="2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u="sng" dirty="0">
                <a:latin typeface="Bookman Old Style" panose="02050604050505020204" pitchFamily="18" charset="0"/>
              </a:rPr>
              <a:t>Real Example</a:t>
            </a:r>
            <a:r>
              <a:rPr lang="en-US" dirty="0">
                <a:latin typeface="Bookman Old Style" panose="02050604050505020204" pitchFamily="18" charset="0"/>
              </a:rPr>
              <a:t>:🔹 A rice farmer in Tamil Nadu saves 20% on fertilizer costs by using </a:t>
            </a:r>
            <a:r>
              <a:rPr lang="en-US" dirty="0" err="1">
                <a:latin typeface="Bookman Old Style" panose="02050604050505020204" pitchFamily="18" charset="0"/>
              </a:rPr>
              <a:t>AgriSenseAI’s</a:t>
            </a:r>
            <a:r>
              <a:rPr lang="en-US" dirty="0">
                <a:latin typeface="Bookman Old Style" panose="02050604050505020204" pitchFamily="18" charset="0"/>
              </a:rPr>
              <a:t> real-time soil monitoring system, applying only the required nutrients.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 Impact: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	✅ Reduces fertilizer wastage &amp; cost.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	✅ Maintains soil health for long-term productivity.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2️⃣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AI-Based Pest &amp; Disease Detection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📌 What it does: AI-powered cameras continuously scan crops for pest infestations &amp; disease symptoms. The AI model compares plant images with a disease database to detect infections early. Sends real-time alerts to farmers along with recommended treatment.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📌 Why it’s needed: Farmers often detect pests &amp; diseases too late, causing huge yield losses. Traditional manual inspections are slow and inefficient, especially for large farms.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u="sng" dirty="0">
                <a:latin typeface="Bookman Old Style" panose="02050604050505020204" pitchFamily="18" charset="0"/>
              </a:rPr>
              <a:t>Real Example</a:t>
            </a:r>
            <a:r>
              <a:rPr lang="en-US" dirty="0">
                <a:latin typeface="Bookman Old Style" panose="02050604050505020204" pitchFamily="18" charset="0"/>
              </a:rPr>
              <a:t>:🔹 A grape farmer in Maharashtra prevents 30% crop loss by detecting fungal infection early using AI-powered image recognition.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Impact: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	✅ Early detection saves crops &amp; reduces pesticide overuse.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	✅ AI alerts prevent large-scale damage, improving farm productivity.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E716D1-D2A0-E702-E45B-363F0A1333DD}"/>
              </a:ext>
            </a:extLst>
          </p:cNvPr>
          <p:cNvCxnSpPr/>
          <p:nvPr/>
        </p:nvCxnSpPr>
        <p:spPr>
          <a:xfrm>
            <a:off x="1249312" y="810126"/>
            <a:ext cx="888127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215B14-D6B3-B088-5B56-0F95A482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1" y="74345"/>
            <a:ext cx="936103" cy="9361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38E4-C102-4036-B896-A1804CD5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9739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80E7-70D3-ED5C-8E47-57B6FDDF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29" y="12700"/>
            <a:ext cx="10515600" cy="6436059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050" dirty="0"/>
              <a:t>                    3️⃣ </a:t>
            </a:r>
            <a:r>
              <a:rPr lang="en-US" sz="1300" dirty="0">
                <a:solidFill>
                  <a:srgbClr val="C00000"/>
                </a:solidFill>
                <a:latin typeface="Bookman Old Style" panose="02050604050505020204" pitchFamily="18" charset="0"/>
              </a:rPr>
              <a:t>Automated Irrigation System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📌 What it does: AI-based irrigation controllers automatically adjust water flow based on real-time soil moisture </a:t>
            </a:r>
            <a:r>
              <a:rPr lang="en-US" sz="1050" dirty="0" err="1">
                <a:latin typeface="Bookman Old Style" panose="02050604050505020204" pitchFamily="18" charset="0"/>
              </a:rPr>
              <a:t>data.Integrates</a:t>
            </a:r>
            <a:r>
              <a:rPr lang="en-US" sz="1050" dirty="0">
                <a:latin typeface="Bookman Old Style" panose="02050604050505020204" pitchFamily="18" charset="0"/>
              </a:rPr>
              <a:t> weather 	forecasting to prevent over-irrigation before </a:t>
            </a:r>
            <a:r>
              <a:rPr lang="en-US" sz="1050" dirty="0" err="1">
                <a:latin typeface="Bookman Old Style" panose="02050604050505020204" pitchFamily="18" charset="0"/>
              </a:rPr>
              <a:t>rainfall.Can</a:t>
            </a:r>
            <a:r>
              <a:rPr lang="en-US" sz="1050" dirty="0">
                <a:latin typeface="Bookman Old Style" panose="02050604050505020204" pitchFamily="18" charset="0"/>
              </a:rPr>
              <a:t> be controlled remotely via a mobile or web dashboard.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📌 Why it’s needed: Over-irrigation leads to groundwater depletion, while under-irrigation stresses </a:t>
            </a:r>
            <a:r>
              <a:rPr lang="en-US" sz="1050" dirty="0" err="1">
                <a:latin typeface="Bookman Old Style" panose="02050604050505020204" pitchFamily="18" charset="0"/>
              </a:rPr>
              <a:t>crops.Farmers</a:t>
            </a:r>
            <a:r>
              <a:rPr lang="en-US" sz="1050" dirty="0">
                <a:latin typeface="Bookman Old Style" panose="02050604050505020204" pitchFamily="18" charset="0"/>
              </a:rPr>
              <a:t> manually decide irrigation 	schedules, often resulting in water waste.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050" dirty="0">
                <a:latin typeface="Bookman Old Style" panose="02050604050505020204" pitchFamily="18" charset="0"/>
              </a:rPr>
              <a:t> </a:t>
            </a:r>
            <a:r>
              <a:rPr lang="en-US" sz="1050" i="1" u="sng" dirty="0">
                <a:latin typeface="Bookman Old Style" panose="02050604050505020204" pitchFamily="18" charset="0"/>
              </a:rPr>
              <a:t>Real Example</a:t>
            </a:r>
            <a:r>
              <a:rPr lang="en-US" sz="1050" dirty="0">
                <a:latin typeface="Bookman Old Style" panose="02050604050505020204" pitchFamily="18" charset="0"/>
              </a:rPr>
              <a:t>:🔹 A sugarcane farm in Uttar Pradesh reduces water usage by 40% using </a:t>
            </a:r>
            <a:r>
              <a:rPr lang="en-US" sz="1050" dirty="0" err="1">
                <a:latin typeface="Bookman Old Style" panose="02050604050505020204" pitchFamily="18" charset="0"/>
              </a:rPr>
              <a:t>AgriSenseAI’s</a:t>
            </a:r>
            <a:r>
              <a:rPr lang="en-US" sz="1050" dirty="0">
                <a:latin typeface="Bookman Old Style" panose="02050604050505020204" pitchFamily="18" charset="0"/>
              </a:rPr>
              <a:t> AI-driven irrigation system.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Bookman Old Style" panose="02050604050505020204" pitchFamily="18" charset="0"/>
              </a:rPr>
              <a:t> Impact: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✅ Conserves water while ensuring optimal crop growth.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✅ Reduces irrigation costs &amp; improves sustainability</a:t>
            </a:r>
            <a:r>
              <a:rPr lang="en-US" sz="1050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4️⃣ </a:t>
            </a:r>
            <a:r>
              <a:rPr lang="en-US" sz="1300" dirty="0">
                <a:solidFill>
                  <a:srgbClr val="C00000"/>
                </a:solidFill>
                <a:latin typeface="Bookman Old Style" panose="02050604050505020204" pitchFamily="18" charset="0"/>
              </a:rPr>
              <a:t>AI-Driven Weather &amp; Yield Forecasting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📌 What it does: AI analyzes climate patterns and predicts weather conditions affecting </a:t>
            </a:r>
            <a:r>
              <a:rPr lang="en-US" sz="1050" dirty="0" err="1">
                <a:latin typeface="Bookman Old Style" panose="02050604050505020204" pitchFamily="18" charset="0"/>
              </a:rPr>
              <a:t>crops.Helps</a:t>
            </a:r>
            <a:r>
              <a:rPr lang="en-US" sz="1050" dirty="0">
                <a:latin typeface="Bookman Old Style" panose="02050604050505020204" pitchFamily="18" charset="0"/>
              </a:rPr>
              <a:t> farmers plan their sowing &amp; harvesting 	schedules to avoid losses.AI-driven yield forecasting assists in estimating expected production.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📌 Why it’s needed: Unpredictable weather (droughts, floods) affects harvests and causes huge financial </a:t>
            </a:r>
            <a:r>
              <a:rPr lang="en-US" sz="1050" dirty="0" err="1">
                <a:latin typeface="Bookman Old Style" panose="02050604050505020204" pitchFamily="18" charset="0"/>
              </a:rPr>
              <a:t>losses.Farmers</a:t>
            </a:r>
            <a:r>
              <a:rPr lang="en-US" sz="1050" dirty="0">
                <a:latin typeface="Bookman Old Style" panose="02050604050505020204" pitchFamily="18" charset="0"/>
              </a:rPr>
              <a:t> lack real-time climate 	insights, making poor farming decisions.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050" i="1" u="sng" dirty="0">
                <a:latin typeface="Bookman Old Style" panose="02050604050505020204" pitchFamily="18" charset="0"/>
              </a:rPr>
              <a:t>Real Example</a:t>
            </a:r>
            <a:r>
              <a:rPr lang="en-US" sz="1050" dirty="0">
                <a:latin typeface="Bookman Old Style" panose="02050604050505020204" pitchFamily="18" charset="0"/>
              </a:rPr>
              <a:t>:🔹 A tea plantation in Assam uses AI weather forecasting to adjust harvest timing, reducing loss from unexpected monsoon rains.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Bookman Old Style" panose="02050604050505020204" pitchFamily="18" charset="0"/>
              </a:rPr>
              <a:t> Impact: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✅ Reduces crop damage from weather extremes.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✅ Farmers make informed decisions, improving yield predictability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37E75E-5B08-F93D-9218-53E68890C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857250" cy="6846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0A2E8-D78E-48AF-1A41-8CCFAF17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22131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A91D-715C-E2CC-6DFA-FAE19609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4" y="370897"/>
            <a:ext cx="11514512" cy="6350577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5️⃣ </a:t>
            </a:r>
            <a:r>
              <a:rPr lang="en-US" sz="4900" dirty="0">
                <a:solidFill>
                  <a:srgbClr val="C00000"/>
                </a:solidFill>
                <a:latin typeface="Bookman Old Style" panose="02050604050505020204" pitchFamily="18" charset="0"/>
              </a:rPr>
              <a:t>Smart Marketplace Integration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000" dirty="0">
                <a:latin typeface="Bookman Old Style" panose="02050604050505020204" pitchFamily="18" charset="0"/>
              </a:rPr>
              <a:t>	</a:t>
            </a:r>
            <a:r>
              <a:rPr lang="en-US" sz="3200" dirty="0">
                <a:latin typeface="Bookman Old Style" panose="02050604050505020204" pitchFamily="18" charset="0"/>
              </a:rPr>
              <a:t>📌 What it does : AI analyzes market trends to predict best times &amp; prices for selling crops. Farmers connect directly to buyers through an integrated marketplace              	platform. Blockchain ensures transparency, preventing fraud &amp; middlemen exploitation.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	📌 Why it’s needed : Price fluctuations cause farmers to sell at losses without market insights. Middlemen often reduce farmer profits due to unfair pricing practices.</a:t>
            </a:r>
          </a:p>
          <a:p>
            <a:pPr lvl="2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Bookman Old Style" panose="02050604050505020204" pitchFamily="18" charset="0"/>
              </a:rPr>
              <a:t>Real Example:🔹 A vegetable farmer in Karnataka increases profits by 25% by selling at peak demand using </a:t>
            </a:r>
            <a:r>
              <a:rPr lang="en-US" sz="3200" dirty="0" err="1">
                <a:latin typeface="Bookman Old Style" panose="02050604050505020204" pitchFamily="18" charset="0"/>
              </a:rPr>
              <a:t>AgriSenseAI’s</a:t>
            </a:r>
            <a:r>
              <a:rPr lang="en-US" sz="3200" dirty="0">
                <a:latin typeface="Bookman Old Style" panose="02050604050505020204" pitchFamily="18" charset="0"/>
              </a:rPr>
              <a:t> price prediction system.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Bookman Old Style" panose="02050604050505020204" pitchFamily="18" charset="0"/>
              </a:rPr>
              <a:t> Impact: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	✅ Higher profits for farmers due to direct-to-market sales.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	✅ Better planning based on AI-driven price forecasts.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6️⃣ </a:t>
            </a:r>
            <a:r>
              <a:rPr lang="en-US" sz="4300" dirty="0">
                <a:solidFill>
                  <a:srgbClr val="C00000"/>
                </a:solidFill>
                <a:latin typeface="Bookman Old Style" panose="02050604050505020204" pitchFamily="18" charset="0"/>
              </a:rPr>
              <a:t>Drone-Based Crop Monitoring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100" dirty="0">
                <a:latin typeface="Bookman Old Style" panose="02050604050505020204" pitchFamily="18" charset="0"/>
              </a:rPr>
              <a:t>	</a:t>
            </a:r>
            <a:r>
              <a:rPr lang="en-US" sz="3400" dirty="0">
                <a:latin typeface="Bookman Old Style" panose="02050604050505020204" pitchFamily="18" charset="0"/>
              </a:rPr>
              <a:t>📌 What it does: AI-powered drones scan large fields for crop health assessment. Identifies nutrient deficiencies, water stress, pest outbreaks from  	aerial imagery. Generates automated farm health reports for farmers.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400" dirty="0">
                <a:latin typeface="Bookman Old Style" panose="02050604050505020204" pitchFamily="18" charset="0"/>
              </a:rPr>
              <a:t>	📌 Why it’s needed: Large farms cannot manually monitor every crop section, leading to delayed problem detection . Traditional ground inspections are 	slow and inefficient.</a:t>
            </a:r>
          </a:p>
          <a:p>
            <a:pPr lvl="2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400" dirty="0">
                <a:latin typeface="Bookman Old Style" panose="02050604050505020204" pitchFamily="18" charset="0"/>
              </a:rPr>
              <a:t> Real Example:🔹 A cotton farmer in Madhya Pradesh monitors 500 acres in real-time using </a:t>
            </a:r>
            <a:r>
              <a:rPr lang="en-US" sz="3400" dirty="0" err="1">
                <a:latin typeface="Bookman Old Style" panose="02050604050505020204" pitchFamily="18" charset="0"/>
              </a:rPr>
              <a:t>AgriSenseAI’s</a:t>
            </a:r>
            <a:r>
              <a:rPr lang="en-US" sz="3400" dirty="0">
                <a:latin typeface="Bookman Old Style" panose="02050604050505020204" pitchFamily="18" charset="0"/>
              </a:rPr>
              <a:t> drone surveillance system.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400" dirty="0">
                <a:latin typeface="Bookman Old Style" panose="02050604050505020204" pitchFamily="18" charset="0"/>
              </a:rPr>
              <a:t> Impact: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400" dirty="0">
                <a:latin typeface="Bookman Old Style" panose="02050604050505020204" pitchFamily="18" charset="0"/>
              </a:rPr>
              <a:t>	✅ Faster problem detection, reducing potential losses.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400" dirty="0">
                <a:latin typeface="Bookman Old Style" panose="02050604050505020204" pitchFamily="18" charset="0"/>
              </a:rPr>
              <a:t>	✅ Optimized use of water &amp; fertilizers based on drone insights.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CB00D-AFA9-AE3F-C6C0-B99B33C89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6"/>
            <a:ext cx="747265" cy="747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C76A-4B37-A920-48D0-00084997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30533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4475</Words>
  <Application>Microsoft Office PowerPoint</Application>
  <PresentationFormat>Widescreen</PresentationFormat>
  <Paragraphs>400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 Antiqua</vt:lpstr>
      <vt:lpstr>Bookman Old Style</vt:lpstr>
      <vt:lpstr>Calibri</vt:lpstr>
      <vt:lpstr>Calibri Light</vt:lpstr>
      <vt:lpstr>Segoe UI Symbol</vt:lpstr>
      <vt:lpstr>Times New Roman</vt:lpstr>
      <vt:lpstr>Wingdings</vt:lpstr>
      <vt:lpstr>Office Theme</vt:lpstr>
      <vt:lpstr> AgriSense Smart Farming Platform</vt:lpstr>
      <vt:lpstr>Introduction: AgriSenseAI – AI-Powered Precision Farming</vt:lpstr>
      <vt:lpstr>  Problem Statement – Challenges in Traditional Farming</vt:lpstr>
      <vt:lpstr>Target Audience – Who Benefits from AgriSenseAI?</vt:lpstr>
      <vt:lpstr>Market Size – Growth Potential of AgriSenseAI </vt:lpstr>
      <vt:lpstr>PowerPoint Presentation</vt:lpstr>
      <vt:lpstr>AgriSense Smart Farming Platform </vt:lpstr>
      <vt:lpstr>PowerPoint Presentation</vt:lpstr>
      <vt:lpstr>PowerPoint Presentation</vt:lpstr>
      <vt:lpstr> Competitive Landscape –  AgriSenseAI vs. Existing Solutions</vt:lpstr>
      <vt:lpstr>Competitor Table </vt:lpstr>
      <vt:lpstr>            Revenue Model – AgriSenseAI            (India-Based Approach)</vt:lpstr>
      <vt:lpstr>PowerPoint Presentation</vt:lpstr>
      <vt:lpstr>Technology Stack </vt:lpstr>
      <vt:lpstr>Team</vt:lpstr>
      <vt:lpstr>    Budget Allocation for AgriSenseAI IoT Sensor Kit</vt:lpstr>
      <vt:lpstr>Deployment Plan – AgriSenseAI in      Indian Agriculture</vt:lpstr>
      <vt:lpstr>PowerPoint Presentation</vt:lpstr>
      <vt:lpstr>   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Startup Company/Idea</dc:title>
  <dc:creator>dell</dc:creator>
  <cp:lastModifiedBy>akshaya naidi</cp:lastModifiedBy>
  <cp:revision>26</cp:revision>
  <dcterms:created xsi:type="dcterms:W3CDTF">2023-07-03T06:05:45Z</dcterms:created>
  <dcterms:modified xsi:type="dcterms:W3CDTF">2025-02-15T08:22:49Z</dcterms:modified>
</cp:coreProperties>
</file>