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46ff5d0d_0_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46ff5d0d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d2785623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d27856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d005963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d0059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546ff5d0d_0_7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546ff5d0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d2785623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d27856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Definition of genre depends on </a:t>
            </a:r>
            <a:r>
              <a:rPr lang="en"/>
              <a:t>Topic vs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Physics forum - physics and blog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Figures: |G_A| &lt;= |G_B|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2785623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278562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equation is for the combination of genres, while the second equation is how the genres interact with each other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46ff5d0d_0_7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546ff5d0d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3c88724f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3c8872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limit is at 4.0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example: 0.8, 1.2 -&gt; still be pronounced as consistent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546ff5d0d_0_7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546ff5d0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448bc653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448bc65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Treebanks with where the total number of sentences is 1k or less are not included - eliminates PUD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3c11903d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3c11903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second table, the given values show the scores that were received from calculations and not estimations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46ff5d0d_0_7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46ff5d0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663af2755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663af275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448bc6537_1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448bc653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585af1f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585af1f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85af1f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85af1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Parser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also used in case of UDv2.2 ru treebanks by Droganova et al. (2018)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Variation nuclei: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not localise, rather states the inconsistencies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Skipping on intro to UD, covered in dataset section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Coming up: KL-divergence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3d005963c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3d00596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3d005963c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3d00596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46ff5d0d_0_7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46ff5d0d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3c88724f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3c8872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 used: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Size of treebank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Number of genres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Output from official UD validator for syntax and other errors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Known error types in UDAPI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46ff5d0d_0_7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46ff5d0d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d005963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d00596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Figures show variability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of distinct POS trigrams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no of POS trigrams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no of unique POS trigrams needed for the treebanks to be comparative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6" name="Google Shape;86;p13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0" name="Google Shape;110;p13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2" name="Google Shape;112;p13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Estimating POS Annotation Consistency of Different Treebanks in a Language</a:t>
            </a:r>
            <a:endParaRPr sz="3100"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2137250" y="2926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Akshay Aggarwal and Daniel Zeman</a:t>
            </a:r>
            <a:endParaRPr sz="2000"/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54625"/>
            <a:ext cx="3102029" cy="90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913" y="194688"/>
            <a:ext cx="7905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4323325" y="4259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Univerzita Karlova Matematicko-fyzikální fakulta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941700" y="161925"/>
            <a:ext cx="759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Data Size (Heuristic Constraints)</a:t>
            </a:r>
            <a:endParaRPr sz="2400"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873225" y="26748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Datasets </a:t>
            </a:r>
            <a:r>
              <a:rPr b="1" lang="en" sz="1200"/>
              <a:t>A, B </a:t>
            </a:r>
            <a:r>
              <a:rPr lang="en" sz="1200"/>
              <a:t>can be compared if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Individual dataset has at least 400 sentences, </a:t>
            </a:r>
            <a:r>
              <a:rPr b="1" lang="en" sz="1200"/>
              <a:t>size(A) ≥ 400 &amp; size(B) ≥ 400; </a:t>
            </a:r>
            <a:r>
              <a:rPr lang="en" sz="1200"/>
              <a:t>and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 with smaller average sentence length has at least as many as syntactic words as 400 sentences in the other dataset</a:t>
            </a:r>
            <a:endParaRPr sz="12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725" y="887575"/>
            <a:ext cx="2215400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450" y="887575"/>
            <a:ext cx="2215400" cy="1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100" y="3910553"/>
            <a:ext cx="5626049" cy="3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</a:t>
            </a:r>
            <a:endParaRPr sz="2400"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823750" y="856050"/>
            <a:ext cx="7378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</a:t>
            </a:r>
            <a:r>
              <a:rPr b="1" lang="en" sz="1200"/>
              <a:t> </a:t>
            </a:r>
            <a:r>
              <a:rPr b="1" lang="en" sz="1200"/>
              <a:t>Requirements: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number of sentences in a single-genre (</a:t>
            </a:r>
            <a:r>
              <a:rPr i="1" lang="en" sz="1200"/>
              <a:t>news</a:t>
            </a:r>
            <a:r>
              <a:rPr lang="en" sz="1200"/>
              <a:t>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 Star Rating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language families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Treebanks Used: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Czech-PDT (Indo-European, rated 4.5 stars)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Estonian-EDT (Uralic, rated 4 stars)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Experimental Process: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Downsample the data from either treebank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 k-fold cross validation on the downsampled data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Report the average score of the cross-validation run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treebanks </a:t>
            </a:r>
            <a:r>
              <a:rPr b="1" lang="en" sz="1200"/>
              <a:t>A, B</a:t>
            </a:r>
            <a:r>
              <a:rPr lang="en" sz="1200"/>
              <a:t> containing data from same genre, but differing only with respect to the size of data</a:t>
            </a:r>
            <a:endParaRPr sz="12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175" y="2244988"/>
            <a:ext cx="3870374" cy="65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{pos}(A, B) \leq \Theta_{pos}(A, B) = 0.5" id="220" name="Google Shape;220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8527" y="4484925"/>
            <a:ext cx="2788946" cy="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Distribution</a:t>
            </a:r>
            <a:r>
              <a:rPr lang="en"/>
              <a:t> and θ</a:t>
            </a:r>
            <a:r>
              <a:rPr baseline="-25000" lang="en" sz="3400"/>
              <a:t>pos</a:t>
            </a:r>
            <a:endParaRPr baseline="-25000" sz="3400"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361700" y="161900"/>
            <a:ext cx="64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Genre Distribution in Data</a:t>
            </a:r>
            <a:endParaRPr sz="2400"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873225" y="23700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Genre definition is not explicit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c</a:t>
            </a:r>
            <a:r>
              <a:rPr i="1" lang="en" sz="1200"/>
              <a:t>hemistry </a:t>
            </a:r>
            <a:r>
              <a:rPr lang="en" sz="1200"/>
              <a:t>and </a:t>
            </a:r>
            <a:r>
              <a:rPr i="1" lang="en" sz="1200"/>
              <a:t>physics</a:t>
            </a:r>
            <a:r>
              <a:rPr lang="en" sz="1200"/>
              <a:t> can be separated, or clubbed under </a:t>
            </a:r>
            <a:r>
              <a:rPr i="1" lang="en" sz="1200"/>
              <a:t>science</a:t>
            </a:r>
            <a:endParaRPr i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Multi-genre classification of data also possible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X can be split into constituent genres such that G</a:t>
            </a:r>
            <a:r>
              <a:rPr baseline="-25000" lang="en" sz="1200"/>
              <a:t>X</a:t>
            </a:r>
            <a:r>
              <a:rPr lang="en" sz="1200"/>
              <a:t> = {A</a:t>
            </a:r>
            <a:r>
              <a:rPr baseline="-25000" lang="en" sz="1200"/>
              <a:t>1</a:t>
            </a:r>
            <a:r>
              <a:rPr lang="en" sz="1200"/>
              <a:t>, A</a:t>
            </a:r>
            <a:r>
              <a:rPr baseline="-25000" lang="en" sz="1200"/>
              <a:t>2</a:t>
            </a:r>
            <a:r>
              <a:rPr lang="en" sz="1200"/>
              <a:t>, A</a:t>
            </a:r>
            <a:r>
              <a:rPr baseline="-25000" lang="en" sz="1200"/>
              <a:t>3</a:t>
            </a:r>
            <a:r>
              <a:rPr lang="en" sz="1200"/>
              <a:t>, …, A</a:t>
            </a:r>
            <a:r>
              <a:rPr baseline="-25000" lang="en" sz="1200"/>
              <a:t>i</a:t>
            </a:r>
            <a:r>
              <a:rPr lang="en" sz="1200"/>
              <a:t>}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 genres in dataset X might not adhere to the constraints specified before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</a:t>
            </a:r>
            <a:r>
              <a:rPr lang="en" sz="1200"/>
              <a:t>et of such genres indicated by G</a:t>
            </a:r>
            <a:r>
              <a:rPr baseline="-25000" lang="en" sz="1200"/>
              <a:t>adulterant</a:t>
            </a:r>
            <a:r>
              <a:rPr lang="en" sz="1200"/>
              <a:t> (G</a:t>
            </a:r>
            <a:r>
              <a:rPr baseline="-25000" lang="en" sz="1200"/>
              <a:t>adulterant</a:t>
            </a:r>
            <a:r>
              <a:rPr lang="en" sz="1200"/>
              <a:t> ⊆ G</a:t>
            </a:r>
            <a:r>
              <a:rPr baseline="-25000" lang="en" sz="1200"/>
              <a:t>X</a:t>
            </a:r>
            <a:r>
              <a:rPr lang="en" sz="1200"/>
              <a:t>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Might not always be possible to split the dataset into constituent genres</a:t>
            </a:r>
            <a:endParaRPr sz="1200"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800" y="781725"/>
            <a:ext cx="55054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</a:t>
            </a:r>
            <a:endParaRPr sz="2400"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823750" y="856050"/>
            <a:ext cx="7378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 Requirements: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number of sentences in multiple genres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 Star Rating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language families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Treebanks Used: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Polish-LFG (Indo-European, rated 4 stars)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Finnish-TDT (Uralic, rated 3.5 stars)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Experimental Process: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Downsample the data from considered genres in a given treebank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Study interaction of genres starting from 1 : n, leading to m : n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Report the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score on each interaction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X</a:t>
            </a:r>
            <a:r>
              <a:rPr b="1" baseline="-25000" lang="en" sz="1200"/>
              <a:t>y</a:t>
            </a:r>
            <a:r>
              <a:rPr lang="en" sz="1200"/>
              <a:t> denotes genre </a:t>
            </a:r>
            <a:r>
              <a:rPr b="1" lang="en" sz="1200"/>
              <a:t>y</a:t>
            </a:r>
            <a:r>
              <a:rPr lang="en" sz="1200"/>
              <a:t> present in dataset </a:t>
            </a:r>
            <a:r>
              <a:rPr b="1" lang="en" sz="1200"/>
              <a:t>X</a:t>
            </a:r>
            <a:endParaRPr sz="1200"/>
          </a:p>
        </p:txBody>
      </p:sp>
      <p:pic>
        <p:nvPicPr>
          <p:cNvPr descr="\theta_{pos}(A_{x}, B_{y}) \leq \Theta_{pos}(A_{x}, B_{y}) = 2.0" id="246" name="Google Shape;246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274" y="4465300"/>
            <a:ext cx="1720426" cy="14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700" y="4359870"/>
            <a:ext cx="3129950" cy="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5007700" y="4359863"/>
            <a:ext cx="714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where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Genre and Size Based Limits</a:t>
            </a:r>
            <a:endParaRPr baseline="-25000" sz="3400"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Multiple Genres in Both Treebanks</a:t>
            </a:r>
            <a:endParaRPr sz="24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far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</a:t>
            </a:r>
            <a:r>
              <a:rPr lang="en" sz="1200"/>
              <a:t>imply averaging the calculated θ</a:t>
            </a:r>
            <a:r>
              <a:rPr baseline="-25000" lang="en" sz="1200"/>
              <a:t>pos</a:t>
            </a:r>
            <a:r>
              <a:rPr lang="en" sz="1200"/>
              <a:t> scores for each non-adulterant genre is not enough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Case in point: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θ</a:t>
            </a:r>
            <a:r>
              <a:rPr baseline="-25000" lang="en"/>
              <a:t>pos</a:t>
            </a:r>
            <a:r>
              <a:rPr lang="en"/>
              <a:t>(A</a:t>
            </a:r>
            <a:r>
              <a:rPr baseline="-25000" lang="en"/>
              <a:t>x</a:t>
            </a:r>
            <a:r>
              <a:rPr lang="en"/>
              <a:t>,B</a:t>
            </a:r>
            <a:r>
              <a:rPr baseline="-25000" lang="en"/>
              <a:t>x</a:t>
            </a:r>
            <a:r>
              <a:rPr lang="en"/>
              <a:t>) 	= 2	// exceeds limit of 0.5</a:t>
            </a:r>
            <a:br>
              <a:rPr lang="en"/>
            </a:b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θ</a:t>
            </a:r>
            <a:r>
              <a:rPr baseline="-25000" lang="en"/>
              <a:t>pos</a:t>
            </a:r>
            <a:r>
              <a:rPr lang="en"/>
              <a:t>(A</a:t>
            </a:r>
            <a:r>
              <a:rPr baseline="-25000" lang="en"/>
              <a:t>y</a:t>
            </a:r>
            <a:r>
              <a:rPr lang="en"/>
              <a:t>,B</a:t>
            </a:r>
            <a:r>
              <a:rPr baseline="-25000" lang="en"/>
              <a:t>x</a:t>
            </a:r>
            <a:r>
              <a:rPr lang="en"/>
              <a:t>) 	= 2.2 	// exceeds limit of 2.0</a:t>
            </a:r>
            <a:br>
              <a:rPr lang="en"/>
            </a:b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Average θ</a:t>
            </a:r>
            <a:r>
              <a:rPr baseline="-25000" lang="en"/>
              <a:t>pos</a:t>
            </a:r>
            <a:r>
              <a:rPr lang="en"/>
              <a:t> = Average(2, 2.2) = 2.1</a:t>
            </a:r>
            <a:br>
              <a:rPr lang="en"/>
            </a:b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Calculated θ</a:t>
            </a:r>
            <a:r>
              <a:rPr baseline="-25000" lang="en"/>
              <a:t>pos</a:t>
            </a:r>
            <a:r>
              <a:rPr lang="en"/>
              <a:t>(A,B) = 1.9 ≤ 2.1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treebanks would be marked as consistent, even though inconsistent in all genre-wise annotations</a:t>
            </a:r>
            <a:endParaRPr sz="1200"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8324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Θ</a:t>
            </a:r>
            <a:r>
              <a:rPr baseline="-25000" lang="en" sz="1100"/>
              <a:t>pos </a:t>
            </a:r>
            <a:r>
              <a:rPr lang="en" sz="1100"/>
              <a:t>for each genre, Θ’</a:t>
            </a:r>
            <a:r>
              <a:rPr baseline="-25000" lang="en" sz="1100"/>
              <a:t>pos</a:t>
            </a:r>
            <a:endParaRPr baseline="-25000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aseline="-25000" lang="en" sz="1100"/>
            </a:br>
            <a:endParaRPr baseline="-25000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where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Overall </a:t>
            </a:r>
            <a:r>
              <a:rPr lang="en" sz="1100"/>
              <a:t>Θ</a:t>
            </a:r>
            <a:r>
              <a:rPr baseline="-25000" lang="en" sz="1100"/>
              <a:t>pos</a:t>
            </a:r>
            <a:endParaRPr sz="11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89" y="2339476"/>
            <a:ext cx="3790138" cy="8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5612" y="3757548"/>
            <a:ext cx="4888400" cy="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468" y="1509343"/>
            <a:ext cx="3790124" cy="7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8675" y="1526300"/>
            <a:ext cx="3867338" cy="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Treebanks in UDv2.5 Marked for (In)Consistency</a:t>
            </a:r>
            <a:endParaRPr baseline="-25000" sz="3400"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357" l="0" r="0" t="367"/>
          <a:stretch/>
        </p:blipFill>
        <p:spPr>
          <a:xfrm>
            <a:off x="507525" y="599250"/>
            <a:ext cx="3652751" cy="344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463" y="4222253"/>
            <a:ext cx="4477699" cy="8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251525" y="4416650"/>
            <a:ext cx="78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Legend:</a:t>
            </a:r>
            <a:endParaRPr sz="1200"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5">
            <a:alphaModFix/>
          </a:blip>
          <a:srcRect b="0" l="0" r="33168" t="0"/>
          <a:stretch/>
        </p:blipFill>
        <p:spPr>
          <a:xfrm>
            <a:off x="5860575" y="1402225"/>
            <a:ext cx="2441050" cy="23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Consistent/Inconsistent Treebank Pairs In UDv2.5</a:t>
            </a:r>
            <a:endParaRPr sz="2600"/>
          </a:p>
        </p:txBody>
      </p:sp>
      <p:sp>
        <p:nvSpPr>
          <p:cNvPr id="285" name="Google Shape;285;p31"/>
          <p:cNvSpPr txBox="1"/>
          <p:nvPr/>
        </p:nvSpPr>
        <p:spPr>
          <a:xfrm>
            <a:off x="5388788" y="830025"/>
            <a:ext cx="33846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Θ</a:t>
            </a:r>
            <a:r>
              <a:rPr baseline="-25000" lang="en" sz="1000"/>
              <a:t>pos</a:t>
            </a:r>
            <a:r>
              <a:rPr lang="en" sz="1000"/>
              <a:t> S</a:t>
            </a:r>
            <a:r>
              <a:rPr lang="en" sz="1000"/>
              <a:t>cores of Treebank Pairs Marked as Inconsistent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Statistics of constituent genres in Latin-ITTB and Latin-PROIEL treebanks.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r>
              <a:rPr lang="en" sz="1200"/>
              <a:t>Calculated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</a:t>
            </a:r>
            <a:r>
              <a:rPr lang="en" sz="1200"/>
              <a:t>scores: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Notice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(Latin-ITTB</a:t>
            </a:r>
            <a:r>
              <a:rPr baseline="-25000" lang="en" sz="1200"/>
              <a:t>nonfiction</a:t>
            </a:r>
            <a:r>
              <a:rPr lang="en" sz="1200"/>
              <a:t>, Latin-PROIEL</a:t>
            </a:r>
            <a:r>
              <a:rPr baseline="-25000" lang="en" sz="1200"/>
              <a:t>nonfiction</a:t>
            </a:r>
            <a:r>
              <a:rPr lang="en" sz="1200"/>
              <a:t>) &gt; 0.5</a:t>
            </a:r>
            <a:br>
              <a:rPr lang="en" sz="1200"/>
            </a:br>
            <a:br>
              <a:rPr lang="en" sz="1200"/>
            </a:br>
            <a:r>
              <a:rPr lang="en" sz="1200"/>
              <a:t>Similarly, θ</a:t>
            </a:r>
            <a:r>
              <a:rPr baseline="-25000" lang="en" sz="1200"/>
              <a:t>pos</a:t>
            </a:r>
            <a:r>
              <a:rPr lang="en" sz="1200"/>
              <a:t>(Latin-ITTB</a:t>
            </a:r>
            <a:r>
              <a:rPr baseline="-25000" lang="en" sz="1200"/>
              <a:t>nonfiction</a:t>
            </a:r>
            <a:r>
              <a:rPr lang="en" sz="1200"/>
              <a:t>, Latin-PROIEL</a:t>
            </a:r>
            <a:r>
              <a:rPr baseline="-25000" lang="en" sz="1200"/>
              <a:t>bible</a:t>
            </a:r>
            <a:r>
              <a:rPr lang="en" sz="1200"/>
              <a:t>) &gt; 2.0</a:t>
            </a:r>
            <a:endParaRPr sz="1200"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 (Latin Treebanks)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calculating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, we need to calculate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Average θ</a:t>
            </a:r>
            <a:r>
              <a:rPr baseline="-25000" lang="en" sz="1200"/>
              <a:t>pos</a:t>
            </a:r>
            <a:r>
              <a:rPr lang="en" sz="1200"/>
              <a:t> = Average(3.702, 3.558) = 3.63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Θ’</a:t>
            </a:r>
            <a:r>
              <a:rPr baseline="-25000" lang="en" sz="1200"/>
              <a:t>pos </a:t>
            </a:r>
            <a:r>
              <a:rPr lang="en" sz="1200"/>
              <a:t> = Average(0.5, 2.0) = 1.25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Since, there are no adulterant genres, the Θ</a:t>
            </a:r>
            <a:r>
              <a:rPr baseline="-25000" lang="en" sz="1200"/>
              <a:t>pos</a:t>
            </a:r>
            <a:r>
              <a:rPr lang="en" sz="1200"/>
              <a:t> is given by: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	= Minimum( Average θ</a:t>
            </a:r>
            <a:r>
              <a:rPr baseline="-25000" lang="en" sz="1200"/>
              <a:t>pos</a:t>
            </a:r>
            <a:r>
              <a:rPr lang="en" sz="1200"/>
              <a:t>, Θ’</a:t>
            </a:r>
            <a:r>
              <a:rPr baseline="-25000" lang="en" sz="1200"/>
              <a:t>pos</a:t>
            </a:r>
            <a:r>
              <a:rPr lang="en" sz="1200"/>
              <a:t>, 2.0)</a:t>
            </a:r>
            <a:br>
              <a:rPr lang="en" sz="1200"/>
            </a:br>
            <a:r>
              <a:rPr lang="en" sz="1200"/>
              <a:t>	= Minimum( 3.63, 1.25, 2.0)</a:t>
            </a:r>
            <a:br>
              <a:rPr lang="en" sz="1200"/>
            </a:br>
            <a:r>
              <a:rPr lang="en" sz="1200"/>
              <a:t>	= 1.25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This is less than the calculated score of the complete treebank. The pair of treebanks is </a:t>
            </a:r>
            <a:r>
              <a:rPr b="1" lang="en" sz="1200"/>
              <a:t>inconsistent</a:t>
            </a:r>
            <a:r>
              <a:rPr lang="en" sz="1200"/>
              <a:t> in their POS Annotation</a:t>
            </a:r>
            <a:endParaRPr sz="1200"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3059625"/>
            <a:ext cx="3999900" cy="56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13" y="1908632"/>
            <a:ext cx="3231276" cy="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Measure Definition</a:t>
            </a:r>
            <a:endParaRPr baseline="-25000" sz="3400"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3"/>
          <p:cNvSpPr txBox="1"/>
          <p:nvPr>
            <p:ph idx="4294967295" type="title"/>
          </p:nvPr>
        </p:nvSpPr>
        <p:spPr>
          <a:xfrm>
            <a:off x="311700" y="26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10 Trigrams (Latin Treebanks) and Their % Composition</a:t>
            </a:r>
            <a:endParaRPr sz="2600"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0" y="1752600"/>
            <a:ext cx="18097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450" y="1757363"/>
            <a:ext cx="18192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/>
        </p:nvSpPr>
        <p:spPr>
          <a:xfrm>
            <a:off x="802025" y="1237475"/>
            <a:ext cx="1157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Latin-PROIEL</a:t>
            </a:r>
            <a:endParaRPr sz="1200"/>
          </a:p>
        </p:txBody>
      </p:sp>
      <p:sp>
        <p:nvSpPr>
          <p:cNvPr id="305" name="Google Shape;305;p33"/>
          <p:cNvSpPr txBox="1"/>
          <p:nvPr/>
        </p:nvSpPr>
        <p:spPr>
          <a:xfrm>
            <a:off x="3589387" y="1239863"/>
            <a:ext cx="1157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Latin-Perseus </a:t>
            </a:r>
            <a:br>
              <a:rPr lang="en" sz="1200"/>
            </a:br>
            <a:endParaRPr sz="1200"/>
          </a:p>
        </p:txBody>
      </p:sp>
      <p:sp>
        <p:nvSpPr>
          <p:cNvPr id="306" name="Google Shape;306;p33"/>
          <p:cNvSpPr txBox="1"/>
          <p:nvPr/>
        </p:nvSpPr>
        <p:spPr>
          <a:xfrm>
            <a:off x="6685360" y="1239850"/>
            <a:ext cx="91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Latin-ITTB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588" y="1757350"/>
            <a:ext cx="1800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8037" y="3376750"/>
            <a:ext cx="3440101" cy="12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2" type="body"/>
          </p:nvPr>
        </p:nvSpPr>
        <p:spPr>
          <a:xfrm>
            <a:off x="465375" y="1152475"/>
            <a:ext cx="8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Proposed measure </a:t>
            </a:r>
            <a:r>
              <a:rPr lang="en" sz="1200"/>
              <a:t>to judge POS annotation consistency between different treebanks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Belonging to same language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Annotated under same guideline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The measure is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Extensible to any given guideline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Independent of tagger performance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affected by the language’s typology or its family</a:t>
            </a:r>
            <a:br>
              <a:rPr lang="en" sz="1200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Can be used to localise points of inconsistency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Often, </a:t>
            </a:r>
            <a:r>
              <a:rPr lang="en" sz="1200"/>
              <a:t>in conjunction with techniques as proposed by Dickinson and Meurers (2003)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Localisation is possible both inter- and intra-treebanks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Demonstrated utility of measure in UDv2.5 treebanks</a:t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465375" y="3688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311700" y="14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References</a:t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311700" y="982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Marie-Catherine de Marneffe, Miriam Connor, Natalia Silveira, Samuel R. Bowman, Timothy Dozat, and Christopher D. Manning. 2013. More Constructions, More Genres: Extending Stanford Dependencies.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Second International Conference on Dependency Linguistics (DepLing 2013),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pages 187–196, Prague, Czech Republic, August. Charles University in Prague, Matfyzpress, Prague, Czech Republic.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Markus Dickinson and W. Detmar Meurers. 2003. Detecting Errors in Part-of-speech Annotation.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Tenth Conference on European Chapter of the Association for Computational Linguistics - Volume 1, EACL ’03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107–114, Stroudsburg, PA, USA. Association for Computational Linguistics.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Tuomo Kakkonen. 2006. Dependency treebanks: methods, annotation schemes and tools.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15th Nordic Conference of Computational Linguistics (NODALIDA 2005)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94–104, Joensuu, Finland, May. University of Joensuu, Finland.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Mitchell Marcus, Grace Kim, Mary Ann Marcinkiewicz, Robert MacIntyre, Ann Bies, Mark Ferguson, Karen Katz, and Britta Schasberger. 1994. The Penn Treebank: Annotating Predicate Argument Structure.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Workshop on Human Language Technology, HLT ’94,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114–119, USA. Association for Computational Linguistics.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Héctor Martínez Alonso and Daniel Zeman. 2016.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Dependencies for the AnCora treebanks. Procesamiento del Lenguaje Natural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(57):91–98.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Rudolf Rosa and Zdeněk Žabokrtský. 2015. KLcpos3 - a Language Similarity Measure for Delexicalized Parser Transfer. In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53rd Annual Meeting of the Association for Computational Linguistics and the 7th International Joint Conference on Natural Language Processing (Volume 2:Short Papers)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243–249, Beijing, China, July. Association for Computational Linguistics.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Zeman, Daniel; Nivre, Joakim; Abrams, Mitchell; et al., 2019,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Dependencies 2.5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LINDAT/CLARIAH-CZ digital library at the Institute of Formal and Applied Linguistics (ÚFAL), Faculty of Mathematics and Physics, Charles University, http://hdl.handle.net/11234/1-3105.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740775" y="928800"/>
            <a:ext cx="73785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Multiple annotation guidelines for treebanks of same language (Kakkonen, 2006)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 POS annotation schemes for treebanks in English language -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Penn Treebank (Marcus et al., 1994) and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Universal POS tagset (Petrov et al., 2012)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 for quality control new/existing treebanks in the language in a given annotation scheme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tagger/parser on one treebank and notice drop in parser scores on another</a:t>
            </a:r>
            <a:endParaRPr sz="1200"/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200"/>
              <a:t>Spanish (Martínez Alonso and Zeman, 2016), Russian (Drogranova et al., 2018)</a:t>
            </a:r>
            <a:endParaRPr sz="1200"/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200"/>
              <a:t>Bottlenecks- architecture of trained model; performance of used model;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‘Variation nuclei’ method as proposed by Dickinson and Meurers (2003)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Open Problem</a:t>
            </a:r>
            <a:r>
              <a:rPr lang="en" sz="1200"/>
              <a:t>: determining the degree to which the different treebanks differ from each other, when annotated under same annotation guideline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Kullback-Liebler divergence and KLcpos3</a:t>
            </a:r>
            <a:endParaRPr sz="2400"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740775" y="928800"/>
            <a:ext cx="73785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Kullback-Liebler divergence is a measure of how one probability distribution is different from a second, reference probability distribution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discrete distributions P and Q defined on the same probability space 𝜒, divergence from Q to P is defined as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Rosa and Žabokrtský (2015) proposed KLcpos3 measure based on Kullback-Liebler divergence of distribution of coarse POS trigram</a:t>
            </a:r>
            <a:endParaRPr/>
          </a:p>
        </p:txBody>
      </p:sp>
      <p:pic>
        <p:nvPicPr>
          <p:cNvPr descr="D_{KL} (P \parallel Q) = \sum_{x \in \chi} P(x)\log\frac{Q(x)}{P(x)}" id="149" name="Google Shape;149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450" y="2065713"/>
            <a:ext cx="30570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{cpos^{3}} =f(cpos_{i-1}, cpos_{i}, cpos_{i+1}) = \frac{count(cpos_{i-1}, cpos_{i}, cpos_{i+1})}{\sum_{\forall cpos_{a,b,c}}{count(cpos_{a}, cpos_{b}, cpos_{c})}}" id="150" name="Google Shape;150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8050" y="3906725"/>
            <a:ext cx="5387878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L_{cpos^3}(tgt, src) = \sum_{\forall cpos^3 \in tgt}^{}f_{tgt}(cpos^3)\log\frac{f_{tgt}(cpos^3)}{f_{src}(cpos^3)}" id="151" name="Google Shape;151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7775" y="3244700"/>
            <a:ext cx="500845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</a:t>
            </a:r>
            <a:r>
              <a:rPr lang="en" sz="2400"/>
              <a:t>KLcpos3 to</a:t>
            </a:r>
            <a:r>
              <a:rPr lang="en" sz="2400"/>
              <a:t> th</a:t>
            </a:r>
            <a:r>
              <a:rPr lang="en" sz="2400"/>
              <a:t>eta_pos (θ</a:t>
            </a:r>
            <a:r>
              <a:rPr baseline="-25000" lang="en" sz="2400"/>
              <a:t>pos</a:t>
            </a:r>
            <a:r>
              <a:rPr lang="en" sz="2400"/>
              <a:t>)</a:t>
            </a:r>
            <a:endParaRPr sz="2400"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6850" y="764275"/>
            <a:ext cx="72606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Rosa and Žabokrtský (2015) showed </a:t>
            </a:r>
            <a:r>
              <a:rPr lang="en" sz="1200"/>
              <a:t>KLcpos3 can be effectively used for source selection in a delexicalised cross-language parser transfer scenario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Their Motivation</a:t>
            </a:r>
            <a:r>
              <a:rPr lang="en" sz="1200"/>
              <a:t>: Treebanks closer in their POS Annotation Distribution should be better fit for source-transfer than those that are further.</a:t>
            </a:r>
            <a:br>
              <a:rPr lang="en" sz="1200"/>
            </a:br>
            <a:br>
              <a:rPr lang="en" sz="1200"/>
            </a:br>
            <a:r>
              <a:rPr b="1" lang="en" sz="1200"/>
              <a:t>Our Motivation</a:t>
            </a:r>
            <a:r>
              <a:rPr lang="en" sz="1200"/>
              <a:t>: Divergence of distribution of POS Annotation in different treebanks can be used to estimate if the treebanks are consistent or inconsistent in their annotation; having accounted for differences in size, and genre distribution of the treebanks.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Symmetric measure </a:t>
            </a:r>
            <a:r>
              <a:rPr b="1" lang="en" sz="1200"/>
              <a:t>theta_pos (θ</a:t>
            </a:r>
            <a:r>
              <a:rPr b="1" baseline="-25000" lang="en" sz="1200"/>
              <a:t>pos</a:t>
            </a:r>
            <a:r>
              <a:rPr b="1" lang="en" sz="1200"/>
              <a:t>) </a:t>
            </a:r>
            <a:r>
              <a:rPr lang="en" sz="1200"/>
              <a:t>calculates</a:t>
            </a:r>
            <a:r>
              <a:rPr lang="en" sz="1200"/>
              <a:t> divergence in distribution of POS trigrams</a:t>
            </a:r>
            <a:r>
              <a:rPr b="1" lang="en" sz="1200"/>
              <a:t>.</a:t>
            </a:r>
            <a:br>
              <a:rPr b="1" lang="en" sz="1200"/>
            </a:b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</a:t>
            </a:r>
            <a:r>
              <a:rPr lang="en" sz="1200"/>
              <a:t> treebanks are consistent in annotation if θ</a:t>
            </a:r>
            <a:r>
              <a:rPr baseline="-25000" lang="en" sz="1200"/>
              <a:t>pos</a:t>
            </a:r>
            <a:r>
              <a:rPr lang="en" sz="1200"/>
              <a:t> is less than or equal to estimated empirical bound </a:t>
            </a:r>
            <a:r>
              <a:rPr lang="en" sz="1200"/>
              <a:t>for the treebank pair, given by </a:t>
            </a:r>
            <a:r>
              <a:rPr lang="en" sz="1200"/>
              <a:t>Theta_pos (Θ</a:t>
            </a:r>
            <a:r>
              <a:rPr baseline="-25000" lang="en" sz="1200"/>
              <a:t>pos</a:t>
            </a:r>
            <a:r>
              <a:rPr lang="en" sz="1200"/>
              <a:t>) </a:t>
            </a:r>
            <a:endParaRPr sz="1200"/>
          </a:p>
        </p:txBody>
      </p:sp>
      <p:pic>
        <p:nvPicPr>
          <p:cNvPr descr="\theta_{pos}(A, B) = KL_{cpos^3}(A,B) + KL_{cpos^3}(B,A)" id="161" name="Google Shape;161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313" y="3824025"/>
            <a:ext cx="60553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q \Theta_{pos}(A, B)" id="162" name="Google Shape;162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350" y="4217625"/>
            <a:ext cx="190836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1455025" y="3695750"/>
            <a:ext cx="6271200" cy="96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 baseline="-25000" sz="3400"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Details of Dataset</a:t>
            </a:r>
            <a:endParaRPr sz="2400"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36850" y="764275"/>
            <a:ext cx="72606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Demonstrated utility of the measure on Universal Dependencies version 2.5 (abbreviated as UDv2.5) treebanks (Zeman et al., 2019)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UDv2.5 contains 157 treebanks in 90 languages with some languages containing upto 5 treebanks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 is perfect playground for the proposed measure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multiple treebanks (re-)annotated under same annotation guidelines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multiple languages so that the measure is not language-centric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 provides internal ranking of individual treebanks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Assessment of the treebank’s compliance with the guideline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Treebank that adheres better to the guidelines contains fewer inconsistencies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work with high quality treebanks, rated as 3.5 stars or more out of 5 stars.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Assumptions while working with data: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given treebank is internally consistent in its annotation - reinforced through selection of high quality treebank(s)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 case the above requirement is too restrictive, data from individual genres in a treebank is internally consistent in annotation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Size and </a:t>
            </a:r>
            <a:r>
              <a:rPr lang="en"/>
              <a:t>θ</a:t>
            </a:r>
            <a:r>
              <a:rPr baseline="-25000" lang="en" sz="3400"/>
              <a:t>pos</a:t>
            </a:r>
            <a:endParaRPr baseline="-25000" sz="3400"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Data Size</a:t>
            </a:r>
            <a:endParaRPr sz="2400"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73225" y="26748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 trigrams in small part of dataset cannot be considered representative of those present in entire dataset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Difference in Average Sentence Length of the two treebanks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Total number of syntactic words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POS trigrams</a:t>
            </a:r>
            <a:endParaRPr sz="12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725" y="887575"/>
            <a:ext cx="2215400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450" y="887575"/>
            <a:ext cx="2215400" cy="1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1800" y="3754950"/>
            <a:ext cx="3252026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7550" y="3724600"/>
            <a:ext cx="3574750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