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varScale="1">
        <p:scale>
          <a:sx n="78" d="100"/>
          <a:sy n="78" d="100"/>
        </p:scale>
        <p:origin x="874"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95400" y="3314150"/>
            <a:ext cx="7858125" cy="2246769"/>
          </a:xfrm>
          <a:prstGeom prst="rect">
            <a:avLst/>
          </a:prstGeom>
          <a:noFill/>
        </p:spPr>
        <p:txBody>
          <a:bodyPr wrap="square" rtlCol="0">
            <a:spAutoFit/>
          </a:bodyPr>
          <a:lstStyle/>
          <a:p>
            <a:r>
              <a:rPr lang="en-US" sz="2800" dirty="0"/>
              <a:t>STUDENT NAME: Akshaya P</a:t>
            </a:r>
          </a:p>
          <a:p>
            <a:r>
              <a:rPr lang="en-US" sz="2800" dirty="0"/>
              <a:t>REGISTER NO: 122202636[asunm1429122202636]</a:t>
            </a:r>
          </a:p>
          <a:p>
            <a:r>
              <a:rPr lang="en-US" sz="2800" dirty="0"/>
              <a:t>DEPARTMENT: BCOM CS</a:t>
            </a:r>
          </a:p>
          <a:p>
            <a:r>
              <a:rPr lang="en-US" sz="2800" dirty="0"/>
              <a:t>COLLEGE:  ALPHA ARTS AND SCIENCE </a:t>
            </a:r>
          </a:p>
          <a:p>
            <a:r>
              <a:rPr lang="en-US" sz="2800" dirty="0"/>
              <a:t>           </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A2C6C904-1508-76DE-E4D8-C114C6330108}"/>
              </a:ext>
            </a:extLst>
          </p:cNvPr>
          <p:cNvSpPr txBox="1"/>
          <p:nvPr/>
        </p:nvSpPr>
        <p:spPr>
          <a:xfrm>
            <a:off x="739775" y="2133600"/>
            <a:ext cx="6781800" cy="3986476"/>
          </a:xfrm>
          <a:prstGeom prst="rect">
            <a:avLst/>
          </a:prstGeom>
          <a:noFill/>
        </p:spPr>
        <p:txBody>
          <a:bodyPr wrap="square">
            <a:spAutoFit/>
          </a:bodyPr>
          <a:lstStyle/>
          <a:p>
            <a:pPr marL="0" marR="0">
              <a:lnSpc>
                <a:spcPct val="107000"/>
              </a:lnSpc>
              <a:spcBef>
                <a:spcPts val="0"/>
              </a:spcBef>
              <a:spcAft>
                <a:spcPts val="800"/>
              </a:spcAft>
              <a:tabLst>
                <a:tab pos="5300345"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Data collection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Wingdings" panose="05000000000000000000" pitchFamily="2" charset="2"/>
              <a:buChar char=""/>
              <a:tabLst>
                <a:tab pos="914400" algn="l"/>
                <a:tab pos="5300345" algn="l"/>
              </a:tabLst>
            </a:pPr>
            <a:r>
              <a:rPr lang="en-IN" sz="2000" b="1" kern="100" dirty="0" err="1">
                <a:effectLst/>
                <a:latin typeface="Calibri" panose="020F0502020204030204" pitchFamily="34" charset="0"/>
                <a:ea typeface="Calibri" panose="020F0502020204030204" pitchFamily="34" charset="0"/>
                <a:cs typeface="Times New Roman" panose="02020603050405020304" pitchFamily="18" charset="0"/>
              </a:rPr>
              <a:t>Koggle</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 Using this website to collect the data for the project.</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5300345"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Feature collection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Wingdings" panose="05000000000000000000" pitchFamily="2" charset="2"/>
              <a:buChar char=""/>
              <a:tabLst>
                <a:tab pos="914400" algn="l"/>
                <a:tab pos="5300345" algn="l"/>
              </a:tabLs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Excel spread sheet  </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Excel sheet is used to arrange the relevant data.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5300345"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Data cleaning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Wingdings" panose="05000000000000000000" pitchFamily="2" charset="2"/>
              <a:buChar char=""/>
              <a:tabLst>
                <a:tab pos="914400" algn="l"/>
                <a:tab pos="5300345"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Conditional formatting </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Used  to identify the blank area.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Wingdings" panose="05000000000000000000" pitchFamily="2" charset="2"/>
              <a:buChar char=""/>
              <a:tabLst>
                <a:tab pos="914400" algn="l"/>
                <a:tab pos="5300345"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Filter Option </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This option is used to remove the blanks.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B48F4-3D22-8964-E9B5-586BAC2E964A}"/>
              </a:ext>
            </a:extLst>
          </p:cNvPr>
          <p:cNvSpPr>
            <a:spLocks noGrp="1"/>
          </p:cNvSpPr>
          <p:nvPr>
            <p:ph type="title"/>
          </p:nvPr>
        </p:nvSpPr>
        <p:spPr/>
        <p:txBody>
          <a:bodyPr/>
          <a:lstStyle/>
          <a:p>
            <a:r>
              <a:rPr lang="en-US" dirty="0"/>
              <a:t>MODELLING</a:t>
            </a:r>
          </a:p>
        </p:txBody>
      </p:sp>
      <p:sp>
        <p:nvSpPr>
          <p:cNvPr id="3" name="Text Placeholder 2">
            <a:extLst>
              <a:ext uri="{FF2B5EF4-FFF2-40B4-BE49-F238E27FC236}">
                <a16:creationId xmlns:a16="http://schemas.microsoft.com/office/drawing/2014/main" id="{7175DCFF-1FBB-394A-9640-4C5CBB6A6DD2}"/>
              </a:ext>
            </a:extLst>
          </p:cNvPr>
          <p:cNvSpPr>
            <a:spLocks noGrp="1"/>
          </p:cNvSpPr>
          <p:nvPr>
            <p:ph type="body" idx="1"/>
          </p:nvPr>
        </p:nvSpPr>
        <p:spPr>
          <a:xfrm>
            <a:off x="609600" y="1577340"/>
            <a:ext cx="10972800" cy="5933547"/>
          </a:xfrm>
        </p:spPr>
        <p:txBody>
          <a:bodyPr/>
          <a:lstStyle/>
          <a:p>
            <a:pPr marL="914400" marR="0">
              <a:lnSpc>
                <a:spcPct val="107000"/>
              </a:lnSpc>
              <a:spcBef>
                <a:spcPts val="0"/>
              </a:spcBef>
              <a:spcAft>
                <a:spcPts val="800"/>
              </a:spcAft>
              <a:tabLst>
                <a:tab pos="5300345" algn="l"/>
              </a:tabLs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Summary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Wingdings" panose="05000000000000000000" pitchFamily="2" charset="2"/>
              <a:buChar char=""/>
              <a:tabLst>
                <a:tab pos="914400" algn="l"/>
                <a:tab pos="5300345" algn="l"/>
              </a:tabLs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Pivot table </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We use the pivot table to get crisp and clear data about the employee performance . For that we used the below details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Font typeface="Wingdings" panose="05000000000000000000" pitchFamily="2" charset="2"/>
              <a:buChar char=""/>
              <a:tabLst>
                <a:tab pos="1371600" algn="l"/>
                <a:tab pos="5300345"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Filter – employee type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Font typeface="Wingdings" panose="05000000000000000000" pitchFamily="2" charset="2"/>
              <a:buChar char=""/>
              <a:tabLst>
                <a:tab pos="1371600" algn="l"/>
                <a:tab pos="5300345"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Column – current employee rating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Font typeface="Wingdings" panose="05000000000000000000" pitchFamily="2" charset="2"/>
              <a:buChar char=""/>
              <a:tabLst>
                <a:tab pos="1371600" algn="l"/>
                <a:tab pos="5300345"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Row – Business Unit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Font typeface="Wingdings" panose="05000000000000000000" pitchFamily="2" charset="2"/>
              <a:buChar char=""/>
              <a:tabLst>
                <a:tab pos="1371600" algn="l"/>
                <a:tab pos="5300345"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Value – Count of First name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tabLst>
                <a:tab pos="5300345" algn="l"/>
              </a:tabLs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Visualization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Wingdings" panose="05000000000000000000" pitchFamily="2" charset="2"/>
              <a:buChar char=""/>
              <a:tabLst>
                <a:tab pos="914400" algn="l"/>
                <a:tab pos="5300345"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Graph</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 Graph show the result of this analysis.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tabLst>
                <a:tab pos="5300345"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tabLst>
                <a:tab pos="5300345"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tabLst>
                <a:tab pos="5300345" algn="l"/>
              </a:tabLs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3395775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10" name="Picture 9">
            <a:extLst>
              <a:ext uri="{FF2B5EF4-FFF2-40B4-BE49-F238E27FC236}">
                <a16:creationId xmlns:a16="http://schemas.microsoft.com/office/drawing/2014/main" id="{B9106645-84FF-4B47-1102-FEF7D401A5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371601"/>
            <a:ext cx="8382000" cy="509587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07CCF30-2A8D-566B-BD71-FB897D5B6612}"/>
              </a:ext>
            </a:extLst>
          </p:cNvPr>
          <p:cNvSpPr txBox="1"/>
          <p:nvPr/>
        </p:nvSpPr>
        <p:spPr>
          <a:xfrm>
            <a:off x="1600200" y="1516009"/>
            <a:ext cx="7551174" cy="3905428"/>
          </a:xfrm>
          <a:prstGeom prst="rect">
            <a:avLst/>
          </a:prstGeom>
          <a:noFill/>
        </p:spPr>
        <p:txBody>
          <a:bodyPr wrap="square">
            <a:spAutoFit/>
          </a:bodyPr>
          <a:lstStyle/>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Current employee ratings analysis reveals a predominant concentration of employees in the MEDIUM performance category, indicating an average performance level across the organization. With Label 4TH rating at this level, targeted interventions are needed to elevate performance. </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LOW performance category, with LABEL 5TH rating employees, highlights areas for potential improvement and support. </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Conversely, the HIGH rating  is Label 2ND current rating  and VERY HIGH label 3RD current rating  performance levels show a strong and exceptional workforce that drives significant organizational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911987" y="2716500"/>
            <a:ext cx="8593228" cy="1569660"/>
          </a:xfrm>
          <a:prstGeom prst="rect">
            <a:avLst/>
          </a:prstGeom>
          <a:noFill/>
        </p:spPr>
        <p:txBody>
          <a:bodyPr wrap="square" rtlCol="0">
            <a:spAutoFit/>
          </a:bodyPr>
          <a:lstStyle/>
          <a:p>
            <a:r>
              <a:rPr lang="en-US" sz="48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4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832" y="31864"/>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538609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Dataset Description</a:t>
            </a:r>
            <a:endParaRPr lang="en-US" sz="32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Results and </a:t>
            </a:r>
            <a:r>
              <a:rPr lang="en-US" sz="3200" dirty="0">
                <a:solidFill>
                  <a:srgbClr val="0D0D0D"/>
                </a:solidFill>
                <a:latin typeface="Times New Roman" panose="02020603050405020304" pitchFamily="18" charset="0"/>
                <a:cs typeface="Times New Roman" panose="02020603050405020304" pitchFamily="18" charset="0"/>
              </a:rPr>
              <a:t>Discussion</a:t>
            </a:r>
            <a:endParaRPr lang="en-US" sz="32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ECF77C4-7ADF-A9EE-4B7A-203448E02700}"/>
              </a:ext>
            </a:extLst>
          </p:cNvPr>
          <p:cNvSpPr txBox="1"/>
          <p:nvPr/>
        </p:nvSpPr>
        <p:spPr>
          <a:xfrm>
            <a:off x="1600201" y="1470419"/>
            <a:ext cx="5791200" cy="3931910"/>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1800" b="1" kern="100" dirty="0">
                <a:effectLst/>
                <a:latin typeface="Calibri" panose="020F0502020204030204" pitchFamily="34" charset="0"/>
                <a:ea typeface="Calibri" panose="020F0502020204030204" pitchFamily="34" charset="0"/>
                <a:cs typeface="Calibri" panose="020F0502020204030204" pitchFamily="34" charset="0"/>
              </a:rPr>
              <a:t>The Process of evaluating employee performance to determine , If they are meeting company expectations . It can help identify strengths and areas to improve and align employees goals with organizational objectives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b="1" kern="100" dirty="0">
                <a:effectLst/>
                <a:latin typeface="Calibri" panose="020F0502020204030204" pitchFamily="34" charset="0"/>
                <a:ea typeface="Calibri" panose="020F0502020204030204" pitchFamily="34" charset="0"/>
                <a:cs typeface="Calibri" panose="020F0502020204030204" pitchFamily="34" charset="0"/>
              </a:rPr>
              <a:t>In an organization there will be a GOOD , AVERAGE and POOR performance of employees . Motivation , Growth, Employees personal development focus can be   </a:t>
            </a:r>
            <a:r>
              <a:rPr lang="en-US" sz="1800" b="1" kern="100" dirty="0" err="1">
                <a:effectLst/>
                <a:latin typeface="Calibri" panose="020F0502020204030204" pitchFamily="34" charset="0"/>
                <a:ea typeface="Calibri" panose="020F0502020204030204" pitchFamily="34" charset="0"/>
                <a:cs typeface="Calibri" panose="020F0502020204030204" pitchFamily="34" charset="0"/>
              </a:rPr>
              <a:t>Analysed</a:t>
            </a:r>
            <a:r>
              <a:rPr lang="en-US" sz="1800" b="1" kern="100" dirty="0">
                <a:effectLst/>
                <a:latin typeface="Calibri" panose="020F0502020204030204" pitchFamily="34" charset="0"/>
                <a:ea typeface="Calibri" panose="020F0502020204030204" pitchFamily="34" charset="0"/>
                <a:cs typeface="Calibri" panose="020F0502020204030204" pitchFamily="34" charset="0"/>
              </a:rPr>
              <a:t> by finding according to their  performance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b="1" kern="100" dirty="0">
                <a:effectLst/>
                <a:latin typeface="Calibri" panose="020F0502020204030204" pitchFamily="34" charset="0"/>
                <a:ea typeface="Calibri" panose="020F0502020204030204" pitchFamily="34" charset="0"/>
                <a:cs typeface="Calibri" panose="020F0502020204030204" pitchFamily="34" charset="0"/>
              </a:rPr>
              <a:t>This process also supports fair evaluations, recognizes high performers, addresses performance issues, and informs strategic planning, ultimately driving employee engagement and organizational success.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Calibri" panose="020F0502020204030204" pitchFamily="34" charset="0"/>
              </a:rPr>
              <a:t>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E1F3025-2268-F7EC-CE13-E42DC3E4F1B1}"/>
              </a:ext>
            </a:extLst>
          </p:cNvPr>
          <p:cNvSpPr txBox="1"/>
          <p:nvPr/>
        </p:nvSpPr>
        <p:spPr>
          <a:xfrm>
            <a:off x="457200" y="1028343"/>
            <a:ext cx="9944100" cy="393954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latin typeface="Sitka Heading Semibold" pitchFamily="2" charset="0"/>
              </a:rPr>
              <a:t>This analysis evaluates employee performance across five business units of  employees. </a:t>
            </a:r>
          </a:p>
          <a:p>
            <a:endParaRPr lang="en-US" sz="2000" dirty="0">
              <a:latin typeface="Sitka Heading Semibold" pitchFamily="2" charset="0"/>
            </a:endParaRPr>
          </a:p>
          <a:p>
            <a:r>
              <a:rPr lang="en-US" b="1" dirty="0"/>
              <a:t>Performance Levels: </a:t>
            </a:r>
            <a:r>
              <a:rPr lang="en-US" dirty="0"/>
              <a:t>Is based on their Employee types </a:t>
            </a:r>
          </a:p>
          <a:p>
            <a:pPr marL="742950" lvl="1" indent="-285750">
              <a:buFont typeface="Wingdings" panose="05000000000000000000" pitchFamily="2" charset="2"/>
              <a:buChar char="Ø"/>
            </a:pPr>
            <a:endParaRPr lang="en-US" dirty="0"/>
          </a:p>
          <a:p>
            <a:r>
              <a:rPr lang="en-US" b="1" dirty="0"/>
              <a:t>Business Unit Highlights:</a:t>
            </a:r>
            <a:endParaRPr lang="en-US" dirty="0"/>
          </a:p>
          <a:p>
            <a:pPr marL="285750" indent="-285750">
              <a:buFont typeface="Wingdings" panose="05000000000000000000" pitchFamily="2" charset="2"/>
              <a:buChar char="q"/>
            </a:pPr>
            <a:r>
              <a:rPr lang="en-US" dirty="0" err="1"/>
              <a:t>Flitering</a:t>
            </a:r>
            <a:r>
              <a:rPr lang="en-US" dirty="0"/>
              <a:t> the business unit </a:t>
            </a:r>
          </a:p>
          <a:p>
            <a:pPr marL="285750" indent="-285750">
              <a:buFont typeface="Wingdings" panose="05000000000000000000" pitchFamily="2" charset="2"/>
              <a:buChar char="q"/>
            </a:pPr>
            <a:r>
              <a:rPr lang="en-US" dirty="0"/>
              <a:t>Employees names</a:t>
            </a:r>
          </a:p>
          <a:p>
            <a:pPr marL="285750" indent="-285750">
              <a:buFont typeface="Wingdings" panose="05000000000000000000" pitchFamily="2" charset="2"/>
              <a:buChar char="q"/>
            </a:pPr>
            <a:r>
              <a:rPr lang="en-US" dirty="0"/>
              <a:t>Ratings of employees</a:t>
            </a:r>
          </a:p>
          <a:p>
            <a:pPr marL="285750" indent="-285750">
              <a:buFont typeface="Wingdings" panose="05000000000000000000" pitchFamily="2" charset="2"/>
              <a:buChar char="q"/>
            </a:pPr>
            <a:r>
              <a:rPr lang="en-US" dirty="0"/>
              <a:t>Employee types [ full time , part time , </a:t>
            </a:r>
            <a:r>
              <a:rPr lang="en-US" dirty="0" err="1"/>
              <a:t>etc</a:t>
            </a:r>
            <a:r>
              <a:rPr lang="en-US" dirty="0"/>
              <a:t>]</a:t>
            </a:r>
          </a:p>
          <a:p>
            <a:pPr marL="285750" indent="-285750">
              <a:buFont typeface="Wingdings" panose="05000000000000000000" pitchFamily="2" charset="2"/>
              <a:buChar char="q"/>
            </a:pPr>
            <a:endParaRPr lang="en-US" dirty="0"/>
          </a:p>
          <a:p>
            <a:r>
              <a:rPr lang="en-US" sz="2400" dirty="0"/>
              <a:t>The goal is to pinpoint trends, celebrate high achievers, and address performance gaps to boost overall effectiveness.</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6E282B2-2F24-4AD2-022A-C212616B67EB}"/>
              </a:ext>
            </a:extLst>
          </p:cNvPr>
          <p:cNvSpPr txBox="1"/>
          <p:nvPr/>
        </p:nvSpPr>
        <p:spPr>
          <a:xfrm>
            <a:off x="699452" y="807994"/>
            <a:ext cx="9206548" cy="3774944"/>
          </a:xfrm>
          <a:prstGeom prst="rect">
            <a:avLst/>
          </a:prstGeom>
          <a:noFill/>
        </p:spPr>
        <p:txBody>
          <a:bodyPr wrap="square">
            <a:spAutoFit/>
          </a:bodyPr>
          <a:lstStyle/>
          <a:p>
            <a:pPr marL="0" marR="0">
              <a:lnSpc>
                <a:spcPct val="107000"/>
              </a:lnSpc>
              <a:spcBef>
                <a:spcPts val="0"/>
              </a:spcBef>
              <a:spcAft>
                <a:spcPts val="800"/>
              </a:spcAft>
              <a:tabLst>
                <a:tab pos="5300345"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By this particular  Analysis there are some people BENEFITED</a:t>
            </a:r>
          </a:p>
          <a:p>
            <a:pPr marL="342900" marR="0" lvl="0" indent="-342900">
              <a:lnSpc>
                <a:spcPct val="107000"/>
              </a:lnSpc>
              <a:spcBef>
                <a:spcPts val="0"/>
              </a:spcBef>
              <a:spcAft>
                <a:spcPts val="0"/>
              </a:spcAft>
              <a:buFont typeface="Symbol" panose="05050102010706020507" pitchFamily="18" charset="2"/>
              <a:buChar char=""/>
              <a:tabLst>
                <a:tab pos="5300345"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Employees: Offers constructive feedback for personal growth and career development, potentially increasing job satisfaction. Highlights high performers, boosting morale and motivation of Recognition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5300345" algn="l"/>
              </a:tabLst>
            </a:pP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Organisation</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32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Provides data-driven insights to make informed decisions about promotions, training, and resource allocation .Helps align employee performance with organizational goals and identify areas for strategic improvement.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5300345"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Employers : To develop and maintain harmonious relations between management and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labour</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 so essential for high productivity of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labour</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and industrial progress in the country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tabLst>
                <a:tab pos="5300345"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Industry : Promote economic efficiency and growth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5300345"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E292533E-F32D-EBF1-B895-92341B25342C}"/>
              </a:ext>
            </a:extLst>
          </p:cNvPr>
          <p:cNvSpPr txBox="1"/>
          <p:nvPr/>
        </p:nvSpPr>
        <p:spPr>
          <a:xfrm>
            <a:off x="3045542" y="2594770"/>
            <a:ext cx="6100916" cy="3523080"/>
          </a:xfrm>
          <a:prstGeom prst="rect">
            <a:avLst/>
          </a:prstGeom>
          <a:noFill/>
        </p:spPr>
        <p:txBody>
          <a:bodyPr wrap="square">
            <a:spAutoFit/>
          </a:bodyPr>
          <a:lstStyle/>
          <a:p>
            <a:pPr marL="342900" marR="0" lvl="0" indent="-342900">
              <a:lnSpc>
                <a:spcPct val="107000"/>
              </a:lnSpc>
              <a:spcBef>
                <a:spcPts val="0"/>
              </a:spcBef>
              <a:spcAft>
                <a:spcPts val="800"/>
              </a:spcAft>
              <a:buFont typeface="Wingdings" panose="05000000000000000000" pitchFamily="2" charset="2"/>
              <a:buChar char=""/>
              <a:tabLst>
                <a:tab pos="457200" algn="l"/>
                <a:tab pos="5300345"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Conditional formatting –  Blank value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tabLst>
                <a:tab pos="457200" algn="l"/>
                <a:tab pos="5300345"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Filter – Missing values  , also known for a sorting data within a file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tabLst>
                <a:tab pos="457200" algn="l"/>
                <a:tab pos="5300345"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Formula – Allocate the performance  level of Rating.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tabLst>
                <a:tab pos="457200" algn="l"/>
                <a:tab pos="5300345"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Pivot Table –  To summarize , organize , and </a:t>
            </a:r>
            <a:r>
              <a:rPr lang="en-IN" sz="2000" b="1" kern="1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 large amounts of data in a variety ways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tabLst>
                <a:tab pos="457200" algn="l"/>
                <a:tab pos="5300345"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Graph –  Represent the data  in visualize of illustrate relationships in data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5300345"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D184E27-3EF9-667E-C4C2-29974931E88C}"/>
              </a:ext>
            </a:extLst>
          </p:cNvPr>
          <p:cNvSpPr txBox="1"/>
          <p:nvPr/>
        </p:nvSpPr>
        <p:spPr>
          <a:xfrm>
            <a:off x="1447800" y="1459006"/>
            <a:ext cx="7703574" cy="5272021"/>
          </a:xfrm>
          <a:prstGeom prst="rect">
            <a:avLst/>
          </a:prstGeom>
          <a:noFill/>
        </p:spPr>
        <p:txBody>
          <a:bodyPr wrap="square">
            <a:spAutoFit/>
          </a:bodyPr>
          <a:lstStyle/>
          <a:p>
            <a:pPr marL="457200" marR="0">
              <a:lnSpc>
                <a:spcPct val="107000"/>
              </a:lnSpc>
              <a:spcBef>
                <a:spcPts val="0"/>
              </a:spcBef>
              <a:spcAft>
                <a:spcPts val="800"/>
              </a:spcAft>
              <a:tabLst>
                <a:tab pos="5300345"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Wingdings" panose="05000000000000000000" pitchFamily="2" charset="2"/>
              <a:buChar char=""/>
              <a:tabLst>
                <a:tab pos="457200" algn="l"/>
                <a:tab pos="5300345" algn="l"/>
              </a:tabLst>
            </a:pP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Employee Data Set </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Kaggle </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tabLst>
                <a:tab pos="457200" algn="l"/>
                <a:tab pos="5300345" algn="l"/>
              </a:tabLst>
            </a:pP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Total features </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29 </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tabLst>
                <a:tab pos="457200" algn="l"/>
                <a:tab pos="5300345" algn="l"/>
              </a:tabLst>
            </a:pP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features</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 9 </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5300345" algn="l"/>
              </a:tabLst>
            </a:pP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Employee id </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Numerical value</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5300345" algn="l"/>
              </a:tabLst>
            </a:pP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Name</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 Text</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5300345" algn="l"/>
              </a:tabLst>
            </a:pP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Gender</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 Male , Female</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5300345" algn="l"/>
              </a:tabLst>
            </a:pP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Employee rating </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Numerical value</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tabLst>
                <a:tab pos="5300345" algn="l"/>
              </a:tabLst>
            </a:pP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Performance level </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Grading</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5300345"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tabLst>
                <a:tab pos="5300345"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F0FC5DD-663A-1732-C800-A71A2CCAA4E8}"/>
              </a:ext>
            </a:extLst>
          </p:cNvPr>
          <p:cNvSpPr txBox="1"/>
          <p:nvPr/>
        </p:nvSpPr>
        <p:spPr>
          <a:xfrm>
            <a:off x="2533650" y="2952235"/>
            <a:ext cx="6617724" cy="2376997"/>
          </a:xfrm>
          <a:prstGeom prst="rect">
            <a:avLst/>
          </a:prstGeom>
          <a:noFill/>
        </p:spPr>
        <p:txBody>
          <a:bodyPr wrap="square">
            <a:spAutoFit/>
          </a:bodyPr>
          <a:lstStyle/>
          <a:p>
            <a:pPr marL="0" marR="0">
              <a:lnSpc>
                <a:spcPct val="107000"/>
              </a:lnSpc>
              <a:spcBef>
                <a:spcPts val="0"/>
              </a:spcBef>
              <a:spcAft>
                <a:spcPts val="800"/>
              </a:spcAft>
              <a:tabLst>
                <a:tab pos="5300345" algn="l"/>
              </a:tabLs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We used the EMPLOYEE TYPE to analysis the performance of employee  , which help us find their development according to their particular personal focus on overall  organizational growth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561</TotalTime>
  <Words>710</Words>
  <Application>Microsoft Office PowerPoint</Application>
  <PresentationFormat>Widescreen</PresentationFormat>
  <Paragraphs>102</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Roboto</vt:lpstr>
      <vt:lpstr>Sitka Heading Semibold</vt:lpstr>
      <vt:lpstr>Symbol</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Akshaya P</cp:lastModifiedBy>
  <cp:revision>24</cp:revision>
  <dcterms:created xsi:type="dcterms:W3CDTF">2024-03-29T15:07:22Z</dcterms:created>
  <dcterms:modified xsi:type="dcterms:W3CDTF">2024-09-03T06:51:46Z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