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8"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2/25/2025</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2/25/2025</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2/25/2025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2/25/2025</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By:Akshaya R</a:t>
            </a:r>
            <a:endParaRPr lang="zh-CN" altLang="en-US"/>
          </a:p>
          <a:p>
            <a:r>
              <a:rPr lang="en-US" sz="2000" b="1" dirty="0">
                <a:solidFill>
                  <a:schemeClr val="accent1">
                    <a:lumMod val="75000"/>
                  </a:schemeClr>
                </a:solidFill>
                <a:latin typeface="Arial"/>
                <a:cs typeface="Arial"/>
              </a:rPr>
              <a:t>College Name &amp; Department : Sri Manakula Vinayagar Engineering College &amp; computer and communication engineering</a:t>
            </a:r>
            <a:endParaRPr lang="zh-CN" altLang="en-US"/>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dirty="0">
                <a:solidFill>
                  <a:schemeClr val="accent1"/>
                </a:solidFill>
              </a:rPr>
              <a:t>GitHub Link</a:t>
            </a:r>
          </a:p>
        </p:txBody>
      </p:sp>
      <p:sp>
        <p:nvSpPr>
          <p:cNvPr id="1048610" name="Content Placeholder 2"/>
          <p:cNvSpPr>
            <a:spLocks noGrp="1"/>
          </p:cNvSpPr>
          <p:nvPr>
            <p:ph idx="1"/>
          </p:nvPr>
        </p:nvSpPr>
        <p:spPr/>
        <p:txBody>
          <a:bodyPr/>
          <a:lstStyle/>
          <a:p>
            <a:pPr marL="0" indent="0">
              <a:buNone/>
            </a:pPr>
            <a:r>
              <a:rPr lang="en-IN" dirty="0"/>
              <a:t>https://github.com/Akshayarangabashiyam/Cyber_Security.git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44014" y="1482520"/>
            <a:ext cx="11029615" cy="4673324"/>
          </a:xfrm>
        </p:spPr>
        <p:txBody>
          <a:bodyPr>
            <a:normAutofit/>
          </a:bodyPr>
          <a:lstStyle/>
          <a:p>
            <a:pPr marL="0" indent="0">
              <a:buNone/>
            </a:pPr>
            <a:r>
              <a:rPr lang="en-US" sz="2800" dirty="0">
                <a:solidFill>
                  <a:srgbClr val="0F0F0F"/>
                </a:solidFill>
                <a:ea typeface="+mn-lt"/>
                <a:cs typeface="+mn-lt"/>
              </a:rPr>
              <a:t>"Secure Data Hiding in Images Using Steganography" is a project that focuses on embedding confidential data within digital images to ensure privacy. It utilizes techniques like Least Significant Bit (LSB) substitution to conceal information while preserving image quality. By integrating encryption with steganography, the system enhances data security and prevents unauthorized access. This approach provides a reliable method for secure communication and data protection.</a:t>
            </a:r>
            <a:endParaRPr lang="en-IN" sz="2800" dirty="0"/>
          </a:p>
          <a:p>
            <a:pPr marL="0" indent="0">
              <a:buNone/>
            </a:pP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zh-CN" altLang="en-US"/>
              <a:t>Technologies, Platform, and Libraries Used</a:t>
            </a:r>
          </a:p>
          <a:p>
            <a:pPr marL="0" indent="0">
              <a:buNone/>
            </a:pPr>
            <a:r>
              <a:rPr lang="zh-CN" altLang="en-US"/>
              <a:t>Technologies &amp; Platform</a:t>
            </a:r>
          </a:p>
          <a:p>
            <a:pPr marL="0" indent="0">
              <a:buNone/>
            </a:pPr>
            <a:r>
              <a:rPr lang="zh-CN" altLang="en-US"/>
              <a:t>Programming Language: Python</a:t>
            </a:r>
          </a:p>
          <a:p>
            <a:pPr marL="0" indent="0">
              <a:buNone/>
            </a:pPr>
            <a:r>
              <a:rPr lang="zh-CN" altLang="en-US"/>
              <a:t>Platform: Cross-platform (Windows, Linux, macOS)</a:t>
            </a:r>
          </a:p>
          <a:p>
            <a:pPr marL="0" indent="0">
              <a:buNone/>
            </a:pPr>
            <a:r>
              <a:rPr lang="zh-CN" altLang="en-US"/>
              <a:t>Libraries Used</a:t>
            </a:r>
          </a:p>
          <a:p>
            <a:pPr marL="0" indent="0">
              <a:buNone/>
            </a:pPr>
            <a:r>
              <a:rPr lang="zh-CN" altLang="en-US"/>
              <a:t>1. OpenCV (cv2) – Used for image processing (reading, modifying, and saving images).</a:t>
            </a:r>
          </a:p>
          <a:p>
            <a:pPr marL="0" indent="0">
              <a:buNone/>
            </a:pPr>
            <a:r>
              <a:rPr lang="zh-CN" altLang="en-US"/>
              <a:t>2. OS (os) – Used to open the saved encrypted image automatically.</a:t>
            </a:r>
          </a:p>
          <a:p>
            <a:pPr marL="0" indent="0">
              <a:buNone/>
            </a:pPr>
            <a:r>
              <a:rPr lang="zh-CN" altLang="en-US"/>
              <a:t>3. String (string) – Used for character encoding, though not explicitly needed in this code.</a:t>
            </a:r>
          </a:p>
          <a:p>
            <a:pPr marL="0" indent="0">
              <a:buNone/>
            </a:pPr>
            <a:r>
              <a:rPr lang="zh-CN" altLang="en-US"/>
              <a:t>This script performs image-based steganography by embedding text into an image and retrieving it using a password.</a:t>
            </a:r>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048681" name="TextBox 1048680"/>
          <p:cNvSpPr txBox="1"/>
          <p:nvPr/>
        </p:nvSpPr>
        <p:spPr>
          <a:xfrm>
            <a:off x="581191" y="1575033"/>
            <a:ext cx="11675054" cy="2606040"/>
          </a:xfrm>
          <a:prstGeom prst="rect">
            <a:avLst/>
          </a:prstGeom>
        </p:spPr>
        <p:txBody>
          <a:bodyPr wrap="square" rtlCol="0">
            <a:spAutoFit/>
          </a:bodyPr>
          <a:lstStyle/>
          <a:p>
            <a:r>
              <a:rPr lang="en-IN" sz="2800" dirty="0">
                <a:solidFill>
                  <a:srgbClr val="000000"/>
                </a:solidFill>
              </a:rPr>
              <a:t>Unique Features of the Project
1. Simple and Lightweight Implementation
2. Custom Character Encoding
3. Password-Protected Decryption
4. Cross-Platform Compatibility
5. Fast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dirty="0">
                <a:solidFill>
                  <a:schemeClr val="accent1"/>
                </a:solidFill>
              </a:rPr>
              <a:t>End users</a:t>
            </a:r>
          </a:p>
        </p:txBody>
      </p:sp>
      <p:sp>
        <p:nvSpPr>
          <p:cNvPr id="1048604" name="Content Placeholder 2"/>
          <p:cNvSpPr>
            <a:spLocks noGrp="1"/>
          </p:cNvSpPr>
          <p:nvPr>
            <p:ph idx="1"/>
          </p:nvPr>
        </p:nvSpPr>
        <p:spPr/>
        <p:txBody>
          <a:bodyPr>
            <a:normAutofit/>
          </a:bodyPr>
          <a:lstStyle/>
          <a:p>
            <a:pPr marL="342900" indent="-342900">
              <a:buAutoNum type="arabicPeriod"/>
            </a:pPr>
            <a:r>
              <a:rPr lang="en-US" sz="2400" dirty="0"/>
              <a:t>Cybersecurity Professionals – For secure communication and data protection.</a:t>
            </a:r>
          </a:p>
          <a:p>
            <a:pPr marL="342900" indent="-342900">
              <a:buAutoNum type="arabicPeriod"/>
            </a:pPr>
            <a:r>
              <a:rPr lang="en-US" sz="2400" dirty="0"/>
              <a:t>2. Journalists &amp; Activists – To hide sensitive information in images.</a:t>
            </a:r>
          </a:p>
          <a:p>
            <a:pPr marL="342900" indent="-342900">
              <a:buAutoNum type="arabicPeriod"/>
            </a:pPr>
            <a:r>
              <a:rPr lang="en-US" sz="2400" dirty="0"/>
              <a:t>3. Forensic Experts – For covert data transmission and evidence protection.</a:t>
            </a:r>
          </a:p>
          <a:p>
            <a:pPr marL="342900" indent="-342900">
              <a:buAutoNum type="arabicPeriod"/>
            </a:pPr>
            <a:r>
              <a:rPr lang="en-US" sz="2400" dirty="0"/>
              <a:t>4. Software Developers &amp; Researchers – For studying and enhancing steganography techniques.</a:t>
            </a:r>
          </a:p>
          <a:p>
            <a:pPr marL="342900" indent="-342900">
              <a:buAutoNum type="arabicPeriod"/>
            </a:pPr>
            <a:r>
              <a:rPr lang="en-US" sz="2400" dirty="0"/>
              <a:t>5. General Users – For private messaging and personal data security.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IN" dirty="0">
                <a:solidFill>
                  <a:schemeClr val="accent1"/>
                </a:solidFill>
              </a:rPr>
              <a:t>Results</a:t>
            </a:r>
          </a:p>
        </p:txBody>
      </p:sp>
      <p:pic>
        <p:nvPicPr>
          <p:cNvPr id="3" name="Content Placeholder 2">
            <a:extLst>
              <a:ext uri="{FF2B5EF4-FFF2-40B4-BE49-F238E27FC236}">
                <a16:creationId xmlns:a16="http://schemas.microsoft.com/office/drawing/2014/main" id="{E101EB24-55A2-8239-18DD-E985AAD446F2}"/>
              </a:ext>
            </a:extLst>
          </p:cNvPr>
          <p:cNvPicPr>
            <a:picLocks noGrp="1" noChangeAspect="1"/>
          </p:cNvPicPr>
          <p:nvPr>
            <p:ph idx="1"/>
          </p:nvPr>
        </p:nvPicPr>
        <p:blipFill>
          <a:blip r:embed="rId2"/>
          <a:stretch>
            <a:fillRect/>
          </a:stretch>
        </p:blipFill>
        <p:spPr>
          <a:xfrm>
            <a:off x="6372843" y="1482244"/>
            <a:ext cx="5237965" cy="4673600"/>
          </a:xfrm>
        </p:spPr>
      </p:pic>
      <p:pic>
        <p:nvPicPr>
          <p:cNvPr id="9" name="Picture 8">
            <a:extLst>
              <a:ext uri="{FF2B5EF4-FFF2-40B4-BE49-F238E27FC236}">
                <a16:creationId xmlns:a16="http://schemas.microsoft.com/office/drawing/2014/main" id="{FF70E6F7-D1CB-E0A7-AE34-D994C4EA20B8}"/>
              </a:ext>
            </a:extLst>
          </p:cNvPr>
          <p:cNvPicPr>
            <a:picLocks noChangeAspect="1"/>
          </p:cNvPicPr>
          <p:nvPr/>
        </p:nvPicPr>
        <p:blipFill>
          <a:blip r:embed="rId3"/>
          <a:stretch>
            <a:fillRect/>
          </a:stretch>
        </p:blipFill>
        <p:spPr>
          <a:xfrm>
            <a:off x="891478" y="1482244"/>
            <a:ext cx="5028552"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44D27-821A-A5E8-F6AC-EFEF1DCD458C}"/>
            </a:ext>
          </a:extLst>
        </p:cNvPr>
        <p:cNvGrpSpPr/>
        <p:nvPr/>
      </p:nvGrpSpPr>
      <p:grpSpPr>
        <a:xfrm>
          <a:off x="0" y="0"/>
          <a:ext cx="0" cy="0"/>
          <a:chOff x="0" y="0"/>
          <a:chExt cx="0" cy="0"/>
        </a:xfrm>
      </p:grpSpPr>
      <p:sp>
        <p:nvSpPr>
          <p:cNvPr id="1048605" name="Title 1">
            <a:extLst>
              <a:ext uri="{FF2B5EF4-FFF2-40B4-BE49-F238E27FC236}">
                <a16:creationId xmlns:a16="http://schemas.microsoft.com/office/drawing/2014/main" id="{7C2CE777-CFC5-586F-5253-899155FBF104}"/>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B9135F7-CEA6-4397-9FBE-AECE386AE1AC}"/>
              </a:ext>
            </a:extLst>
          </p:cNvPr>
          <p:cNvPicPr>
            <a:picLocks noChangeAspect="1"/>
          </p:cNvPicPr>
          <p:nvPr/>
        </p:nvPicPr>
        <p:blipFill>
          <a:blip r:embed="rId2"/>
          <a:stretch>
            <a:fillRect/>
          </a:stretch>
        </p:blipFill>
        <p:spPr>
          <a:xfrm>
            <a:off x="1089118" y="1353555"/>
            <a:ext cx="7308262" cy="4150890"/>
          </a:xfrm>
          <a:prstGeom prst="rect">
            <a:avLst/>
          </a:prstGeom>
        </p:spPr>
      </p:pic>
      <p:pic>
        <p:nvPicPr>
          <p:cNvPr id="7" name="Picture 6">
            <a:extLst>
              <a:ext uri="{FF2B5EF4-FFF2-40B4-BE49-F238E27FC236}">
                <a16:creationId xmlns:a16="http://schemas.microsoft.com/office/drawing/2014/main" id="{DBDF6137-1689-3739-35CD-EAEF560A36F4}"/>
              </a:ext>
            </a:extLst>
          </p:cNvPr>
          <p:cNvPicPr>
            <a:picLocks noChangeAspect="1"/>
          </p:cNvPicPr>
          <p:nvPr/>
        </p:nvPicPr>
        <p:blipFill>
          <a:blip r:embed="rId3"/>
          <a:stretch>
            <a:fillRect/>
          </a:stretch>
        </p:blipFill>
        <p:spPr>
          <a:xfrm>
            <a:off x="1290873" y="3747714"/>
            <a:ext cx="7278116" cy="352474"/>
          </a:xfrm>
          <a:prstGeom prst="rect">
            <a:avLst/>
          </a:prstGeom>
        </p:spPr>
      </p:pic>
      <p:pic>
        <p:nvPicPr>
          <p:cNvPr id="9" name="Picture 8">
            <a:extLst>
              <a:ext uri="{FF2B5EF4-FFF2-40B4-BE49-F238E27FC236}">
                <a16:creationId xmlns:a16="http://schemas.microsoft.com/office/drawing/2014/main" id="{478A2351-3E10-9979-CC8D-EA0746BDD461}"/>
              </a:ext>
            </a:extLst>
          </p:cNvPr>
          <p:cNvPicPr>
            <a:picLocks noChangeAspect="1"/>
          </p:cNvPicPr>
          <p:nvPr/>
        </p:nvPicPr>
        <p:blipFill>
          <a:blip r:embed="rId4"/>
          <a:stretch>
            <a:fillRect/>
          </a:stretch>
        </p:blipFill>
        <p:spPr>
          <a:xfrm>
            <a:off x="1228952" y="4145000"/>
            <a:ext cx="7401958" cy="438211"/>
          </a:xfrm>
          <a:prstGeom prst="rect">
            <a:avLst/>
          </a:prstGeom>
        </p:spPr>
      </p:pic>
    </p:spTree>
    <p:extLst>
      <p:ext uri="{BB962C8B-B14F-4D97-AF65-F5344CB8AC3E}">
        <p14:creationId xmlns:p14="http://schemas.microsoft.com/office/powerpoint/2010/main" val="380038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dirty="0">
                <a:solidFill>
                  <a:schemeClr val="accent1"/>
                </a:solidFill>
              </a:rPr>
              <a:t>Conclusion</a:t>
            </a:r>
          </a:p>
        </p:txBody>
      </p:sp>
      <p:sp>
        <p:nvSpPr>
          <p:cNvPr id="1048608" name="Content Placeholder 2"/>
          <p:cNvSpPr>
            <a:spLocks noGrp="1"/>
          </p:cNvSpPr>
          <p:nvPr>
            <p:ph idx="1"/>
          </p:nvPr>
        </p:nvSpPr>
        <p:spPr/>
        <p:txBody>
          <a:bodyPr>
            <a:normAutofit/>
          </a:bodyPr>
          <a:lstStyle/>
          <a:p>
            <a:pPr marL="0" indent="0">
              <a:lnSpc>
                <a:spcPct val="150000"/>
              </a:lnSpc>
              <a:buNone/>
            </a:pPr>
            <a:r>
              <a:rPr lang="en-US" sz="2400" dirty="0"/>
              <a:t> This project addresses the need for secure and hidden communication by embedding messages within images using pixel manipulation and password protection. By leveraging a simple yet effective approach, it ensures confidentiality and accessibility while preventing unauthorized access. This solution is useful for secure messaging, digital forensics, and data protection, making it a practical steganographic tool.</a:t>
            </a:r>
            <a:endParaRPr lang="en-IN"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65590B41-2456-4232-8DF0-C75972D22E29}">
  <ds:schemaRefs>
    <ds:schemaRef ds:uri="http://schemas.microsoft.com/office/2006/metadata/properties"/>
    <ds:schemaRef ds:uri="http://schemas.microsoft.com/office/infopath/2007/PartnerControls"/>
    <ds:schemaRef ds:uri="b30265f8-c5e2-4918-b4a1-b977299ca3e2"/>
  </ds:schemaRefs>
</ds:datastoreItem>
</file>

<file path=docProps/app.xml><?xml version="1.0" encoding="utf-8"?>
<Properties xmlns="http://schemas.openxmlformats.org/officeDocument/2006/extended-properties" xmlns:vt="http://schemas.openxmlformats.org/officeDocument/2006/docPropsVTypes">
  <TotalTime>6</TotalTime>
  <Words>745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bala</cp:lastModifiedBy>
  <cp:revision>2</cp:revision>
  <dcterms:created xsi:type="dcterms:W3CDTF">2021-05-26T05:50:10Z</dcterms:created>
  <dcterms:modified xsi:type="dcterms:W3CDTF">2025-02-25T09:25:31Z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b0ad634811654423a6431d0df7b7eeb5</vt:lpwstr>
  </property>
</Properties>
</file>