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" charset="1" panose="00000500000000000000"/>
      <p:regular r:id="rId17"/>
    </p:embeddedFont>
    <p:embeddedFont>
      <p:font typeface="Montserrat Bold" charset="1" panose="00000800000000000000"/>
      <p:regular r:id="rId18"/>
    </p:embeddedFont>
    <p:embeddedFont>
      <p:font typeface="Roboto Bold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128522" y="2935923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50" y="0"/>
                </a:lnTo>
                <a:lnTo>
                  <a:pt x="12525650" y="12852813"/>
                </a:lnTo>
                <a:lnTo>
                  <a:pt x="0" y="1285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36911" y="-728859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8"/>
                </a:lnTo>
                <a:lnTo>
                  <a:pt x="0" y="13997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08704" y="1028700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705222" y="3008945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87619" y="3994570"/>
            <a:ext cx="10450511" cy="217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sz="4200" spc="411">
                <a:solidFill>
                  <a:srgbClr val="F2F4F5"/>
                </a:solidFill>
                <a:latin typeface="Montserrat"/>
                <a:ea typeface="Montserrat"/>
                <a:cs typeface="Montserrat"/>
                <a:sym typeface="Montserrat"/>
              </a:rPr>
              <a:t>OBJECT DETECTION USING AI FOR VISUALL</a:t>
            </a:r>
            <a:r>
              <a:rPr lang="en-US" sz="4200" spc="411">
                <a:solidFill>
                  <a:srgbClr val="F2F4F5"/>
                </a:solidFill>
                <a:latin typeface="Montserrat"/>
                <a:ea typeface="Montserrat"/>
                <a:cs typeface="Montserrat"/>
                <a:sym typeface="Montserrat"/>
              </a:rPr>
              <a:t>Y IMPAIRED PEOPLE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51843" cy="10624273"/>
          </a:xfrm>
          <a:custGeom>
            <a:avLst/>
            <a:gdLst/>
            <a:ahLst/>
            <a:cxnLst/>
            <a:rect r="r" b="b" t="t" l="l"/>
            <a:pathLst>
              <a:path h="10624273" w="18751843">
                <a:moveTo>
                  <a:pt x="0" y="0"/>
                </a:moveTo>
                <a:lnTo>
                  <a:pt x="18751843" y="0"/>
                </a:lnTo>
                <a:lnTo>
                  <a:pt x="18751843" y="10624273"/>
                </a:lnTo>
                <a:lnTo>
                  <a:pt x="0" y="10624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87977" y="1998192"/>
            <a:ext cx="4312047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 spc="4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113" y="3416190"/>
            <a:ext cx="15233616" cy="486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0"/>
              </a:lnSpc>
              <a:spcBef>
                <a:spcPct val="0"/>
              </a:spcBef>
            </a:pPr>
            <a:r>
              <a:rPr lang="en-US" sz="3500" spc="3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SYSTEM PR</a:t>
            </a:r>
            <a:r>
              <a:rPr lang="en-US" sz="3500" spc="3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OVIDES REAL-TIME OBJECT DETECTION WITH VOICE FEEDBACK TO ASSIST VISUALLY IMPAIRED USERS. IT ENHANCES MOBILITY AND AWARENESS USING AI AND TTS TECHNOLOGIES. WHILE CURRENT LIMITATIONS EXIST, IT OFFERS A STRONG FOUNDATION FOR FUTURE IMPROVEMENTS IN AFFORDABLE ASSISTIVE SOLUTIONS.</a:t>
            </a:r>
          </a:p>
          <a:p>
            <a:pPr algn="just">
              <a:lnSpc>
                <a:spcPts val="48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7237"/>
            <a:ext cx="18222277" cy="10324237"/>
          </a:xfrm>
          <a:custGeom>
            <a:avLst/>
            <a:gdLst/>
            <a:ahLst/>
            <a:cxnLst/>
            <a:rect r="r" b="b" t="t" l="l"/>
            <a:pathLst>
              <a:path h="10324237" w="18222277">
                <a:moveTo>
                  <a:pt x="0" y="0"/>
                </a:moveTo>
                <a:lnTo>
                  <a:pt x="18222277" y="0"/>
                </a:lnTo>
                <a:lnTo>
                  <a:pt x="18222277" y="10324237"/>
                </a:lnTo>
                <a:lnTo>
                  <a:pt x="0" y="10324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14851" y="4729543"/>
            <a:ext cx="6058297" cy="100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5999" spc="58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3843" y="-300037"/>
            <a:ext cx="18751843" cy="10624273"/>
          </a:xfrm>
          <a:custGeom>
            <a:avLst/>
            <a:gdLst/>
            <a:ahLst/>
            <a:cxnLst/>
            <a:rect r="r" b="b" t="t" l="l"/>
            <a:pathLst>
              <a:path h="10624273" w="18751843">
                <a:moveTo>
                  <a:pt x="0" y="0"/>
                </a:moveTo>
                <a:lnTo>
                  <a:pt x="18751843" y="0"/>
                </a:lnTo>
                <a:lnTo>
                  <a:pt x="18751843" y="10624274"/>
                </a:lnTo>
                <a:lnTo>
                  <a:pt x="0" y="1062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50162" y="2551471"/>
            <a:ext cx="8187676" cy="669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8"/>
              </a:lnSpc>
              <a:spcBef>
                <a:spcPct val="0"/>
              </a:spcBef>
            </a:pPr>
            <a:r>
              <a:rPr lang="en-US" b="true" sz="4035" spc="3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45283" y="4515634"/>
            <a:ext cx="13597434" cy="2636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8029" indent="-414015" lvl="1">
              <a:lnSpc>
                <a:spcPts val="5292"/>
              </a:lnSpc>
              <a:buFont typeface="Arial"/>
              <a:buChar char="•"/>
            </a:pPr>
            <a:r>
              <a:rPr lang="en-US" sz="3835" spc="3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DETECTS OBJECTS USING CAMERA</a:t>
            </a:r>
          </a:p>
          <a:p>
            <a:pPr algn="l" marL="828029" indent="-414015" lvl="1">
              <a:lnSpc>
                <a:spcPts val="5292"/>
              </a:lnSpc>
              <a:buFont typeface="Arial"/>
              <a:buChar char="•"/>
            </a:pPr>
            <a:r>
              <a:rPr lang="en-US" sz="3835" spc="3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IDENTIFIES THEM USING AI (YOLO)</a:t>
            </a:r>
          </a:p>
          <a:p>
            <a:pPr algn="l" marL="828029" indent="-414015" lvl="1">
              <a:lnSpc>
                <a:spcPts val="5292"/>
              </a:lnSpc>
              <a:buFont typeface="Arial"/>
              <a:buChar char="•"/>
            </a:pPr>
            <a:r>
              <a:rPr lang="en-US" sz="3835" spc="3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DESCRIBES SURROUNDINGS USING SPEECH</a:t>
            </a:r>
          </a:p>
          <a:p>
            <a:pPr algn="l" marL="828029" indent="-414015" lvl="1">
              <a:lnSpc>
                <a:spcPts val="5292"/>
              </a:lnSpc>
              <a:buFont typeface="Arial"/>
              <a:buChar char="•"/>
            </a:pPr>
            <a:r>
              <a:rPr lang="en-US" sz="3835" spc="3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REAL-TIME, LIGHTWEIGHT, AND PORTABLE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456819"/>
            <a:ext cx="18288000" cy="290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</a:p>
          <a:p>
            <a:pPr algn="ctr">
              <a:lnSpc>
                <a:spcPts val="5795"/>
              </a:lnSpc>
              <a:spcBef>
                <a:spcPct val="0"/>
              </a:spcBef>
            </a:pPr>
          </a:p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 spc="4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ASSISTIVE VISION USING DEEP LEARNING AND VOICE TECHNOLOGY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63843" y="-300037"/>
            <a:ext cx="18751843" cy="10624273"/>
          </a:xfrm>
          <a:custGeom>
            <a:avLst/>
            <a:gdLst/>
            <a:ahLst/>
            <a:cxnLst/>
            <a:rect r="r" b="b" t="t" l="l"/>
            <a:pathLst>
              <a:path h="10624273" w="18751843">
                <a:moveTo>
                  <a:pt x="0" y="0"/>
                </a:moveTo>
                <a:lnTo>
                  <a:pt x="18751843" y="0"/>
                </a:lnTo>
                <a:lnTo>
                  <a:pt x="18751843" y="10624274"/>
                </a:lnTo>
                <a:lnTo>
                  <a:pt x="0" y="1062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93902" y="3683477"/>
            <a:ext cx="15500195" cy="3645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4451" indent="-282226" lvl="1">
              <a:lnSpc>
                <a:spcPts val="3607"/>
              </a:lnSpc>
              <a:buFont typeface="Arial"/>
              <a:buChar char="•"/>
            </a:pPr>
            <a:r>
              <a:rPr lang="en-US" sz="2614" spc="2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VISUALLY IMPAIRED INDIVIDUALS FACE SIGNIFICANT CHALLENGES IN NAVIGATING THEIR SURROUNDINGS AND IDENTIFYING EVERYDAY OBJECTS, WHICH CAN IMPACT THEIR INDEPENDENCE AND QUALITY OF LIFE.</a:t>
            </a:r>
          </a:p>
          <a:p>
            <a:pPr algn="just" marL="564451" indent="-282226" lvl="1">
              <a:lnSpc>
                <a:spcPts val="3607"/>
              </a:lnSpc>
              <a:buFont typeface="Arial"/>
              <a:buChar char="•"/>
            </a:pPr>
            <a:r>
              <a:rPr lang="en-US" sz="2614" spc="2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THIS PROJECT PRESENTS AN AI-BASED OBJECT DETECTION AND VOICE ASSISTANCE SYSTEM DESIGNED TO SUPPORT VISUALLY IMPAIRED USERS BY PROVIDING REAL-TIME AUDIO FEEDBACK ABOUT OBJECTS IN THEIR ENVIRONMENT.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04611" y="1743456"/>
            <a:ext cx="3614936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 spc="4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ABSTRACT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3843" y="-300037"/>
            <a:ext cx="18751843" cy="10624273"/>
          </a:xfrm>
          <a:custGeom>
            <a:avLst/>
            <a:gdLst/>
            <a:ahLst/>
            <a:cxnLst/>
            <a:rect r="r" b="b" t="t" l="l"/>
            <a:pathLst>
              <a:path h="10624273" w="18751843">
                <a:moveTo>
                  <a:pt x="0" y="0"/>
                </a:moveTo>
                <a:lnTo>
                  <a:pt x="18751843" y="0"/>
                </a:lnTo>
                <a:lnTo>
                  <a:pt x="18751843" y="10624274"/>
                </a:lnTo>
                <a:lnTo>
                  <a:pt x="0" y="1062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1122" y="3071608"/>
            <a:ext cx="16845757" cy="444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7"/>
              </a:lnSpc>
              <a:spcBef>
                <a:spcPct val="0"/>
              </a:spcBef>
            </a:pPr>
          </a:p>
          <a:p>
            <a:pPr algn="just">
              <a:lnSpc>
                <a:spcPts val="3907"/>
              </a:lnSpc>
              <a:spcBef>
                <a:spcPct val="0"/>
              </a:spcBef>
            </a:pPr>
            <a:r>
              <a:rPr lang="en-US" sz="2831" spc="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VISUALLY I</a:t>
            </a:r>
            <a:r>
              <a:rPr lang="en-US" sz="2831" spc="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MP</a:t>
            </a:r>
            <a:r>
              <a:rPr lang="en-US" sz="2831" spc="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831" spc="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831" spc="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831" spc="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</a:t>
            </a:r>
            <a:r>
              <a:rPr lang="en-US" sz="2831" spc="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INDIVIDUALS LACK REAL-TIME AWARENESS OF THEIR SURROUNDINGS, MAKING INDEPENDENT NAVIGATION DIFFICULT AND POTENTIALLY UNSAFE. EXISTING ASSISTIVE TOOLS OFFER LIMITED OBJECT RECOGNITION AND SPATIAL FEEDBACK. THERE IS A NEED FOR AN AI-DRIVEN SOLUTION THAT CAN DETECT AND IDENTIFY NEARBY OBJECTS AND CONVEY THIS INFORMATION AUDIBLY TO ENHANCE MOBILITY, SAFETY, AND INDEPENDENCE.</a:t>
            </a:r>
          </a:p>
          <a:p>
            <a:pPr algn="ctr">
              <a:lnSpc>
                <a:spcPts val="3907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536059" y="2137582"/>
            <a:ext cx="7215882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 spc="4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7453884"/>
            <a:ext cx="18288000" cy="143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 spc="4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GOAL: EMPOWER INDEPENDENCE WITH REAL-TIME VISUAL AID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3843" y="-300037"/>
            <a:ext cx="18751843" cy="10624273"/>
          </a:xfrm>
          <a:custGeom>
            <a:avLst/>
            <a:gdLst/>
            <a:ahLst/>
            <a:cxnLst/>
            <a:rect r="r" b="b" t="t" l="l"/>
            <a:pathLst>
              <a:path h="10624273" w="18751843">
                <a:moveTo>
                  <a:pt x="0" y="0"/>
                </a:moveTo>
                <a:lnTo>
                  <a:pt x="18751843" y="0"/>
                </a:lnTo>
                <a:lnTo>
                  <a:pt x="18751843" y="10624274"/>
                </a:lnTo>
                <a:lnTo>
                  <a:pt x="0" y="1062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02898" y="3446929"/>
            <a:ext cx="13873560" cy="334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4"/>
              </a:lnSpc>
            </a:pPr>
          </a:p>
          <a:p>
            <a:pPr algn="l" marL="698493" indent="-349246" lvl="1">
              <a:lnSpc>
                <a:spcPts val="4464"/>
              </a:lnSpc>
              <a:buFont typeface="Arial"/>
              <a:buChar char="•"/>
            </a:pPr>
            <a:r>
              <a:rPr lang="en-US" sz="3235" spc="3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OBJECT DETECTION: YOLOV5 / YOLOV8 (ULTRALYTICS)</a:t>
            </a:r>
          </a:p>
          <a:p>
            <a:pPr algn="l" marL="698493" indent="-349246" lvl="1">
              <a:lnSpc>
                <a:spcPts val="4464"/>
              </a:lnSpc>
              <a:buFont typeface="Arial"/>
              <a:buChar char="•"/>
            </a:pPr>
            <a:r>
              <a:rPr lang="en-US" sz="3235" spc="3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DEEP LEARNING: PYTORCH / OPENCV DNN</a:t>
            </a:r>
          </a:p>
          <a:p>
            <a:pPr algn="l" marL="698493" indent="-349246" lvl="1">
              <a:lnSpc>
                <a:spcPts val="4464"/>
              </a:lnSpc>
              <a:buFont typeface="Arial"/>
              <a:buChar char="•"/>
            </a:pPr>
            <a:r>
              <a:rPr lang="en-US" sz="3235" spc="3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TEXT-TO-SPEECH: PYTTSX3 / GTTS</a:t>
            </a:r>
          </a:p>
          <a:p>
            <a:pPr algn="l" marL="698493" indent="-349246" lvl="1">
              <a:lnSpc>
                <a:spcPts val="4464"/>
              </a:lnSpc>
              <a:buFont typeface="Arial"/>
              <a:buChar char="•"/>
            </a:pPr>
            <a:r>
              <a:rPr lang="en-US" sz="3235" spc="3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CAMERA INPUT: OPENCV</a:t>
            </a:r>
          </a:p>
          <a:p>
            <a:pPr algn="l" marL="698493" indent="-349246" lvl="1">
              <a:lnSpc>
                <a:spcPts val="4464"/>
              </a:lnSpc>
              <a:buFont typeface="Arial"/>
              <a:buChar char="•"/>
            </a:pPr>
            <a:r>
              <a:rPr lang="en-US" sz="3235" spc="3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PLATFORM: PYTHON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6824" y="1931652"/>
            <a:ext cx="15385707" cy="595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8"/>
              </a:lnSpc>
              <a:spcBef>
                <a:spcPct val="0"/>
              </a:spcBef>
            </a:pPr>
            <a:r>
              <a:rPr lang="en-US" b="true" sz="3535" spc="34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 FRAMEWORK AND TOOLS USED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3843" y="-300037"/>
            <a:ext cx="18751843" cy="10624273"/>
          </a:xfrm>
          <a:custGeom>
            <a:avLst/>
            <a:gdLst/>
            <a:ahLst/>
            <a:cxnLst/>
            <a:rect r="r" b="b" t="t" l="l"/>
            <a:pathLst>
              <a:path h="10624273" w="18751843">
                <a:moveTo>
                  <a:pt x="0" y="0"/>
                </a:moveTo>
                <a:lnTo>
                  <a:pt x="18751843" y="0"/>
                </a:lnTo>
                <a:lnTo>
                  <a:pt x="18751843" y="10624274"/>
                </a:lnTo>
                <a:lnTo>
                  <a:pt x="0" y="1062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213305"/>
            <a:ext cx="1630727" cy="1298652"/>
          </a:xfrm>
          <a:custGeom>
            <a:avLst/>
            <a:gdLst/>
            <a:ahLst/>
            <a:cxnLst/>
            <a:rect r="r" b="b" t="t" l="l"/>
            <a:pathLst>
              <a:path h="1298652" w="1630727">
                <a:moveTo>
                  <a:pt x="0" y="0"/>
                </a:moveTo>
                <a:lnTo>
                  <a:pt x="1630727" y="0"/>
                </a:lnTo>
                <a:lnTo>
                  <a:pt x="1630727" y="1298651"/>
                </a:lnTo>
                <a:lnTo>
                  <a:pt x="0" y="1298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53513" y="4664643"/>
            <a:ext cx="1504734" cy="694913"/>
          </a:xfrm>
          <a:custGeom>
            <a:avLst/>
            <a:gdLst/>
            <a:ahLst/>
            <a:cxnLst/>
            <a:rect r="r" b="b" t="t" l="l"/>
            <a:pathLst>
              <a:path h="694913" w="1504734">
                <a:moveTo>
                  <a:pt x="0" y="0"/>
                </a:moveTo>
                <a:lnTo>
                  <a:pt x="1504734" y="0"/>
                </a:lnTo>
                <a:lnTo>
                  <a:pt x="1504734" y="694913"/>
                </a:lnTo>
                <a:lnTo>
                  <a:pt x="0" y="6949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42363" y="4192305"/>
            <a:ext cx="3346101" cy="1639589"/>
          </a:xfrm>
          <a:custGeom>
            <a:avLst/>
            <a:gdLst/>
            <a:ahLst/>
            <a:cxnLst/>
            <a:rect r="r" b="b" t="t" l="l"/>
            <a:pathLst>
              <a:path h="1639589" w="3346101">
                <a:moveTo>
                  <a:pt x="0" y="0"/>
                </a:moveTo>
                <a:lnTo>
                  <a:pt x="3346101" y="0"/>
                </a:lnTo>
                <a:lnTo>
                  <a:pt x="3346101" y="1639590"/>
                </a:lnTo>
                <a:lnTo>
                  <a:pt x="0" y="16395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90864" y="4213305"/>
            <a:ext cx="3565176" cy="1746936"/>
          </a:xfrm>
          <a:custGeom>
            <a:avLst/>
            <a:gdLst/>
            <a:ahLst/>
            <a:cxnLst/>
            <a:rect r="r" b="b" t="t" l="l"/>
            <a:pathLst>
              <a:path h="1746936" w="3565176">
                <a:moveTo>
                  <a:pt x="0" y="0"/>
                </a:moveTo>
                <a:lnTo>
                  <a:pt x="3565176" y="0"/>
                </a:lnTo>
                <a:lnTo>
                  <a:pt x="3565176" y="1746936"/>
                </a:lnTo>
                <a:lnTo>
                  <a:pt x="0" y="1746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79849" y="4093257"/>
            <a:ext cx="1842871" cy="1692091"/>
          </a:xfrm>
          <a:custGeom>
            <a:avLst/>
            <a:gdLst/>
            <a:ahLst/>
            <a:cxnLst/>
            <a:rect r="r" b="b" t="t" l="l"/>
            <a:pathLst>
              <a:path h="1692091" w="1842871">
                <a:moveTo>
                  <a:pt x="0" y="0"/>
                </a:moveTo>
                <a:lnTo>
                  <a:pt x="1842871" y="0"/>
                </a:lnTo>
                <a:lnTo>
                  <a:pt x="1842871" y="1692091"/>
                </a:lnTo>
                <a:lnTo>
                  <a:pt x="0" y="16920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95455" y="1623319"/>
            <a:ext cx="9633248" cy="779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6"/>
              </a:lnSpc>
              <a:spcBef>
                <a:spcPct val="0"/>
              </a:spcBef>
            </a:pPr>
            <a:r>
              <a:rPr lang="en-US" b="true" sz="4635" spc="45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ARCHITECTURE OVERVIEW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756040" y="4664643"/>
            <a:ext cx="1504734" cy="694913"/>
          </a:xfrm>
          <a:custGeom>
            <a:avLst/>
            <a:gdLst/>
            <a:ahLst/>
            <a:cxnLst/>
            <a:rect r="r" b="b" t="t" l="l"/>
            <a:pathLst>
              <a:path h="694913" w="1504734">
                <a:moveTo>
                  <a:pt x="0" y="0"/>
                </a:moveTo>
                <a:lnTo>
                  <a:pt x="1504734" y="0"/>
                </a:lnTo>
                <a:lnTo>
                  <a:pt x="1504734" y="694913"/>
                </a:lnTo>
                <a:lnTo>
                  <a:pt x="0" y="6949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05156" y="4664643"/>
            <a:ext cx="1504734" cy="694913"/>
          </a:xfrm>
          <a:custGeom>
            <a:avLst/>
            <a:gdLst/>
            <a:ahLst/>
            <a:cxnLst/>
            <a:rect r="r" b="b" t="t" l="l"/>
            <a:pathLst>
              <a:path h="694913" w="1504734">
                <a:moveTo>
                  <a:pt x="0" y="0"/>
                </a:moveTo>
                <a:lnTo>
                  <a:pt x="1504733" y="0"/>
                </a:lnTo>
                <a:lnTo>
                  <a:pt x="1504733" y="694913"/>
                </a:lnTo>
                <a:lnTo>
                  <a:pt x="0" y="6949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2127" y="5790935"/>
            <a:ext cx="2363873" cy="442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  <a:spcBef>
                <a:spcPct val="0"/>
              </a:spcBef>
            </a:pPr>
            <a:r>
              <a:rPr lang="en-US" b="true" sz="2539" spc="248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IMAGE INPUT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13052" y="4471424"/>
            <a:ext cx="2437299" cy="88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3"/>
              </a:lnSpc>
              <a:spcBef>
                <a:spcPct val="0"/>
              </a:spcBef>
            </a:pPr>
            <a:r>
              <a:rPr lang="en-US" b="true" sz="2575" spc="25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YOLO DETECTION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24141" y="4725580"/>
            <a:ext cx="3012825" cy="78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3"/>
              </a:lnSpc>
              <a:spcBef>
                <a:spcPct val="0"/>
              </a:spcBef>
            </a:pPr>
            <a:r>
              <a:rPr lang="en-US" b="true" sz="2292" spc="22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TEXT-TO-SPEECH ENGINE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799940" y="5912616"/>
            <a:ext cx="2785245" cy="398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7"/>
              </a:lnSpc>
              <a:spcBef>
                <a:spcPct val="0"/>
              </a:spcBef>
            </a:pPr>
            <a:r>
              <a:rPr lang="en-US" b="true" sz="2346" spc="22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AUDIO OUTPUT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3843" y="-300037"/>
            <a:ext cx="18751843" cy="10624273"/>
          </a:xfrm>
          <a:custGeom>
            <a:avLst/>
            <a:gdLst/>
            <a:ahLst/>
            <a:cxnLst/>
            <a:rect r="r" b="b" t="t" l="l"/>
            <a:pathLst>
              <a:path h="10624273" w="18751843">
                <a:moveTo>
                  <a:pt x="0" y="0"/>
                </a:moveTo>
                <a:lnTo>
                  <a:pt x="18751843" y="0"/>
                </a:lnTo>
                <a:lnTo>
                  <a:pt x="18751843" y="10624274"/>
                </a:lnTo>
                <a:lnTo>
                  <a:pt x="0" y="1062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22692" y="5354923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9945" y="534837"/>
            <a:ext cx="10954978" cy="6162175"/>
          </a:xfrm>
          <a:custGeom>
            <a:avLst/>
            <a:gdLst/>
            <a:ahLst/>
            <a:cxnLst/>
            <a:rect r="r" b="b" t="t" l="l"/>
            <a:pathLst>
              <a:path h="6162175" w="10954978">
                <a:moveTo>
                  <a:pt x="0" y="0"/>
                </a:moveTo>
                <a:lnTo>
                  <a:pt x="10954978" y="0"/>
                </a:lnTo>
                <a:lnTo>
                  <a:pt x="10954978" y="6162175"/>
                </a:lnTo>
                <a:lnTo>
                  <a:pt x="0" y="6162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30633" y="1998192"/>
            <a:ext cx="4728667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 spc="4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SCREENSHOTS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3843" y="-300037"/>
            <a:ext cx="18751843" cy="10624273"/>
          </a:xfrm>
          <a:custGeom>
            <a:avLst/>
            <a:gdLst/>
            <a:ahLst/>
            <a:cxnLst/>
            <a:rect r="r" b="b" t="t" l="l"/>
            <a:pathLst>
              <a:path h="10624273" w="18751843">
                <a:moveTo>
                  <a:pt x="0" y="0"/>
                </a:moveTo>
                <a:lnTo>
                  <a:pt x="18751843" y="0"/>
                </a:lnTo>
                <a:lnTo>
                  <a:pt x="18751843" y="10624274"/>
                </a:lnTo>
                <a:lnTo>
                  <a:pt x="0" y="1062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28222" y="1301240"/>
            <a:ext cx="4031556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  <a:spcBef>
                <a:spcPct val="0"/>
              </a:spcBef>
            </a:pPr>
            <a:r>
              <a:rPr lang="en-US" b="true" sz="4000" spc="39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DRAWBACKS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8146" y="3170824"/>
            <a:ext cx="15611707" cy="427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4" indent="-377827" lvl="1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SOME OBJECTS ARE NOT RECOGNIZED DUE TO LIMITED TRAINING DATA.</a:t>
            </a:r>
          </a:p>
          <a:p>
            <a:pPr algn="just" marL="755654" indent="-377827" lvl="1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SLOW OR SHAKY CAMERA MOVEMENT AFFECTS DETECTION ACCURACY.</a:t>
            </a:r>
          </a:p>
          <a:p>
            <a:pPr algn="just" marL="755654" indent="-377827" lvl="1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CONTINUOUS DETECTION CAUSES REPEATED VOICE OUTPUTS WITHOUT PAUSE.</a:t>
            </a:r>
          </a:p>
          <a:p>
            <a:pPr algn="just">
              <a:lnSpc>
                <a:spcPts val="496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3843" y="-300037"/>
            <a:ext cx="18751843" cy="10624273"/>
          </a:xfrm>
          <a:custGeom>
            <a:avLst/>
            <a:gdLst/>
            <a:ahLst/>
            <a:cxnLst/>
            <a:rect r="r" b="b" t="t" l="l"/>
            <a:pathLst>
              <a:path h="10624273" w="18751843">
                <a:moveTo>
                  <a:pt x="0" y="0"/>
                </a:moveTo>
                <a:lnTo>
                  <a:pt x="18751843" y="0"/>
                </a:lnTo>
                <a:lnTo>
                  <a:pt x="18751843" y="10624274"/>
                </a:lnTo>
                <a:lnTo>
                  <a:pt x="0" y="1062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58213" y="1663655"/>
            <a:ext cx="4707731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  <a:spcBef>
                <a:spcPct val="0"/>
              </a:spcBef>
            </a:pPr>
            <a:r>
              <a:rPr lang="en-US" b="true" sz="4000" spc="39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0698" y="3152741"/>
            <a:ext cx="12680878" cy="441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4465" indent="-392233" lvl="1">
              <a:lnSpc>
                <a:spcPts val="5014"/>
              </a:lnSpc>
              <a:buFont typeface="Arial"/>
              <a:buChar char="•"/>
            </a:pPr>
            <a:r>
              <a:rPr lang="en-US" sz="3633" spc="3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MORE OBJECT CLASSES RELEVANT TO DAILY LIFE.</a:t>
            </a:r>
          </a:p>
          <a:p>
            <a:pPr algn="just" marL="784465" indent="-392233" lvl="1">
              <a:lnSpc>
                <a:spcPts val="5014"/>
              </a:lnSpc>
              <a:buFont typeface="Arial"/>
              <a:buChar char="•"/>
            </a:pPr>
            <a:r>
              <a:rPr lang="en-US" sz="3633" spc="3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INCLUDE ULTRASONIC SENSORS FOR DEPTH AND PROXIMITY.</a:t>
            </a:r>
          </a:p>
          <a:p>
            <a:pPr algn="just" marL="784465" indent="-392233" lvl="1">
              <a:lnSpc>
                <a:spcPts val="5014"/>
              </a:lnSpc>
              <a:buFont typeface="Arial"/>
              <a:buChar char="•"/>
            </a:pPr>
            <a:r>
              <a:rPr lang="en-US" sz="3633" spc="3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SUPPORT SPEECH OUTPUT IN REGIONAL LANGUAGES.</a:t>
            </a:r>
          </a:p>
          <a:p>
            <a:pPr algn="just">
              <a:lnSpc>
                <a:spcPts val="508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DAGkzJhppds</dc:identifier>
  <dcterms:modified xsi:type="dcterms:W3CDTF">2011-08-01T06:04:30Z</dcterms:modified>
  <cp:revision>1</cp:revision>
  <dc:title>OBJECT DETECTION USING AI FOR VISUALLY IMPAIRED PEOPLE</dc:title>
</cp:coreProperties>
</file>