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8" r:id="rId3"/>
    <p:sldId id="257" r:id="rId4"/>
    <p:sldId id="258" r:id="rId5"/>
    <p:sldId id="259" r:id="rId6"/>
    <p:sldId id="260" r:id="rId7"/>
    <p:sldId id="261" r:id="rId8"/>
    <p:sldId id="262" r:id="rId9"/>
    <p:sldId id="263" r:id="rId10"/>
    <p:sldId id="264" r:id="rId11"/>
    <p:sldId id="273" r:id="rId12"/>
    <p:sldId id="274" r:id="rId13"/>
    <p:sldId id="269" r:id="rId14"/>
    <p:sldId id="270" r:id="rId15"/>
    <p:sldId id="271" r:id="rId16"/>
    <p:sldId id="272" r:id="rId17"/>
    <p:sldId id="275" r:id="rId18"/>
    <p:sldId id="276" r:id="rId19"/>
    <p:sldId id="277" r:id="rId20"/>
    <p:sldId id="278" r:id="rId21"/>
    <p:sldId id="279" r:id="rId22"/>
    <p:sldId id="280" r:id="rId23"/>
    <p:sldId id="284" r:id="rId24"/>
    <p:sldId id="285" r:id="rId25"/>
    <p:sldId id="286" r:id="rId26"/>
    <p:sldId id="287" r:id="rId27"/>
    <p:sldId id="265" r:id="rId28"/>
    <p:sldId id="281" r:id="rId29"/>
    <p:sldId id="282" r:id="rId30"/>
    <p:sldId id="283" r:id="rId31"/>
    <p:sldId id="26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B35"/>
    <a:srgbClr val="E8ED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2FC8C7-08EA-4ACB-8A56-AF90F234A9CD}"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43E9FE-5CE6-4CE3-A57F-99F44299CEA9}" type="slidenum">
              <a:rPr lang="en-IN" smtClean="0"/>
              <a:t>‹#›</a:t>
            </a:fld>
            <a:endParaRPr lang="en-IN"/>
          </a:p>
        </p:txBody>
      </p:sp>
    </p:spTree>
    <p:extLst>
      <p:ext uri="{BB962C8B-B14F-4D97-AF65-F5344CB8AC3E}">
        <p14:creationId xmlns:p14="http://schemas.microsoft.com/office/powerpoint/2010/main" val="534189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2FC8C7-08EA-4ACB-8A56-AF90F234A9CD}" type="datetimeFigureOut">
              <a:rPr lang="en-IN" smtClean="0"/>
              <a:t>20-09-2023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43E9FE-5CE6-4CE3-A57F-99F44299CEA9}" type="slidenum">
              <a:rPr lang="en-IN" smtClean="0"/>
              <a:t>‹#›</a:t>
            </a:fld>
            <a:endParaRPr lang="en-IN"/>
          </a:p>
        </p:txBody>
      </p:sp>
    </p:spTree>
    <p:extLst>
      <p:ext uri="{BB962C8B-B14F-4D97-AF65-F5344CB8AC3E}">
        <p14:creationId xmlns:p14="http://schemas.microsoft.com/office/powerpoint/2010/main" val="2161394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2FC8C7-08EA-4ACB-8A56-AF90F234A9CD}"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43E9FE-5CE6-4CE3-A57F-99F44299CEA9}" type="slidenum">
              <a:rPr lang="en-IN" smtClean="0"/>
              <a:t>‹#›</a:t>
            </a:fld>
            <a:endParaRPr lang="en-IN"/>
          </a:p>
        </p:txBody>
      </p:sp>
    </p:spTree>
    <p:extLst>
      <p:ext uri="{BB962C8B-B14F-4D97-AF65-F5344CB8AC3E}">
        <p14:creationId xmlns:p14="http://schemas.microsoft.com/office/powerpoint/2010/main" val="3474571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2FC8C7-08EA-4ACB-8A56-AF90F234A9CD}"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43E9FE-5CE6-4CE3-A57F-99F44299CEA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4365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2FC8C7-08EA-4ACB-8A56-AF90F234A9CD}"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43E9FE-5CE6-4CE3-A57F-99F44299CEA9}" type="slidenum">
              <a:rPr lang="en-IN" smtClean="0"/>
              <a:t>‹#›</a:t>
            </a:fld>
            <a:endParaRPr lang="en-IN"/>
          </a:p>
        </p:txBody>
      </p:sp>
    </p:spTree>
    <p:extLst>
      <p:ext uri="{BB962C8B-B14F-4D97-AF65-F5344CB8AC3E}">
        <p14:creationId xmlns:p14="http://schemas.microsoft.com/office/powerpoint/2010/main" val="2117280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2FC8C7-08EA-4ACB-8A56-AF90F234A9CD}" type="datetimeFigureOut">
              <a:rPr lang="en-IN" smtClean="0"/>
              <a:t>20-09-2023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43E9FE-5CE6-4CE3-A57F-99F44299CEA9}" type="slidenum">
              <a:rPr lang="en-IN" smtClean="0"/>
              <a:t>‹#›</a:t>
            </a:fld>
            <a:endParaRPr lang="en-IN"/>
          </a:p>
        </p:txBody>
      </p:sp>
    </p:spTree>
    <p:extLst>
      <p:ext uri="{BB962C8B-B14F-4D97-AF65-F5344CB8AC3E}">
        <p14:creationId xmlns:p14="http://schemas.microsoft.com/office/powerpoint/2010/main" val="1319034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2FC8C7-08EA-4ACB-8A56-AF90F234A9CD}" type="datetimeFigureOut">
              <a:rPr lang="en-IN" smtClean="0"/>
              <a:t>20-09-2023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43E9FE-5CE6-4CE3-A57F-99F44299CEA9}" type="slidenum">
              <a:rPr lang="en-IN" smtClean="0"/>
              <a:t>‹#›</a:t>
            </a:fld>
            <a:endParaRPr lang="en-IN"/>
          </a:p>
        </p:txBody>
      </p:sp>
    </p:spTree>
    <p:extLst>
      <p:ext uri="{BB962C8B-B14F-4D97-AF65-F5344CB8AC3E}">
        <p14:creationId xmlns:p14="http://schemas.microsoft.com/office/powerpoint/2010/main" val="2290320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2FC8C7-08EA-4ACB-8A56-AF90F234A9CD}"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43E9FE-5CE6-4CE3-A57F-99F44299CEA9}" type="slidenum">
              <a:rPr lang="en-IN" smtClean="0"/>
              <a:t>‹#›</a:t>
            </a:fld>
            <a:endParaRPr lang="en-IN"/>
          </a:p>
        </p:txBody>
      </p:sp>
    </p:spTree>
    <p:extLst>
      <p:ext uri="{BB962C8B-B14F-4D97-AF65-F5344CB8AC3E}">
        <p14:creationId xmlns:p14="http://schemas.microsoft.com/office/powerpoint/2010/main" val="2680227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2FC8C7-08EA-4ACB-8A56-AF90F234A9CD}"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43E9FE-5CE6-4CE3-A57F-99F44299CEA9}" type="slidenum">
              <a:rPr lang="en-IN" smtClean="0"/>
              <a:t>‹#›</a:t>
            </a:fld>
            <a:endParaRPr lang="en-IN"/>
          </a:p>
        </p:txBody>
      </p:sp>
    </p:spTree>
    <p:extLst>
      <p:ext uri="{BB962C8B-B14F-4D97-AF65-F5344CB8AC3E}">
        <p14:creationId xmlns:p14="http://schemas.microsoft.com/office/powerpoint/2010/main" val="3387469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D2FC8C7-08EA-4ACB-8A56-AF90F234A9CD}"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43E9FE-5CE6-4CE3-A57F-99F44299CEA9}" type="slidenum">
              <a:rPr lang="en-IN" smtClean="0"/>
              <a:t>‹#›</a:t>
            </a:fld>
            <a:endParaRPr lang="en-IN"/>
          </a:p>
        </p:txBody>
      </p:sp>
    </p:spTree>
    <p:extLst>
      <p:ext uri="{BB962C8B-B14F-4D97-AF65-F5344CB8AC3E}">
        <p14:creationId xmlns:p14="http://schemas.microsoft.com/office/powerpoint/2010/main" val="2125307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2FC8C7-08EA-4ACB-8A56-AF90F234A9CD}"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43E9FE-5CE6-4CE3-A57F-99F44299CEA9}" type="slidenum">
              <a:rPr lang="en-IN" smtClean="0"/>
              <a:t>‹#›</a:t>
            </a:fld>
            <a:endParaRPr lang="en-IN"/>
          </a:p>
        </p:txBody>
      </p:sp>
    </p:spTree>
    <p:extLst>
      <p:ext uri="{BB962C8B-B14F-4D97-AF65-F5344CB8AC3E}">
        <p14:creationId xmlns:p14="http://schemas.microsoft.com/office/powerpoint/2010/main" val="3289963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2FC8C7-08EA-4ACB-8A56-AF90F234A9CD}" type="datetimeFigureOut">
              <a:rPr lang="en-IN" smtClean="0"/>
              <a:t>20-09-2023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43E9FE-5CE6-4CE3-A57F-99F44299CEA9}" type="slidenum">
              <a:rPr lang="en-IN" smtClean="0"/>
              <a:t>‹#›</a:t>
            </a:fld>
            <a:endParaRPr lang="en-IN"/>
          </a:p>
        </p:txBody>
      </p:sp>
    </p:spTree>
    <p:extLst>
      <p:ext uri="{BB962C8B-B14F-4D97-AF65-F5344CB8AC3E}">
        <p14:creationId xmlns:p14="http://schemas.microsoft.com/office/powerpoint/2010/main" val="3001374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2FC8C7-08EA-4ACB-8A56-AF90F234A9CD}" type="datetimeFigureOut">
              <a:rPr lang="en-IN" smtClean="0"/>
              <a:t>20-09-2023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43E9FE-5CE6-4CE3-A57F-99F44299CEA9}" type="slidenum">
              <a:rPr lang="en-IN" smtClean="0"/>
              <a:t>‹#›</a:t>
            </a:fld>
            <a:endParaRPr lang="en-IN"/>
          </a:p>
        </p:txBody>
      </p:sp>
    </p:spTree>
    <p:extLst>
      <p:ext uri="{BB962C8B-B14F-4D97-AF65-F5344CB8AC3E}">
        <p14:creationId xmlns:p14="http://schemas.microsoft.com/office/powerpoint/2010/main" val="378365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D2FC8C7-08EA-4ACB-8A56-AF90F234A9CD}" type="datetimeFigureOut">
              <a:rPr lang="en-IN" smtClean="0"/>
              <a:t>20-09-2023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543E9FE-5CE6-4CE3-A57F-99F44299CEA9}" type="slidenum">
              <a:rPr lang="en-IN" smtClean="0"/>
              <a:t>‹#›</a:t>
            </a:fld>
            <a:endParaRPr lang="en-IN"/>
          </a:p>
        </p:txBody>
      </p:sp>
    </p:spTree>
    <p:extLst>
      <p:ext uri="{BB962C8B-B14F-4D97-AF65-F5344CB8AC3E}">
        <p14:creationId xmlns:p14="http://schemas.microsoft.com/office/powerpoint/2010/main" val="1479605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D2FC8C7-08EA-4ACB-8A56-AF90F234A9CD}" type="datetimeFigureOut">
              <a:rPr lang="en-IN" smtClean="0"/>
              <a:t>20-09-2023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543E9FE-5CE6-4CE3-A57F-99F44299CEA9}" type="slidenum">
              <a:rPr lang="en-IN" smtClean="0"/>
              <a:t>‹#›</a:t>
            </a:fld>
            <a:endParaRPr lang="en-IN"/>
          </a:p>
        </p:txBody>
      </p:sp>
    </p:spTree>
    <p:extLst>
      <p:ext uri="{BB962C8B-B14F-4D97-AF65-F5344CB8AC3E}">
        <p14:creationId xmlns:p14="http://schemas.microsoft.com/office/powerpoint/2010/main" val="3293302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D2FC8C7-08EA-4ACB-8A56-AF90F234A9CD}" type="datetimeFigureOut">
              <a:rPr lang="en-IN" smtClean="0"/>
              <a:t>20-09-2023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543E9FE-5CE6-4CE3-A57F-99F44299CEA9}" type="slidenum">
              <a:rPr lang="en-IN" smtClean="0"/>
              <a:t>‹#›</a:t>
            </a:fld>
            <a:endParaRPr lang="en-IN"/>
          </a:p>
        </p:txBody>
      </p:sp>
    </p:spTree>
    <p:extLst>
      <p:ext uri="{BB962C8B-B14F-4D97-AF65-F5344CB8AC3E}">
        <p14:creationId xmlns:p14="http://schemas.microsoft.com/office/powerpoint/2010/main" val="481818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2FC8C7-08EA-4ACB-8A56-AF90F234A9CD}" type="datetimeFigureOut">
              <a:rPr lang="en-IN" smtClean="0"/>
              <a:t>20-09-2023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43E9FE-5CE6-4CE3-A57F-99F44299CEA9}" type="slidenum">
              <a:rPr lang="en-IN" smtClean="0"/>
              <a:t>‹#›</a:t>
            </a:fld>
            <a:endParaRPr lang="en-IN"/>
          </a:p>
        </p:txBody>
      </p:sp>
    </p:spTree>
    <p:extLst>
      <p:ext uri="{BB962C8B-B14F-4D97-AF65-F5344CB8AC3E}">
        <p14:creationId xmlns:p14="http://schemas.microsoft.com/office/powerpoint/2010/main" val="1524747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2FC8C7-08EA-4ACB-8A56-AF90F234A9CD}" type="datetimeFigureOut">
              <a:rPr lang="en-IN" smtClean="0"/>
              <a:t>20-09-2023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543E9FE-5CE6-4CE3-A57F-99F44299CEA9}" type="slidenum">
              <a:rPr lang="en-IN" smtClean="0"/>
              <a:t>‹#›</a:t>
            </a:fld>
            <a:endParaRPr lang="en-IN"/>
          </a:p>
        </p:txBody>
      </p:sp>
    </p:spTree>
    <p:extLst>
      <p:ext uri="{BB962C8B-B14F-4D97-AF65-F5344CB8AC3E}">
        <p14:creationId xmlns:p14="http://schemas.microsoft.com/office/powerpoint/2010/main" val="243928422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F8528-694B-F8E4-3887-3242979805DE}"/>
              </a:ext>
            </a:extLst>
          </p:cNvPr>
          <p:cNvSpPr>
            <a:spLocks noGrp="1"/>
          </p:cNvSpPr>
          <p:nvPr>
            <p:ph type="ctrTitle"/>
          </p:nvPr>
        </p:nvSpPr>
        <p:spPr>
          <a:xfrm>
            <a:off x="182880" y="221382"/>
            <a:ext cx="11338560" cy="2502568"/>
          </a:xfrm>
        </p:spPr>
        <p:txBody>
          <a:bodyPr/>
          <a:lstStyle/>
          <a:p>
            <a:r>
              <a:rPr lang="en-IN" sz="2400" b="1" dirty="0">
                <a:latin typeface="Times New Roman" panose="02020603050405020304" pitchFamily="18" charset="0"/>
                <a:cs typeface="Times New Roman" panose="02020603050405020304" pitchFamily="18" charset="0"/>
              </a:rPr>
              <a:t>  </a:t>
            </a:r>
            <a:r>
              <a:rPr lang="en-IN" sz="2800" b="1" dirty="0">
                <a:solidFill>
                  <a:schemeClr val="tx1"/>
                </a:solidFill>
                <a:latin typeface="Times New Roman" panose="02020603050405020304" pitchFamily="18" charset="0"/>
                <a:cs typeface="Times New Roman" panose="02020603050405020304" pitchFamily="18" charset="0"/>
              </a:rPr>
              <a:t>DEPARTMENT OF COMPUTER SCIENCE AND ENGINEERING</a:t>
            </a:r>
            <a:br>
              <a:rPr lang="en-IN" sz="2800" b="1" dirty="0">
                <a:solidFill>
                  <a:schemeClr val="tx1"/>
                </a:solidFill>
                <a:latin typeface="Times New Roman" panose="02020603050405020304" pitchFamily="18" charset="0"/>
                <a:cs typeface="Times New Roman" panose="02020603050405020304" pitchFamily="18" charset="0"/>
              </a:rPr>
            </a:br>
            <a:r>
              <a:rPr lang="en-IN" sz="2800" b="1" dirty="0">
                <a:solidFill>
                  <a:schemeClr val="tx1"/>
                </a:solidFill>
                <a:latin typeface="Times New Roman" panose="02020603050405020304" pitchFamily="18" charset="0"/>
                <a:cs typeface="Times New Roman" panose="02020603050405020304" pitchFamily="18" charset="0"/>
              </a:rPr>
              <a:t>                                 CMR TECHNICAL CAMPUS</a:t>
            </a:r>
            <a:br>
              <a:rPr lang="en-IN" sz="2800" b="1" dirty="0">
                <a:solidFill>
                  <a:schemeClr val="tx1"/>
                </a:solidFill>
                <a:latin typeface="Times New Roman" panose="02020603050405020304" pitchFamily="18" charset="0"/>
                <a:cs typeface="Times New Roman" panose="02020603050405020304" pitchFamily="18" charset="0"/>
              </a:rPr>
            </a:br>
            <a:r>
              <a:rPr lang="en-IN" sz="2800" b="1" dirty="0">
                <a:solidFill>
                  <a:schemeClr val="tx1"/>
                </a:solidFill>
                <a:latin typeface="Times New Roman" panose="02020603050405020304" pitchFamily="18" charset="0"/>
                <a:cs typeface="Times New Roman" panose="02020603050405020304" pitchFamily="18" charset="0"/>
              </a:rPr>
              <a:t>                                                2020-2024</a:t>
            </a:r>
            <a:br>
              <a:rPr lang="en-IN" sz="2800" b="1" dirty="0">
                <a:solidFill>
                  <a:schemeClr val="tx1"/>
                </a:solidFill>
                <a:latin typeface="Times New Roman" panose="02020603050405020304" pitchFamily="18" charset="0"/>
                <a:cs typeface="Times New Roman" panose="02020603050405020304" pitchFamily="18" charset="0"/>
              </a:rPr>
            </a:br>
            <a:r>
              <a:rPr lang="en-IN" sz="2800" b="1" dirty="0">
                <a:solidFill>
                  <a:schemeClr val="tx1"/>
                </a:solidFill>
                <a:latin typeface="Times New Roman" panose="02020603050405020304" pitchFamily="18" charset="0"/>
                <a:cs typeface="Times New Roman" panose="02020603050405020304" pitchFamily="18" charset="0"/>
              </a:rPr>
              <a:t>                                    A MINI PROJECT ON </a:t>
            </a:r>
            <a:br>
              <a:rPr lang="en-IN" sz="2800" b="1" dirty="0">
                <a:solidFill>
                  <a:schemeClr val="tx1"/>
                </a:solidFill>
                <a:latin typeface="Times New Roman" panose="02020603050405020304" pitchFamily="18" charset="0"/>
                <a:cs typeface="Times New Roman" panose="02020603050405020304" pitchFamily="18" charset="0"/>
              </a:rPr>
            </a:br>
            <a:r>
              <a:rPr lang="en-IN" sz="2800" b="1" dirty="0">
                <a:solidFill>
                  <a:schemeClr val="tx1"/>
                </a:solidFill>
                <a:latin typeface="Times New Roman" panose="02020603050405020304" pitchFamily="18" charset="0"/>
                <a:cs typeface="Times New Roman" panose="02020603050405020304" pitchFamily="18" charset="0"/>
              </a:rPr>
              <a:t>                               FAKE IMAGES DETECTION</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85A5E8A-956B-0F18-0C5D-C49810A16294}"/>
              </a:ext>
            </a:extLst>
          </p:cNvPr>
          <p:cNvSpPr>
            <a:spLocks noGrp="1"/>
          </p:cNvSpPr>
          <p:nvPr>
            <p:ph type="subTitle" idx="1"/>
          </p:nvPr>
        </p:nvSpPr>
        <p:spPr>
          <a:xfrm>
            <a:off x="6096000" y="3429000"/>
            <a:ext cx="5986914" cy="3349589"/>
          </a:xfrm>
        </p:spPr>
        <p:txBody>
          <a:bodyPr>
            <a:normAutofit fontScale="25000" lnSpcReduction="20000"/>
          </a:bodyPr>
          <a:lstStyle/>
          <a:p>
            <a:r>
              <a:rPr lang="en-IN" sz="1600" dirty="0">
                <a:solidFill>
                  <a:schemeClr val="tx1"/>
                </a:solidFill>
              </a:rPr>
              <a:t>     </a:t>
            </a:r>
            <a:r>
              <a:rPr lang="en-IN" sz="12800" b="1" dirty="0">
                <a:solidFill>
                  <a:schemeClr val="tx1"/>
                </a:solidFill>
                <a:latin typeface="Times New Roman" panose="02020603050405020304" pitchFamily="18" charset="0"/>
                <a:cs typeface="Times New Roman" panose="02020603050405020304" pitchFamily="18" charset="0"/>
              </a:rPr>
              <a:t>PROJECT</a:t>
            </a:r>
            <a:r>
              <a:rPr lang="en-IN" sz="12800" dirty="0">
                <a:solidFill>
                  <a:schemeClr val="tx1"/>
                </a:solidFill>
                <a:latin typeface="Times New Roman" panose="02020603050405020304" pitchFamily="18" charset="0"/>
                <a:cs typeface="Times New Roman" panose="02020603050405020304" pitchFamily="18" charset="0"/>
              </a:rPr>
              <a:t> </a:t>
            </a:r>
            <a:r>
              <a:rPr lang="en-IN" sz="12800" b="1" dirty="0">
                <a:solidFill>
                  <a:schemeClr val="tx1"/>
                </a:solidFill>
                <a:latin typeface="Times New Roman" panose="02020603050405020304" pitchFamily="18" charset="0"/>
                <a:cs typeface="Times New Roman" panose="02020603050405020304" pitchFamily="18" charset="0"/>
              </a:rPr>
              <a:t>MEMBERS</a:t>
            </a:r>
            <a:r>
              <a:rPr lang="en-IN" sz="12800" dirty="0">
                <a:solidFill>
                  <a:schemeClr val="tx1"/>
                </a:solidFill>
                <a:latin typeface="Times New Roman" panose="02020603050405020304" pitchFamily="18" charset="0"/>
                <a:cs typeface="Times New Roman" panose="02020603050405020304" pitchFamily="18" charset="0"/>
              </a:rPr>
              <a:t>:    </a:t>
            </a:r>
          </a:p>
          <a:p>
            <a:r>
              <a:rPr lang="en-IN" sz="8000" dirty="0">
                <a:latin typeface="Times New Roman" panose="02020603050405020304" pitchFamily="18" charset="0"/>
                <a:cs typeface="Times New Roman" panose="02020603050405020304" pitchFamily="18" charset="0"/>
              </a:rPr>
              <a:t>               </a:t>
            </a:r>
            <a:r>
              <a:rPr lang="en-IN" sz="8000" b="1" dirty="0">
                <a:solidFill>
                  <a:schemeClr val="bg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Sayam</a:t>
            </a:r>
            <a:r>
              <a:rPr lang="en-IN" sz="8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8000" b="1" dirty="0">
                <a:solidFill>
                  <a:schemeClr val="bg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Akshaya (207R1A05N9)</a:t>
            </a:r>
          </a:p>
          <a:p>
            <a:r>
              <a:rPr lang="en-IN" sz="8000" dirty="0">
                <a:solidFill>
                  <a:schemeClr val="bg2">
                    <a:lumMod val="60000"/>
                    <a:lumOff val="40000"/>
                  </a:schemeClr>
                </a:solidFill>
                <a:latin typeface="Times New Roman" panose="02020603050405020304" pitchFamily="18" charset="0"/>
                <a:cs typeface="Times New Roman" panose="02020603050405020304" pitchFamily="18" charset="0"/>
              </a:rPr>
              <a:t>               </a:t>
            </a:r>
            <a:r>
              <a:rPr lang="en-IN" sz="8000" b="1" dirty="0">
                <a:solidFill>
                  <a:schemeClr val="bg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Ambati </a:t>
            </a:r>
            <a:r>
              <a:rPr lang="en-IN" sz="8000" b="1" dirty="0" err="1">
                <a:solidFill>
                  <a:schemeClr val="bg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Nagender</a:t>
            </a:r>
            <a:r>
              <a:rPr lang="en-IN" sz="8000" b="1" dirty="0">
                <a:solidFill>
                  <a:schemeClr val="bg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 (207R1A05J5)</a:t>
            </a:r>
          </a:p>
          <a:p>
            <a:r>
              <a:rPr lang="en-IN" sz="8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8000" dirty="0">
                <a:latin typeface="Times New Roman" panose="02020603050405020304" pitchFamily="18" charset="0"/>
                <a:cs typeface="Times New Roman" panose="02020603050405020304" pitchFamily="18" charset="0"/>
              </a:rPr>
              <a:t>              </a:t>
            </a:r>
            <a:r>
              <a:rPr lang="en-IN" sz="8000" b="1" dirty="0" err="1">
                <a:solidFill>
                  <a:schemeClr val="bg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Pasham</a:t>
            </a:r>
            <a:r>
              <a:rPr lang="en-IN" sz="8000" b="1" dirty="0">
                <a:solidFill>
                  <a:schemeClr val="bg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8000" b="1" dirty="0" err="1">
                <a:solidFill>
                  <a:schemeClr val="bg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Deepthika</a:t>
            </a:r>
            <a:r>
              <a:rPr lang="en-IN" sz="8000" b="1" dirty="0">
                <a:solidFill>
                  <a:schemeClr val="bg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8000" b="1" dirty="0">
                <a:solidFill>
                  <a:schemeClr val="bg2">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rPr>
              <a:t>(</a:t>
            </a:r>
            <a:r>
              <a:rPr lang="en-IN" sz="8000" b="1" dirty="0">
                <a:solidFill>
                  <a:schemeClr val="bg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207R1A05N3)</a:t>
            </a:r>
            <a:endParaRPr lang="en-IN" sz="1800" b="1" dirty="0">
              <a:solidFill>
                <a:schemeClr val="bg2">
                  <a:lumMod val="60000"/>
                  <a:lumOff val="40000"/>
                </a:schemeClr>
              </a:solidFill>
              <a:effectLst/>
              <a:latin typeface="Calibri" panose="020F0502020204030204" pitchFamily="34" charset="0"/>
              <a:ea typeface="Calibri" panose="020F0502020204030204" pitchFamily="34" charset="0"/>
            </a:endParaRPr>
          </a:p>
          <a:p>
            <a:endParaRPr lang="en-IN" sz="1800" b="1" dirty="0">
              <a:solidFill>
                <a:schemeClr val="bg2">
                  <a:lumMod val="60000"/>
                  <a:lumOff val="40000"/>
                </a:schemeClr>
              </a:solidFill>
              <a:effectLst/>
              <a:latin typeface="Calibri" panose="020F0502020204030204" pitchFamily="34" charset="0"/>
              <a:ea typeface="Calibri" panose="020F0502020204030204" pitchFamily="34" charset="0"/>
            </a:endParaRPr>
          </a:p>
          <a:p>
            <a:endParaRPr lang="en-IN" sz="1800" b="1" dirty="0">
              <a:solidFill>
                <a:schemeClr val="bg2">
                  <a:lumMod val="60000"/>
                  <a:lumOff val="40000"/>
                </a:schemeClr>
              </a:solidFill>
              <a:effectLst/>
              <a:latin typeface="Calibri" panose="020F0502020204030204" pitchFamily="34" charset="0"/>
              <a:ea typeface="Calibri" panose="020F0502020204030204" pitchFamily="34" charset="0"/>
            </a:endParaRPr>
          </a:p>
          <a:p>
            <a:r>
              <a:rPr lang="en-IN" sz="12800" b="1" dirty="0">
                <a:solidFill>
                  <a:schemeClr val="bg1"/>
                </a:solidFill>
                <a:latin typeface="Calibri" panose="020F0502020204030204" pitchFamily="34" charset="0"/>
                <a:ea typeface="Calibri" panose="020F0502020204030204" pitchFamily="34" charset="0"/>
              </a:rPr>
              <a:t> </a:t>
            </a:r>
            <a:r>
              <a:rPr lang="en-IN" sz="12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under</a:t>
            </a:r>
            <a:r>
              <a:rPr lang="en-IN" sz="12800" b="1" dirty="0">
                <a:solidFill>
                  <a:schemeClr val="tx1"/>
                </a:solidFill>
                <a:latin typeface="Calibri" panose="020F0502020204030204" pitchFamily="34" charset="0"/>
                <a:ea typeface="Calibri" panose="020F0502020204030204" pitchFamily="34" charset="0"/>
              </a:rPr>
              <a:t>  the  guidance  </a:t>
            </a:r>
            <a:r>
              <a:rPr lang="en-IN" sz="12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of :</a:t>
            </a:r>
            <a:endParaRPr lang="en-IN" sz="12800" b="1" dirty="0">
              <a:solidFill>
                <a:schemeClr val="tx1"/>
              </a:solidFill>
              <a:latin typeface="Calibri" panose="020F0502020204030204" pitchFamily="34" charset="0"/>
              <a:ea typeface="Calibri" panose="020F0502020204030204" pitchFamily="34" charset="0"/>
            </a:endParaRPr>
          </a:p>
          <a:p>
            <a:r>
              <a:rPr lang="en-IN" sz="1800" b="1" dirty="0">
                <a:solidFill>
                  <a:schemeClr val="bg2">
                    <a:lumMod val="60000"/>
                    <a:lumOff val="40000"/>
                  </a:schemeClr>
                </a:solidFill>
                <a:latin typeface="Calibri" panose="020F0502020204030204" pitchFamily="34" charset="0"/>
                <a:ea typeface="Calibri" panose="020F0502020204030204" pitchFamily="34" charset="0"/>
              </a:rPr>
              <a:t>                                                                              </a:t>
            </a:r>
            <a:r>
              <a:rPr lang="en-IN" sz="12800" b="1"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Najeema</a:t>
            </a:r>
            <a:r>
              <a:rPr lang="en-IN" sz="128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solidFill>
                  <a:srgbClr val="FFFF00"/>
                </a:solidFill>
                <a:effectLst/>
                <a:latin typeface="Calibri" panose="020F0502020204030204" pitchFamily="34" charset="0"/>
                <a:ea typeface="Calibri" panose="020F0502020204030204" pitchFamily="34" charset="0"/>
              </a:rPr>
              <a:t>  </a:t>
            </a:r>
            <a:r>
              <a:rPr lang="en-IN" sz="128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Afrin</a:t>
            </a:r>
            <a:r>
              <a:rPr lang="en-IN" sz="1800" b="1" dirty="0">
                <a:solidFill>
                  <a:srgbClr val="FFFF00"/>
                </a:solidFill>
                <a:effectLst/>
                <a:latin typeface="Calibri" panose="020F0502020204030204" pitchFamily="34" charset="0"/>
                <a:ea typeface="Calibri" panose="020F0502020204030204" pitchFamily="34" charset="0"/>
              </a:rPr>
              <a:t> </a:t>
            </a:r>
            <a:r>
              <a:rPr lang="en-IN" sz="1800" b="1" dirty="0">
                <a:solidFill>
                  <a:srgbClr val="FFFF00"/>
                </a:solidFill>
                <a:latin typeface="Calibri" panose="020F0502020204030204" pitchFamily="34" charset="0"/>
                <a:ea typeface="Calibri" panose="020F0502020204030204" pitchFamily="34" charset="0"/>
              </a:rPr>
              <a:t>      </a:t>
            </a:r>
            <a:r>
              <a:rPr lang="en-IN" dirty="0">
                <a:solidFill>
                  <a:srgbClr val="FFFF00"/>
                </a:solidFill>
              </a:rPr>
              <a:t>              </a:t>
            </a:r>
          </a:p>
          <a:p>
            <a:r>
              <a:rPr lang="en-IN" sz="6400" dirty="0">
                <a:solidFill>
                  <a:srgbClr val="FFC000"/>
                </a:solidFill>
              </a:rPr>
              <a:t>                             (</a:t>
            </a:r>
            <a:r>
              <a:rPr lang="en-IN" sz="6400" dirty="0">
                <a:solidFill>
                  <a:srgbClr val="FFC000"/>
                </a:solidFill>
                <a:effectLst/>
                <a:latin typeface="Times New Roman" panose="02020603050405020304" pitchFamily="18" charset="0"/>
                <a:ea typeface="Times New Roman" panose="02020603050405020304" pitchFamily="18" charset="0"/>
              </a:rPr>
              <a:t>Assistant Professor)</a:t>
            </a:r>
            <a:endParaRPr lang="en-IN" sz="6400" dirty="0">
              <a:solidFill>
                <a:srgbClr val="FFC000"/>
              </a:solidFill>
              <a:effectLst/>
              <a:latin typeface="Calibri" panose="020F0502020204030204" pitchFamily="34" charset="0"/>
              <a:ea typeface="Calibri" panose="020F0502020204030204" pitchFamily="34" charset="0"/>
            </a:endParaRPr>
          </a:p>
          <a:p>
            <a:r>
              <a:rPr lang="en-IN" sz="6400" dirty="0">
                <a:solidFill>
                  <a:schemeClr val="bg2">
                    <a:lumMod val="60000"/>
                    <a:lumOff val="40000"/>
                  </a:schemeClr>
                </a:solidFill>
              </a:rPr>
              <a:t>                                                                                              </a:t>
            </a:r>
            <a:r>
              <a:rPr lang="en-IN" dirty="0">
                <a:solidFill>
                  <a:schemeClr val="bg2">
                    <a:lumMod val="60000"/>
                    <a:lumOff val="40000"/>
                  </a:schemeClr>
                </a:solidFill>
              </a:rPr>
              <a:t>                                                                                                                         </a:t>
            </a:r>
            <a:endParaRPr lang="en-IN" dirty="0">
              <a:solidFill>
                <a:schemeClr val="bg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2362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2114-A548-0047-A284-3D55AB5273DD}"/>
              </a:ext>
            </a:extLst>
          </p:cNvPr>
          <p:cNvSpPr>
            <a:spLocks noGrp="1"/>
          </p:cNvSpPr>
          <p:nvPr>
            <p:ph type="title"/>
          </p:nvPr>
        </p:nvSpPr>
        <p:spPr/>
        <p:txBody>
          <a:bodyPr/>
          <a:lstStyle/>
          <a:p>
            <a:r>
              <a:rPr lang="en-IN" sz="4400" b="1" dirty="0">
                <a:solidFill>
                  <a:schemeClr val="tx1"/>
                </a:solidFill>
                <a:latin typeface="Times New Roman" panose="02020603050405020304" pitchFamily="18" charset="0"/>
                <a:cs typeface="Times New Roman" panose="02020603050405020304" pitchFamily="18" charset="0"/>
              </a:rPr>
              <a:t>   </a:t>
            </a:r>
            <a:br>
              <a:rPr lang="en-IN" sz="4400" b="1" dirty="0">
                <a:solidFill>
                  <a:schemeClr val="tx1"/>
                </a:solidFill>
                <a:latin typeface="Times New Roman" panose="02020603050405020304" pitchFamily="18" charset="0"/>
                <a:cs typeface="Times New Roman" panose="02020603050405020304" pitchFamily="18" charset="0"/>
              </a:rPr>
            </a:br>
            <a:r>
              <a:rPr lang="en-IN" sz="4400" b="1" dirty="0">
                <a:solidFill>
                  <a:schemeClr val="tx1"/>
                </a:solidFill>
                <a:latin typeface="Times New Roman" panose="02020603050405020304" pitchFamily="18" charset="0"/>
                <a:cs typeface="Times New Roman" panose="02020603050405020304" pitchFamily="18" charset="0"/>
              </a:rPr>
              <a:t>Novelty of the project:</a:t>
            </a:r>
            <a:br>
              <a:rPr lang="en-IN" sz="4400" b="1" dirty="0">
                <a:solidFill>
                  <a:schemeClr val="accent3">
                    <a:lumMod val="60000"/>
                    <a:lumOff val="40000"/>
                  </a:schemeClr>
                </a:solidFill>
                <a:latin typeface="Times New Roman" panose="02020603050405020304" pitchFamily="18" charset="0"/>
                <a:cs typeface="Times New Roman" panose="02020603050405020304" pitchFamily="18" charset="0"/>
              </a:rPr>
            </a:br>
            <a:br>
              <a:rPr lang="en-IN" sz="4400" b="1" dirty="0">
                <a:solidFill>
                  <a:schemeClr val="accent3">
                    <a:lumMod val="60000"/>
                    <a:lumOff val="40000"/>
                  </a:schemeClr>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3B227AB-AF87-C7CE-2F9A-62ED736220EB}"/>
              </a:ext>
            </a:extLst>
          </p:cNvPr>
          <p:cNvSpPr>
            <a:spLocks noGrp="1"/>
          </p:cNvSpPr>
          <p:nvPr>
            <p:ph idx="1"/>
          </p:nvPr>
        </p:nvSpPr>
        <p:spPr>
          <a:xfrm>
            <a:off x="645130" y="2011680"/>
            <a:ext cx="9404723" cy="4236719"/>
          </a:xfrm>
        </p:spPr>
        <p:txBody>
          <a:bodyPr>
            <a:normAutofit/>
          </a:bodyPr>
          <a:lstStyle/>
          <a:p>
            <a:pPr algn="just"/>
            <a:r>
              <a:rPr lang="en-US" dirty="0">
                <a:solidFill>
                  <a:schemeClr val="accent3">
                    <a:lumMod val="60000"/>
                    <a:lumOff val="40000"/>
                  </a:schemeClr>
                </a:solidFill>
                <a:latin typeface="Times New Roman" panose="02020603050405020304" pitchFamily="18" charset="0"/>
                <a:cs typeface="Times New Roman" panose="02020603050405020304" pitchFamily="18" charset="0"/>
              </a:rPr>
              <a:t>There have been several recent advancements in the field of fake images detection. One of the most promising approaches involves using generative models such as Generative Adversarial Networks (GANs) to create synthetic images that are then used to train a detector. Another promising approach is the use of deep learning algorithms that can analyze the subtle differences between real and fake images. These algorithms can detect anomalies in the image data that are indicative of image manipulation, such as inconsistencies in lighting or shadows.</a:t>
            </a:r>
          </a:p>
          <a:p>
            <a:pPr algn="just"/>
            <a:r>
              <a:rPr lang="en-IN" dirty="0">
                <a:solidFill>
                  <a:schemeClr val="accent3">
                    <a:lumMod val="60000"/>
                    <a:lumOff val="40000"/>
                  </a:schemeClr>
                </a:solidFill>
                <a:latin typeface="Times New Roman" panose="02020603050405020304" pitchFamily="18" charset="0"/>
                <a:cs typeface="Times New Roman" panose="02020603050405020304" pitchFamily="18" charset="0"/>
              </a:rPr>
              <a:t> </a:t>
            </a:r>
            <a:r>
              <a:rPr lang="en-US" dirty="0">
                <a:solidFill>
                  <a:schemeClr val="accent3">
                    <a:lumMod val="60000"/>
                    <a:lumOff val="40000"/>
                  </a:schemeClr>
                </a:solidFill>
                <a:latin typeface="Times New Roman" panose="02020603050405020304" pitchFamily="18" charset="0"/>
                <a:cs typeface="Times New Roman" panose="02020603050405020304" pitchFamily="18" charset="0"/>
              </a:rPr>
              <a:t>Overall, the field of fake image detection is rapidly evolving, and new advancements are being made all the time. As the technology improves, we can expect to see more sophisticated techniques and tools for detecting and preventing the spread of fake images.</a:t>
            </a:r>
            <a:endParaRPr lang="en-IN"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8958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AA48-2F03-E6CE-35C7-52FF5B4B90F2}"/>
              </a:ext>
            </a:extLst>
          </p:cNvPr>
          <p:cNvSpPr>
            <a:spLocks noGrp="1"/>
          </p:cNvSpPr>
          <p:nvPr>
            <p:ph type="title"/>
          </p:nvPr>
        </p:nvSpPr>
        <p:spPr/>
        <p:txBody>
          <a:bodyPr/>
          <a:lstStyle/>
          <a:p>
            <a:r>
              <a:rPr lang="en-US" dirty="0">
                <a:latin typeface="Baskerville Old Face" panose="02020602080505020303" pitchFamily="18" charset="0"/>
              </a:rPr>
              <a:t>Architecture</a:t>
            </a:r>
            <a:endParaRPr lang="en-IN" dirty="0">
              <a:latin typeface="Baskerville Old Face" panose="02020602080505020303" pitchFamily="18" charset="0"/>
            </a:endParaRPr>
          </a:p>
        </p:txBody>
      </p:sp>
      <p:sp>
        <p:nvSpPr>
          <p:cNvPr id="3" name="Rectangle 2">
            <a:extLst>
              <a:ext uri="{FF2B5EF4-FFF2-40B4-BE49-F238E27FC236}">
                <a16:creationId xmlns:a16="http://schemas.microsoft.com/office/drawing/2014/main" id="{ECC3A2CF-EF7B-1AB0-937A-7BD658484DE8}"/>
              </a:ext>
            </a:extLst>
          </p:cNvPr>
          <p:cNvSpPr/>
          <p:nvPr/>
        </p:nvSpPr>
        <p:spPr>
          <a:xfrm>
            <a:off x="1306286" y="1427585"/>
            <a:ext cx="9404722" cy="4842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B48A9302-3F08-FC1A-A9AC-23C073025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992" y="2154773"/>
            <a:ext cx="8809844" cy="2849980"/>
          </a:xfrm>
          <a:prstGeom prst="rect">
            <a:avLst/>
          </a:prstGeom>
        </p:spPr>
      </p:pic>
    </p:spTree>
    <p:extLst>
      <p:ext uri="{BB962C8B-B14F-4D97-AF65-F5344CB8AC3E}">
        <p14:creationId xmlns:p14="http://schemas.microsoft.com/office/powerpoint/2010/main" val="3807798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3A273-1F30-FCBB-E874-F041D5F970EA}"/>
              </a:ext>
            </a:extLst>
          </p:cNvPr>
          <p:cNvSpPr>
            <a:spLocks noGrp="1"/>
          </p:cNvSpPr>
          <p:nvPr>
            <p:ph type="title"/>
          </p:nvPr>
        </p:nvSpPr>
        <p:spPr>
          <a:xfrm>
            <a:off x="772398" y="664029"/>
            <a:ext cx="8825659" cy="1435359"/>
          </a:xfrm>
        </p:spPr>
        <p:txBody>
          <a:bodyPr/>
          <a:lstStyle/>
          <a:p>
            <a:r>
              <a:rPr lang="en-US" b="1" dirty="0">
                <a:latin typeface="Bodoni MT" panose="02070603080606020203" pitchFamily="18" charset="0"/>
              </a:rPr>
              <a:t>Modules</a:t>
            </a:r>
            <a:endParaRPr lang="en-IN" b="1" dirty="0">
              <a:latin typeface="Bodoni MT" panose="02070603080606020203" pitchFamily="18" charset="0"/>
            </a:endParaRPr>
          </a:p>
        </p:txBody>
      </p:sp>
      <p:sp>
        <p:nvSpPr>
          <p:cNvPr id="3" name="Text Placeholder 2">
            <a:extLst>
              <a:ext uri="{FF2B5EF4-FFF2-40B4-BE49-F238E27FC236}">
                <a16:creationId xmlns:a16="http://schemas.microsoft.com/office/drawing/2014/main" id="{07FE7108-E1CF-BFEF-A214-1BE373631E29}"/>
              </a:ext>
            </a:extLst>
          </p:cNvPr>
          <p:cNvSpPr>
            <a:spLocks noGrp="1"/>
          </p:cNvSpPr>
          <p:nvPr>
            <p:ph type="body" sz="half" idx="2"/>
          </p:nvPr>
        </p:nvSpPr>
        <p:spPr>
          <a:xfrm>
            <a:off x="875067" y="1540043"/>
            <a:ext cx="11316933" cy="3388092"/>
          </a:xfrm>
        </p:spPr>
        <p:txBody>
          <a:bodyPr>
            <a:normAutofit/>
          </a:bodyPr>
          <a:lstStyle/>
          <a:p>
            <a:r>
              <a:rPr lang="en-US" altLang="en-US" sz="3200" b="1" dirty="0">
                <a:solidFill>
                  <a:schemeClr val="accent1">
                    <a:lumMod val="60000"/>
                    <a:lumOff val="40000"/>
                  </a:schemeClr>
                </a:solidFill>
                <a:latin typeface="Times New Roman" panose="02020603050405020304" pitchFamily="18" charset="0"/>
                <a:cs typeface="Times New Roman" panose="02020603050405020304" pitchFamily="18" charset="0"/>
              </a:rPr>
              <a:t>4 Modules are used to run this project</a:t>
            </a:r>
            <a:endParaRPr lang="en-US" sz="3200" b="1"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solidFill>
                  <a:srgbClr val="C0CB35"/>
                </a:solidFill>
                <a:latin typeface="Times New Roman" panose="02020603050405020304" pitchFamily="18" charset="0"/>
                <a:cs typeface="Times New Roman" panose="02020603050405020304" pitchFamily="18" charset="0"/>
              </a:rPr>
              <a:t>Generate</a:t>
            </a:r>
            <a:r>
              <a:rPr lang="en-US" dirty="0">
                <a:solidFill>
                  <a:srgbClr val="C0CB35"/>
                </a:solidFill>
                <a:latin typeface="Bodoni MT" panose="02070603080606020203" pitchFamily="18" charset="0"/>
              </a:rPr>
              <a:t> </a:t>
            </a:r>
            <a:r>
              <a:rPr lang="en-US" sz="2800" dirty="0">
                <a:solidFill>
                  <a:srgbClr val="C0CB35"/>
                </a:solidFill>
                <a:latin typeface="Times New Roman" panose="02020603050405020304" pitchFamily="18" charset="0"/>
                <a:cs typeface="Times New Roman" panose="02020603050405020304" pitchFamily="18" charset="0"/>
              </a:rPr>
              <a:t>Image Train &amp; Test Model</a:t>
            </a:r>
          </a:p>
          <a:p>
            <a:pPr marL="285750" indent="-285750">
              <a:buFont typeface="Arial" panose="020B0604020202020204" pitchFamily="34" charset="0"/>
              <a:buChar char="•"/>
            </a:pPr>
            <a:r>
              <a:rPr lang="en-US" sz="2800" dirty="0">
                <a:solidFill>
                  <a:srgbClr val="C0CB35"/>
                </a:solidFill>
                <a:latin typeface="Times New Roman" panose="02020603050405020304" pitchFamily="18" charset="0"/>
                <a:cs typeface="Times New Roman" panose="02020603050405020304" pitchFamily="18" charset="0"/>
              </a:rPr>
              <a:t>Upload Test Image</a:t>
            </a:r>
          </a:p>
          <a:p>
            <a:pPr marL="285750" indent="-285750">
              <a:buFont typeface="Arial" panose="020B0604020202020204" pitchFamily="34" charset="0"/>
              <a:buChar char="•"/>
            </a:pPr>
            <a:r>
              <a:rPr lang="en-US" sz="2800" dirty="0">
                <a:solidFill>
                  <a:srgbClr val="C0CB35"/>
                </a:solidFill>
                <a:latin typeface="Times New Roman" panose="02020603050405020304" pitchFamily="18" charset="0"/>
                <a:cs typeface="Times New Roman" panose="02020603050405020304" pitchFamily="18" charset="0"/>
              </a:rPr>
              <a:t>Classify Picture In Images</a:t>
            </a:r>
          </a:p>
          <a:p>
            <a:pPr marL="285750" indent="-285750">
              <a:buFont typeface="Arial" panose="020B0604020202020204" pitchFamily="34" charset="0"/>
              <a:buChar char="•"/>
            </a:pPr>
            <a:r>
              <a:rPr lang="en-US" sz="2800" dirty="0">
                <a:solidFill>
                  <a:srgbClr val="C0CB35"/>
                </a:solidFill>
                <a:latin typeface="Times New Roman" panose="02020603050405020304" pitchFamily="18" charset="0"/>
                <a:cs typeface="Times New Roman" panose="02020603050405020304" pitchFamily="18" charset="0"/>
              </a:rPr>
              <a:t>Exit</a:t>
            </a:r>
            <a:endParaRPr lang="en-IN" sz="2800" dirty="0">
              <a:solidFill>
                <a:srgbClr val="C0CB3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478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D2119-F7AC-786D-9FB3-F03ED121792E}"/>
              </a:ext>
            </a:extLst>
          </p:cNvPr>
          <p:cNvSpPr>
            <a:spLocks noGrp="1"/>
          </p:cNvSpPr>
          <p:nvPr>
            <p:ph type="title"/>
          </p:nvPr>
        </p:nvSpPr>
        <p:spPr>
          <a:xfrm>
            <a:off x="646111" y="378072"/>
            <a:ext cx="9404723" cy="1400530"/>
          </a:xfrm>
        </p:spPr>
        <p:txBody>
          <a:bodyPr/>
          <a:lstStyle/>
          <a:p>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Class Diagram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11" name="Rectangle 10">
            <a:extLst>
              <a:ext uri="{FF2B5EF4-FFF2-40B4-BE49-F238E27FC236}">
                <a16:creationId xmlns:a16="http://schemas.microsoft.com/office/drawing/2014/main" id="{D4607C7D-B9E0-2CA4-D425-673BCE9531E2}"/>
              </a:ext>
            </a:extLst>
          </p:cNvPr>
          <p:cNvSpPr/>
          <p:nvPr/>
        </p:nvSpPr>
        <p:spPr>
          <a:xfrm>
            <a:off x="646111" y="1251284"/>
            <a:ext cx="10506360" cy="50598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2D0EF093-2331-F5F9-0539-F042CDA718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640" y="1501541"/>
            <a:ext cx="8478638" cy="4523874"/>
          </a:xfrm>
          <a:prstGeom prst="rect">
            <a:avLst/>
          </a:prstGeom>
        </p:spPr>
      </p:pic>
    </p:spTree>
    <p:extLst>
      <p:ext uri="{BB962C8B-B14F-4D97-AF65-F5344CB8AC3E}">
        <p14:creationId xmlns:p14="http://schemas.microsoft.com/office/powerpoint/2010/main" val="1523783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88488-7730-CA73-7038-07143C8B332C}"/>
              </a:ext>
            </a:extLst>
          </p:cNvPr>
          <p:cNvSpPr>
            <a:spLocks noGrp="1"/>
          </p:cNvSpPr>
          <p:nvPr>
            <p:ph type="title"/>
          </p:nvPr>
        </p:nvSpPr>
        <p:spPr>
          <a:xfrm>
            <a:off x="490889" y="144379"/>
            <a:ext cx="9559946" cy="1680877"/>
          </a:xfrm>
        </p:spPr>
        <p:txBody>
          <a:bodyPr/>
          <a:lstStyle/>
          <a:p>
            <a:r>
              <a:rPr lang="en-US" sz="4000" b="1" dirty="0" err="1">
                <a:effectLst/>
                <a:latin typeface="Times New Roman" panose="02020603050405020304" pitchFamily="18" charset="0"/>
                <a:ea typeface="Calibri" panose="020F0502020204030204" pitchFamily="34" charset="0"/>
                <a:cs typeface="Times New Roman" panose="02020603050405020304" pitchFamily="18" charset="0"/>
              </a:rPr>
              <a:t>UseCase</a:t>
            </a:r>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 Diagram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Rectangle 2">
            <a:extLst>
              <a:ext uri="{FF2B5EF4-FFF2-40B4-BE49-F238E27FC236}">
                <a16:creationId xmlns:a16="http://schemas.microsoft.com/office/drawing/2014/main" id="{DFE8B6CC-C239-3735-91A7-4121F052A999}"/>
              </a:ext>
            </a:extLst>
          </p:cNvPr>
          <p:cNvSpPr/>
          <p:nvPr/>
        </p:nvSpPr>
        <p:spPr>
          <a:xfrm>
            <a:off x="1501542" y="880366"/>
            <a:ext cx="8549293" cy="56503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5" name="Picture 4">
            <a:extLst>
              <a:ext uri="{FF2B5EF4-FFF2-40B4-BE49-F238E27FC236}">
                <a16:creationId xmlns:a16="http://schemas.microsoft.com/office/drawing/2014/main" id="{67BAB8B4-347A-ADA0-98E2-E5746EAAA9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948" y="1304959"/>
            <a:ext cx="6250644" cy="4248082"/>
          </a:xfrm>
          <a:prstGeom prst="rect">
            <a:avLst/>
          </a:prstGeom>
        </p:spPr>
      </p:pic>
    </p:spTree>
    <p:extLst>
      <p:ext uri="{BB962C8B-B14F-4D97-AF65-F5344CB8AC3E}">
        <p14:creationId xmlns:p14="http://schemas.microsoft.com/office/powerpoint/2010/main" val="3218448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60C94-C6E4-E77B-4B53-FC7DB3974D33}"/>
              </a:ext>
            </a:extLst>
          </p:cNvPr>
          <p:cNvSpPr>
            <a:spLocks noGrp="1"/>
          </p:cNvSpPr>
          <p:nvPr>
            <p:ph type="title"/>
          </p:nvPr>
        </p:nvSpPr>
        <p:spPr>
          <a:xfrm>
            <a:off x="655442" y="424726"/>
            <a:ext cx="9404723" cy="1400530"/>
          </a:xfrm>
        </p:spPr>
        <p:txBody>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Sequence Diagram</a:t>
            </a:r>
            <a:br>
              <a:rPr lang="en-IN"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F171AB77-5291-919F-2800-90ED78DBDE64}"/>
              </a:ext>
            </a:extLst>
          </p:cNvPr>
          <p:cNvSpPr/>
          <p:nvPr/>
        </p:nvSpPr>
        <p:spPr>
          <a:xfrm>
            <a:off x="1251285" y="1362904"/>
            <a:ext cx="9209510" cy="48457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FD7C1F23-D434-0921-6ECC-D35603F7C3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2404" y="1825256"/>
            <a:ext cx="6399697" cy="4201625"/>
          </a:xfrm>
          <a:prstGeom prst="rect">
            <a:avLst/>
          </a:prstGeom>
        </p:spPr>
      </p:pic>
    </p:spTree>
    <p:extLst>
      <p:ext uri="{BB962C8B-B14F-4D97-AF65-F5344CB8AC3E}">
        <p14:creationId xmlns:p14="http://schemas.microsoft.com/office/powerpoint/2010/main" val="4082065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EBBE1-7E72-04F6-0FBF-2EB8FA4720D9}"/>
              </a:ext>
            </a:extLst>
          </p:cNvPr>
          <p:cNvSpPr>
            <a:spLocks noGrp="1"/>
          </p:cNvSpPr>
          <p:nvPr>
            <p:ph type="title"/>
          </p:nvPr>
        </p:nvSpPr>
        <p:spPr>
          <a:xfrm>
            <a:off x="705397" y="327590"/>
            <a:ext cx="9404723" cy="1400530"/>
          </a:xfrm>
        </p:spPr>
        <p:txBody>
          <a:bodyPr/>
          <a:lstStyle/>
          <a:p>
            <a:r>
              <a:rPr lang="en-US" sz="4400" b="1" dirty="0">
                <a:latin typeface="Times New Roman" panose="02020603050405020304" pitchFamily="18" charset="0"/>
                <a:ea typeface="Calibri" panose="020F0502020204030204" pitchFamily="34" charset="0"/>
                <a:cs typeface="Times New Roman" panose="02020603050405020304" pitchFamily="18" charset="0"/>
              </a:rPr>
              <a:t>Activity</a:t>
            </a:r>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  Diagram</a:t>
            </a:r>
            <a:br>
              <a:rPr lang="en-IN" sz="44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44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225CB7D-2AE7-42F9-FCBB-F5CD2751E0D0}"/>
              </a:ext>
            </a:extLst>
          </p:cNvPr>
          <p:cNvSpPr/>
          <p:nvPr/>
        </p:nvSpPr>
        <p:spPr>
          <a:xfrm>
            <a:off x="1395663" y="1189083"/>
            <a:ext cx="9557885" cy="51635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7B3D5FE9-3922-DB01-7F8F-82F563046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3103" y="1367617"/>
            <a:ext cx="5474093" cy="4806521"/>
          </a:xfrm>
          <a:prstGeom prst="rect">
            <a:avLst/>
          </a:prstGeom>
        </p:spPr>
      </p:pic>
    </p:spTree>
    <p:extLst>
      <p:ext uri="{BB962C8B-B14F-4D97-AF65-F5344CB8AC3E}">
        <p14:creationId xmlns:p14="http://schemas.microsoft.com/office/powerpoint/2010/main" val="4276651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318DF-52CD-9945-1649-A2E5E0C63BB5}"/>
              </a:ext>
            </a:extLst>
          </p:cNvPr>
          <p:cNvSpPr>
            <a:spLocks noGrp="1"/>
          </p:cNvSpPr>
          <p:nvPr>
            <p:ph type="title"/>
          </p:nvPr>
        </p:nvSpPr>
        <p:spPr>
          <a:xfrm>
            <a:off x="500515" y="216568"/>
            <a:ext cx="9550320" cy="1636680"/>
          </a:xfrm>
        </p:spPr>
        <p:txBody>
          <a:bodyPr/>
          <a:lstStyle/>
          <a:p>
            <a:r>
              <a:rPr lang="en-IN" sz="4400" b="1" dirty="0">
                <a:latin typeface="Times New Roman" panose="02020603050405020304" pitchFamily="18" charset="0"/>
                <a:cs typeface="Times New Roman" panose="02020603050405020304" pitchFamily="18" charset="0"/>
              </a:rPr>
              <a:t>Sample Code</a:t>
            </a:r>
          </a:p>
        </p:txBody>
      </p:sp>
      <p:sp>
        <p:nvSpPr>
          <p:cNvPr id="5" name="TextBox 4">
            <a:extLst>
              <a:ext uri="{FF2B5EF4-FFF2-40B4-BE49-F238E27FC236}">
                <a16:creationId xmlns:a16="http://schemas.microsoft.com/office/drawing/2014/main" id="{4027502C-31FA-8C93-733F-67EC30076852}"/>
              </a:ext>
            </a:extLst>
          </p:cNvPr>
          <p:cNvSpPr txBox="1"/>
          <p:nvPr/>
        </p:nvSpPr>
        <p:spPr>
          <a:xfrm>
            <a:off x="1078029" y="1008275"/>
            <a:ext cx="8068377" cy="7171194"/>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import </a:t>
            </a:r>
            <a:r>
              <a:rPr lang="en-IN" sz="2000" dirty="0" err="1">
                <a:latin typeface="Times New Roman" panose="02020603050405020304" pitchFamily="18" charset="0"/>
                <a:cs typeface="Times New Roman" panose="02020603050405020304" pitchFamily="18" charset="0"/>
              </a:rPr>
              <a:t>numpy</a:t>
            </a:r>
            <a:r>
              <a:rPr lang="en-IN" sz="2000" dirty="0">
                <a:latin typeface="Times New Roman" panose="02020603050405020304" pitchFamily="18" charset="0"/>
                <a:cs typeface="Times New Roman" panose="02020603050405020304" pitchFamily="18" charset="0"/>
              </a:rPr>
              <a:t> as np</a:t>
            </a:r>
          </a:p>
          <a:p>
            <a:r>
              <a:rPr lang="en-IN" sz="2000" dirty="0">
                <a:latin typeface="Times New Roman" panose="02020603050405020304" pitchFamily="18" charset="0"/>
                <a:cs typeface="Times New Roman" panose="02020603050405020304" pitchFamily="18" charset="0"/>
              </a:rPr>
              <a:t>import </a:t>
            </a:r>
            <a:r>
              <a:rPr lang="en-IN" sz="2000" dirty="0" err="1">
                <a:latin typeface="Times New Roman" panose="02020603050405020304" pitchFamily="18" charset="0"/>
                <a:cs typeface="Times New Roman" panose="02020603050405020304" pitchFamily="18" charset="0"/>
              </a:rPr>
              <a:t>os</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import cv2</a:t>
            </a:r>
          </a:p>
          <a:p>
            <a:r>
              <a:rPr lang="en-IN" sz="2000" dirty="0">
                <a:latin typeface="Times New Roman" panose="02020603050405020304" pitchFamily="18" charset="0"/>
                <a:cs typeface="Times New Roman" panose="02020603050405020304" pitchFamily="18" charset="0"/>
              </a:rPr>
              <a:t>from </a:t>
            </a:r>
            <a:r>
              <a:rPr lang="en-IN" sz="2000" dirty="0" err="1">
                <a:latin typeface="Times New Roman" panose="02020603050405020304" pitchFamily="18" charset="0"/>
                <a:cs typeface="Times New Roman" panose="02020603050405020304" pitchFamily="18" charset="0"/>
              </a:rPr>
              <a:t>sklearn.model_selection</a:t>
            </a:r>
            <a:r>
              <a:rPr lang="en-IN" sz="2000" dirty="0">
                <a:latin typeface="Times New Roman" panose="02020603050405020304" pitchFamily="18" charset="0"/>
                <a:cs typeface="Times New Roman" panose="02020603050405020304" pitchFamily="18" charset="0"/>
              </a:rPr>
              <a:t> import </a:t>
            </a:r>
            <a:r>
              <a:rPr lang="en-IN" sz="2000" dirty="0" err="1">
                <a:latin typeface="Times New Roman" panose="02020603050405020304" pitchFamily="18" charset="0"/>
                <a:cs typeface="Times New Roman" panose="02020603050405020304" pitchFamily="18" charset="0"/>
              </a:rPr>
              <a:t>train_test_split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from </a:t>
            </a:r>
            <a:r>
              <a:rPr lang="en-IN" sz="2000" dirty="0" err="1">
                <a:latin typeface="Times New Roman" panose="02020603050405020304" pitchFamily="18" charset="0"/>
                <a:cs typeface="Times New Roman" panose="02020603050405020304" pitchFamily="18" charset="0"/>
              </a:rPr>
              <a:t>sklearn_extensions.extreme_learning_machines.elm</a:t>
            </a:r>
            <a:r>
              <a:rPr lang="en-IN" sz="2000" dirty="0">
                <a:latin typeface="Times New Roman" panose="02020603050405020304" pitchFamily="18" charset="0"/>
                <a:cs typeface="Times New Roman" panose="02020603050405020304" pitchFamily="18" charset="0"/>
              </a:rPr>
              <a:t> import </a:t>
            </a:r>
            <a:r>
              <a:rPr lang="en-IN" sz="2000" dirty="0" err="1">
                <a:latin typeface="Times New Roman" panose="02020603050405020304" pitchFamily="18" charset="0"/>
                <a:cs typeface="Times New Roman" panose="02020603050405020304" pitchFamily="18" charset="0"/>
              </a:rPr>
              <a:t>GenELMClassifier</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from </a:t>
            </a:r>
            <a:r>
              <a:rPr lang="en-IN" sz="2000" dirty="0" err="1">
                <a:latin typeface="Times New Roman" panose="02020603050405020304" pitchFamily="18" charset="0"/>
                <a:cs typeface="Times New Roman" panose="02020603050405020304" pitchFamily="18" charset="0"/>
              </a:rPr>
              <a:t>sklearn_extensions.extreme_learning_machines.random_layer</a:t>
            </a:r>
            <a:r>
              <a:rPr lang="en-IN" sz="2000" dirty="0">
                <a:latin typeface="Times New Roman" panose="02020603050405020304" pitchFamily="18" charset="0"/>
                <a:cs typeface="Times New Roman" panose="02020603050405020304" pitchFamily="18" charset="0"/>
              </a:rPr>
              <a:t> import </a:t>
            </a:r>
            <a:r>
              <a:rPr lang="en-IN" sz="2000" dirty="0" err="1">
                <a:latin typeface="Times New Roman" panose="02020603050405020304" pitchFamily="18" charset="0"/>
                <a:cs typeface="Times New Roman" panose="02020603050405020304" pitchFamily="18" charset="0"/>
              </a:rPr>
              <a:t>RBFRandomLayer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MLPRandomLayer</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from </a:t>
            </a:r>
            <a:r>
              <a:rPr lang="en-IN" sz="2000" dirty="0" err="1">
                <a:latin typeface="Times New Roman" panose="02020603050405020304" pitchFamily="18" charset="0"/>
                <a:cs typeface="Times New Roman" panose="02020603050405020304" pitchFamily="18" charset="0"/>
              </a:rPr>
              <a:t>sklearn.metrics</a:t>
            </a:r>
            <a:r>
              <a:rPr lang="en-IN" sz="2000" dirty="0">
                <a:latin typeface="Times New Roman" panose="02020603050405020304" pitchFamily="18" charset="0"/>
                <a:cs typeface="Times New Roman" panose="02020603050405020304" pitchFamily="18" charset="0"/>
              </a:rPr>
              <a:t> import </a:t>
            </a:r>
            <a:r>
              <a:rPr lang="en-IN" sz="2000" dirty="0" err="1">
                <a:latin typeface="Times New Roman" panose="02020603050405020304" pitchFamily="18" charset="0"/>
                <a:cs typeface="Times New Roman" panose="02020603050405020304" pitchFamily="18" charset="0"/>
              </a:rPr>
              <a:t>accuracy_score</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from </a:t>
            </a:r>
            <a:r>
              <a:rPr lang="en-IN" sz="2000" dirty="0" err="1">
                <a:latin typeface="Times New Roman" panose="02020603050405020304" pitchFamily="18" charset="0"/>
                <a:cs typeface="Times New Roman" panose="02020603050405020304" pitchFamily="18" charset="0"/>
              </a:rPr>
              <a:t>numpy.linalg</a:t>
            </a:r>
            <a:r>
              <a:rPr lang="en-IN" sz="2000" dirty="0">
                <a:latin typeface="Times New Roman" panose="02020603050405020304" pitchFamily="18" charset="0"/>
                <a:cs typeface="Times New Roman" panose="02020603050405020304" pitchFamily="18" charset="0"/>
              </a:rPr>
              <a:t> import norm</a:t>
            </a:r>
          </a:p>
          <a:p>
            <a:r>
              <a:rPr lang="en-IN" sz="2000" dirty="0">
                <a:latin typeface="Times New Roman" panose="02020603050405020304" pitchFamily="18" charset="0"/>
                <a:cs typeface="Times New Roman" panose="02020603050405020304" pitchFamily="18" charset="0"/>
              </a:rPr>
              <a:t>from </a:t>
            </a:r>
            <a:r>
              <a:rPr lang="en-IN" sz="2000" dirty="0" err="1">
                <a:latin typeface="Times New Roman" panose="02020603050405020304" pitchFamily="18" charset="0"/>
                <a:cs typeface="Times New Roman" panose="02020603050405020304" pitchFamily="18" charset="0"/>
              </a:rPr>
              <a:t>numpy</a:t>
            </a:r>
            <a:r>
              <a:rPr lang="en-IN" sz="2000" dirty="0">
                <a:latin typeface="Times New Roman" panose="02020603050405020304" pitchFamily="18" charset="0"/>
                <a:cs typeface="Times New Roman" panose="02020603050405020304" pitchFamily="18" charset="0"/>
              </a:rPr>
              <a:t> import dot</a:t>
            </a:r>
          </a:p>
          <a:p>
            <a:r>
              <a:rPr lang="en-IN" sz="2000" dirty="0">
                <a:latin typeface="Times New Roman" panose="02020603050405020304" pitchFamily="18" charset="0"/>
                <a:cs typeface="Times New Roman" panose="02020603050405020304" pitchFamily="18" charset="0"/>
              </a:rPr>
              <a:t>import </a:t>
            </a:r>
            <a:r>
              <a:rPr lang="en-IN" sz="2000" dirty="0" err="1">
                <a:latin typeface="Times New Roman" panose="02020603050405020304" pitchFamily="18" charset="0"/>
                <a:cs typeface="Times New Roman" panose="02020603050405020304" pitchFamily="18" charset="0"/>
              </a:rPr>
              <a:t>imutils</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files = []</a:t>
            </a:r>
          </a:p>
          <a:p>
            <a:r>
              <a:rPr lang="en-IN" sz="2000" dirty="0">
                <a:latin typeface="Times New Roman" panose="02020603050405020304" pitchFamily="18" charset="0"/>
                <a:cs typeface="Times New Roman" panose="02020603050405020304" pitchFamily="18" charset="0"/>
              </a:rPr>
              <a:t>filename = 'data/Fake'</a:t>
            </a:r>
          </a:p>
          <a:p>
            <a:r>
              <a:rPr lang="en-IN" sz="2000" dirty="0">
                <a:latin typeface="Times New Roman" panose="02020603050405020304" pitchFamily="18" charset="0"/>
                <a:cs typeface="Times New Roman" panose="02020603050405020304" pitchFamily="18" charset="0"/>
              </a:rPr>
              <a:t>label = []</a:t>
            </a:r>
          </a:p>
          <a:p>
            <a:r>
              <a:rPr lang="en-IN" sz="2000" dirty="0">
                <a:latin typeface="Times New Roman" panose="02020603050405020304" pitchFamily="18" charset="0"/>
                <a:cs typeface="Times New Roman" panose="02020603050405020304" pitchFamily="18" charset="0"/>
              </a:rPr>
              <a:t>for root, </a:t>
            </a:r>
            <a:r>
              <a:rPr lang="en-IN" sz="2000" dirty="0" err="1">
                <a:latin typeface="Times New Roman" panose="02020603050405020304" pitchFamily="18" charset="0"/>
                <a:cs typeface="Times New Roman" panose="02020603050405020304" pitchFamily="18" charset="0"/>
              </a:rPr>
              <a:t>dirs</a:t>
            </a:r>
            <a:r>
              <a:rPr lang="en-IN" sz="2000" dirty="0">
                <a:latin typeface="Times New Roman" panose="02020603050405020304" pitchFamily="18" charset="0"/>
                <a:cs typeface="Times New Roman" panose="02020603050405020304" pitchFamily="18" charset="0"/>
              </a:rPr>
              <a:t>, directory in </a:t>
            </a:r>
            <a:r>
              <a:rPr lang="en-IN" sz="2000" dirty="0" err="1">
                <a:latin typeface="Times New Roman" panose="02020603050405020304" pitchFamily="18" charset="0"/>
                <a:cs typeface="Times New Roman" panose="02020603050405020304" pitchFamily="18" charset="0"/>
              </a:rPr>
              <a:t>os.walk</a:t>
            </a:r>
            <a:r>
              <a:rPr lang="en-IN" sz="2000" dirty="0">
                <a:latin typeface="Times New Roman" panose="02020603050405020304" pitchFamily="18" charset="0"/>
                <a:cs typeface="Times New Roman" panose="02020603050405020304" pitchFamily="18" charset="0"/>
              </a:rPr>
              <a:t>(filename):</a:t>
            </a:r>
          </a:p>
          <a:p>
            <a:r>
              <a:rPr lang="en-IN" sz="2000" dirty="0">
                <a:latin typeface="Times New Roman" panose="02020603050405020304" pitchFamily="18" charset="0"/>
                <a:cs typeface="Times New Roman" panose="02020603050405020304" pitchFamily="18" charset="0"/>
              </a:rPr>
              <a:t>    for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in range(</a:t>
            </a:r>
            <a:r>
              <a:rPr lang="en-IN" sz="2000" dirty="0" err="1">
                <a:latin typeface="Times New Roman" panose="02020603050405020304" pitchFamily="18" charset="0"/>
                <a:cs typeface="Times New Roman" panose="02020603050405020304" pitchFamily="18" charset="0"/>
              </a:rPr>
              <a:t>len</a:t>
            </a:r>
            <a:r>
              <a:rPr lang="en-IN" sz="2000" dirty="0">
                <a:latin typeface="Times New Roman" panose="02020603050405020304" pitchFamily="18" charset="0"/>
                <a:cs typeface="Times New Roman" panose="02020603050405020304" pitchFamily="18" charset="0"/>
              </a:rPr>
              <a:t>(directory)):</a:t>
            </a:r>
          </a:p>
          <a:p>
            <a:r>
              <a:rPr lang="en-IN" sz="2000" dirty="0" err="1">
                <a:latin typeface="Times New Roman" panose="02020603050405020304" pitchFamily="18" charset="0"/>
                <a:cs typeface="Times New Roman" panose="02020603050405020304" pitchFamily="18" charset="0"/>
              </a:rPr>
              <a:t>files.append</a:t>
            </a:r>
            <a:r>
              <a:rPr lang="en-IN" sz="2000" dirty="0">
                <a:latin typeface="Times New Roman" panose="02020603050405020304" pitchFamily="18" charset="0"/>
                <a:cs typeface="Times New Roman" panose="02020603050405020304" pitchFamily="18" charset="0"/>
              </a:rPr>
              <a:t>(filename+"/"+directory[</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label.append</a:t>
            </a:r>
            <a:r>
              <a:rPr lang="en-IN" sz="2000" dirty="0">
                <a:latin typeface="Times New Roman" panose="02020603050405020304" pitchFamily="18" charset="0"/>
                <a:cs typeface="Times New Roman" panose="02020603050405020304" pitchFamily="18" charset="0"/>
              </a:rPr>
              <a:t>(0)</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93159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4C563C-8C2E-CE88-C85F-3598908D77DD}"/>
              </a:ext>
            </a:extLst>
          </p:cNvPr>
          <p:cNvSpPr txBox="1"/>
          <p:nvPr/>
        </p:nvSpPr>
        <p:spPr>
          <a:xfrm>
            <a:off x="346510" y="115502"/>
            <a:ext cx="10337532" cy="7171194"/>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      filename = 'data/Real’</a:t>
            </a:r>
          </a:p>
          <a:p>
            <a:r>
              <a:rPr lang="en-IN" sz="2000" dirty="0">
                <a:latin typeface="Times New Roman" panose="02020603050405020304" pitchFamily="18" charset="0"/>
                <a:cs typeface="Times New Roman" panose="02020603050405020304" pitchFamily="18" charset="0"/>
              </a:rPr>
              <a:t>      for root, </a:t>
            </a:r>
            <a:r>
              <a:rPr lang="en-IN" sz="2000" dirty="0" err="1">
                <a:latin typeface="Times New Roman" panose="02020603050405020304" pitchFamily="18" charset="0"/>
                <a:cs typeface="Times New Roman" panose="02020603050405020304" pitchFamily="18" charset="0"/>
              </a:rPr>
              <a:t>dirs</a:t>
            </a:r>
            <a:r>
              <a:rPr lang="en-IN" sz="2000" dirty="0">
                <a:latin typeface="Times New Roman" panose="02020603050405020304" pitchFamily="18" charset="0"/>
                <a:cs typeface="Times New Roman" panose="02020603050405020304" pitchFamily="18" charset="0"/>
              </a:rPr>
              <a:t>, directory in </a:t>
            </a:r>
            <a:r>
              <a:rPr lang="en-IN" sz="2000" dirty="0" err="1">
                <a:latin typeface="Times New Roman" panose="02020603050405020304" pitchFamily="18" charset="0"/>
                <a:cs typeface="Times New Roman" panose="02020603050405020304" pitchFamily="18" charset="0"/>
              </a:rPr>
              <a:t>os.walk</a:t>
            </a:r>
            <a:r>
              <a:rPr lang="en-IN" sz="2000" dirty="0">
                <a:latin typeface="Times New Roman" panose="02020603050405020304" pitchFamily="18" charset="0"/>
                <a:cs typeface="Times New Roman" panose="02020603050405020304" pitchFamily="18" charset="0"/>
              </a:rPr>
              <a:t>(filename):</a:t>
            </a:r>
          </a:p>
          <a:p>
            <a:r>
              <a:rPr lang="en-IN" sz="2000" dirty="0">
                <a:latin typeface="Times New Roman" panose="02020603050405020304" pitchFamily="18" charset="0"/>
                <a:cs typeface="Times New Roman" panose="02020603050405020304" pitchFamily="18" charset="0"/>
              </a:rPr>
              <a:t>            for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in range(</a:t>
            </a:r>
            <a:r>
              <a:rPr lang="en-IN" sz="2000" dirty="0" err="1">
                <a:latin typeface="Times New Roman" panose="02020603050405020304" pitchFamily="18" charset="0"/>
                <a:cs typeface="Times New Roman" panose="02020603050405020304" pitchFamily="18" charset="0"/>
              </a:rPr>
              <a:t>len</a:t>
            </a:r>
            <a:r>
              <a:rPr lang="en-IN" sz="2000" dirty="0">
                <a:latin typeface="Times New Roman" panose="02020603050405020304" pitchFamily="18" charset="0"/>
                <a:cs typeface="Times New Roman" panose="02020603050405020304" pitchFamily="18" charset="0"/>
              </a:rPr>
              <a:t>(directory)):</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files.append</a:t>
            </a:r>
            <a:r>
              <a:rPr lang="en-IN" sz="2000" dirty="0">
                <a:latin typeface="Times New Roman" panose="02020603050405020304" pitchFamily="18" charset="0"/>
                <a:cs typeface="Times New Roman" panose="02020603050405020304" pitchFamily="18" charset="0"/>
              </a:rPr>
              <a:t>(filename+"/"+directory[</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label.append</a:t>
            </a:r>
            <a:r>
              <a:rPr lang="en-IN" sz="2000" dirty="0">
                <a:latin typeface="Times New Roman" panose="02020603050405020304" pitchFamily="18" charset="0"/>
                <a:cs typeface="Times New Roman" panose="02020603050405020304" pitchFamily="18" charset="0"/>
              </a:rPr>
              <a:t>(1)</a:t>
            </a:r>
          </a:p>
          <a:p>
            <a:r>
              <a:rPr lang="en-IN" sz="2000" dirty="0">
                <a:latin typeface="Times New Roman" panose="02020603050405020304" pitchFamily="18" charset="0"/>
                <a:cs typeface="Times New Roman" panose="02020603050405020304" pitchFamily="18" charset="0"/>
              </a:rPr>
              <a:t>      print(</a:t>
            </a:r>
            <a:r>
              <a:rPr lang="en-IN" sz="2000" dirty="0" err="1">
                <a:latin typeface="Times New Roman" panose="02020603050405020304" pitchFamily="18" charset="0"/>
                <a:cs typeface="Times New Roman" panose="02020603050405020304" pitchFamily="18" charset="0"/>
              </a:rPr>
              <a:t>len</a:t>
            </a:r>
            <a:r>
              <a:rPr lang="en-IN" sz="2000" dirty="0">
                <a:latin typeface="Times New Roman" panose="02020603050405020304" pitchFamily="18" charset="0"/>
                <a:cs typeface="Times New Roman" panose="02020603050405020304" pitchFamily="18" charset="0"/>
              </a:rPr>
              <a:t>(files))</a:t>
            </a:r>
          </a:p>
          <a:p>
            <a:r>
              <a:rPr lang="en-IN" sz="2000" dirty="0">
                <a:latin typeface="Times New Roman" panose="02020603050405020304" pitchFamily="18" charset="0"/>
                <a:cs typeface="Times New Roman" panose="02020603050405020304" pitchFamily="18" charset="0"/>
              </a:rPr>
              <a:t>      X = </a:t>
            </a:r>
            <a:r>
              <a:rPr lang="en-IN" sz="2000" dirty="0" err="1">
                <a:latin typeface="Times New Roman" panose="02020603050405020304" pitchFamily="18" charset="0"/>
                <a:cs typeface="Times New Roman" panose="02020603050405020304" pitchFamily="18" charset="0"/>
              </a:rPr>
              <a:t>np.ndarray</a:t>
            </a:r>
            <a:r>
              <a:rPr lang="en-IN" sz="2000" dirty="0">
                <a:latin typeface="Times New Roman" panose="02020603050405020304" pitchFamily="18" charset="0"/>
                <a:cs typeface="Times New Roman" panose="02020603050405020304" pitchFamily="18" charset="0"/>
              </a:rPr>
              <a:t>(shape=(</a:t>
            </a:r>
            <a:r>
              <a:rPr lang="en-IN" sz="2000" dirty="0" err="1">
                <a:latin typeface="Times New Roman" panose="02020603050405020304" pitchFamily="18" charset="0"/>
                <a:cs typeface="Times New Roman" panose="02020603050405020304" pitchFamily="18" charset="0"/>
              </a:rPr>
              <a:t>len</a:t>
            </a:r>
            <a:r>
              <a:rPr lang="en-IN" sz="2000" dirty="0">
                <a:latin typeface="Times New Roman" panose="02020603050405020304" pitchFamily="18" charset="0"/>
                <a:cs typeface="Times New Roman" panose="02020603050405020304" pitchFamily="18" charset="0"/>
              </a:rPr>
              <a:t>(files), 16384), </a:t>
            </a:r>
            <a:r>
              <a:rPr lang="en-IN" sz="2000" dirty="0" err="1">
                <a:latin typeface="Times New Roman" panose="02020603050405020304" pitchFamily="18" charset="0"/>
                <a:cs typeface="Times New Roman" panose="02020603050405020304" pitchFamily="18" charset="0"/>
              </a:rPr>
              <a:t>dtype</a:t>
            </a:r>
            <a:r>
              <a:rPr lang="en-IN" sz="2000" dirty="0">
                <a:latin typeface="Times New Roman" panose="02020603050405020304" pitchFamily="18" charset="0"/>
                <a:cs typeface="Times New Roman" panose="02020603050405020304" pitchFamily="18" charset="0"/>
              </a:rPr>
              <a:t>=np.float32)</a:t>
            </a:r>
          </a:p>
          <a:p>
            <a:r>
              <a:rPr lang="en-IN" sz="2000" dirty="0">
                <a:latin typeface="Times New Roman" panose="02020603050405020304" pitchFamily="18" charset="0"/>
                <a:cs typeface="Times New Roman" panose="02020603050405020304" pitchFamily="18" charset="0"/>
              </a:rPr>
              <a:t>      Y = </a:t>
            </a:r>
            <a:r>
              <a:rPr lang="en-IN" sz="2000" dirty="0" err="1">
                <a:latin typeface="Times New Roman" panose="02020603050405020304" pitchFamily="18" charset="0"/>
                <a:cs typeface="Times New Roman" panose="02020603050405020304" pitchFamily="18" charset="0"/>
              </a:rPr>
              <a:t>np.ndarray</a:t>
            </a:r>
            <a:r>
              <a:rPr lang="en-IN" sz="2000" dirty="0">
                <a:latin typeface="Times New Roman" panose="02020603050405020304" pitchFamily="18" charset="0"/>
                <a:cs typeface="Times New Roman" panose="02020603050405020304" pitchFamily="18" charset="0"/>
              </a:rPr>
              <a:t>(shape=(</a:t>
            </a:r>
            <a:r>
              <a:rPr lang="en-IN" sz="2000" dirty="0" err="1">
                <a:latin typeface="Times New Roman" panose="02020603050405020304" pitchFamily="18" charset="0"/>
                <a:cs typeface="Times New Roman" panose="02020603050405020304" pitchFamily="18" charset="0"/>
              </a:rPr>
              <a:t>len</a:t>
            </a:r>
            <a:r>
              <a:rPr lang="en-IN" sz="2000" dirty="0">
                <a:latin typeface="Times New Roman" panose="02020603050405020304" pitchFamily="18" charset="0"/>
                <a:cs typeface="Times New Roman" panose="02020603050405020304" pitchFamily="18" charset="0"/>
              </a:rPr>
              <a:t>(files)),</a:t>
            </a:r>
            <a:r>
              <a:rPr lang="en-IN" sz="2000" dirty="0" err="1">
                <a:latin typeface="Times New Roman" panose="02020603050405020304" pitchFamily="18" charset="0"/>
                <a:cs typeface="Times New Roman" panose="02020603050405020304" pitchFamily="18" charset="0"/>
              </a:rPr>
              <a:t>dtype</a:t>
            </a:r>
            <a:r>
              <a:rPr lang="en-IN" sz="2000" dirty="0">
                <a:latin typeface="Times New Roman" panose="02020603050405020304" pitchFamily="18" charset="0"/>
                <a:cs typeface="Times New Roman" panose="02020603050405020304" pitchFamily="18" charset="0"/>
              </a:rPr>
              <a:t>=np.float32)</a:t>
            </a:r>
          </a:p>
          <a:p>
            <a:r>
              <a:rPr lang="en-IN" sz="2000" dirty="0">
                <a:latin typeface="Times New Roman" panose="02020603050405020304" pitchFamily="18" charset="0"/>
                <a:cs typeface="Times New Roman" panose="02020603050405020304" pitchFamily="18" charset="0"/>
              </a:rPr>
              <a:t>      print(</a:t>
            </a:r>
            <a:r>
              <a:rPr lang="en-IN" sz="2000" dirty="0" err="1">
                <a:latin typeface="Times New Roman" panose="02020603050405020304" pitchFamily="18" charset="0"/>
                <a:cs typeface="Times New Roman" panose="02020603050405020304" pitchFamily="18" charset="0"/>
              </a:rPr>
              <a:t>X.shape</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print(</a:t>
            </a:r>
            <a:r>
              <a:rPr lang="en-IN" sz="2000" dirty="0" err="1">
                <a:latin typeface="Times New Roman" panose="02020603050405020304" pitchFamily="18" charset="0"/>
                <a:cs typeface="Times New Roman" panose="02020603050405020304" pitchFamily="18" charset="0"/>
              </a:rPr>
              <a:t>Y.shape</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for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in range(</a:t>
            </a:r>
            <a:r>
              <a:rPr lang="en-IN" sz="2000" dirty="0" err="1">
                <a:latin typeface="Times New Roman" panose="02020603050405020304" pitchFamily="18" charset="0"/>
                <a:cs typeface="Times New Roman" panose="02020603050405020304" pitchFamily="18" charset="0"/>
              </a:rPr>
              <a:t>len</a:t>
            </a:r>
            <a:r>
              <a:rPr lang="en-IN" sz="2000" dirty="0">
                <a:latin typeface="Times New Roman" panose="02020603050405020304" pitchFamily="18" charset="0"/>
                <a:cs typeface="Times New Roman" panose="02020603050405020304" pitchFamily="18" charset="0"/>
              </a:rPr>
              <a:t>(files)):</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img</a:t>
            </a:r>
            <a:r>
              <a:rPr lang="en-IN" sz="2000" dirty="0">
                <a:latin typeface="Times New Roman" panose="02020603050405020304" pitchFamily="18" charset="0"/>
                <a:cs typeface="Times New Roman" panose="02020603050405020304" pitchFamily="18" charset="0"/>
              </a:rPr>
              <a:t> = cv2.imread(files[</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img</a:t>
            </a:r>
            <a:r>
              <a:rPr lang="en-IN" sz="2000" dirty="0">
                <a:latin typeface="Times New Roman" panose="02020603050405020304" pitchFamily="18" charset="0"/>
                <a:cs typeface="Times New Roman" panose="02020603050405020304" pitchFamily="18" charset="0"/>
              </a:rPr>
              <a:t> = cv2.cvtColor(</a:t>
            </a:r>
            <a:r>
              <a:rPr lang="en-IN" sz="2000" dirty="0" err="1">
                <a:latin typeface="Times New Roman" panose="02020603050405020304" pitchFamily="18" charset="0"/>
                <a:cs typeface="Times New Roman" panose="02020603050405020304" pitchFamily="18" charset="0"/>
              </a:rPr>
              <a:t>img</a:t>
            </a:r>
            <a:r>
              <a:rPr lang="en-IN" sz="2000" dirty="0">
                <a:latin typeface="Times New Roman" panose="02020603050405020304" pitchFamily="18" charset="0"/>
                <a:cs typeface="Times New Roman" panose="02020603050405020304" pitchFamily="18" charset="0"/>
              </a:rPr>
              <a:t>, cv2.COLOR_BGR2GRAY)</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img</a:t>
            </a:r>
            <a:r>
              <a:rPr lang="en-IN" sz="2000" dirty="0">
                <a:latin typeface="Times New Roman" panose="02020603050405020304" pitchFamily="18" charset="0"/>
                <a:cs typeface="Times New Roman" panose="02020603050405020304" pitchFamily="18" charset="0"/>
              </a:rPr>
              <a:t> = cv2.resize(</a:t>
            </a:r>
            <a:r>
              <a:rPr lang="en-IN" sz="2000" dirty="0" err="1">
                <a:latin typeface="Times New Roman" panose="02020603050405020304" pitchFamily="18" charset="0"/>
                <a:cs typeface="Times New Roman" panose="02020603050405020304" pitchFamily="18" charset="0"/>
              </a:rPr>
              <a:t>img</a:t>
            </a:r>
            <a:r>
              <a:rPr lang="en-IN" sz="2000" dirty="0">
                <a:latin typeface="Times New Roman" panose="02020603050405020304" pitchFamily="18" charset="0"/>
                <a:cs typeface="Times New Roman" panose="02020603050405020304" pitchFamily="18" charset="0"/>
              </a:rPr>
              <a:t>,(128,128))</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img</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img.reshape</a:t>
            </a:r>
            <a:r>
              <a:rPr lang="en-IN" sz="2000" dirty="0">
                <a:latin typeface="Times New Roman" panose="02020603050405020304" pitchFamily="18" charset="0"/>
                <a:cs typeface="Times New Roman" panose="02020603050405020304" pitchFamily="18" charset="0"/>
              </a:rPr>
              <a:t>(-1)</a:t>
            </a:r>
          </a:p>
          <a:p>
            <a:r>
              <a:rPr lang="en-IN" sz="2000" dirty="0">
                <a:latin typeface="Times New Roman" panose="02020603050405020304" pitchFamily="18" charset="0"/>
                <a:cs typeface="Times New Roman" panose="02020603050405020304" pitchFamily="18" charset="0"/>
              </a:rPr>
              <a:t>            X[</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img</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Y[</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 label[</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X_train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X_test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y_train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y_test</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train_test_split</a:t>
            </a:r>
            <a:r>
              <a:rPr lang="en-IN" sz="2000" dirty="0">
                <a:latin typeface="Times New Roman" panose="02020603050405020304" pitchFamily="18" charset="0"/>
                <a:cs typeface="Times New Roman" panose="02020603050405020304" pitchFamily="18" charset="0"/>
              </a:rPr>
              <a:t>(X, Y, </a:t>
            </a:r>
            <a:r>
              <a:rPr lang="en-IN" sz="2000" dirty="0" err="1">
                <a:latin typeface="Times New Roman" panose="02020603050405020304" pitchFamily="18" charset="0"/>
                <a:cs typeface="Times New Roman" panose="02020603050405020304" pitchFamily="18" charset="0"/>
              </a:rPr>
              <a:t>test_size</a:t>
            </a:r>
            <a:r>
              <a:rPr lang="en-IN" sz="2000" dirty="0">
                <a:latin typeface="Times New Roman" panose="02020603050405020304" pitchFamily="18" charset="0"/>
                <a:cs typeface="Times New Roman" panose="02020603050405020304" pitchFamily="18" charset="0"/>
              </a:rPr>
              <a:t> = 0.1, </a:t>
            </a:r>
            <a:r>
              <a:rPr lang="en-IN" sz="2000" dirty="0" err="1">
                <a:latin typeface="Times New Roman" panose="02020603050405020304" pitchFamily="18" charset="0"/>
                <a:cs typeface="Times New Roman" panose="02020603050405020304" pitchFamily="18" charset="0"/>
              </a:rPr>
              <a:t>random_state</a:t>
            </a:r>
            <a:r>
              <a:rPr lang="en-IN" sz="2000" dirty="0">
                <a:latin typeface="Times New Roman" panose="02020603050405020304" pitchFamily="18" charset="0"/>
                <a:cs typeface="Times New Roman" panose="02020603050405020304" pitchFamily="18" charset="0"/>
              </a:rPr>
              <a:t> = 0)</a:t>
            </a:r>
          </a:p>
          <a:p>
            <a:r>
              <a:rPr lang="en-IN" sz="2000" dirty="0">
                <a:latin typeface="Times New Roman" panose="02020603050405020304" pitchFamily="18" charset="0"/>
                <a:cs typeface="Times New Roman" panose="02020603050405020304" pitchFamily="18" charset="0"/>
              </a:rPr>
              <a:t>      print(</a:t>
            </a:r>
            <a:r>
              <a:rPr lang="en-IN" sz="2000" dirty="0" err="1">
                <a:latin typeface="Times New Roman" panose="02020603050405020304" pitchFamily="18" charset="0"/>
                <a:cs typeface="Times New Roman" panose="02020603050405020304" pitchFamily="18" charset="0"/>
              </a:rPr>
              <a:t>X_train.shape</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print(</a:t>
            </a:r>
            <a:r>
              <a:rPr lang="en-IN" sz="2000" dirty="0" err="1">
                <a:latin typeface="Times New Roman" panose="02020603050405020304" pitchFamily="18" charset="0"/>
                <a:cs typeface="Times New Roman" panose="02020603050405020304" pitchFamily="18" charset="0"/>
              </a:rPr>
              <a:t>y_train.shape</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print(</a:t>
            </a:r>
            <a:r>
              <a:rPr lang="en-IN" sz="2000" dirty="0" err="1">
                <a:latin typeface="Times New Roman" panose="02020603050405020304" pitchFamily="18" charset="0"/>
                <a:cs typeface="Times New Roman" panose="02020603050405020304" pitchFamily="18" charset="0"/>
              </a:rPr>
              <a:t>y_train</a:t>
            </a:r>
            <a:r>
              <a:rPr lang="en-IN"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6995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E3C40E-56B7-916C-F34C-30683C484FB9}"/>
              </a:ext>
            </a:extLst>
          </p:cNvPr>
          <p:cNvSpPr txBox="1"/>
          <p:nvPr/>
        </p:nvSpPr>
        <p:spPr>
          <a:xfrm>
            <a:off x="924026" y="125129"/>
            <a:ext cx="7295950" cy="784830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def prediction(</a:t>
            </a:r>
            <a:r>
              <a:rPr lang="en-IN" dirty="0" err="1">
                <a:latin typeface="Times New Roman" panose="02020603050405020304" pitchFamily="18" charset="0"/>
                <a:cs typeface="Times New Roman" panose="02020603050405020304" pitchFamily="18" charset="0"/>
              </a:rPr>
              <a:t>X_test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cls</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y_pred</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cls.predict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X_test</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for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in range(</a:t>
            </a:r>
            <a:r>
              <a:rPr lang="en-IN" dirty="0" err="1">
                <a:latin typeface="Times New Roman" panose="02020603050405020304" pitchFamily="18" charset="0"/>
                <a:cs typeface="Times New Roman" panose="02020603050405020304" pitchFamily="18" charset="0"/>
              </a:rPr>
              <a:t>len</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X_test</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print("X=%s, Predicted=%s" % (</a:t>
            </a:r>
            <a:r>
              <a:rPr lang="en-IN" dirty="0" err="1">
                <a:latin typeface="Times New Roman" panose="02020603050405020304" pitchFamily="18" charset="0"/>
                <a:cs typeface="Times New Roman" panose="02020603050405020304" pitchFamily="18" charset="0"/>
              </a:rPr>
              <a:t>X_test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y_pred</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return </a:t>
            </a:r>
            <a:r>
              <a:rPr lang="en-IN" dirty="0" err="1">
                <a:latin typeface="Times New Roman" panose="02020603050405020304" pitchFamily="18" charset="0"/>
                <a:cs typeface="Times New Roman" panose="02020603050405020304" pitchFamily="18" charset="0"/>
              </a:rPr>
              <a:t>y_pred</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Function to calculate accuracy </a:t>
            </a:r>
          </a:p>
          <a:p>
            <a:r>
              <a:rPr lang="en-IN" dirty="0">
                <a:latin typeface="Times New Roman" panose="02020603050405020304" pitchFamily="18" charset="0"/>
                <a:cs typeface="Times New Roman" panose="02020603050405020304" pitchFamily="18" charset="0"/>
              </a:rPr>
              <a:t>def </a:t>
            </a:r>
            <a:r>
              <a:rPr lang="en-IN" dirty="0" err="1">
                <a:latin typeface="Times New Roman" panose="02020603050405020304" pitchFamily="18" charset="0"/>
                <a:cs typeface="Times New Roman" panose="02020603050405020304" pitchFamily="18" charset="0"/>
              </a:rPr>
              <a:t>cal_accuracy</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y_test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y_pred</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accuracy = </a:t>
            </a:r>
            <a:r>
              <a:rPr lang="en-IN" dirty="0" err="1">
                <a:latin typeface="Times New Roman" panose="02020603050405020304" pitchFamily="18" charset="0"/>
                <a:cs typeface="Times New Roman" panose="02020603050405020304" pitchFamily="18" charset="0"/>
              </a:rPr>
              <a:t>accuracy_score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y_test,y_pred</a:t>
            </a:r>
            <a:r>
              <a:rPr lang="en-IN" dirty="0">
                <a:latin typeface="Times New Roman" panose="02020603050405020304" pitchFamily="18" charset="0"/>
                <a:cs typeface="Times New Roman" panose="02020603050405020304" pitchFamily="18" charset="0"/>
              </a:rPr>
              <a:t>)*100</a:t>
            </a:r>
          </a:p>
          <a:p>
            <a:r>
              <a:rPr lang="en-IN" dirty="0">
                <a:latin typeface="Times New Roman" panose="02020603050405020304" pitchFamily="18" charset="0"/>
                <a:cs typeface="Times New Roman" panose="02020603050405020304" pitchFamily="18" charset="0"/>
              </a:rPr>
              <a:t>      return accuracy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def </a:t>
            </a:r>
            <a:r>
              <a:rPr lang="en-IN" dirty="0" err="1">
                <a:latin typeface="Times New Roman" panose="02020603050405020304" pitchFamily="18" charset="0"/>
                <a:cs typeface="Times New Roman" panose="02020603050405020304" pitchFamily="18" charset="0"/>
              </a:rPr>
              <a:t>get_pixel</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img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 x, y):</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new_value</a:t>
            </a:r>
            <a:r>
              <a:rPr lang="en-IN" dirty="0">
                <a:latin typeface="Times New Roman" panose="02020603050405020304" pitchFamily="18" charset="0"/>
                <a:cs typeface="Times New Roman" panose="02020603050405020304" pitchFamily="18" charset="0"/>
              </a:rPr>
              <a:t> = 0</a:t>
            </a:r>
          </a:p>
          <a:p>
            <a:r>
              <a:rPr lang="en-IN" dirty="0">
                <a:latin typeface="Times New Roman" panose="02020603050405020304" pitchFamily="18" charset="0"/>
                <a:cs typeface="Times New Roman" panose="02020603050405020304" pitchFamily="18" charset="0"/>
              </a:rPr>
              <a:t>      try:</a:t>
            </a:r>
          </a:p>
          <a:p>
            <a:r>
              <a:rPr lang="en-IN" dirty="0">
                <a:latin typeface="Times New Roman" panose="02020603050405020304" pitchFamily="18" charset="0"/>
                <a:cs typeface="Times New Roman" panose="02020603050405020304" pitchFamily="18" charset="0"/>
              </a:rPr>
              <a:t>           if </a:t>
            </a:r>
            <a:r>
              <a:rPr lang="en-IN" dirty="0" err="1">
                <a:latin typeface="Times New Roman" panose="02020603050405020304" pitchFamily="18" charset="0"/>
                <a:cs typeface="Times New Roman" panose="02020603050405020304" pitchFamily="18" charset="0"/>
              </a:rPr>
              <a:t>img</a:t>
            </a:r>
            <a:r>
              <a:rPr lang="en-IN" dirty="0">
                <a:latin typeface="Times New Roman" panose="02020603050405020304" pitchFamily="18" charset="0"/>
                <a:cs typeface="Times New Roman" panose="02020603050405020304" pitchFamily="18" charset="0"/>
              </a:rPr>
              <a:t>[x][y] &gt;= </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new_value</a:t>
            </a:r>
            <a:r>
              <a:rPr lang="en-IN" dirty="0">
                <a:latin typeface="Times New Roman" panose="02020603050405020304" pitchFamily="18" charset="0"/>
                <a:cs typeface="Times New Roman" panose="02020603050405020304" pitchFamily="18" charset="0"/>
              </a:rPr>
              <a:t> = 1</a:t>
            </a:r>
          </a:p>
          <a:p>
            <a:r>
              <a:rPr lang="en-IN" dirty="0">
                <a:latin typeface="Times New Roman" panose="02020603050405020304" pitchFamily="18" charset="0"/>
                <a:cs typeface="Times New Roman" panose="02020603050405020304" pitchFamily="18" charset="0"/>
              </a:rPr>
              <a:t>      except:</a:t>
            </a:r>
          </a:p>
          <a:p>
            <a:r>
              <a:rPr lang="en-IN" dirty="0">
                <a:latin typeface="Times New Roman" panose="02020603050405020304" pitchFamily="18" charset="0"/>
                <a:cs typeface="Times New Roman" panose="02020603050405020304" pitchFamily="18" charset="0"/>
              </a:rPr>
              <a:t>             pass</a:t>
            </a:r>
          </a:p>
          <a:p>
            <a:r>
              <a:rPr lang="en-IN" dirty="0">
                <a:latin typeface="Times New Roman" panose="02020603050405020304" pitchFamily="18" charset="0"/>
                <a:cs typeface="Times New Roman" panose="02020603050405020304" pitchFamily="18" charset="0"/>
              </a:rPr>
              <a:t>      return </a:t>
            </a:r>
            <a:r>
              <a:rPr lang="en-IN" dirty="0" err="1">
                <a:latin typeface="Times New Roman" panose="02020603050405020304" pitchFamily="18" charset="0"/>
                <a:cs typeface="Times New Roman" panose="02020603050405020304" pitchFamily="18" charset="0"/>
              </a:rPr>
              <a:t>new_value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def </a:t>
            </a:r>
            <a:r>
              <a:rPr lang="en-IN" dirty="0" err="1">
                <a:latin typeface="Times New Roman" panose="02020603050405020304" pitchFamily="18" charset="0"/>
                <a:cs typeface="Times New Roman" panose="02020603050405020304" pitchFamily="18" charset="0"/>
              </a:rPr>
              <a:t>lbp_calculated_pixel</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img</a:t>
            </a:r>
            <a:r>
              <a:rPr lang="en-IN" dirty="0">
                <a:latin typeface="Times New Roman" panose="02020603050405020304" pitchFamily="18" charset="0"/>
                <a:cs typeface="Times New Roman" panose="02020603050405020304" pitchFamily="18" charset="0"/>
              </a:rPr>
              <a:t>, x, y):</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img</a:t>
            </a:r>
            <a:r>
              <a:rPr lang="en-IN" dirty="0">
                <a:latin typeface="Times New Roman" panose="02020603050405020304" pitchFamily="18" charset="0"/>
                <a:cs typeface="Times New Roman" panose="02020603050405020304" pitchFamily="18" charset="0"/>
              </a:rPr>
              <a:t>[x][y]</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val_ar</a:t>
            </a:r>
            <a:r>
              <a:rPr lang="en-IN" dirty="0">
                <a:latin typeface="Times New Roman" panose="02020603050405020304" pitchFamily="18" charset="0"/>
                <a:cs typeface="Times New Roman" panose="02020603050405020304" pitchFamily="18" charset="0"/>
              </a:rPr>
              <a:t> =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val_ar.append</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get_pixel</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img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 x-1, y+1))     # </a:t>
            </a:r>
            <a:r>
              <a:rPr lang="en-IN" dirty="0" err="1">
                <a:latin typeface="Times New Roman" panose="02020603050405020304" pitchFamily="18" charset="0"/>
                <a:cs typeface="Times New Roman" panose="02020603050405020304" pitchFamily="18" charset="0"/>
              </a:rPr>
              <a:t>top_right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60901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9E868-7A78-1D3B-0792-DEB2053F7CFB}"/>
              </a:ext>
            </a:extLst>
          </p:cNvPr>
          <p:cNvSpPr>
            <a:spLocks noGrp="1"/>
          </p:cNvSpPr>
          <p:nvPr>
            <p:ph type="title"/>
          </p:nvPr>
        </p:nvSpPr>
        <p:spPr/>
        <p:txBody>
          <a:bodyPr/>
          <a:lstStyle/>
          <a:p>
            <a:r>
              <a:rPr lang="en-IN" sz="8800" b="1" dirty="0">
                <a:solidFill>
                  <a:srgbClr val="FFC000"/>
                </a:solidFill>
                <a:latin typeface="Times New Roman" panose="02020603050405020304" pitchFamily="18" charset="0"/>
                <a:cs typeface="Times New Roman" panose="02020603050405020304" pitchFamily="18" charset="0"/>
              </a:rPr>
              <a:t>FAKE IMAGES DETECTION</a:t>
            </a:r>
          </a:p>
        </p:txBody>
      </p:sp>
      <p:pic>
        <p:nvPicPr>
          <p:cNvPr id="6" name="Picture 5">
            <a:extLst>
              <a:ext uri="{FF2B5EF4-FFF2-40B4-BE49-F238E27FC236}">
                <a16:creationId xmlns:a16="http://schemas.microsoft.com/office/drawing/2014/main" id="{A4366E9E-2B4C-C9EB-AB98-9A122CD62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0307" y="3359217"/>
            <a:ext cx="4514249" cy="3046065"/>
          </a:xfrm>
          <a:prstGeom prst="rect">
            <a:avLst/>
          </a:prstGeom>
        </p:spPr>
      </p:pic>
    </p:spTree>
    <p:extLst>
      <p:ext uri="{BB962C8B-B14F-4D97-AF65-F5344CB8AC3E}">
        <p14:creationId xmlns:p14="http://schemas.microsoft.com/office/powerpoint/2010/main" val="1024528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BE18C9-A887-E3D9-2822-49D323E36E50}"/>
              </a:ext>
            </a:extLst>
          </p:cNvPr>
          <p:cNvSpPr txBox="1"/>
          <p:nvPr/>
        </p:nvSpPr>
        <p:spPr>
          <a:xfrm>
            <a:off x="433136" y="336885"/>
            <a:ext cx="9702266" cy="7263527"/>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val_ar.append</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get_pixel</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img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 x, y+1))       # right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val_ar.append</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get_pixel</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img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 x+1, y+1))     # </a:t>
            </a:r>
            <a:r>
              <a:rPr lang="en-IN" dirty="0" err="1">
                <a:latin typeface="Times New Roman" panose="02020603050405020304" pitchFamily="18" charset="0"/>
                <a:cs typeface="Times New Roman" panose="02020603050405020304" pitchFamily="18" charset="0"/>
              </a:rPr>
              <a:t>bottom_right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val_ar.append</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get_pixel</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img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 x+1, y))       # bottom</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val_ar.append</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get_pixel</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img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 x+1, y-1))     # </a:t>
            </a:r>
            <a:r>
              <a:rPr lang="en-IN" dirty="0" err="1">
                <a:latin typeface="Times New Roman" panose="02020603050405020304" pitchFamily="18" charset="0"/>
                <a:cs typeface="Times New Roman" panose="02020603050405020304" pitchFamily="18" charset="0"/>
              </a:rPr>
              <a:t>bottom_left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val_ar.append</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get_pixel</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img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 x, y-1))       # left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val_ar.append</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get_pixel</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img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 x-1, y-1))     # </a:t>
            </a:r>
            <a:r>
              <a:rPr lang="en-IN" dirty="0" err="1">
                <a:latin typeface="Times New Roman" panose="02020603050405020304" pitchFamily="18" charset="0"/>
                <a:cs typeface="Times New Roman" panose="02020603050405020304" pitchFamily="18" charset="0"/>
              </a:rPr>
              <a:t>top_left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val_ar.append</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get_pixel</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img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 x-1, y))       # top</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power_val</a:t>
            </a:r>
            <a:r>
              <a:rPr lang="en-IN" dirty="0">
                <a:latin typeface="Times New Roman" panose="02020603050405020304" pitchFamily="18" charset="0"/>
                <a:cs typeface="Times New Roman" panose="02020603050405020304" pitchFamily="18" charset="0"/>
              </a:rPr>
              <a:t> = [1, 2, 4, 8, 16, 32, 64, 128]</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val</a:t>
            </a:r>
            <a:r>
              <a:rPr lang="en-IN" dirty="0">
                <a:latin typeface="Times New Roman" panose="02020603050405020304" pitchFamily="18" charset="0"/>
                <a:cs typeface="Times New Roman" panose="02020603050405020304" pitchFamily="18" charset="0"/>
              </a:rPr>
              <a:t> = 0</a:t>
            </a:r>
          </a:p>
          <a:p>
            <a:r>
              <a:rPr lang="en-IN" dirty="0">
                <a:latin typeface="Times New Roman" panose="02020603050405020304" pitchFamily="18" charset="0"/>
                <a:cs typeface="Times New Roman" panose="02020603050405020304" pitchFamily="18" charset="0"/>
              </a:rPr>
              <a:t>   for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in range(</a:t>
            </a:r>
            <a:r>
              <a:rPr lang="en-IN" dirty="0" err="1">
                <a:latin typeface="Times New Roman" panose="02020603050405020304" pitchFamily="18" charset="0"/>
                <a:cs typeface="Times New Roman" panose="02020603050405020304" pitchFamily="18" charset="0"/>
              </a:rPr>
              <a:t>len</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val_ar</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val</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val_ar</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power_val</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return </a:t>
            </a:r>
            <a:r>
              <a:rPr lang="en-IN" dirty="0" err="1">
                <a:latin typeface="Times New Roman" panose="02020603050405020304" pitchFamily="18" charset="0"/>
                <a:cs typeface="Times New Roman" panose="02020603050405020304" pitchFamily="18" charset="0"/>
              </a:rPr>
              <a:t>val</a:t>
            </a:r>
            <a:r>
              <a:rPr lang="en-IN" dirty="0">
                <a:latin typeface="Times New Roman" panose="02020603050405020304" pitchFamily="18" charset="0"/>
                <a:cs typeface="Times New Roman" panose="02020603050405020304" pitchFamily="18" charset="0"/>
              </a:rPr>
              <a:t>    </a:t>
            </a:r>
          </a:p>
          <a:p>
            <a:r>
              <a:rPr lang="en-IN" dirty="0" err="1">
                <a:latin typeface="Times New Roman" panose="02020603050405020304" pitchFamily="18" charset="0"/>
                <a:cs typeface="Times New Roman" panose="02020603050405020304" pitchFamily="18" charset="0"/>
              </a:rPr>
              <a:t>srhl_tanh</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MLPRandomLayer</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n_hidden</a:t>
            </a:r>
            <a:r>
              <a:rPr lang="en-IN" dirty="0">
                <a:latin typeface="Times New Roman" panose="02020603050405020304" pitchFamily="18" charset="0"/>
                <a:cs typeface="Times New Roman" panose="02020603050405020304" pitchFamily="18" charset="0"/>
              </a:rPr>
              <a:t>=500, </a:t>
            </a:r>
            <a:r>
              <a:rPr lang="en-IN" dirty="0" err="1">
                <a:latin typeface="Times New Roman" panose="02020603050405020304" pitchFamily="18" charset="0"/>
                <a:cs typeface="Times New Roman" panose="02020603050405020304" pitchFamily="18" charset="0"/>
              </a:rPr>
              <a:t>activation_func</a:t>
            </a:r>
            <a:r>
              <a:rPr lang="en-IN" dirty="0">
                <a:latin typeface="Times New Roman" panose="02020603050405020304" pitchFamily="18" charset="0"/>
                <a:cs typeface="Times New Roman" panose="02020603050405020304" pitchFamily="18" charset="0"/>
              </a:rPr>
              <a:t>='tanh')</a:t>
            </a:r>
          </a:p>
          <a:p>
            <a:r>
              <a:rPr lang="en-IN" dirty="0" err="1">
                <a:latin typeface="Times New Roman" panose="02020603050405020304" pitchFamily="18" charset="0"/>
                <a:cs typeface="Times New Roman" panose="02020603050405020304" pitchFamily="18" charset="0"/>
              </a:rPr>
              <a:t>cls</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GenELMClassifier</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hidden_layer</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srhl_tanh</a:t>
            </a:r>
            <a:r>
              <a:rPr lang="en-IN" dirty="0">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cls.fit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X_train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y_train</a:t>
            </a:r>
            <a:r>
              <a:rPr lang="en-IN" dirty="0">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prediction_data</a:t>
            </a:r>
            <a:r>
              <a:rPr lang="en-IN" dirty="0">
                <a:latin typeface="Times New Roman" panose="02020603050405020304" pitchFamily="18" charset="0"/>
                <a:cs typeface="Times New Roman" panose="02020603050405020304" pitchFamily="18" charset="0"/>
              </a:rPr>
              <a:t> = prediction(</a:t>
            </a:r>
            <a:r>
              <a:rPr lang="en-IN" dirty="0" err="1">
                <a:latin typeface="Times New Roman" panose="02020603050405020304" pitchFamily="18" charset="0"/>
                <a:cs typeface="Times New Roman" panose="02020603050405020304" pitchFamily="18" charset="0"/>
              </a:rPr>
              <a:t>X_test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cls</a:t>
            </a:r>
            <a:r>
              <a:rPr lang="en-IN" dirty="0">
                <a:latin typeface="Times New Roman" panose="02020603050405020304" pitchFamily="18" charset="0"/>
                <a:cs typeface="Times New Roman" panose="02020603050405020304" pitchFamily="18" charset="0"/>
              </a:rPr>
              <a:t>) </a:t>
            </a:r>
          </a:p>
          <a:p>
            <a:r>
              <a:rPr lang="en-IN" dirty="0" err="1">
                <a:latin typeface="Times New Roman" panose="02020603050405020304" pitchFamily="18" charset="0"/>
                <a:cs typeface="Times New Roman" panose="02020603050405020304" pitchFamily="18" charset="0"/>
              </a:rPr>
              <a:t>elm_acc</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cal_accuracy</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y_test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prediction_data</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elm_acc</a:t>
            </a:r>
            <a:r>
              <a:rPr lang="en-IN" dirty="0">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img_bgr</a:t>
            </a:r>
            <a:r>
              <a:rPr lang="en-IN" dirty="0">
                <a:latin typeface="Times New Roman" panose="02020603050405020304" pitchFamily="18" charset="0"/>
                <a:cs typeface="Times New Roman" panose="02020603050405020304" pitchFamily="18" charset="0"/>
              </a:rPr>
              <a:t> = cv2.imread('</a:t>
            </a:r>
            <a:r>
              <a:rPr lang="en-IN" dirty="0" err="1">
                <a:latin typeface="Times New Roman" panose="02020603050405020304" pitchFamily="18" charset="0"/>
                <a:cs typeface="Times New Roman" panose="02020603050405020304" pitchFamily="18" charset="0"/>
              </a:rPr>
              <a:t>testimages</a:t>
            </a:r>
            <a:r>
              <a:rPr lang="en-IN" dirty="0">
                <a:latin typeface="Times New Roman" panose="02020603050405020304" pitchFamily="18" charset="0"/>
                <a:cs typeface="Times New Roman" panose="02020603050405020304" pitchFamily="18" charset="0"/>
              </a:rPr>
              <a:t>/fake.jpg')</a:t>
            </a:r>
          </a:p>
          <a:p>
            <a:r>
              <a:rPr lang="en-IN" dirty="0">
                <a:latin typeface="Times New Roman" panose="02020603050405020304" pitchFamily="18" charset="0"/>
                <a:cs typeface="Times New Roman" panose="02020603050405020304" pitchFamily="18" charset="0"/>
              </a:rPr>
              <a:t>height, width, channel = </a:t>
            </a:r>
            <a:r>
              <a:rPr lang="en-IN" dirty="0" err="1">
                <a:latin typeface="Times New Roman" panose="02020603050405020304" pitchFamily="18" charset="0"/>
                <a:cs typeface="Times New Roman" panose="02020603050405020304" pitchFamily="18" charset="0"/>
              </a:rPr>
              <a:t>img_bgr.shape</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img_gray</a:t>
            </a:r>
            <a:r>
              <a:rPr lang="en-IN" dirty="0">
                <a:latin typeface="Times New Roman" panose="02020603050405020304" pitchFamily="18" charset="0"/>
                <a:cs typeface="Times New Roman" panose="02020603050405020304" pitchFamily="18" charset="0"/>
              </a:rPr>
              <a:t> = cv2.cvtColor(</a:t>
            </a:r>
            <a:r>
              <a:rPr lang="en-IN" dirty="0" err="1">
                <a:latin typeface="Times New Roman" panose="02020603050405020304" pitchFamily="18" charset="0"/>
                <a:cs typeface="Times New Roman" panose="02020603050405020304" pitchFamily="18" charset="0"/>
              </a:rPr>
              <a:t>img_bgr</a:t>
            </a:r>
            <a:r>
              <a:rPr lang="en-IN" dirty="0">
                <a:latin typeface="Times New Roman" panose="02020603050405020304" pitchFamily="18" charset="0"/>
                <a:cs typeface="Times New Roman" panose="02020603050405020304" pitchFamily="18" charset="0"/>
              </a:rPr>
              <a:t>, cv2.COLOR_BGR2GRAY)</a:t>
            </a:r>
          </a:p>
          <a:p>
            <a:r>
              <a:rPr lang="en-IN" dirty="0" err="1">
                <a:latin typeface="Times New Roman" panose="02020603050405020304" pitchFamily="18" charset="0"/>
                <a:cs typeface="Times New Roman" panose="02020603050405020304" pitchFamily="18" charset="0"/>
              </a:rPr>
              <a:t>img_lbp</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np.zeros</a:t>
            </a:r>
            <a:r>
              <a:rPr lang="en-IN" dirty="0">
                <a:latin typeface="Times New Roman" panose="02020603050405020304" pitchFamily="18" charset="0"/>
                <a:cs typeface="Times New Roman" panose="02020603050405020304" pitchFamily="18" charset="0"/>
              </a:rPr>
              <a:t>((height, width,3), np.uint8)</a:t>
            </a:r>
          </a:p>
          <a:p>
            <a:r>
              <a:rPr lang="en-IN" dirty="0">
                <a:latin typeface="Times New Roman" panose="02020603050405020304" pitchFamily="18" charset="0"/>
                <a:cs typeface="Times New Roman" panose="02020603050405020304" pitchFamily="18" charset="0"/>
              </a:rPr>
              <a:t>for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in range(0, height):</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746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0CD735-9388-2B3D-ECD6-D12590D861A7}"/>
              </a:ext>
            </a:extLst>
          </p:cNvPr>
          <p:cNvSpPr txBox="1"/>
          <p:nvPr/>
        </p:nvSpPr>
        <p:spPr>
          <a:xfrm>
            <a:off x="712269" y="211756"/>
            <a:ext cx="8434137" cy="7294305"/>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for j in range(0, width):</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Img_lbp</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j] = </a:t>
            </a:r>
            <a:r>
              <a:rPr lang="en-IN" dirty="0" err="1">
                <a:latin typeface="Times New Roman" panose="02020603050405020304" pitchFamily="18" charset="0"/>
                <a:cs typeface="Times New Roman" panose="02020603050405020304" pitchFamily="18" charset="0"/>
              </a:rPr>
              <a:t>lbp_calculated_pixel</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img_gray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j)</a:t>
            </a:r>
          </a:p>
          <a:p>
            <a:r>
              <a:rPr lang="en-IN" dirty="0">
                <a:latin typeface="Times New Roman" panose="02020603050405020304" pitchFamily="18" charset="0"/>
                <a:cs typeface="Times New Roman" panose="02020603050405020304" pitchFamily="18" charset="0"/>
              </a:rPr>
              <a:t>cv2.imwrite('test.jpg', </a:t>
            </a:r>
            <a:r>
              <a:rPr lang="en-IN" dirty="0" err="1">
                <a:latin typeface="Times New Roman" panose="02020603050405020304" pitchFamily="18" charset="0"/>
                <a:cs typeface="Times New Roman" panose="02020603050405020304" pitchFamily="18" charset="0"/>
              </a:rPr>
              <a:t>img_lbp</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img1 = cv2.imread('test.jpg')</a:t>
            </a:r>
          </a:p>
          <a:p>
            <a:r>
              <a:rPr lang="en-IN" dirty="0">
                <a:latin typeface="Times New Roman" panose="02020603050405020304" pitchFamily="18" charset="0"/>
                <a:cs typeface="Times New Roman" panose="02020603050405020304" pitchFamily="18" charset="0"/>
              </a:rPr>
              <a:t>img1 = cv2.resize(</a:t>
            </a:r>
            <a:r>
              <a:rPr lang="en-IN" dirty="0" err="1">
                <a:latin typeface="Times New Roman" panose="02020603050405020304" pitchFamily="18" charset="0"/>
                <a:cs typeface="Times New Roman" panose="02020603050405020304" pitchFamily="18" charset="0"/>
              </a:rPr>
              <a:t>img</a:t>
            </a:r>
            <a:r>
              <a:rPr lang="en-IN" dirty="0">
                <a:latin typeface="Times New Roman" panose="02020603050405020304" pitchFamily="18" charset="0"/>
                <a:cs typeface="Times New Roman" panose="02020603050405020304" pitchFamily="18" charset="0"/>
              </a:rPr>
              <a:t>,(128,128))</a:t>
            </a:r>
          </a:p>
          <a:p>
            <a:r>
              <a:rPr lang="en-IN" dirty="0">
                <a:latin typeface="Times New Roman" panose="02020603050405020304" pitchFamily="18" charset="0"/>
                <a:cs typeface="Times New Roman" panose="02020603050405020304" pitchFamily="18" charset="0"/>
              </a:rPr>
              <a:t>img1 = img1.reshape(-1)</a:t>
            </a:r>
          </a:p>
          <a:p>
            <a:r>
              <a:rPr lang="en-IN" dirty="0">
                <a:latin typeface="Times New Roman" panose="02020603050405020304" pitchFamily="18" charset="0"/>
                <a:cs typeface="Times New Roman" panose="02020603050405020304" pitchFamily="18" charset="0"/>
              </a:rPr>
              <a:t>y_pred = cls.predict(img1)</a:t>
            </a:r>
          </a:p>
          <a:p>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len</a:t>
            </a:r>
            <a:r>
              <a:rPr lang="en-IN" dirty="0">
                <a:latin typeface="Times New Roman" panose="02020603050405020304" pitchFamily="18" charset="0"/>
                <a:cs typeface="Times New Roman" panose="02020603050405020304" pitchFamily="18" charset="0"/>
              </a:rPr>
              <a:t>(y_pred))</a:t>
            </a:r>
          </a:p>
          <a:p>
            <a:r>
              <a:rPr lang="en-IN" dirty="0">
                <a:latin typeface="Times New Roman" panose="02020603050405020304" pitchFamily="18" charset="0"/>
                <a:cs typeface="Times New Roman" panose="02020603050405020304" pitchFamily="18" charset="0"/>
              </a:rPr>
              <a:t>print(y_pred)</a:t>
            </a:r>
          </a:p>
          <a:p>
            <a:r>
              <a:rPr lang="en-IN" dirty="0" err="1">
                <a:latin typeface="Times New Roman" panose="02020603050405020304" pitchFamily="18" charset="0"/>
                <a:cs typeface="Times New Roman" panose="02020603050405020304" pitchFamily="18" charset="0"/>
              </a:rPr>
              <a:t>img_bgr</a:t>
            </a:r>
            <a:r>
              <a:rPr lang="en-IN" dirty="0">
                <a:latin typeface="Times New Roman" panose="02020603050405020304" pitchFamily="18" charset="0"/>
                <a:cs typeface="Times New Roman" panose="02020603050405020304" pitchFamily="18" charset="0"/>
              </a:rPr>
              <a:t> = cv2.imread('</a:t>
            </a:r>
            <a:r>
              <a:rPr lang="en-IN" dirty="0" err="1">
                <a:latin typeface="Times New Roman" panose="02020603050405020304" pitchFamily="18" charset="0"/>
                <a:cs typeface="Times New Roman" panose="02020603050405020304" pitchFamily="18" charset="0"/>
              </a:rPr>
              <a:t>testimages</a:t>
            </a:r>
            <a:r>
              <a:rPr lang="en-IN" dirty="0">
                <a:latin typeface="Times New Roman" panose="02020603050405020304" pitchFamily="18" charset="0"/>
                <a:cs typeface="Times New Roman" panose="02020603050405020304" pitchFamily="18" charset="0"/>
              </a:rPr>
              <a:t>/real.jpg')</a:t>
            </a:r>
          </a:p>
          <a:p>
            <a:r>
              <a:rPr lang="en-IN" dirty="0">
                <a:latin typeface="Times New Roman" panose="02020603050405020304" pitchFamily="18" charset="0"/>
                <a:cs typeface="Times New Roman" panose="02020603050405020304" pitchFamily="18" charset="0"/>
              </a:rPr>
              <a:t>height, width, channel = </a:t>
            </a:r>
            <a:r>
              <a:rPr lang="en-IN" dirty="0" err="1">
                <a:latin typeface="Times New Roman" panose="02020603050405020304" pitchFamily="18" charset="0"/>
                <a:cs typeface="Times New Roman" panose="02020603050405020304" pitchFamily="18" charset="0"/>
              </a:rPr>
              <a:t>img_bgr.shape</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img_gray</a:t>
            </a:r>
            <a:r>
              <a:rPr lang="en-IN" dirty="0">
                <a:latin typeface="Times New Roman" panose="02020603050405020304" pitchFamily="18" charset="0"/>
                <a:cs typeface="Times New Roman" panose="02020603050405020304" pitchFamily="18" charset="0"/>
              </a:rPr>
              <a:t> = cv2.cvtColor(</a:t>
            </a:r>
            <a:r>
              <a:rPr lang="en-IN" dirty="0" err="1">
                <a:latin typeface="Times New Roman" panose="02020603050405020304" pitchFamily="18" charset="0"/>
                <a:cs typeface="Times New Roman" panose="02020603050405020304" pitchFamily="18" charset="0"/>
              </a:rPr>
              <a:t>img_bgr</a:t>
            </a:r>
            <a:r>
              <a:rPr lang="en-IN" dirty="0">
                <a:latin typeface="Times New Roman" panose="02020603050405020304" pitchFamily="18" charset="0"/>
                <a:cs typeface="Times New Roman" panose="02020603050405020304" pitchFamily="18" charset="0"/>
              </a:rPr>
              <a:t>, cv2.COLOR_BGR2GRAY)</a:t>
            </a:r>
          </a:p>
          <a:p>
            <a:r>
              <a:rPr lang="en-IN" dirty="0" err="1">
                <a:latin typeface="Times New Roman" panose="02020603050405020304" pitchFamily="18" charset="0"/>
                <a:cs typeface="Times New Roman" panose="02020603050405020304" pitchFamily="18" charset="0"/>
              </a:rPr>
              <a:t>img_lbp</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np.zeros</a:t>
            </a:r>
            <a:r>
              <a:rPr lang="en-IN" dirty="0">
                <a:latin typeface="Times New Roman" panose="02020603050405020304" pitchFamily="18" charset="0"/>
                <a:cs typeface="Times New Roman" panose="02020603050405020304" pitchFamily="18" charset="0"/>
              </a:rPr>
              <a:t>((height, width,3), np.uint8)</a:t>
            </a:r>
          </a:p>
          <a:p>
            <a:r>
              <a:rPr lang="en-IN" dirty="0">
                <a:latin typeface="Times New Roman" panose="02020603050405020304" pitchFamily="18" charset="0"/>
                <a:cs typeface="Times New Roman" panose="02020603050405020304" pitchFamily="18" charset="0"/>
              </a:rPr>
              <a:t>for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in range(0, height):</a:t>
            </a:r>
          </a:p>
          <a:p>
            <a:r>
              <a:rPr lang="en-IN" dirty="0">
                <a:latin typeface="Times New Roman" panose="02020603050405020304" pitchFamily="18" charset="0"/>
                <a:cs typeface="Times New Roman" panose="02020603050405020304" pitchFamily="18" charset="0"/>
              </a:rPr>
              <a:t>    for j in range(0, width):</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img_lbp</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j] = </a:t>
            </a:r>
            <a:r>
              <a:rPr lang="en-IN" dirty="0" err="1">
                <a:latin typeface="Times New Roman" panose="02020603050405020304" pitchFamily="18" charset="0"/>
                <a:cs typeface="Times New Roman" panose="02020603050405020304" pitchFamily="18" charset="0"/>
              </a:rPr>
              <a:t>lbp_calculated_pixel</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img_gray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j)</a:t>
            </a:r>
          </a:p>
          <a:p>
            <a:r>
              <a:rPr lang="en-IN" dirty="0">
                <a:latin typeface="Times New Roman" panose="02020603050405020304" pitchFamily="18" charset="0"/>
                <a:cs typeface="Times New Roman" panose="02020603050405020304" pitchFamily="18" charset="0"/>
              </a:rPr>
              <a:t>cv2.imwrite('test1.jpg', </a:t>
            </a:r>
            <a:r>
              <a:rPr lang="en-IN" dirty="0" err="1">
                <a:latin typeface="Times New Roman" panose="02020603050405020304" pitchFamily="18" charset="0"/>
                <a:cs typeface="Times New Roman" panose="02020603050405020304" pitchFamily="18" charset="0"/>
              </a:rPr>
              <a:t>img_lbp</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img1 = cv2.imread('test1.jpg')</a:t>
            </a:r>
          </a:p>
          <a:p>
            <a:r>
              <a:rPr lang="en-IN" dirty="0">
                <a:latin typeface="Times New Roman" panose="02020603050405020304" pitchFamily="18" charset="0"/>
                <a:cs typeface="Times New Roman" panose="02020603050405020304" pitchFamily="18" charset="0"/>
              </a:rPr>
              <a:t>img1 = cv2.resize(</a:t>
            </a:r>
            <a:r>
              <a:rPr lang="en-IN" dirty="0" err="1">
                <a:latin typeface="Times New Roman" panose="02020603050405020304" pitchFamily="18" charset="0"/>
                <a:cs typeface="Times New Roman" panose="02020603050405020304" pitchFamily="18" charset="0"/>
              </a:rPr>
              <a:t>img</a:t>
            </a:r>
            <a:r>
              <a:rPr lang="en-IN" dirty="0">
                <a:latin typeface="Times New Roman" panose="02020603050405020304" pitchFamily="18" charset="0"/>
                <a:cs typeface="Times New Roman" panose="02020603050405020304" pitchFamily="18" charset="0"/>
              </a:rPr>
              <a:t>,(128,128))</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img1 = img1.reshape(-1)</a:t>
            </a:r>
          </a:p>
          <a:p>
            <a:r>
              <a:rPr lang="en-IN" dirty="0" err="1">
                <a:latin typeface="Times New Roman" panose="02020603050405020304" pitchFamily="18" charset="0"/>
                <a:cs typeface="Times New Roman" panose="02020603050405020304" pitchFamily="18" charset="0"/>
              </a:rPr>
              <a:t>y_pred</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cls.predict</a:t>
            </a:r>
            <a:r>
              <a:rPr lang="en-IN" dirty="0">
                <a:latin typeface="Times New Roman" panose="02020603050405020304" pitchFamily="18" charset="0"/>
                <a:cs typeface="Times New Roman" panose="02020603050405020304" pitchFamily="18" charset="0"/>
              </a:rPr>
              <a:t>(img1)</a:t>
            </a:r>
          </a:p>
          <a:p>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len</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y_pred</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y_pred</a:t>
            </a:r>
            <a:r>
              <a:rPr lang="en-IN" dirty="0">
                <a:latin typeface="Times New Roman" panose="02020603050405020304" pitchFamily="18" charset="0"/>
                <a:cs typeface="Times New Roman" panose="02020603050405020304" pitchFamily="18" charset="0"/>
              </a:rPr>
              <a:t>)</a:t>
            </a:r>
          </a:p>
          <a:p>
            <a:endParaRPr lang="en-IN" dirty="0"/>
          </a:p>
          <a:p>
            <a:r>
              <a:rPr lang="en-IN" dirty="0"/>
              <a:t>    </a:t>
            </a:r>
          </a:p>
        </p:txBody>
      </p:sp>
    </p:spTree>
    <p:extLst>
      <p:ext uri="{BB962C8B-B14F-4D97-AF65-F5344CB8AC3E}">
        <p14:creationId xmlns:p14="http://schemas.microsoft.com/office/powerpoint/2010/main" val="3712924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EB8CC-9766-8902-EA9E-62089FD49FDC}"/>
              </a:ext>
            </a:extLst>
          </p:cNvPr>
          <p:cNvSpPr>
            <a:spLocks noGrp="1"/>
          </p:cNvSpPr>
          <p:nvPr>
            <p:ph type="title"/>
          </p:nvPr>
        </p:nvSpPr>
        <p:spPr>
          <a:xfrm>
            <a:off x="646111" y="162480"/>
            <a:ext cx="9404723" cy="1400530"/>
          </a:xfrm>
        </p:spPr>
        <p:txBody>
          <a:bodyPr/>
          <a:lstStyle/>
          <a:p>
            <a:r>
              <a:rPr lang="en-IN" sz="6600" b="1" dirty="0">
                <a:solidFill>
                  <a:schemeClr val="accent2"/>
                </a:solidFill>
                <a:latin typeface="Times New Roman" panose="02020603050405020304" pitchFamily="18" charset="0"/>
                <a:cs typeface="Times New Roman" panose="02020603050405020304" pitchFamily="18" charset="0"/>
              </a:rPr>
              <a:t>Results</a:t>
            </a:r>
          </a:p>
        </p:txBody>
      </p:sp>
      <p:pic>
        <p:nvPicPr>
          <p:cNvPr id="4" name="Content Placeholder 3">
            <a:extLst>
              <a:ext uri="{FF2B5EF4-FFF2-40B4-BE49-F238E27FC236}">
                <a16:creationId xmlns:a16="http://schemas.microsoft.com/office/drawing/2014/main" id="{435A6C4C-24FA-E0A6-338E-FD19703E323D}"/>
              </a:ext>
            </a:extLst>
          </p:cNvPr>
          <p:cNvPicPr>
            <a:picLocks noGrp="1" noChangeAspect="1"/>
          </p:cNvPicPr>
          <p:nvPr>
            <p:ph idx="1"/>
          </p:nvPr>
        </p:nvPicPr>
        <p:blipFill>
          <a:blip r:embed="rId2"/>
          <a:stretch>
            <a:fillRect/>
          </a:stretch>
        </p:blipFill>
        <p:spPr>
          <a:xfrm>
            <a:off x="2141166" y="1506738"/>
            <a:ext cx="7632005" cy="4290908"/>
          </a:xfrm>
          <a:prstGeom prst="rect">
            <a:avLst/>
          </a:prstGeom>
        </p:spPr>
      </p:pic>
      <p:sp>
        <p:nvSpPr>
          <p:cNvPr id="5" name="TextBox 4">
            <a:extLst>
              <a:ext uri="{FF2B5EF4-FFF2-40B4-BE49-F238E27FC236}">
                <a16:creationId xmlns:a16="http://schemas.microsoft.com/office/drawing/2014/main" id="{F5CA7280-20B3-99A1-5BE0-570BDA7FC2B0}"/>
              </a:ext>
            </a:extLst>
          </p:cNvPr>
          <p:cNvSpPr txBox="1"/>
          <p:nvPr/>
        </p:nvSpPr>
        <p:spPr>
          <a:xfrm>
            <a:off x="2011681" y="6006164"/>
            <a:ext cx="8039154" cy="689356"/>
          </a:xfrm>
          <a:prstGeom prst="rect">
            <a:avLst/>
          </a:prstGeom>
          <a:noFill/>
        </p:spPr>
        <p:txBody>
          <a:bodyPr wrap="square" rtlCol="0">
            <a:spAutoFit/>
          </a:bodyPr>
          <a:lstStyle/>
          <a:p>
            <a:pPr marL="457200" marR="5080" indent="-6350" algn="just">
              <a:lnSpc>
                <a:spcPct val="112000"/>
              </a:lnSpc>
              <a:spcAft>
                <a:spcPts val="20"/>
              </a:spcAft>
            </a:pPr>
            <a:r>
              <a:rPr lang="en-IN" sz="1800" kern="100" dirty="0">
                <a:solidFill>
                  <a:schemeClr val="accent3">
                    <a:lumMod val="40000"/>
                    <a:lumOff val="60000"/>
                  </a:schemeClr>
                </a:solidFill>
                <a:effectLst/>
                <a:latin typeface="Times New Roman" panose="02020603050405020304" pitchFamily="18" charset="0"/>
                <a:ea typeface="Times New Roman" panose="02020603050405020304" pitchFamily="18" charset="0"/>
              </a:rPr>
              <a:t>In above screen click on ‘Generate Image Train &amp; Test Model’ button to generate CNN model using LBP images contains inside LBP folder.</a:t>
            </a:r>
          </a:p>
        </p:txBody>
      </p:sp>
    </p:spTree>
    <p:extLst>
      <p:ext uri="{BB962C8B-B14F-4D97-AF65-F5344CB8AC3E}">
        <p14:creationId xmlns:p14="http://schemas.microsoft.com/office/powerpoint/2010/main" val="3141791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4B7543-C8B7-54A1-6FAF-490B789A38FB}"/>
              </a:ext>
            </a:extLst>
          </p:cNvPr>
          <p:cNvPicPr>
            <a:picLocks noChangeAspect="1"/>
          </p:cNvPicPr>
          <p:nvPr/>
        </p:nvPicPr>
        <p:blipFill>
          <a:blip r:embed="rId2"/>
          <a:stretch>
            <a:fillRect/>
          </a:stretch>
        </p:blipFill>
        <p:spPr>
          <a:xfrm>
            <a:off x="1238463" y="425432"/>
            <a:ext cx="8162223" cy="4589329"/>
          </a:xfrm>
          <a:prstGeom prst="rect">
            <a:avLst/>
          </a:prstGeom>
        </p:spPr>
      </p:pic>
      <p:sp>
        <p:nvSpPr>
          <p:cNvPr id="4" name="TextBox 3">
            <a:extLst>
              <a:ext uri="{FF2B5EF4-FFF2-40B4-BE49-F238E27FC236}">
                <a16:creationId xmlns:a16="http://schemas.microsoft.com/office/drawing/2014/main" id="{1888A409-8D6D-DD2B-5D06-191F44366426}"/>
              </a:ext>
            </a:extLst>
          </p:cNvPr>
          <p:cNvSpPr txBox="1"/>
          <p:nvPr/>
        </p:nvSpPr>
        <p:spPr>
          <a:xfrm>
            <a:off x="914401" y="5207267"/>
            <a:ext cx="8486285" cy="2056332"/>
          </a:xfrm>
          <a:prstGeom prst="rect">
            <a:avLst/>
          </a:prstGeom>
          <a:noFill/>
        </p:spPr>
        <p:txBody>
          <a:bodyPr wrap="square" rtlCol="0">
            <a:spAutoFit/>
          </a:bodyPr>
          <a:lstStyle/>
          <a:p>
            <a:pPr algn="just">
              <a:lnSpc>
                <a:spcPct val="107000"/>
              </a:lnSpc>
              <a:spcAft>
                <a:spcPts val="800"/>
              </a:spcAft>
            </a:pPr>
            <a:r>
              <a:rPr lang="en-IN" sz="18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In above screen we can see two faces are there from same person but in different appearances. For simplicity I gave image name as fake and real to test whether application can detect it or not. In above screen I am uploading fake image and then click on ‘Classify Picture In Image’ button to get below result</a:t>
            </a:r>
            <a:endParaRPr lang="en-IN" sz="18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83530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3F9D01-992C-4C8A-6764-26B929EC4E55}"/>
              </a:ext>
            </a:extLst>
          </p:cNvPr>
          <p:cNvPicPr>
            <a:picLocks noChangeAspect="1"/>
          </p:cNvPicPr>
          <p:nvPr/>
        </p:nvPicPr>
        <p:blipFill>
          <a:blip r:embed="rId2"/>
          <a:stretch>
            <a:fillRect/>
          </a:stretch>
        </p:blipFill>
        <p:spPr>
          <a:xfrm>
            <a:off x="1496598" y="481263"/>
            <a:ext cx="7993912" cy="4494694"/>
          </a:xfrm>
          <a:prstGeom prst="rect">
            <a:avLst/>
          </a:prstGeom>
        </p:spPr>
      </p:pic>
      <p:sp>
        <p:nvSpPr>
          <p:cNvPr id="3" name="TextBox 2">
            <a:extLst>
              <a:ext uri="{FF2B5EF4-FFF2-40B4-BE49-F238E27FC236}">
                <a16:creationId xmlns:a16="http://schemas.microsoft.com/office/drawing/2014/main" id="{0B60F88E-6F13-A2F2-85CF-4172D07B4023}"/>
              </a:ext>
            </a:extLst>
          </p:cNvPr>
          <p:cNvSpPr txBox="1"/>
          <p:nvPr/>
        </p:nvSpPr>
        <p:spPr>
          <a:xfrm>
            <a:off x="1770787" y="5176408"/>
            <a:ext cx="8085221" cy="1200329"/>
          </a:xfrm>
          <a:prstGeom prst="rect">
            <a:avLst/>
          </a:prstGeom>
          <a:noFill/>
        </p:spPr>
        <p:txBody>
          <a:bodyPr wrap="square" rtlCol="0">
            <a:spAutoFit/>
          </a:bodyPr>
          <a:lstStyle/>
          <a:p>
            <a:r>
              <a:rPr lang="en-IN" sz="18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In above screen we can see all real face will have normal light and in fake faces peoples will try some editing to avoid detection but this application will detect whether face is real or fake</a:t>
            </a:r>
            <a:endParaRPr lang="en-IN" sz="18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20709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318AD1-2C6B-8D7D-640B-8AD3776A498A}"/>
              </a:ext>
            </a:extLst>
          </p:cNvPr>
          <p:cNvPicPr>
            <a:picLocks noChangeAspect="1"/>
          </p:cNvPicPr>
          <p:nvPr/>
        </p:nvPicPr>
        <p:blipFill>
          <a:blip r:embed="rId2"/>
          <a:stretch>
            <a:fillRect/>
          </a:stretch>
        </p:blipFill>
        <p:spPr>
          <a:xfrm>
            <a:off x="1964781" y="404263"/>
            <a:ext cx="8262438" cy="4645676"/>
          </a:xfrm>
          <a:prstGeom prst="rect">
            <a:avLst/>
          </a:prstGeom>
        </p:spPr>
      </p:pic>
      <p:sp>
        <p:nvSpPr>
          <p:cNvPr id="3" name="TextBox 2">
            <a:extLst>
              <a:ext uri="{FF2B5EF4-FFF2-40B4-BE49-F238E27FC236}">
                <a16:creationId xmlns:a16="http://schemas.microsoft.com/office/drawing/2014/main" id="{4327090B-DEE0-9D5C-FFCD-7A39DB3608CB}"/>
              </a:ext>
            </a:extLst>
          </p:cNvPr>
          <p:cNvSpPr txBox="1"/>
          <p:nvPr/>
        </p:nvSpPr>
        <p:spPr>
          <a:xfrm>
            <a:off x="2213811" y="5601903"/>
            <a:ext cx="8114096" cy="646331"/>
          </a:xfrm>
          <a:prstGeom prst="rect">
            <a:avLst/>
          </a:prstGeom>
          <a:noFill/>
        </p:spPr>
        <p:txBody>
          <a:bodyPr wrap="square" rtlCol="0">
            <a:spAutoFit/>
          </a:bodyPr>
          <a:lstStyle/>
          <a:p>
            <a:r>
              <a:rPr lang="en-IN" sz="1800" dirty="0">
                <a:solidFill>
                  <a:schemeClr val="accent3">
                    <a:lumMod val="40000"/>
                    <a:lumOff val="60000"/>
                  </a:schemeClr>
                </a:solidFill>
                <a:effectLst/>
                <a:latin typeface="Times New Roman" panose="02020603050405020304" pitchFamily="18" charset="0"/>
                <a:ea typeface="Times New Roman" panose="02020603050405020304" pitchFamily="18" charset="0"/>
              </a:rPr>
              <a:t>In above screen I am uploading 1.jpg and after upload click on open button to get below screen</a:t>
            </a:r>
            <a:endParaRPr lang="en-IN" dirty="0">
              <a:solidFill>
                <a:schemeClr val="accent3">
                  <a:lumMod val="40000"/>
                  <a:lumOff val="60000"/>
                </a:schemeClr>
              </a:solidFill>
            </a:endParaRPr>
          </a:p>
        </p:txBody>
      </p:sp>
    </p:spTree>
    <p:extLst>
      <p:ext uri="{BB962C8B-B14F-4D97-AF65-F5344CB8AC3E}">
        <p14:creationId xmlns:p14="http://schemas.microsoft.com/office/powerpoint/2010/main" val="3883869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298DE1-1C65-BA9F-30D2-895FF3AC2717}"/>
              </a:ext>
            </a:extLst>
          </p:cNvPr>
          <p:cNvPicPr>
            <a:picLocks noChangeAspect="1"/>
          </p:cNvPicPr>
          <p:nvPr/>
        </p:nvPicPr>
        <p:blipFill>
          <a:blip r:embed="rId2"/>
          <a:stretch>
            <a:fillRect/>
          </a:stretch>
        </p:blipFill>
        <p:spPr>
          <a:xfrm>
            <a:off x="1655545" y="260555"/>
            <a:ext cx="8278361" cy="4654629"/>
          </a:xfrm>
          <a:prstGeom prst="rect">
            <a:avLst/>
          </a:prstGeom>
        </p:spPr>
      </p:pic>
      <p:sp>
        <p:nvSpPr>
          <p:cNvPr id="3" name="TextBox 2">
            <a:extLst>
              <a:ext uri="{FF2B5EF4-FFF2-40B4-BE49-F238E27FC236}">
                <a16:creationId xmlns:a16="http://schemas.microsoft.com/office/drawing/2014/main" id="{947F236E-CB4E-E76E-8533-E74CF89EFD34}"/>
              </a:ext>
            </a:extLst>
          </p:cNvPr>
          <p:cNvSpPr txBox="1"/>
          <p:nvPr/>
        </p:nvSpPr>
        <p:spPr>
          <a:xfrm>
            <a:off x="1894572" y="5188017"/>
            <a:ext cx="8402855" cy="1477328"/>
          </a:xfrm>
          <a:prstGeom prst="rect">
            <a:avLst/>
          </a:prstGeom>
          <a:noFill/>
        </p:spPr>
        <p:txBody>
          <a:bodyPr wrap="square" rtlCol="0">
            <a:spAutoFit/>
          </a:bodyPr>
          <a:lstStyle/>
          <a:p>
            <a:r>
              <a:rPr lang="en-IN" sz="18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In above screen we are getting result as image contains Fake face. Similarly u can try other images also. If u want to try new images then u need to send those new images to us so we will make CNN model to familiar with new images so it can detect those images also.</a:t>
            </a:r>
            <a:endParaRPr lang="en-IN" sz="18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29289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6A5D-EC2F-6FEF-4EDF-9144F3FB8A75}"/>
              </a:ext>
            </a:extLst>
          </p:cNvPr>
          <p:cNvSpPr>
            <a:spLocks noGrp="1"/>
          </p:cNvSpPr>
          <p:nvPr>
            <p:ph type="title"/>
          </p:nvPr>
        </p:nvSpPr>
        <p:spPr/>
        <p:txBody>
          <a:bodyPr/>
          <a:lstStyle/>
          <a:p>
            <a:r>
              <a:rPr lang="en-IN" sz="4400" b="1" dirty="0">
                <a:solidFill>
                  <a:schemeClr val="tx1"/>
                </a:solidFill>
                <a:latin typeface="Times New Roman" panose="02020603050405020304" pitchFamily="18" charset="0"/>
                <a:cs typeface="Times New Roman" panose="02020603050405020304" pitchFamily="18" charset="0"/>
              </a:rPr>
              <a:t>Conclusion:</a:t>
            </a:r>
            <a:br>
              <a:rPr lang="en-IN" sz="4400" b="1" dirty="0">
                <a:solidFill>
                  <a:schemeClr val="tx1"/>
                </a:solidFill>
                <a:latin typeface="Times New Roman" panose="02020603050405020304" pitchFamily="18" charset="0"/>
                <a:cs typeface="Times New Roman" panose="02020603050405020304" pitchFamily="18" charset="0"/>
              </a:rPr>
            </a:br>
            <a:endParaRPr lang="en-IN" sz="4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7958B8-E4D6-8B7A-BF09-B923985CC660}"/>
              </a:ext>
            </a:extLst>
          </p:cNvPr>
          <p:cNvSpPr>
            <a:spLocks noGrp="1"/>
          </p:cNvSpPr>
          <p:nvPr>
            <p:ph idx="1"/>
          </p:nvPr>
        </p:nvSpPr>
        <p:spPr>
          <a:xfrm>
            <a:off x="837398" y="1386038"/>
            <a:ext cx="9212455" cy="4862361"/>
          </a:xfrm>
        </p:spPr>
        <p:txBody>
          <a:bodyPr>
            <a:normAutofit/>
          </a:bodyPr>
          <a:lstStyle/>
          <a:p>
            <a:pPr algn="just"/>
            <a:r>
              <a:rPr lang="en-US" dirty="0">
                <a:solidFill>
                  <a:schemeClr val="accent3">
                    <a:lumMod val="60000"/>
                    <a:lumOff val="40000"/>
                  </a:schemeClr>
                </a:solidFill>
              </a:rPr>
              <a:t>Fake image detection using deep learning has gained significant attention in recent years due to the increasing prevalence of manipulated images in social media and other online platforms. Another important aspect of fake image detection is the availability of large and diverse datasets. The availability of such datasets is essential for training deep learning models and improving their performance. However, creating such datasets is a challenging task, and more research is needed in this area.</a:t>
            </a:r>
          </a:p>
          <a:p>
            <a:pPr algn="just"/>
            <a:r>
              <a:rPr lang="en-US" dirty="0">
                <a:solidFill>
                  <a:schemeClr val="accent3">
                    <a:lumMod val="60000"/>
                    <a:lumOff val="40000"/>
                  </a:schemeClr>
                </a:solidFill>
              </a:rPr>
              <a:t> In conclusion, deep learning techniques have shown great potential in detecting fake images, but more research is needed to address the challenges in this field, such as dataset availability and the detection of more sophisticated fake images</a:t>
            </a:r>
            <a:r>
              <a:rPr lang="en-US" dirty="0">
                <a:solidFill>
                  <a:schemeClr val="accent3"/>
                </a:solidFill>
              </a:rPr>
              <a:t>.</a:t>
            </a:r>
            <a:endParaRPr lang="en-IN" dirty="0">
              <a:solidFill>
                <a:schemeClr val="accent3"/>
              </a:solidFill>
            </a:endParaRPr>
          </a:p>
        </p:txBody>
      </p:sp>
    </p:spTree>
    <p:extLst>
      <p:ext uri="{BB962C8B-B14F-4D97-AF65-F5344CB8AC3E}">
        <p14:creationId xmlns:p14="http://schemas.microsoft.com/office/powerpoint/2010/main" val="1983616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BA6B-537C-CEE1-30DA-CAEB3F77773D}"/>
              </a:ext>
            </a:extLst>
          </p:cNvPr>
          <p:cNvSpPr>
            <a:spLocks noGrp="1"/>
          </p:cNvSpPr>
          <p:nvPr>
            <p:ph type="title"/>
          </p:nvPr>
        </p:nvSpPr>
        <p:spPr/>
        <p:txBody>
          <a:bodyPr/>
          <a:lstStyle/>
          <a:p>
            <a:r>
              <a:rPr lang="en-IN" sz="5400"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75E46913-BA84-FB66-ABFC-368A5F1BE21F}"/>
              </a:ext>
            </a:extLst>
          </p:cNvPr>
          <p:cNvSpPr>
            <a:spLocks noGrp="1"/>
          </p:cNvSpPr>
          <p:nvPr>
            <p:ph idx="1"/>
          </p:nvPr>
        </p:nvSpPr>
        <p:spPr/>
        <p:txBody>
          <a:bodyPr/>
          <a:lstStyle/>
          <a:p>
            <a:r>
              <a:rPr lang="en-US" dirty="0">
                <a:solidFill>
                  <a:schemeClr val="accent3">
                    <a:lumMod val="60000"/>
                    <a:lumOff val="40000"/>
                  </a:schemeClr>
                </a:solidFill>
              </a:rPr>
              <a:t>The future of fake image detection using deep learning is characterized by ongoing advancements in sophisticated models, multi-modal approaches combining text and image analysis, specialized detection techniques for </a:t>
            </a:r>
            <a:r>
              <a:rPr lang="en-US" dirty="0" err="1">
                <a:solidFill>
                  <a:schemeClr val="accent3">
                    <a:lumMod val="60000"/>
                    <a:lumOff val="40000"/>
                  </a:schemeClr>
                </a:solidFill>
              </a:rPr>
              <a:t>deepfakes</a:t>
            </a:r>
            <a:r>
              <a:rPr lang="en-US" dirty="0">
                <a:solidFill>
                  <a:schemeClr val="accent3">
                    <a:lumMod val="60000"/>
                    <a:lumOff val="40000"/>
                  </a:schemeClr>
                </a:solidFill>
              </a:rPr>
              <a:t> and GAN-generated content, real-time detection solutions, and increased focus on ethical considerations. This field's applications across diverse industries, potential regulatory developments, and interdisciplinary collaborations make it a promising area for research and innovation, as the need to combat fake content and misinformation remains a pressing global challenge.</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816677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05CF7-5257-12E0-1575-120507B76400}"/>
              </a:ext>
            </a:extLst>
          </p:cNvPr>
          <p:cNvSpPr>
            <a:spLocks noGrp="1"/>
          </p:cNvSpPr>
          <p:nvPr>
            <p:ph type="title"/>
          </p:nvPr>
        </p:nvSpPr>
        <p:spPr>
          <a:xfrm>
            <a:off x="269507" y="0"/>
            <a:ext cx="6025415" cy="1174282"/>
          </a:xfrm>
        </p:spPr>
        <p:txBody>
          <a:bodyPr/>
          <a:lstStyle/>
          <a:p>
            <a:r>
              <a:rPr lang="en-IN" sz="6000"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6B0F7806-4C0F-D12A-58C9-D2850FFA8015}"/>
              </a:ext>
            </a:extLst>
          </p:cNvPr>
          <p:cNvSpPr>
            <a:spLocks noGrp="1"/>
          </p:cNvSpPr>
          <p:nvPr>
            <p:ph idx="1"/>
          </p:nvPr>
        </p:nvSpPr>
        <p:spPr>
          <a:xfrm>
            <a:off x="818147" y="952902"/>
            <a:ext cx="11104345" cy="5813658"/>
          </a:xfrm>
        </p:spPr>
        <p:txBody>
          <a:bodyPr>
            <a:normAutofit fontScale="32500" lnSpcReduction="20000"/>
          </a:bodyPr>
          <a:lstStyle/>
          <a:p>
            <a:pPr algn="just">
              <a:lnSpc>
                <a:spcPct val="115000"/>
              </a:lnSpc>
              <a:spcAft>
                <a:spcPts val="1000"/>
              </a:spcAft>
            </a:pPr>
            <a:r>
              <a:rPr lang="en-US" sz="72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US" sz="7200" dirty="0" err="1">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Karras</a:t>
            </a:r>
            <a:r>
              <a:rPr lang="en-US" sz="72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T.; Aila, T.; Laine, S.; </a:t>
            </a:r>
            <a:r>
              <a:rPr lang="en-US" sz="7200" dirty="0" err="1">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Lehtinen</a:t>
            </a:r>
            <a:r>
              <a:rPr lang="en-US" sz="72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J. Progressive growing of </a:t>
            </a:r>
            <a:r>
              <a:rPr lang="en-US" sz="7200" dirty="0" err="1">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gans</a:t>
            </a:r>
            <a:r>
              <a:rPr lang="en-US" sz="72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for improved quality, stability, and  variation. </a:t>
            </a:r>
            <a:r>
              <a:rPr lang="en-US" sz="7200" dirty="0" err="1">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arXiv</a:t>
            </a:r>
            <a:r>
              <a:rPr lang="en-US" sz="72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Preprint, arXiv:1710.10196 2017. 256 </a:t>
            </a:r>
            <a:endParaRPr lang="en-IN" sz="72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72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2. Brock, A.; Donahue, J.; Simonyan, K. Large scale </a:t>
            </a:r>
            <a:r>
              <a:rPr lang="en-US" sz="7200" dirty="0" err="1">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gan</a:t>
            </a:r>
            <a:r>
              <a:rPr lang="en-US" sz="72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training for high fidelity natural image synthesis. </a:t>
            </a:r>
            <a:r>
              <a:rPr lang="en-US" sz="7200" dirty="0" err="1">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arXiv</a:t>
            </a:r>
            <a:r>
              <a:rPr lang="en-US" sz="72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Preprint, arXiv:1809.11096 2018. </a:t>
            </a:r>
            <a:endParaRPr lang="en-IN" sz="72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72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3. Zhu, J.Y.; Park, T.; Isola, P.; </a:t>
            </a:r>
            <a:r>
              <a:rPr lang="en-US" sz="7200" dirty="0" err="1">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Efros</a:t>
            </a:r>
            <a:r>
              <a:rPr lang="en-US" sz="72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A.A. Unpaired image-to-image translation using cycle-consistent 259 adversarial networks. </a:t>
            </a:r>
            <a:r>
              <a:rPr lang="en-US" sz="7200" dirty="0" err="1">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arXiv</a:t>
            </a:r>
            <a:r>
              <a:rPr lang="en-US" sz="72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Preprint, 2017. </a:t>
            </a:r>
            <a:endParaRPr lang="en-IN" sz="72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72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4. AI can now create fake porn, making revenge porn even more complicated,. http://theconversation.com/ai-can-now-create-fake-porn-making-revenge-porn-even-more-complicated-92267, 262 2018. </a:t>
            </a:r>
            <a:endParaRPr lang="en-IN" sz="72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72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5. Hsu, C.; Lee, C.; Zhuang, Y. Learning to detect fake face images in the Wild. 2018 International Symposium 264 on Computer, Consumer and Control (IS3C), 2018, pp. 388–391. doi:10.1109/IS3C.2018.00104. </a:t>
            </a:r>
            <a:endParaRPr lang="en-IN" sz="72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57567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66A07-C718-0040-DAE7-A64E8FCD5C34}"/>
              </a:ext>
            </a:extLst>
          </p:cNvPr>
          <p:cNvSpPr>
            <a:spLocks noGrp="1"/>
          </p:cNvSpPr>
          <p:nvPr>
            <p:ph type="title"/>
          </p:nvPr>
        </p:nvSpPr>
        <p:spPr>
          <a:xfrm>
            <a:off x="452387" y="0"/>
            <a:ext cx="9597466" cy="904775"/>
          </a:xfrm>
        </p:spPr>
        <p:txBody>
          <a:bodyPr/>
          <a:lstStyle/>
          <a:p>
            <a:r>
              <a:rPr lang="en-IN" sz="4000" b="1" dirty="0">
                <a:latin typeface="Times New Roman" panose="02020603050405020304" pitchFamily="18" charset="0"/>
                <a:cs typeface="Times New Roman" panose="02020603050405020304" pitchFamily="18" charset="0"/>
              </a:rPr>
              <a:t>CONTENTS</a:t>
            </a:r>
            <a:r>
              <a:rPr lang="en-IN" dirty="0"/>
              <a:t>:</a:t>
            </a:r>
            <a:br>
              <a:rPr lang="en-IN" dirty="0"/>
            </a:br>
            <a:endParaRPr lang="en-IN" dirty="0"/>
          </a:p>
        </p:txBody>
      </p:sp>
      <p:sp>
        <p:nvSpPr>
          <p:cNvPr id="3" name="Content Placeholder 2">
            <a:extLst>
              <a:ext uri="{FF2B5EF4-FFF2-40B4-BE49-F238E27FC236}">
                <a16:creationId xmlns:a16="http://schemas.microsoft.com/office/drawing/2014/main" id="{92137466-8659-54DA-CDEC-9A8E5CDB7261}"/>
              </a:ext>
            </a:extLst>
          </p:cNvPr>
          <p:cNvSpPr>
            <a:spLocks noGrp="1"/>
          </p:cNvSpPr>
          <p:nvPr>
            <p:ph idx="1"/>
          </p:nvPr>
        </p:nvSpPr>
        <p:spPr>
          <a:xfrm>
            <a:off x="1020278" y="904775"/>
            <a:ext cx="10010274" cy="5669279"/>
          </a:xfrm>
        </p:spPr>
        <p:txBody>
          <a:bodyPr>
            <a:normAutofit fontScale="85000" lnSpcReduction="20000"/>
          </a:bodyPr>
          <a:lstStyle/>
          <a:p>
            <a:r>
              <a:rPr lang="en-IN" sz="2400" b="1" dirty="0">
                <a:solidFill>
                  <a:schemeClr val="accent3">
                    <a:lumMod val="60000"/>
                    <a:lumOff val="40000"/>
                  </a:schemeClr>
                </a:solidFill>
                <a:latin typeface="Times New Roman" panose="02020603050405020304" pitchFamily="18" charset="0"/>
                <a:cs typeface="Times New Roman" panose="02020603050405020304" pitchFamily="18" charset="0"/>
              </a:rPr>
              <a:t>Abstract</a:t>
            </a:r>
          </a:p>
          <a:p>
            <a:r>
              <a:rPr lang="en-IN" sz="2400" b="1" dirty="0">
                <a:solidFill>
                  <a:schemeClr val="accent3">
                    <a:lumMod val="60000"/>
                    <a:lumOff val="40000"/>
                  </a:schemeClr>
                </a:solidFill>
                <a:latin typeface="Times New Roman" panose="02020603050405020304" pitchFamily="18" charset="0"/>
                <a:cs typeface="Times New Roman" panose="02020603050405020304" pitchFamily="18" charset="0"/>
              </a:rPr>
              <a:t>Existing System</a:t>
            </a:r>
          </a:p>
          <a:p>
            <a:r>
              <a:rPr lang="en-IN" sz="2400" b="1" dirty="0">
                <a:solidFill>
                  <a:schemeClr val="accent3">
                    <a:lumMod val="60000"/>
                    <a:lumOff val="40000"/>
                  </a:schemeClr>
                </a:solidFill>
                <a:latin typeface="Times New Roman" panose="02020603050405020304" pitchFamily="18" charset="0"/>
                <a:cs typeface="Times New Roman" panose="02020603050405020304" pitchFamily="18" charset="0"/>
              </a:rPr>
              <a:t>Disadvantages of Existing System</a:t>
            </a:r>
          </a:p>
          <a:p>
            <a:r>
              <a:rPr lang="en-IN" sz="2400" b="1" dirty="0">
                <a:solidFill>
                  <a:schemeClr val="accent3">
                    <a:lumMod val="60000"/>
                    <a:lumOff val="40000"/>
                  </a:schemeClr>
                </a:solidFill>
                <a:latin typeface="Times New Roman" panose="02020603050405020304" pitchFamily="18" charset="0"/>
                <a:cs typeface="Times New Roman" panose="02020603050405020304" pitchFamily="18" charset="0"/>
              </a:rPr>
              <a:t>Proposed System</a:t>
            </a:r>
          </a:p>
          <a:p>
            <a:r>
              <a:rPr lang="en-IN" sz="2400" b="1" dirty="0">
                <a:solidFill>
                  <a:schemeClr val="accent3">
                    <a:lumMod val="60000"/>
                    <a:lumOff val="40000"/>
                  </a:schemeClr>
                </a:solidFill>
                <a:latin typeface="Times New Roman" panose="02020603050405020304" pitchFamily="18" charset="0"/>
                <a:cs typeface="Times New Roman" panose="02020603050405020304" pitchFamily="18" charset="0"/>
              </a:rPr>
              <a:t>Advantages of Proposed System</a:t>
            </a:r>
          </a:p>
          <a:p>
            <a:r>
              <a:rPr lang="en-IN" sz="2400" b="1" dirty="0">
                <a:solidFill>
                  <a:schemeClr val="accent3">
                    <a:lumMod val="60000"/>
                    <a:lumOff val="40000"/>
                  </a:schemeClr>
                </a:solidFill>
                <a:latin typeface="Times New Roman" panose="02020603050405020304" pitchFamily="18" charset="0"/>
                <a:cs typeface="Times New Roman" panose="02020603050405020304" pitchFamily="18" charset="0"/>
              </a:rPr>
              <a:t>Hardware and Software Requirements</a:t>
            </a:r>
          </a:p>
          <a:p>
            <a:r>
              <a:rPr lang="en-IN" sz="2400" b="1" dirty="0">
                <a:solidFill>
                  <a:schemeClr val="accent3">
                    <a:lumMod val="60000"/>
                    <a:lumOff val="40000"/>
                  </a:schemeClr>
                </a:solidFill>
                <a:latin typeface="Times New Roman" panose="02020603050405020304" pitchFamily="18" charset="0"/>
                <a:cs typeface="Times New Roman" panose="02020603050405020304" pitchFamily="18" charset="0"/>
              </a:rPr>
              <a:t>Novelty of the project</a:t>
            </a:r>
          </a:p>
          <a:p>
            <a:r>
              <a:rPr lang="en-IN" sz="2400" b="1" dirty="0">
                <a:solidFill>
                  <a:schemeClr val="accent3">
                    <a:lumMod val="60000"/>
                    <a:lumOff val="40000"/>
                  </a:schemeClr>
                </a:solidFill>
                <a:latin typeface="Times New Roman" panose="02020603050405020304" pitchFamily="18" charset="0"/>
                <a:cs typeface="Times New Roman" panose="02020603050405020304" pitchFamily="18" charset="0"/>
              </a:rPr>
              <a:t>Architecture</a:t>
            </a:r>
          </a:p>
          <a:p>
            <a:r>
              <a:rPr lang="en-IN" sz="2400" b="1" dirty="0">
                <a:solidFill>
                  <a:schemeClr val="accent3">
                    <a:lumMod val="60000"/>
                    <a:lumOff val="40000"/>
                  </a:schemeClr>
                </a:solidFill>
                <a:latin typeface="Times New Roman" panose="02020603050405020304" pitchFamily="18" charset="0"/>
                <a:cs typeface="Times New Roman" panose="02020603050405020304" pitchFamily="18" charset="0"/>
              </a:rPr>
              <a:t>Modules</a:t>
            </a:r>
          </a:p>
          <a:p>
            <a:r>
              <a:rPr lang="en-IN" sz="2400" b="1" dirty="0">
                <a:solidFill>
                  <a:schemeClr val="accent3">
                    <a:lumMod val="60000"/>
                    <a:lumOff val="40000"/>
                  </a:schemeClr>
                </a:solidFill>
                <a:latin typeface="Times New Roman" panose="02020603050405020304" pitchFamily="18" charset="0"/>
                <a:cs typeface="Times New Roman" panose="02020603050405020304" pitchFamily="18" charset="0"/>
              </a:rPr>
              <a:t>UML Diagrams</a:t>
            </a:r>
          </a:p>
          <a:p>
            <a:r>
              <a:rPr lang="en-IN" sz="2400" b="1" dirty="0">
                <a:solidFill>
                  <a:schemeClr val="accent3">
                    <a:lumMod val="60000"/>
                    <a:lumOff val="40000"/>
                  </a:schemeClr>
                </a:solidFill>
                <a:latin typeface="Times New Roman" panose="02020603050405020304" pitchFamily="18" charset="0"/>
                <a:cs typeface="Times New Roman" panose="02020603050405020304" pitchFamily="18" charset="0"/>
              </a:rPr>
              <a:t>Sample Code</a:t>
            </a:r>
          </a:p>
          <a:p>
            <a:r>
              <a:rPr lang="en-IN" sz="2400" b="1" dirty="0">
                <a:solidFill>
                  <a:schemeClr val="accent3">
                    <a:lumMod val="60000"/>
                    <a:lumOff val="40000"/>
                  </a:schemeClr>
                </a:solidFill>
                <a:latin typeface="Times New Roman" panose="02020603050405020304" pitchFamily="18" charset="0"/>
                <a:cs typeface="Times New Roman" panose="02020603050405020304" pitchFamily="18" charset="0"/>
              </a:rPr>
              <a:t>Results</a:t>
            </a:r>
          </a:p>
          <a:p>
            <a:r>
              <a:rPr lang="en-IN" sz="2400" b="1" dirty="0">
                <a:solidFill>
                  <a:schemeClr val="accent3">
                    <a:lumMod val="60000"/>
                    <a:lumOff val="40000"/>
                  </a:schemeClr>
                </a:solidFill>
                <a:latin typeface="Times New Roman" panose="02020603050405020304" pitchFamily="18" charset="0"/>
                <a:cs typeface="Times New Roman" panose="02020603050405020304" pitchFamily="18" charset="0"/>
              </a:rPr>
              <a:t>Conclusion</a:t>
            </a:r>
          </a:p>
          <a:p>
            <a:r>
              <a:rPr lang="en-IN" sz="2400" b="1" dirty="0">
                <a:solidFill>
                  <a:schemeClr val="accent3">
                    <a:lumMod val="60000"/>
                    <a:lumOff val="40000"/>
                  </a:schemeClr>
                </a:solidFill>
                <a:latin typeface="Times New Roman" panose="02020603050405020304" pitchFamily="18" charset="0"/>
                <a:cs typeface="Times New Roman" panose="02020603050405020304" pitchFamily="18" charset="0"/>
              </a:rPr>
              <a:t>Future Scope</a:t>
            </a:r>
          </a:p>
          <a:p>
            <a:r>
              <a:rPr lang="en-IN" sz="2400" b="1" dirty="0">
                <a:solidFill>
                  <a:schemeClr val="accent3">
                    <a:lumMod val="60000"/>
                    <a:lumOff val="40000"/>
                  </a:schemeClr>
                </a:solidFill>
                <a:latin typeface="Times New Roman" panose="02020603050405020304" pitchFamily="18" charset="0"/>
                <a:cs typeface="Times New Roman" panose="02020603050405020304" pitchFamily="18" charset="0"/>
              </a:rPr>
              <a:t>References</a:t>
            </a:r>
          </a:p>
          <a:p>
            <a:endParaRPr lang="en-IN" dirty="0"/>
          </a:p>
        </p:txBody>
      </p:sp>
    </p:spTree>
    <p:extLst>
      <p:ext uri="{BB962C8B-B14F-4D97-AF65-F5344CB8AC3E}">
        <p14:creationId xmlns:p14="http://schemas.microsoft.com/office/powerpoint/2010/main" val="581165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187B4A-E1F0-E4CA-DA9D-F88FD83EC212}"/>
              </a:ext>
            </a:extLst>
          </p:cNvPr>
          <p:cNvSpPr>
            <a:spLocks noGrp="1"/>
          </p:cNvSpPr>
          <p:nvPr>
            <p:ph idx="1"/>
          </p:nvPr>
        </p:nvSpPr>
        <p:spPr>
          <a:xfrm>
            <a:off x="683394" y="644894"/>
            <a:ext cx="9366459" cy="5603506"/>
          </a:xfrm>
        </p:spPr>
        <p:txBody>
          <a:bodyPr>
            <a:normAutofit fontScale="25000" lnSpcReduction="20000"/>
          </a:bodyPr>
          <a:lstStyle/>
          <a:p>
            <a:pPr algn="just">
              <a:lnSpc>
                <a:spcPct val="115000"/>
              </a:lnSpc>
              <a:spcAft>
                <a:spcPts val="1000"/>
              </a:spcAft>
            </a:pPr>
            <a:r>
              <a:rPr lang="en-US" sz="7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74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6.  H.T. Chang, C.C. Hsu, </a:t>
            </a:r>
            <a:r>
              <a:rPr lang="en-US" sz="7400" dirty="0" err="1">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C.Y.a.D.S</a:t>
            </a:r>
            <a:r>
              <a:rPr lang="en-US" sz="74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Image authentication with tampering localization based on watermark 266 embedding in wavelet domain. Optical Engineering 2009, 48, 057002. </a:t>
            </a:r>
            <a:endParaRPr lang="en-IN" sz="74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74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7. Hsu, C.C.; Hung, T.Y.; Lin, C.W.; Hsu, C.T. Video forgery detection using correlation of noise residue. Proc.  of the IEEE Workshop on Multimedia Signal Processing. IEEE, 2008, pp. 170–174. </a:t>
            </a:r>
            <a:endParaRPr lang="en-IN" sz="74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74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8. Farid, H. Image forgery detection. IEEE Signal Processing Magazine 2009, 26, 16–25. </a:t>
            </a:r>
            <a:endParaRPr lang="en-IN" sz="74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74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9. </a:t>
            </a:r>
            <a:r>
              <a:rPr lang="en-US" sz="7400" dirty="0" err="1">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Huaxiao</a:t>
            </a:r>
            <a:r>
              <a:rPr lang="en-US" sz="74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Mo, B.C.; Luo, W. Fake Faces Identification via Convolutional Neural Network. Proc. of the ACM Workshop on Information Hiding and Multimedia Security. ACM, 2018, pp. 43–47. </a:t>
            </a:r>
            <a:endParaRPr lang="en-IN" sz="74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74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10. Marra, F.; </a:t>
            </a:r>
            <a:r>
              <a:rPr lang="en-US" sz="7400" dirty="0" err="1">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Gragnaniello</a:t>
            </a:r>
            <a:r>
              <a:rPr lang="en-US" sz="74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D.; Cozzolino, D.; </a:t>
            </a:r>
            <a:r>
              <a:rPr lang="en-US" sz="7400" dirty="0" err="1">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Verdoliva</a:t>
            </a:r>
            <a:r>
              <a:rPr lang="en-US" sz="74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L. Detection of GAN-Generated Fake Images over  Social Networks. Proc. of the IEEE Conference on Multimedia Information Processing and Retrieval, 2018, 274 pp. 384–389. doi:10.1109/MIPR.2018.00084. </a:t>
            </a:r>
            <a:endParaRPr lang="en-IN" sz="74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74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11. Chollet, F. </a:t>
            </a:r>
            <a:r>
              <a:rPr lang="en-US" sz="7400" dirty="0" err="1">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Xception</a:t>
            </a:r>
            <a:r>
              <a:rPr lang="en-US" sz="74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Deep learning with </a:t>
            </a:r>
            <a:r>
              <a:rPr lang="en-US" sz="7400" dirty="0" err="1">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depthwise</a:t>
            </a:r>
            <a:r>
              <a:rPr lang="en-US" sz="74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separable convolutions. Proc. of the IEEE conference on 276 Computer Vision and Pattern Recognition 2017, pp. 1610–02357.</a:t>
            </a:r>
            <a:endParaRPr lang="en-IN" sz="74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93052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412FCE-AE06-C6D3-BB7D-8349D6486277}"/>
              </a:ext>
            </a:extLst>
          </p:cNvPr>
          <p:cNvSpPr>
            <a:spLocks noGrp="1"/>
          </p:cNvSpPr>
          <p:nvPr>
            <p:ph type="ctrTitle"/>
          </p:nvPr>
        </p:nvSpPr>
        <p:spPr>
          <a:xfrm>
            <a:off x="2731829" y="794657"/>
            <a:ext cx="8825658" cy="3329581"/>
          </a:xfrm>
        </p:spPr>
        <p:txBody>
          <a:bodyPr/>
          <a:lstStyle/>
          <a:p>
            <a:r>
              <a:rPr lang="en-IN" b="1" dirty="0">
                <a:solidFill>
                  <a:schemeClr val="tx2">
                    <a:lumMod val="10000"/>
                  </a:schemeClr>
                </a:solidFill>
                <a:highlight>
                  <a:srgbClr val="C0C0C0"/>
                </a:highligh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515862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82DEB-F2FF-A4B2-94AA-2168B9CBA993}"/>
              </a:ext>
            </a:extLst>
          </p:cNvPr>
          <p:cNvSpPr>
            <a:spLocks noGrp="1"/>
          </p:cNvSpPr>
          <p:nvPr>
            <p:ph type="title"/>
          </p:nvPr>
        </p:nvSpPr>
        <p:spPr/>
        <p:txBody>
          <a:bodyPr/>
          <a:lstStyle/>
          <a:p>
            <a:br>
              <a:rPr lang="en-IN" sz="3600" b="1" dirty="0">
                <a:latin typeface="Times New Roman" panose="02020603050405020304" pitchFamily="18" charset="0"/>
                <a:cs typeface="Times New Roman" panose="02020603050405020304" pitchFamily="18" charset="0"/>
              </a:rPr>
            </a:br>
            <a:r>
              <a:rPr lang="en-IN" sz="4400" b="1" dirty="0">
                <a:latin typeface="Times New Roman" panose="02020603050405020304" pitchFamily="18" charset="0"/>
                <a:cs typeface="Times New Roman" panose="02020603050405020304" pitchFamily="18" charset="0"/>
              </a:rPr>
              <a:t>ABSTRACT :</a:t>
            </a:r>
          </a:p>
        </p:txBody>
      </p:sp>
      <p:sp>
        <p:nvSpPr>
          <p:cNvPr id="3" name="Content Placeholder 2">
            <a:extLst>
              <a:ext uri="{FF2B5EF4-FFF2-40B4-BE49-F238E27FC236}">
                <a16:creationId xmlns:a16="http://schemas.microsoft.com/office/drawing/2014/main" id="{70C71091-E709-DF20-26F5-662986409B17}"/>
              </a:ext>
            </a:extLst>
          </p:cNvPr>
          <p:cNvSpPr>
            <a:spLocks noGrp="1"/>
          </p:cNvSpPr>
          <p:nvPr>
            <p:ph idx="1"/>
          </p:nvPr>
        </p:nvSpPr>
        <p:spPr>
          <a:xfrm>
            <a:off x="770021" y="1853249"/>
            <a:ext cx="9280813" cy="4298898"/>
          </a:xfrm>
        </p:spPr>
        <p:txBody>
          <a:bodyPr/>
          <a:lstStyle/>
          <a:p>
            <a:pPr marL="0" indent="0" algn="just">
              <a:buNone/>
            </a:pPr>
            <a:r>
              <a:rPr lang="en-US" sz="2400"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In this paper, we investigate whether robust hashing has a possibility to robustly detect fake-images even when multiple manipulation techniques such as JPEG compression are applied to images for the first time. In an experiment, the proposed fake detection with robust hashing is demonstrated to outperform state-of-the-art one under the use of various datasets including fake images generated with GANs.</a:t>
            </a:r>
            <a:endParaRPr lang="en-IN" sz="2400"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4001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11D5-A3EC-A98C-BBF6-7ED9A3DEA10C}"/>
              </a:ext>
            </a:extLst>
          </p:cNvPr>
          <p:cNvSpPr>
            <a:spLocks noGrp="1"/>
          </p:cNvSpPr>
          <p:nvPr>
            <p:ph type="title"/>
          </p:nvPr>
        </p:nvSpPr>
        <p:spPr>
          <a:xfrm>
            <a:off x="587141" y="943277"/>
            <a:ext cx="9940145" cy="1029902"/>
          </a:xfrm>
        </p:spPr>
        <p:txBody>
          <a:bodyPr/>
          <a:lstStyle/>
          <a:p>
            <a:r>
              <a:rPr lang="en-IN" b="1" dirty="0">
                <a:latin typeface="Times New Roman" panose="02020603050405020304" pitchFamily="18" charset="0"/>
                <a:cs typeface="Times New Roman" panose="02020603050405020304" pitchFamily="18" charset="0"/>
              </a:rPr>
              <a:t>EXISTING</a:t>
            </a:r>
            <a:r>
              <a:rPr lang="en-IN" dirty="0"/>
              <a:t> </a:t>
            </a:r>
            <a:r>
              <a:rPr lang="en-IN" b="1" dirty="0">
                <a:latin typeface="Times New Roman" panose="02020603050405020304" pitchFamily="18" charset="0"/>
                <a:cs typeface="Times New Roman" panose="02020603050405020304" pitchFamily="18" charset="0"/>
              </a:rPr>
              <a:t>SYSTEM:</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9E25BC-B61B-5227-0E0A-7B96F39262CA}"/>
              </a:ext>
            </a:extLst>
          </p:cNvPr>
          <p:cNvSpPr>
            <a:spLocks noGrp="1"/>
          </p:cNvSpPr>
          <p:nvPr>
            <p:ph idx="1"/>
          </p:nvPr>
        </p:nvSpPr>
        <p:spPr>
          <a:xfrm>
            <a:off x="721896" y="1973180"/>
            <a:ext cx="9327958" cy="4275220"/>
          </a:xfrm>
        </p:spPr>
        <p:txBody>
          <a:bodyPr/>
          <a:lstStyle/>
          <a:p>
            <a:pPr marL="0" indent="0" algn="just">
              <a:buNone/>
            </a:pPr>
            <a:r>
              <a:rPr lang="en-US" dirty="0">
                <a:solidFill>
                  <a:schemeClr val="accent3">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Fake images are manually generated by using image editing tools such as Photoshop. Splicing, copy-move, and deletion are also carried out under the use of such a tool. Similarly, resizing, rotating, blurring, and changing the color of an image can be manually carried out. In addition, recent rapid advances in deep image synthesis techniques such as GANs have automatically generated fake images. Cycle GAN  and Star GAN are typical image synthesis techniques with GANs. Cycle GAN is a GAN that performs one-to-one transformations, e.g. changing apples to oranges, while Star GAN is a GAN that performs many-to- many transformations, such as changing a person’s facial expression or hair color . Furthermore, fake videos created using deep learning are called Deepfake, and various tampering methods have emerged, such as those using autoencoders, Face2Face</a:t>
            </a:r>
            <a:endParaRPr lang="en-IN" dirty="0">
              <a:solidFill>
                <a:schemeClr val="accent3">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20441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EC3BF-0A50-6770-946B-C459FAB19EC6}"/>
              </a:ext>
            </a:extLst>
          </p:cNvPr>
          <p:cNvSpPr>
            <a:spLocks noGrp="1"/>
          </p:cNvSpPr>
          <p:nvPr>
            <p:ph type="title"/>
          </p:nvPr>
        </p:nvSpPr>
        <p:spPr/>
        <p:txBody>
          <a:bodyPr/>
          <a:lstStyle/>
          <a:p>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Disadvantages of Existing System:</a:t>
            </a:r>
          </a:p>
        </p:txBody>
      </p:sp>
      <p:sp>
        <p:nvSpPr>
          <p:cNvPr id="3" name="Content Placeholder 2">
            <a:extLst>
              <a:ext uri="{FF2B5EF4-FFF2-40B4-BE49-F238E27FC236}">
                <a16:creationId xmlns:a16="http://schemas.microsoft.com/office/drawing/2014/main" id="{9A0218CD-90C7-C093-7A3C-B532AA0735C6}"/>
              </a:ext>
            </a:extLst>
          </p:cNvPr>
          <p:cNvSpPr>
            <a:spLocks noGrp="1"/>
          </p:cNvSpPr>
          <p:nvPr>
            <p:ph idx="1"/>
          </p:nvPr>
        </p:nvSpPr>
        <p:spPr/>
        <p:txBody>
          <a:bodyPr/>
          <a:lstStyle/>
          <a:p>
            <a:pPr algn="just">
              <a:lnSpc>
                <a:spcPct val="115000"/>
              </a:lnSpc>
              <a:spcAft>
                <a:spcPts val="1000"/>
              </a:spcAft>
            </a:pPr>
            <a:r>
              <a:rPr lang="en-US" sz="2800" dirty="0">
                <a:solidFill>
                  <a:schemeClr val="accent3">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LESS ACCURACY</a:t>
            </a:r>
            <a:endParaRPr lang="en-IN" sz="2800" dirty="0">
              <a:solidFill>
                <a:schemeClr val="accent3">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2800" dirty="0">
                <a:solidFill>
                  <a:schemeClr val="accent3">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LOW EFFICIENCY</a:t>
            </a:r>
            <a:endParaRPr lang="en-IN" sz="2800" dirty="0">
              <a:solidFill>
                <a:schemeClr val="accent3">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14817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9151-94D3-3425-FD9C-3C1A8A77EF6F}"/>
              </a:ext>
            </a:extLst>
          </p:cNvPr>
          <p:cNvSpPr>
            <a:spLocks noGrp="1"/>
          </p:cNvSpPr>
          <p:nvPr>
            <p:ph type="title"/>
          </p:nvPr>
        </p:nvSpPr>
        <p:spPr/>
        <p:txBody>
          <a:bodyPr/>
          <a:lstStyle/>
          <a:p>
            <a:br>
              <a:rPr lang="en-IN" sz="4400" b="1" dirty="0">
                <a:solidFill>
                  <a:schemeClr val="tx1"/>
                </a:solidFill>
                <a:latin typeface="Times New Roman" panose="02020603050405020304" pitchFamily="18" charset="0"/>
                <a:cs typeface="Times New Roman" panose="02020603050405020304" pitchFamily="18" charset="0"/>
              </a:rPr>
            </a:br>
            <a:r>
              <a:rPr lang="en-IN" sz="4400" b="1" dirty="0">
                <a:solidFill>
                  <a:schemeClr val="tx1"/>
                </a:solidFill>
                <a:latin typeface="Times New Roman" panose="02020603050405020304" pitchFamily="18" charset="0"/>
                <a:cs typeface="Times New Roman" panose="02020603050405020304" pitchFamily="18" charset="0"/>
              </a:rPr>
              <a:t>Proposed System:</a:t>
            </a:r>
            <a:br>
              <a:rPr lang="en-IN" sz="4400" b="1" dirty="0">
                <a:solidFill>
                  <a:schemeClr val="accent3">
                    <a:lumMod val="60000"/>
                    <a:lumOff val="40000"/>
                  </a:schemeClr>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096571E-861A-6948-FA9A-18D00513F3D4}"/>
              </a:ext>
            </a:extLst>
          </p:cNvPr>
          <p:cNvSpPr>
            <a:spLocks noGrp="1"/>
          </p:cNvSpPr>
          <p:nvPr>
            <p:ph idx="1"/>
          </p:nvPr>
        </p:nvSpPr>
        <p:spPr>
          <a:xfrm>
            <a:off x="770022" y="1944304"/>
            <a:ext cx="9279832" cy="4304096"/>
          </a:xfrm>
        </p:spPr>
        <p:txBody>
          <a:bodyPr/>
          <a:lstStyle/>
          <a:p>
            <a:pPr marL="0" indent="0" algn="just">
              <a:buNone/>
            </a:pPr>
            <a:r>
              <a:rPr lang="en-US" sz="2400" dirty="0">
                <a:solidFill>
                  <a:schemeClr val="accent3">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How an overview of the proposed method. In the framework, robust hash value is computed from easy reference image by using a robust hash method, and stored in a database. Similar to reference images, a robust hash value is computed from a query one by using the same hash method. The hash value of the query is compared with those stored the database. Finally, the query image is judged whether it is real or fake in accordance with the distance between two hash values.</a:t>
            </a:r>
            <a:endParaRPr lang="en-IN" sz="2400" dirty="0">
              <a:solidFill>
                <a:schemeClr val="accent3">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2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09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CD59-9FEC-D21F-7D8E-DEA131F686D7}"/>
              </a:ext>
            </a:extLst>
          </p:cNvPr>
          <p:cNvSpPr>
            <a:spLocks noGrp="1"/>
          </p:cNvSpPr>
          <p:nvPr>
            <p:ph type="title"/>
          </p:nvPr>
        </p:nvSpPr>
        <p:spPr/>
        <p:txBody>
          <a:bodyPr/>
          <a:lstStyle/>
          <a:p>
            <a:br>
              <a:rPr lang="en-IN" dirty="0"/>
            </a:br>
            <a:r>
              <a:rPr lang="en-IN" sz="4000" b="1" dirty="0">
                <a:solidFill>
                  <a:schemeClr val="tx1"/>
                </a:solidFill>
                <a:latin typeface="Times New Roman" panose="02020603050405020304" pitchFamily="18" charset="0"/>
                <a:cs typeface="Times New Roman" panose="02020603050405020304" pitchFamily="18" charset="0"/>
              </a:rPr>
              <a:t>Advantages of Proposed System:</a:t>
            </a:r>
            <a:br>
              <a:rPr lang="en-IN" sz="4000" b="1" dirty="0">
                <a:solidFill>
                  <a:schemeClr val="accent3">
                    <a:lumMod val="60000"/>
                    <a:lumOff val="40000"/>
                  </a:schemeClr>
                </a:solidFill>
                <a:latin typeface="Times New Roman" panose="02020603050405020304" pitchFamily="18" charset="0"/>
                <a:cs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8F4DE89B-B863-D555-D605-E59830CA99CC}"/>
              </a:ext>
            </a:extLst>
          </p:cNvPr>
          <p:cNvSpPr>
            <a:spLocks noGrp="1"/>
          </p:cNvSpPr>
          <p:nvPr>
            <p:ph idx="1"/>
          </p:nvPr>
        </p:nvSpPr>
        <p:spPr/>
        <p:txBody>
          <a:bodyPr/>
          <a:lstStyle/>
          <a:p>
            <a:pPr algn="just">
              <a:lnSpc>
                <a:spcPct val="115000"/>
              </a:lnSpc>
              <a:spcAft>
                <a:spcPts val="1000"/>
              </a:spcAft>
            </a:pPr>
            <a:r>
              <a:rPr lang="en-US" sz="2800" dirty="0">
                <a:solidFill>
                  <a:schemeClr val="accent3">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HIGH ACCURACY</a:t>
            </a:r>
            <a:endParaRPr lang="en-IN" sz="2800" dirty="0">
              <a:solidFill>
                <a:schemeClr val="accent3">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2800" dirty="0">
                <a:solidFill>
                  <a:schemeClr val="accent3">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HIGH EFFICIENCY</a:t>
            </a:r>
            <a:endParaRPr lang="en-IN" sz="2800" dirty="0">
              <a:solidFill>
                <a:schemeClr val="accent3">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28568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D688-C4F9-E955-519C-402ACAF8E94F}"/>
              </a:ext>
            </a:extLst>
          </p:cNvPr>
          <p:cNvSpPr>
            <a:spLocks noGrp="1"/>
          </p:cNvSpPr>
          <p:nvPr>
            <p:ph type="title"/>
          </p:nvPr>
        </p:nvSpPr>
        <p:spPr>
          <a:xfrm>
            <a:off x="646111" y="423842"/>
            <a:ext cx="9404723" cy="1400530"/>
          </a:xfrm>
        </p:spPr>
        <p:txBody>
          <a:bodyPr/>
          <a:lstStyle/>
          <a:p>
            <a:r>
              <a:rPr lang="en-IN" b="1" dirty="0">
                <a:latin typeface="Times New Roman" panose="02020603050405020304" pitchFamily="18" charset="0"/>
                <a:cs typeface="Times New Roman" panose="02020603050405020304" pitchFamily="18" charset="0"/>
              </a:rPr>
              <a:t>Hardware Requirements:</a:t>
            </a:r>
          </a:p>
        </p:txBody>
      </p:sp>
      <p:sp>
        <p:nvSpPr>
          <p:cNvPr id="3" name="Content Placeholder 2">
            <a:extLst>
              <a:ext uri="{FF2B5EF4-FFF2-40B4-BE49-F238E27FC236}">
                <a16:creationId xmlns:a16="http://schemas.microsoft.com/office/drawing/2014/main" id="{4A25BF73-3D0E-F06C-9E61-CAA1349E697A}"/>
              </a:ext>
            </a:extLst>
          </p:cNvPr>
          <p:cNvSpPr>
            <a:spLocks noGrp="1"/>
          </p:cNvSpPr>
          <p:nvPr>
            <p:ph idx="1"/>
          </p:nvPr>
        </p:nvSpPr>
        <p:spPr>
          <a:xfrm>
            <a:off x="750771" y="1164656"/>
            <a:ext cx="9261679" cy="4716379"/>
          </a:xfrm>
        </p:spPr>
        <p:txBody>
          <a:bodyPr/>
          <a:lstStyle/>
          <a:p>
            <a:pPr marL="0" indent="0">
              <a:buNone/>
            </a:pPr>
            <a:endParaRPr lang="en-US" dirty="0">
              <a:solidFill>
                <a:schemeClr val="accent3">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dirty="0">
                <a:solidFill>
                  <a:schemeClr val="accent3">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System   		:  	i3 or above. </a:t>
            </a:r>
            <a:endParaRPr lang="en-IN" dirty="0">
              <a:solidFill>
                <a:schemeClr val="accent3">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dirty="0">
                <a:solidFill>
                  <a:schemeClr val="accent3">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Ram   	</a:t>
            </a:r>
            <a:r>
              <a:rPr lang="en-US" dirty="0">
                <a:solidFill>
                  <a:schemeClr val="accent3">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chemeClr val="accent3">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4 GB. </a:t>
            </a:r>
            <a:endParaRPr lang="en-IN" dirty="0">
              <a:solidFill>
                <a:schemeClr val="accent3">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dirty="0">
                <a:solidFill>
                  <a:schemeClr val="accent3">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Hard Disk         :     40 GB</a:t>
            </a:r>
            <a:endParaRPr lang="en-IN" dirty="0">
              <a:solidFill>
                <a:schemeClr val="accent3">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dirty="0"/>
          </a:p>
          <a:p>
            <a:pPr marL="0" indent="0" algn="just">
              <a:buNone/>
            </a:pPr>
            <a:r>
              <a:rPr lang="en-IN" sz="4000" b="1" dirty="0">
                <a:latin typeface="Times New Roman" panose="02020603050405020304" pitchFamily="18" charset="0"/>
                <a:cs typeface="Times New Roman" panose="02020603050405020304" pitchFamily="18" charset="0"/>
              </a:rPr>
              <a:t>Software Requirements:</a:t>
            </a:r>
          </a:p>
          <a:p>
            <a:pPr marL="0" indent="0" algn="just">
              <a:buNone/>
            </a:pPr>
            <a:endParaRPr lang="en-IN" sz="1800" b="1" dirty="0">
              <a:latin typeface="Calibri" panose="020F0502020204030204" pitchFamily="34" charset="0"/>
              <a:cs typeface="Times New Roman" panose="02020603050405020304" pitchFamily="18" charset="0"/>
            </a:endParaRPr>
          </a:p>
          <a:p>
            <a:pPr algn="just"/>
            <a:r>
              <a:rPr lang="en-US" dirty="0">
                <a:solidFill>
                  <a:schemeClr val="accent3">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Windows8 or Above. </a:t>
            </a:r>
            <a:endParaRPr lang="en-IN" dirty="0">
              <a:solidFill>
                <a:schemeClr val="accent3">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dirty="0">
                <a:solidFill>
                  <a:schemeClr val="accent3">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Coding Language 	: 	python 3.7</a:t>
            </a:r>
            <a:endParaRPr lang="en-IN" dirty="0">
              <a:solidFill>
                <a:schemeClr val="accent3">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8675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530</TotalTime>
  <Words>2752</Words>
  <Application>Microsoft Office PowerPoint</Application>
  <PresentationFormat>Widescreen</PresentationFormat>
  <Paragraphs>209</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Baskerville Old Face</vt:lpstr>
      <vt:lpstr>Bodoni MT</vt:lpstr>
      <vt:lpstr>Calibri</vt:lpstr>
      <vt:lpstr>Century Gothic</vt:lpstr>
      <vt:lpstr>Times New Roman</vt:lpstr>
      <vt:lpstr>Wingdings 3</vt:lpstr>
      <vt:lpstr>Ion</vt:lpstr>
      <vt:lpstr>  DEPARTMENT OF COMPUTER SCIENCE AND ENGINEERING                                  CMR TECHNICAL CAMPUS                                                 2020-2024                                     A MINI PROJECT ON                                 FAKE IMAGES DETECTION</vt:lpstr>
      <vt:lpstr>FAKE IMAGES DETECTION</vt:lpstr>
      <vt:lpstr>CONTENTS: </vt:lpstr>
      <vt:lpstr> ABSTRACT :</vt:lpstr>
      <vt:lpstr>EXISTING SYSTEM: </vt:lpstr>
      <vt:lpstr> Disadvantages of Existing System:</vt:lpstr>
      <vt:lpstr> Proposed System: </vt:lpstr>
      <vt:lpstr> Advantages of Proposed System: </vt:lpstr>
      <vt:lpstr>Hardware Requirements:</vt:lpstr>
      <vt:lpstr>    Novelty of the project:  </vt:lpstr>
      <vt:lpstr>Architecture</vt:lpstr>
      <vt:lpstr>Modules</vt:lpstr>
      <vt:lpstr>Class Diagram  </vt:lpstr>
      <vt:lpstr>UseCase Diagram </vt:lpstr>
      <vt:lpstr>Sequence Diagram </vt:lpstr>
      <vt:lpstr>Activity  Diagram </vt:lpstr>
      <vt:lpstr>Sample Code</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Conclusion: </vt:lpstr>
      <vt:lpstr>Future Scope</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IMAGES DETECTION</dc:title>
  <dc:creator>sayam akshaya</dc:creator>
  <cp:lastModifiedBy>sayam akshaya</cp:lastModifiedBy>
  <cp:revision>21</cp:revision>
  <dcterms:created xsi:type="dcterms:W3CDTF">2023-03-20T13:31:31Z</dcterms:created>
  <dcterms:modified xsi:type="dcterms:W3CDTF">2023-09-20T09:11:49Z</dcterms:modified>
</cp:coreProperties>
</file>