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8" r:id="rId4"/>
    <p:sldId id="259" r:id="rId5"/>
    <p:sldId id="261" r:id="rId6"/>
    <p:sldId id="262" r:id="rId7"/>
    <p:sldId id="260" r:id="rId8"/>
    <p:sldId id="263" r:id="rId9"/>
    <p:sldId id="264" r:id="rId10"/>
    <p:sldId id="266"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47" d="100"/>
          <a:sy n="47" d="100"/>
        </p:scale>
        <p:origin x="-120" y="-61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2B15B6-1EFD-4DC2-B299-93918AB22502}"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88289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B15B6-1EFD-4DC2-B299-93918AB22502}"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316269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B15B6-1EFD-4DC2-B299-93918AB22502}"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162418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2B15B6-1EFD-4DC2-B299-93918AB22502}"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30410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2B15B6-1EFD-4DC2-B299-93918AB22502}"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339926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2B15B6-1EFD-4DC2-B299-93918AB22502}"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428986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2B15B6-1EFD-4DC2-B299-93918AB22502}" type="datetimeFigureOut">
              <a:rPr lang="en-US" smtClean="0"/>
              <a:pPr/>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3402623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2B15B6-1EFD-4DC2-B299-93918AB22502}" type="datetimeFigureOut">
              <a:rPr lang="en-US" smtClean="0"/>
              <a:pPr/>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59406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B15B6-1EFD-4DC2-B299-93918AB22502}"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409767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2B15B6-1EFD-4DC2-B299-93918AB22502}"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89812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2B15B6-1EFD-4DC2-B299-93918AB22502}"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93249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B15B6-1EFD-4DC2-B299-93918AB22502}" type="datetimeFigureOut">
              <a:rPr lang="en-US" smtClean="0"/>
              <a:pPr/>
              <a:t>3/10/2020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4FA52-73B7-4C6D-BC21-C518DA126F52}" type="slidenum">
              <a:rPr lang="en-US" smtClean="0"/>
              <a:pPr/>
              <a:t>‹#›</a:t>
            </a:fld>
            <a:endParaRPr lang="en-US"/>
          </a:p>
        </p:txBody>
      </p:sp>
    </p:spTree>
    <p:extLst>
      <p:ext uri="{BB962C8B-B14F-4D97-AF65-F5344CB8AC3E}">
        <p14:creationId xmlns:p14="http://schemas.microsoft.com/office/powerpoint/2010/main" xmlns="" val="226982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Subtitle 2"/>
          <p:cNvSpPr>
            <a:spLocks noGrp="1"/>
          </p:cNvSpPr>
          <p:nvPr>
            <p:ph type="subTitle" idx="1"/>
          </p:nvPr>
        </p:nvSpPr>
        <p:spPr>
          <a:xfrm>
            <a:off x="0" y="0"/>
            <a:ext cx="11449877" cy="6478690"/>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VAAGDEVI COLLEGE OF ENGINEERING</a:t>
            </a:r>
            <a:endParaRPr lang="en-IN" dirty="0">
              <a:solidFill>
                <a:srgbClr val="FF0000"/>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(Affiliated to JNTUH &amp; Accredited by NBA, New Delhi)</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Bollikunta, Warangal Urban.</a:t>
            </a:r>
          </a:p>
          <a:p>
            <a:endParaRPr lang="en-IN" dirty="0"/>
          </a:p>
        </p:txBody>
      </p:sp>
      <p:pic>
        <p:nvPicPr>
          <p:cNvPr id="2097152" name="Picture 3" descr="download"/>
          <p:cNvPicPr>
            <a:picLocks/>
          </p:cNvPicPr>
          <p:nvPr/>
        </p:nvPicPr>
        <p:blipFill>
          <a:blip r:embed="rId2"/>
          <a:srcRect/>
          <a:stretch>
            <a:fillRect/>
          </a:stretch>
        </p:blipFill>
        <p:spPr bwMode="auto">
          <a:xfrm>
            <a:off x="225287" y="140771"/>
            <a:ext cx="2112273" cy="2160104"/>
          </a:xfrm>
          <a:prstGeom prst="rect">
            <a:avLst/>
          </a:prstGeom>
          <a:noFill/>
          <a:ln>
            <a:noFill/>
          </a:ln>
        </p:spPr>
      </p:pic>
      <p:sp>
        <p:nvSpPr>
          <p:cNvPr id="1048587" name="Rectangle 4"/>
          <p:cNvSpPr/>
          <p:nvPr/>
        </p:nvSpPr>
        <p:spPr>
          <a:xfrm>
            <a:off x="225287" y="1655013"/>
            <a:ext cx="11741426" cy="2190536"/>
          </a:xfrm>
          <a:prstGeom prst="rect">
            <a:avLst/>
          </a:prstGeom>
        </p:spPr>
        <p:txBody>
          <a:bodyPr wrap="square">
            <a:spAutoFit/>
          </a:bodyPr>
          <a:lstStyle/>
          <a:p>
            <a:pPr algn="ctr">
              <a:lnSpc>
                <a:spcPct val="107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Department of Electrical and Electronics Engineering</a:t>
            </a:r>
          </a:p>
          <a:p>
            <a:pPr algn="ctr"/>
            <a:endParaRPr lang="en-US" sz="3200" b="1" dirty="0">
              <a:solidFill>
                <a:srgbClr val="C00000"/>
              </a:solidFill>
              <a:latin typeface="Times New Roman" panose="02020603050405020304" pitchFamily="18" charset="0"/>
              <a:cs typeface="Times New Roman" panose="02020603050405020304" pitchFamily="18" charset="0"/>
            </a:endParaRPr>
          </a:p>
          <a:p>
            <a:pPr algn="ctr"/>
            <a:r>
              <a:rPr lang="en-US" sz="2400" b="1" dirty="0" smtClean="0">
                <a:solidFill>
                  <a:srgbClr val="FF0000"/>
                </a:solidFill>
                <a:latin typeface="Times New Roman" panose="02020603050405020304" pitchFamily="18" charset="0"/>
                <a:cs typeface="Times New Roman" panose="02020603050405020304" pitchFamily="18" charset="0"/>
              </a:rPr>
              <a:t>Impact </a:t>
            </a:r>
            <a:r>
              <a:rPr lang="en-US" sz="2400" b="1" dirty="0" smtClean="0">
                <a:solidFill>
                  <a:srgbClr val="FF0000"/>
                </a:solidFill>
                <a:latin typeface="Times New Roman" panose="02020603050405020304" pitchFamily="18" charset="0"/>
                <a:cs typeface="Times New Roman" panose="02020603050405020304" pitchFamily="18" charset="0"/>
              </a:rPr>
              <a:t>of Unified Power-Quality Conditioner</a:t>
            </a:r>
            <a:br>
              <a:rPr lang="en-US" sz="2400" b="1" dirty="0" smtClean="0">
                <a:solidFill>
                  <a:srgbClr val="FF0000"/>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Allocation on Line Loading, Losses, and Voltage</a:t>
            </a:r>
            <a:br>
              <a:rPr lang="en-US" sz="2400" b="1" dirty="0" smtClean="0">
                <a:solidFill>
                  <a:srgbClr val="FF0000"/>
                </a:solidFill>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Stability of Radial Distribution Systems</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1048588" name="Rectangle 8"/>
          <p:cNvSpPr/>
          <p:nvPr/>
        </p:nvSpPr>
        <p:spPr>
          <a:xfrm>
            <a:off x="7262191" y="5502537"/>
            <a:ext cx="6096000" cy="787652"/>
          </a:xfrm>
          <a:prstGeom prst="rect">
            <a:avLst/>
          </a:prstGeom>
        </p:spPr>
        <p:txBody>
          <a:bodyPr>
            <a:spAutoFit/>
          </a:bodyPr>
          <a:lstStyle/>
          <a:p>
            <a:pPr algn="ctr">
              <a:lnSpc>
                <a:spcPct val="107000"/>
              </a:lnSpc>
              <a:spcAft>
                <a:spcPts val="800"/>
              </a:spcAft>
            </a:pPr>
            <a:r>
              <a:rPr lang="en-US" b="1" dirty="0" smtClean="0">
                <a:solidFill>
                  <a:srgbClr val="7030A0"/>
                </a:solidFill>
              </a:rPr>
              <a:t>Major </a:t>
            </a:r>
            <a:r>
              <a:rPr lang="en-US" b="1" dirty="0">
                <a:solidFill>
                  <a:srgbClr val="7030A0"/>
                </a:solidFill>
              </a:rPr>
              <a:t>project guide</a:t>
            </a:r>
            <a:endParaRPr lang="en-IN" b="1" dirty="0">
              <a:solidFill>
                <a:srgbClr val="7030A0"/>
              </a:solidFill>
            </a:endParaRPr>
          </a:p>
          <a:p>
            <a:pPr algn="ctr">
              <a:lnSpc>
                <a:spcPct val="107000"/>
              </a:lnSpc>
              <a:spcAft>
                <a:spcPts val="800"/>
              </a:spcAft>
            </a:pPr>
            <a:r>
              <a:rPr lang="en-IN" b="1" dirty="0" smtClean="0">
                <a:solidFill>
                  <a:srgbClr val="7030A0"/>
                </a:solidFill>
              </a:rPr>
              <a:t>Dr. </a:t>
            </a:r>
            <a:r>
              <a:rPr lang="en-US" b="1" dirty="0" err="1" smtClean="0">
                <a:solidFill>
                  <a:srgbClr val="7030A0"/>
                </a:solidFill>
              </a:rPr>
              <a:t>A</a:t>
            </a:r>
            <a:r>
              <a:rPr lang="en-US" b="1" dirty="0" err="1" smtClean="0">
                <a:solidFill>
                  <a:srgbClr val="7030A0"/>
                </a:solidFill>
              </a:rPr>
              <a:t>.Sateesh</a:t>
            </a:r>
            <a:r>
              <a:rPr lang="en-US" b="1" dirty="0" smtClean="0">
                <a:solidFill>
                  <a:srgbClr val="7030A0"/>
                </a:solidFill>
              </a:rPr>
              <a:t> </a:t>
            </a:r>
            <a:r>
              <a:rPr lang="en-US" b="1" dirty="0" err="1" smtClean="0">
                <a:solidFill>
                  <a:srgbClr val="7030A0"/>
                </a:solidFill>
              </a:rPr>
              <a:t>kumar</a:t>
            </a:r>
            <a:endParaRPr lang="en-IN" b="1"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48589" name="Rectangle 9"/>
          <p:cNvSpPr/>
          <p:nvPr/>
        </p:nvSpPr>
        <p:spPr>
          <a:xfrm>
            <a:off x="2531165" y="4407046"/>
            <a:ext cx="6096000" cy="1186607"/>
          </a:xfrm>
          <a:prstGeom prst="rect">
            <a:avLst/>
          </a:prstGeom>
        </p:spPr>
        <p:txBody>
          <a:bodyPr>
            <a:spAutoFit/>
          </a:bodyPr>
          <a:lstStyle/>
          <a:p>
            <a:pPr algn="ctr">
              <a:lnSpc>
                <a:spcPct val="107000"/>
              </a:lnSpc>
              <a:spcAft>
                <a:spcPts val="800"/>
              </a:spcAft>
            </a:pPr>
            <a:r>
              <a:rPr lang="en-US" b="1" dirty="0"/>
              <a:t>By</a:t>
            </a:r>
          </a:p>
          <a:p>
            <a:pPr algn="ctr">
              <a:lnSpc>
                <a:spcPct val="107000"/>
              </a:lnSpc>
              <a:spcAft>
                <a:spcPts val="800"/>
              </a:spcAft>
            </a:pPr>
            <a:r>
              <a:rPr lang="en-US" b="1" dirty="0" err="1" smtClean="0">
                <a:solidFill>
                  <a:srgbClr val="002060"/>
                </a:solidFill>
              </a:rPr>
              <a:t>G.Arjun</a:t>
            </a:r>
            <a:r>
              <a:rPr lang="en-US" b="1" dirty="0" smtClean="0">
                <a:solidFill>
                  <a:srgbClr val="002060"/>
                </a:solidFill>
              </a:rPr>
              <a:t> (18641D4316)</a:t>
            </a:r>
            <a:endParaRPr lang="zh-CN" altLang="en-US" dirty="0"/>
          </a:p>
          <a:p>
            <a:pPr algn="ctr">
              <a:lnSpc>
                <a:spcPct val="107000"/>
              </a:lnSpc>
              <a:spcAft>
                <a:spcPts val="800"/>
              </a:spcAft>
            </a:pPr>
            <a:r>
              <a:rPr lang="en-US" altLang="en-US" b="1" dirty="0">
                <a:solidFill>
                  <a:srgbClr val="002060"/>
                </a:solidFill>
              </a:rPr>
              <a:t>(PE)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Proposed circuit diagram</a:t>
            </a:r>
            <a:endParaRPr lang="en-US" b="1" u="sng" dirty="0"/>
          </a:p>
        </p:txBody>
      </p:sp>
      <p:pic>
        <p:nvPicPr>
          <p:cNvPr id="6" name="Content Placeholder 5"/>
          <p:cNvPicPr>
            <a:picLocks noGrp="1" noChangeAspect="1"/>
          </p:cNvPicPr>
          <p:nvPr>
            <p:ph idx="1"/>
          </p:nvPr>
        </p:nvPicPr>
        <p:blipFill>
          <a:blip r:embed="rId2"/>
          <a:stretch>
            <a:fillRect/>
          </a:stretch>
        </p:blipFill>
        <p:spPr>
          <a:xfrm>
            <a:off x="1197736" y="1801891"/>
            <a:ext cx="7013016" cy="3323901"/>
          </a:xfrm>
          <a:prstGeom prst="rect">
            <a:avLst/>
          </a:prstGeom>
        </p:spPr>
      </p:pic>
    </p:spTree>
    <p:extLst>
      <p:ext uri="{BB962C8B-B14F-4D97-AF65-F5344CB8AC3E}">
        <p14:creationId xmlns:p14="http://schemas.microsoft.com/office/powerpoint/2010/main" xmlns="" val="1841811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880" y="405765"/>
            <a:ext cx="10515600" cy="1325563"/>
          </a:xfrm>
        </p:spPr>
        <p:txBody>
          <a:bodyPr/>
          <a:lstStyle/>
          <a:p>
            <a:r>
              <a:rPr lang="en-US" b="1" u="sng" dirty="0" smtClean="0"/>
              <a:t>Description of upqc </a:t>
            </a:r>
            <a:endParaRPr lang="en-US" b="1" u="sng" dirty="0"/>
          </a:p>
        </p:txBody>
      </p:sp>
      <p:sp>
        <p:nvSpPr>
          <p:cNvPr id="3" name="Content Placeholder 2"/>
          <p:cNvSpPr>
            <a:spLocks noGrp="1"/>
          </p:cNvSpPr>
          <p:nvPr>
            <p:ph idx="1"/>
          </p:nvPr>
        </p:nvSpPr>
        <p:spPr/>
        <p:txBody>
          <a:bodyPr/>
          <a:lstStyle/>
          <a:p>
            <a:r>
              <a:rPr lang="en-US" dirty="0"/>
              <a:t>UPQC is the integration of series and shunt active power </a:t>
            </a:r>
            <a:r>
              <a:rPr lang="en-US" dirty="0" smtClean="0"/>
              <a:t>filters ,connected </a:t>
            </a:r>
            <a:r>
              <a:rPr lang="en-US" dirty="0"/>
              <a:t>back-to back on the dc side, sharing a common DC </a:t>
            </a:r>
            <a:r>
              <a:rPr lang="en-US" dirty="0" smtClean="0"/>
              <a:t>capacitor  </a:t>
            </a:r>
            <a:r>
              <a:rPr lang="en-US" dirty="0"/>
              <a:t>The series component of the UPQC is responsible for mitigation of </a:t>
            </a:r>
            <a:r>
              <a:rPr lang="en-US" dirty="0" smtClean="0"/>
              <a:t>the supply </a:t>
            </a:r>
            <a:r>
              <a:rPr lang="en-US" dirty="0"/>
              <a:t>side disturbances</a:t>
            </a:r>
          </a:p>
          <a:p>
            <a:r>
              <a:rPr lang="en-US" dirty="0" smtClean="0"/>
              <a:t> </a:t>
            </a:r>
            <a:r>
              <a:rPr lang="en-US" dirty="0"/>
              <a:t>The shunt component is responsible for mitigating the current </a:t>
            </a:r>
            <a:r>
              <a:rPr lang="en-US" dirty="0" smtClean="0"/>
              <a:t>quality problems </a:t>
            </a:r>
            <a:r>
              <a:rPr lang="en-US" dirty="0"/>
              <a:t>caused by the consumer</a:t>
            </a:r>
          </a:p>
        </p:txBody>
      </p:sp>
    </p:spTree>
    <p:extLst>
      <p:ext uri="{BB962C8B-B14F-4D97-AF65-F5344CB8AC3E}">
        <p14:creationId xmlns:p14="http://schemas.microsoft.com/office/powerpoint/2010/main" xmlns="" val="209027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Advantages</a:t>
            </a:r>
            <a:endParaRPr lang="en-US" b="1" u="sng" dirty="0"/>
          </a:p>
        </p:txBody>
      </p:sp>
      <p:sp>
        <p:nvSpPr>
          <p:cNvPr id="3" name="Content Placeholder 2"/>
          <p:cNvSpPr>
            <a:spLocks noGrp="1"/>
          </p:cNvSpPr>
          <p:nvPr>
            <p:ph idx="1"/>
          </p:nvPr>
        </p:nvSpPr>
        <p:spPr/>
        <p:txBody>
          <a:bodyPr/>
          <a:lstStyle/>
          <a:p>
            <a:r>
              <a:rPr lang="en-US" dirty="0" smtClean="0"/>
              <a:t>UPQC can compensate both voltage related problems such as voltage</a:t>
            </a:r>
          </a:p>
          <a:p>
            <a:r>
              <a:rPr lang="en-US" dirty="0" smtClean="0"/>
              <a:t>harmonics, voltage sags/swells, voltage flicker as well as current</a:t>
            </a:r>
          </a:p>
          <a:p>
            <a:r>
              <a:rPr lang="en-US" dirty="0" smtClean="0"/>
              <a:t>related problems like reactive power compensation, power factor</a:t>
            </a:r>
          </a:p>
          <a:p>
            <a:r>
              <a:rPr lang="en-US" dirty="0" smtClean="0"/>
              <a:t>correction, current harmonics and load unbalance compensation.</a:t>
            </a:r>
            <a:endParaRPr lang="en-US" dirty="0"/>
          </a:p>
        </p:txBody>
      </p:sp>
    </p:spTree>
    <p:extLst>
      <p:ext uri="{BB962C8B-B14F-4D97-AF65-F5344CB8AC3E}">
        <p14:creationId xmlns:p14="http://schemas.microsoft.com/office/powerpoint/2010/main" xmlns="" val="233847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Abstract</a:t>
            </a:r>
            <a:endParaRPr lang="en-IN" b="1" u="sng" dirty="0"/>
          </a:p>
        </p:txBody>
      </p:sp>
      <p:sp>
        <p:nvSpPr>
          <p:cNvPr id="3" name="Content Placeholder 2"/>
          <p:cNvSpPr>
            <a:spLocks noGrp="1"/>
          </p:cNvSpPr>
          <p:nvPr>
            <p:ph idx="1"/>
          </p:nvPr>
        </p:nvSpPr>
        <p:spPr>
          <a:xfrm>
            <a:off x="487680" y="1381760"/>
            <a:ext cx="10866120" cy="5476240"/>
          </a:xfrm>
        </p:spPr>
        <p:txBody>
          <a:bodyPr>
            <a:normAutofit fontScale="92500" lnSpcReduction="20000"/>
          </a:bodyPr>
          <a:lstStyle/>
          <a:p>
            <a:pPr algn="just">
              <a:lnSpc>
                <a:spcPct val="150000"/>
              </a:lnSpc>
            </a:pPr>
            <a:r>
              <a:rPr lang="en-US" dirty="0" smtClean="0"/>
              <a:t>This project presents an investigative study on the analysis of unified power-quality conditioner (UPQC) allocation on radial distribution systems. A design approach for UPQC, called sag-based design for phase-angle control for UPQC (UPQC-SPAC) is proposed. The phase-angle shifting of the load voltage required to mitigate a given value of voltage sag is determined and the same is used during a healthy operating condition in order to provide the reactive power compensation of a distribution network. To study the impact of the UPQC-SPAC allocation on distribution systems, it is placed at each node, except the substation node, one at a time. The load-flow algorithm for radial distribution </a:t>
            </a:r>
            <a:r>
              <a:rPr lang="en-US" dirty="0" err="1" smtClean="0"/>
              <a:t>systemsis</a:t>
            </a:r>
            <a:r>
              <a:rPr lang="en-US" dirty="0" smtClean="0"/>
              <a:t> suitably modified to incorporate the UPQC-SPAC model. </a:t>
            </a:r>
            <a:endParaRPr lang="en-IN" dirty="0" smtClean="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latin typeface="Times New Roman" panose="02020603050405020304" pitchFamily="18" charset="0"/>
                <a:cs typeface="Times New Roman" panose="02020603050405020304" pitchFamily="18" charset="0"/>
              </a:rPr>
              <a:t>Introduction</a:t>
            </a:r>
            <a:endParaRPr lang="en-US" sz="36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49251"/>
            <a:ext cx="10515600" cy="4927712"/>
          </a:xfrm>
        </p:spPr>
        <p:txBody>
          <a:bodyPr>
            <a:normAutofit fontScale="85000" lnSpcReduction="10000"/>
          </a:bodyPr>
          <a:lstStyle/>
          <a:p>
            <a:r>
              <a:rPr lang="en-US" dirty="0" smtClean="0"/>
              <a:t>In today’s world there is great importance of electrical energy as it is the most famous from of energy and all are massively relying on it. Without supply of electricity life cannot be imagined. </a:t>
            </a:r>
          </a:p>
          <a:p>
            <a:r>
              <a:rPr lang="en-US" dirty="0" smtClean="0"/>
              <a:t>At the same time the quality and continuousness of the electric power supplied is also very important for the efficient functioning of the end user equipment. </a:t>
            </a:r>
          </a:p>
          <a:p>
            <a:r>
              <a:rPr lang="en-US" dirty="0" smtClean="0"/>
              <a:t>Many of the commercial and industrial loads require high quality undisturbed and constant power. </a:t>
            </a:r>
          </a:p>
          <a:p>
            <a:r>
              <a:rPr lang="en-US" dirty="0" smtClean="0"/>
              <a:t>Thus maintaining the qualitative power is topmost important in today's world. </a:t>
            </a:r>
          </a:p>
          <a:p>
            <a:r>
              <a:rPr lang="en-US" dirty="0" smtClean="0"/>
              <a:t>Electric power quality (PQ) has become the concern of utilities, end users, manufacturers, and all other customers. </a:t>
            </a:r>
          </a:p>
          <a:p>
            <a:r>
              <a:rPr lang="en-US" dirty="0" smtClean="0"/>
              <a:t>Power quality is the set of parameters defining the properties of power supply delivered to the users in normal operating conditions in terms of continuity of supply and characteristics of voltage (magnitude, frequency, symmetry, waveform etc.). </a:t>
            </a:r>
            <a:endParaRPr lang="en-US" dirty="0"/>
          </a:p>
        </p:txBody>
      </p:sp>
    </p:spTree>
    <p:extLst>
      <p:ext uri="{BB962C8B-B14F-4D97-AF65-F5344CB8AC3E}">
        <p14:creationId xmlns:p14="http://schemas.microsoft.com/office/powerpoint/2010/main" xmlns="" val="11152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normAutofit fontScale="92500" lnSpcReduction="20000"/>
          </a:bodyPr>
          <a:lstStyle/>
          <a:p>
            <a:r>
              <a:rPr lang="en-US" dirty="0" smtClean="0"/>
              <a:t>Modern electronic equipment's and devices, such as microprocessors, microcontrollers, telecommunications equipment and sensitive computerized equipment's etc. are susceptible to PQ problems. </a:t>
            </a:r>
          </a:p>
          <a:p>
            <a:r>
              <a:rPr lang="en-US" dirty="0" smtClean="0"/>
              <a:t>Poor PQ has become a more important concern of both power suppliers and customers. </a:t>
            </a:r>
          </a:p>
          <a:p>
            <a:r>
              <a:rPr lang="en-US" dirty="0" smtClean="0"/>
              <a:t>The global bill for poor power quality is more than 500 billion Euros per year which is 50% of the turnover of the global electricity sector. </a:t>
            </a:r>
          </a:p>
          <a:p>
            <a:r>
              <a:rPr lang="en-US" dirty="0" smtClean="0"/>
              <a:t>For many business uses, the cost of poor PQ is higher than the electricity bill and the cost is rising.</a:t>
            </a:r>
          </a:p>
          <a:p>
            <a:r>
              <a:rPr lang="en-US" dirty="0" smtClean="0"/>
              <a:t>Due to power electronics devices there is serious effect on quality and continuousness of electric supply. </a:t>
            </a:r>
          </a:p>
          <a:p>
            <a:r>
              <a:rPr lang="en-US" dirty="0" smtClean="0"/>
              <a:t>Because of power electronics devices there is uninterrupted power supply, flicker, harmonics, voltage fluctuations etc. </a:t>
            </a:r>
          </a:p>
          <a:p>
            <a:r>
              <a:rPr lang="en-US" dirty="0" smtClean="0"/>
              <a:t>There is also PQ problems such as voltage rise/dip due to network faults, lightning, switching of capacitor banks. With the excessive uses of non-linear load (computer, lasers, printers, rectifiers) there is reactive power  disturbances and harmonics in power distribution system</a:t>
            </a:r>
          </a:p>
          <a:p>
            <a:endParaRPr lang="en-US" dirty="0"/>
          </a:p>
        </p:txBody>
      </p:sp>
    </p:spTree>
    <p:extLst>
      <p:ext uri="{BB962C8B-B14F-4D97-AF65-F5344CB8AC3E}">
        <p14:creationId xmlns:p14="http://schemas.microsoft.com/office/powerpoint/2010/main" xmlns="" val="40157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Literature review</a:t>
            </a:r>
            <a:endParaRPr lang="en-US" b="1" u="sng" dirty="0"/>
          </a:p>
        </p:txBody>
      </p:sp>
      <p:sp>
        <p:nvSpPr>
          <p:cNvPr id="3" name="Content Placeholder 2"/>
          <p:cNvSpPr>
            <a:spLocks noGrp="1"/>
          </p:cNvSpPr>
          <p:nvPr>
            <p:ph idx="1"/>
          </p:nvPr>
        </p:nvSpPr>
        <p:spPr/>
        <p:txBody>
          <a:bodyPr>
            <a:normAutofit fontScale="70000" lnSpcReduction="20000"/>
          </a:bodyPr>
          <a:lstStyle/>
          <a:p>
            <a:r>
              <a:rPr lang="en-US" b="1" dirty="0"/>
              <a:t>[1] Y.-J. Shin ; E.J. Powers ; M. Grady ; A. </a:t>
            </a:r>
            <a:r>
              <a:rPr lang="en-US" b="1" dirty="0" err="1"/>
              <a:t>Arapostathis</a:t>
            </a:r>
            <a:r>
              <a:rPr lang="en-US" b="1" dirty="0"/>
              <a:t>, “Power quality</a:t>
            </a:r>
            <a:endParaRPr lang="en-US" dirty="0"/>
          </a:p>
          <a:p>
            <a:r>
              <a:rPr lang="en-US" b="1" dirty="0"/>
              <a:t>indices for transient disturbances”, IEEE Transactions on Power</a:t>
            </a:r>
            <a:endParaRPr lang="en-US" dirty="0"/>
          </a:p>
          <a:p>
            <a:r>
              <a:rPr lang="en-US" b="1" dirty="0"/>
              <a:t>Delivery, Vol. 21 , no. 1, pp. 253 – 261, 2006.</a:t>
            </a:r>
            <a:endParaRPr lang="en-US" dirty="0"/>
          </a:p>
          <a:p>
            <a:r>
              <a:rPr lang="en-US" dirty="0"/>
              <a:t>For reasonable power quality assessment of transient disturbances in electric power systems, new transient power quality indices are developed based on a signal processing technique, time-frequency analysis. Based on the time-frequency distribution of a transient disturbance, a set of time-frequency based power quality indices are developed. In this paper, the instantaneous disturbance energy ratio, </a:t>
            </a:r>
            <a:endParaRPr lang="en-US" dirty="0" smtClean="0"/>
          </a:p>
          <a:p>
            <a:r>
              <a:rPr lang="en-US" b="1" dirty="0" smtClean="0"/>
              <a:t>IEEE </a:t>
            </a:r>
            <a:r>
              <a:rPr lang="en-US" b="1" dirty="0"/>
              <a:t>Trans. Ind. Application, vol. 32, no. 6, pp. 1312-1322, 1996.</a:t>
            </a:r>
            <a:endParaRPr lang="en-US" dirty="0"/>
          </a:p>
          <a:p>
            <a:r>
              <a:rPr lang="en-US" dirty="0"/>
              <a:t>Attention has been paid to active filters for power conditioning which provide the following </a:t>
            </a:r>
            <a:r>
              <a:rPr lang="en-US" dirty="0" err="1"/>
              <a:t>multifunctions</a:t>
            </a:r>
            <a:r>
              <a:rPr lang="en-US" dirty="0"/>
              <a:t>: reactive power compensation; harmonic compensation; flicker/imbalance compensation; and voltage regulation. Active filters in a range of 50 kVA-60 MVA have been practically installed in Japan. In the near future, the term "active filters" will have a much wider meaning than it did in the 1970s. </a:t>
            </a:r>
            <a:endParaRPr lang="en-US" dirty="0" smtClean="0"/>
          </a:p>
          <a:p>
            <a:r>
              <a:rPr lang="en-US" b="1" dirty="0" smtClean="0"/>
              <a:t>[</a:t>
            </a:r>
            <a:endParaRPr lang="en-US" dirty="0"/>
          </a:p>
        </p:txBody>
      </p:sp>
    </p:spTree>
    <p:extLst>
      <p:ext uri="{BB962C8B-B14F-4D97-AF65-F5344CB8AC3E}">
        <p14:creationId xmlns:p14="http://schemas.microsoft.com/office/powerpoint/2010/main" xmlns="" val="89380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lnSpcReduction="10000"/>
          </a:bodyPr>
          <a:lstStyle/>
          <a:p>
            <a:r>
              <a:rPr lang="en-US" b="1" dirty="0" smtClean="0"/>
              <a:t>3] L.G </a:t>
            </a:r>
            <a:r>
              <a:rPr lang="en-US" b="1" dirty="0" err="1" smtClean="0"/>
              <a:t>Gyugyi</a:t>
            </a:r>
            <a:r>
              <a:rPr lang="en-US" b="1" dirty="0" smtClean="0"/>
              <a:t>, “Power electronics in electric utilities, static VAR</a:t>
            </a:r>
            <a:r>
              <a:rPr lang="en-US" dirty="0" smtClean="0"/>
              <a:t> </a:t>
            </a:r>
            <a:r>
              <a:rPr lang="en-US" b="1" dirty="0" smtClean="0"/>
              <a:t>compensators”, Proc. IEEE, 876(4), pp. 483-494, 1988</a:t>
            </a:r>
            <a:endParaRPr lang="en-US" dirty="0" smtClean="0"/>
          </a:p>
          <a:p>
            <a:r>
              <a:rPr lang="en-US" dirty="0" smtClean="0"/>
              <a:t>The author deals with dynamic VAR compensation of electric power systems, applying power electronics for reactive power generation and control. After an overview of the emergence and status of modern, solid-state VAR compensators in utility and industrial applications, it is shown how dynamic VAR compensation increased transmittable power by providing voltage support, transient stability improvement, and power oscillation damping in electric power transmission systems. Methods of reactive power generation and control using </a:t>
            </a:r>
            <a:r>
              <a:rPr lang="en-US" dirty="0" err="1" smtClean="0"/>
              <a:t>thyristor</a:t>
            </a:r>
            <a:r>
              <a:rPr lang="en-US" dirty="0" smtClean="0"/>
              <a:t>-controlled reactors, with fixed and </a:t>
            </a:r>
            <a:r>
              <a:rPr lang="en-US" dirty="0" err="1" smtClean="0"/>
              <a:t>thyristor</a:t>
            </a:r>
            <a:r>
              <a:rPr lang="en-US" dirty="0" smtClean="0"/>
              <a:t>-switched capacitors or modern gate-turn-off (GTO) power converters that can function without AC capacitors or reactors, are described. A summary is included of the control structure and operation to provide the desired characteristics and performance in power systems applications</a:t>
            </a:r>
          </a:p>
          <a:p>
            <a:endParaRPr lang="en-US" dirty="0" smtClean="0"/>
          </a:p>
          <a:p>
            <a:endParaRPr lang="en-US" dirty="0"/>
          </a:p>
        </p:txBody>
      </p:sp>
    </p:spTree>
    <p:extLst>
      <p:ext uri="{BB962C8B-B14F-4D97-AF65-F5344CB8AC3E}">
        <p14:creationId xmlns:p14="http://schemas.microsoft.com/office/powerpoint/2010/main" xmlns="" val="380179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Exsisting  system</a:t>
            </a:r>
            <a:endParaRPr lang="en-US" b="1" u="sng" dirty="0"/>
          </a:p>
        </p:txBody>
      </p:sp>
      <p:sp>
        <p:nvSpPr>
          <p:cNvPr id="3" name="Content Placeholder 2"/>
          <p:cNvSpPr>
            <a:spLocks noGrp="1"/>
          </p:cNvSpPr>
          <p:nvPr>
            <p:ph idx="1"/>
          </p:nvPr>
        </p:nvSpPr>
        <p:spPr>
          <a:xfrm>
            <a:off x="838200" y="1287887"/>
            <a:ext cx="10515600" cy="4889076"/>
          </a:xfrm>
        </p:spPr>
        <p:txBody>
          <a:bodyPr/>
          <a:lstStyle/>
          <a:p>
            <a:r>
              <a:rPr lang="en-US" b="1" dirty="0"/>
              <a:t>Major power quality </a:t>
            </a:r>
            <a:r>
              <a:rPr lang="en-US" b="1" dirty="0" smtClean="0"/>
              <a:t>problems</a:t>
            </a:r>
          </a:p>
          <a:p>
            <a:r>
              <a:rPr lang="en-US" dirty="0" smtClean="0"/>
              <a:t>Voltage sag </a:t>
            </a:r>
          </a:p>
          <a:p>
            <a:r>
              <a:rPr lang="en-US" dirty="0" smtClean="0"/>
              <a:t>Voltage swell</a:t>
            </a:r>
          </a:p>
          <a:p>
            <a:r>
              <a:rPr lang="en-US" dirty="0" smtClean="0"/>
              <a:t>Voltage dip</a:t>
            </a:r>
          </a:p>
          <a:p>
            <a:r>
              <a:rPr lang="en-US" dirty="0" smtClean="0"/>
              <a:t>Voltage flickering</a:t>
            </a:r>
          </a:p>
          <a:p>
            <a:r>
              <a:rPr lang="en-US" dirty="0" smtClean="0"/>
              <a:t>High harmonics</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9790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Basic circuit of Upqc</a:t>
            </a:r>
            <a:endParaRPr lang="en-US" b="1" u="sng" dirty="0"/>
          </a:p>
        </p:txBody>
      </p:sp>
      <p:pic>
        <p:nvPicPr>
          <p:cNvPr id="4" name="Content Placeholder 3"/>
          <p:cNvPicPr>
            <a:picLocks noGrp="1" noChangeAspect="1"/>
          </p:cNvPicPr>
          <p:nvPr>
            <p:ph sz="half" idx="2"/>
          </p:nvPr>
        </p:nvPicPr>
        <p:blipFill>
          <a:blip r:embed="rId2"/>
          <a:stretch>
            <a:fillRect/>
          </a:stretch>
        </p:blipFill>
        <p:spPr>
          <a:xfrm>
            <a:off x="839788" y="3170048"/>
            <a:ext cx="5157787" cy="2354641"/>
          </a:xfrm>
          <a:prstGeom prst="rect">
            <a:avLst/>
          </a:prstGeom>
        </p:spPr>
      </p:pic>
      <p:sp>
        <p:nvSpPr>
          <p:cNvPr id="6" name="Text Placeholder 5"/>
          <p:cNvSpPr>
            <a:spLocks noGrp="1"/>
          </p:cNvSpPr>
          <p:nvPr>
            <p:ph type="body" sz="quarter" idx="3"/>
          </p:nvPr>
        </p:nvSpPr>
        <p:spPr/>
        <p:txBody>
          <a:bodyPr/>
          <a:lstStyle/>
          <a:p>
            <a:r>
              <a:rPr lang="en-US" dirty="0" smtClean="0"/>
              <a:t>Upqc </a:t>
            </a:r>
            <a:endParaRPr lang="en-US" dirty="0"/>
          </a:p>
        </p:txBody>
      </p:sp>
      <p:sp>
        <p:nvSpPr>
          <p:cNvPr id="7" name="Content Placeholder 6"/>
          <p:cNvSpPr>
            <a:spLocks noGrp="1"/>
          </p:cNvSpPr>
          <p:nvPr>
            <p:ph sz="quarter" idx="4"/>
          </p:nvPr>
        </p:nvSpPr>
        <p:spPr/>
        <p:txBody>
          <a:bodyPr/>
          <a:lstStyle/>
          <a:p>
            <a:r>
              <a:rPr lang="en-US" dirty="0" smtClean="0"/>
              <a:t>UPQC is a multifunction power conditioner that can be used to compensate various voltage disturbances of the power supply, to correct voltage fluctuation, and to prevent the harmonic load current from entering the power system.</a:t>
            </a:r>
            <a:endParaRPr lang="en-US" dirty="0"/>
          </a:p>
        </p:txBody>
      </p:sp>
    </p:spTree>
    <p:extLst>
      <p:ext uri="{BB962C8B-B14F-4D97-AF65-F5344CB8AC3E}">
        <p14:creationId xmlns:p14="http://schemas.microsoft.com/office/powerpoint/2010/main" xmlns="" val="382038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Purpose of upqc</a:t>
            </a:r>
            <a:br>
              <a:rPr lang="en-US" b="1" u="sng" dirty="0" smtClean="0"/>
            </a:br>
            <a:endParaRPr lang="en-US" b="1" u="sng" dirty="0"/>
          </a:p>
        </p:txBody>
      </p:sp>
      <p:sp>
        <p:nvSpPr>
          <p:cNvPr id="3" name="Content Placeholder 2"/>
          <p:cNvSpPr>
            <a:spLocks noGrp="1"/>
          </p:cNvSpPr>
          <p:nvPr>
            <p:ph idx="1"/>
          </p:nvPr>
        </p:nvSpPr>
        <p:spPr>
          <a:xfrm>
            <a:off x="838200" y="1275007"/>
            <a:ext cx="10515600" cy="4901955"/>
          </a:xfrm>
        </p:spPr>
        <p:txBody>
          <a:bodyPr/>
          <a:lstStyle/>
          <a:p>
            <a:r>
              <a:rPr lang="en-US" dirty="0" smtClean="0"/>
              <a:t>The quality of the Electrical power is effected by many factors like harmonic contamination , due to non-linear loads, voltage and current flickering due to arc in arc furnaces, sag and swell due to the switching of the loads etc.</a:t>
            </a:r>
          </a:p>
          <a:p>
            <a:r>
              <a:rPr lang="en-US" dirty="0" smtClean="0"/>
              <a:t>One of the many solutions is the use of a combined system of shunt and active series filters like unified power quality conditioner (UPQC)</a:t>
            </a:r>
            <a:endParaRPr lang="en-US" dirty="0"/>
          </a:p>
        </p:txBody>
      </p:sp>
    </p:spTree>
    <p:extLst>
      <p:ext uri="{BB962C8B-B14F-4D97-AF65-F5344CB8AC3E}">
        <p14:creationId xmlns:p14="http://schemas.microsoft.com/office/powerpoint/2010/main" xmlns="" val="1737281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1099</Words>
  <Application>Microsoft Office PowerPoint</Application>
  <PresentationFormat>Custom</PresentationFormat>
  <Paragraphs>59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Abstract</vt:lpstr>
      <vt:lpstr>Introduction</vt:lpstr>
      <vt:lpstr>Slide 4</vt:lpstr>
      <vt:lpstr>Literature review</vt:lpstr>
      <vt:lpstr>Slide 6</vt:lpstr>
      <vt:lpstr>Exsisting  system</vt:lpstr>
      <vt:lpstr>Basic circuit of Upqc</vt:lpstr>
      <vt:lpstr>Purpose of upqc </vt:lpstr>
      <vt:lpstr>Proposed circuit diagram</vt:lpstr>
      <vt:lpstr>Description of upqc </vt:lpstr>
      <vt:lpstr>Advantages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Unified Power-Quality Conditioner Allocation on Line Loading, Losses, and Voltage Stability of Radial Distribution Systems</dc:title>
  <dc:creator>Admin</dc:creator>
  <cp:lastModifiedBy>User_01</cp:lastModifiedBy>
  <cp:revision>7</cp:revision>
  <dcterms:created xsi:type="dcterms:W3CDTF">2020-03-09T17:26:15Z</dcterms:created>
  <dcterms:modified xsi:type="dcterms:W3CDTF">2020-03-10T05:16:27Z</dcterms:modified>
</cp:coreProperties>
</file>