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4"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42"/>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vishnu\Documents\naan%20mudhalvan%20akshaya%202.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vishnu\Documents\naan%20mudhalvan%20akshaya%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akshaya 2.xlsx]Sheet2!PivotTable1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PERFORMANCE ANAYISIS</a:t>
            </a:r>
          </a:p>
        </c:rich>
      </c:tx>
      <c:layout>
        <c:manualLayout>
          <c:xMode val="edge"/>
          <c:yMode val="edge"/>
          <c:x val="0.1551500405515"/>
          <c:y val="0.0363220726441453"/>
        </c:manualLayout>
      </c:layout>
      <c:overlay val="0"/>
      <c:spPr>
        <a:noFill/>
        <a:ln>
          <a:noFill/>
        </a:ln>
        <a:effectLst/>
      </c:spPr>
    </c:title>
    <c:autoTitleDeleted val="0"/>
    <c:plotArea>
      <c:layout/>
      <c:barChart>
        <c:barDir val="col"/>
        <c:grouping val="clustered"/>
        <c:varyColors val="0"/>
        <c:ser>
          <c:idx val="0"/>
          <c:order val="0"/>
          <c:tx>
            <c:strRef>
              <c:f>'[naan mudhalvan akshaya 2.xlsx]Sheet2'!$B$3:$B$4</c:f>
              <c:strCache>
                <c:ptCount val="1"/>
                <c:pt idx="0">
                  <c:v>high</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delete val="1"/>
          </c:dLbls>
          <c:cat>
            <c:strRef>
              <c:f>'[naan mudhalvan akshaya 2.xlsx]Sheet2'!$A$5:$A$15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 akshaya 2.xlsx]Sheet2'!$B$5:$B$15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'[naan mudhalvan akshaya 2.xlsx]Sheet2'!$C$3:$C$4</c:f>
              <c:strCache>
                <c:ptCount val="1"/>
                <c:pt idx="0">
                  <c:v>low</c:v>
                </c:pt>
              </c:strCache>
            </c:strRef>
          </c:tx>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a:outerShdw blurRad="76200" dist="25400" dir="2700000" algn="tl" rotWithShape="0">
                <a:schemeClr val="accent2">
                  <a:lumMod val="50000"/>
                  <a:alpha val="30000"/>
                </a:schemeClr>
              </a:outerShdw>
            </a:effectLst>
          </c:spPr>
          <c:invertIfNegative val="0"/>
          <c:dLbls>
            <c:delete val="1"/>
          </c:dLbls>
          <c:cat>
            <c:strRef>
              <c:f>'[naan mudhalvan akshaya 2.xlsx]Sheet2'!$A$5:$A$15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 akshaya 2.xlsx]Sheet2'!$C$5:$C$15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'[naan mudhalvan akshaya 2.xlsx]Sheet2'!$D$3:$D$4</c:f>
              <c:strCache>
                <c:ptCount val="1"/>
                <c:pt idx="0">
                  <c:v>medium</c:v>
                </c:pt>
              </c:strCache>
            </c:strRef>
          </c:tx>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chemeClr val="accent3">
                  <a:lumMod val="50000"/>
                  <a:alpha val="30000"/>
                </a:schemeClr>
              </a:outerShdw>
            </a:effectLst>
          </c:spPr>
          <c:invertIfNegative val="0"/>
          <c:dLbls>
            <c:delete val="1"/>
          </c:dLbls>
          <c:cat>
            <c:strRef>
              <c:f>'[naan mudhalvan akshaya 2.xlsx]Sheet2'!$A$5:$A$15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 akshaya 2.xlsx]Sheet2'!$D$5:$D$15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'[naan mudhalvan akshaya 2.xlsx]Sheet2'!$E$3:$E$4</c:f>
              <c:strCache>
                <c:ptCount val="1"/>
                <c:pt idx="0">
                  <c:v>veryhigh</c:v>
                </c:pt>
              </c:strCache>
            </c:strRef>
          </c:tx>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a:outerShdw blurRad="76200" dist="25400" dir="2700000" algn="tl" rotWithShape="0">
                <a:schemeClr val="accent4">
                  <a:lumMod val="50000"/>
                  <a:alpha val="30000"/>
                </a:schemeClr>
              </a:outerShdw>
            </a:effectLst>
          </c:spPr>
          <c:invertIfNegative val="0"/>
          <c:dLbls>
            <c:delete val="1"/>
          </c:dLbls>
          <c:cat>
            <c:strRef>
              <c:f>'[naan mudhalvan akshaya 2.xlsx]Sheet2'!$A$5:$A$15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 akshaya 2.xlsx]Sheet2'!$E$5:$E$15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6"/>
        <c:overlap val="-32"/>
        <c:axId val="880861335"/>
        <c:axId val="461322508"/>
      </c:barChart>
      <c:catAx>
        <c:axId val="88086133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61322508"/>
        <c:crosses val="autoZero"/>
        <c:auto val="1"/>
        <c:lblAlgn val="ctr"/>
        <c:lblOffset val="100"/>
        <c:noMultiLvlLbl val="0"/>
      </c:catAx>
      <c:valAx>
        <c:axId val="461322508"/>
        <c:scaling>
          <c:orientation val="minMax"/>
        </c:scaling>
        <c:delete val="0"/>
        <c:axPos val="l"/>
        <c:majorGridlines>
          <c:spPr>
            <a:ln w="9525" cap="flat" cmpd="sng" algn="ctr">
              <a:solidFill>
                <a:schemeClr val="lt1">
                  <a:lumMod val="90200"/>
                </a:schemeClr>
              </a:solidFill>
              <a:round/>
            </a:ln>
            <a:effectLst/>
          </c:spPr>
        </c:majorGridlines>
        <c:title>
          <c:layout/>
          <c:overlay val="0"/>
          <c:spPr>
            <a:noFill/>
            <a:ln>
              <a:noFill/>
            </a:ln>
            <a:effectLst/>
          </c:spPr>
          <c:txPr>
            <a:bodyPr rot="-540000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80861335"/>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akshaya 2.xlsx]Sheet2!PivotTable1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sz="2400" b="1"/>
              <a:t>AVERAGE</a:t>
            </a:r>
            <a:endParaRPr sz="2400" b="1"/>
          </a:p>
        </c:rich>
      </c:tx>
      <c:layout>
        <c:manualLayout>
          <c:xMode val="edge"/>
          <c:yMode val="edge"/>
          <c:x val="0.409071550255537"/>
          <c:y val="0.108623850923691"/>
        </c:manualLayout>
      </c:layout>
      <c:overlay val="0"/>
      <c:spPr>
        <a:noFill/>
        <a:ln>
          <a:noFill/>
        </a:ln>
        <a:effectLst/>
      </c:sp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108417930125247"/>
          <c:y val="0.23084932421158"/>
          <c:w val="0.758664029883542"/>
          <c:h val="0.735364592024028"/>
        </c:manualLayout>
      </c:layout>
      <c:pie3DChart>
        <c:varyColors val="1"/>
        <c:ser>
          <c:idx val="0"/>
          <c:order val="0"/>
          <c:tx>
            <c:strRef>
              <c:f>'[naan mudhalvan akshaya 2.xlsx]Sheet2'!$B$3:$B$4</c:f>
              <c:strCache>
                <c:ptCount val="1"/>
                <c:pt idx="0">
                  <c:v>high</c:v>
                </c:pt>
              </c:strCache>
            </c:strRef>
          </c:tx>
          <c:spPr>
            <a:scene3d>
              <a:camera prst="orthographicFront"/>
              <a:lightRig rig="threePt" dir="t"/>
            </a:scene3d>
            <a:sp3d contourW="9525"/>
          </c:spPr>
          <c:explosion val="0"/>
          <c:dPt>
            <c:idx val="0"/>
            <c:bubble3D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rgbClr val="000000">
                    <a:lumMod val="50000"/>
                    <a:alpha val="30000"/>
                  </a:srgbClr>
                </a:outerShdw>
              </a:effectLst>
            </c:spPr>
          </c:dPt>
          <c:dPt>
            <c:idx val="1"/>
            <c:bubble3D val="0"/>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a:outerShdw blurRad="76200" dist="25400" dir="2700000" algn="tl" rotWithShape="0">
                  <a:srgbClr val="000000">
                    <a:lumMod val="50000"/>
                    <a:alpha val="30000"/>
                  </a:srgbClr>
                </a:outerShdw>
              </a:effectLst>
            </c:spPr>
          </c:dPt>
          <c:dPt>
            <c:idx val="2"/>
            <c:bubble3D val="0"/>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rgbClr val="000000">
                    <a:lumMod val="50000"/>
                    <a:alpha val="30000"/>
                  </a:srgbClr>
                </a:outerShdw>
              </a:effectLst>
            </c:spPr>
          </c:dPt>
          <c:dPt>
            <c:idx val="3"/>
            <c:bubble3D val="0"/>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a:outerShdw blurRad="76200" dist="25400" dir="2700000" algn="tl" rotWithShape="0">
                  <a:srgbClr val="000000">
                    <a:lumMod val="50000"/>
                    <a:alpha val="30000"/>
                  </a:srgbClr>
                </a:outerShdw>
              </a:effectLst>
            </c:spPr>
          </c:dPt>
          <c:dPt>
            <c:idx val="4"/>
            <c:bubble3D val="0"/>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rgbClr val="000000">
                    <a:lumMod val="50000"/>
                    <a:alpha val="30000"/>
                  </a:srgbClr>
                </a:outerShdw>
              </a:effectLst>
            </c:spPr>
          </c:dPt>
          <c:dPt>
            <c:idx val="5"/>
            <c:bubble3D val="0"/>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a:outerShdw blurRad="76200" dist="25400" dir="2700000" algn="tl" rotWithShape="0">
                  <a:srgbClr val="000000">
                    <a:lumMod val="50000"/>
                    <a:alpha val="30000"/>
                  </a:srgbClr>
                </a:outerShdw>
              </a:effectLst>
            </c:spPr>
          </c:dPt>
          <c:dPt>
            <c:idx val="6"/>
            <c:bubble3D val="0"/>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rgbClr val="000000">
                    <a:lumMod val="50000"/>
                    <a:alpha val="30000"/>
                  </a:srgbClr>
                </a:outerShdw>
              </a:effectLst>
            </c:spPr>
          </c:dPt>
          <c:dPt>
            <c:idx val="7"/>
            <c:bubble3D val="0"/>
            <c:spPr>
              <a:gradFill>
                <a:gsLst>
                  <a:gs pos="0">
                    <a:schemeClr val="accent2">
                      <a:lumMod val="60000"/>
                      <a:lumMod val="40000"/>
                      <a:lumOff val="60000"/>
                    </a:schemeClr>
                  </a:gs>
                  <a:gs pos="90000">
                    <a:schemeClr val="accent2">
                      <a:lumMod val="60000"/>
                    </a:schemeClr>
                  </a:gs>
                </a:gsLst>
                <a:lin ang="5400000" scaled="0"/>
              </a:gradFill>
              <a:ln>
                <a:gradFill>
                  <a:gsLst>
                    <a:gs pos="0">
                      <a:schemeClr val="accent2">
                        <a:lumMod val="60000"/>
                      </a:schemeClr>
                    </a:gs>
                    <a:gs pos="100000">
                      <a:schemeClr val="accent2">
                        <a:lumMod val="60000"/>
                        <a:lumMod val="75000"/>
                      </a:schemeClr>
                    </a:gs>
                  </a:gsLst>
                  <a:lin ang="5400000" scaled="1"/>
                </a:gradFill>
              </a:ln>
              <a:effectLst>
                <a:outerShdw blurRad="76200" dist="25400" dir="2700000" algn="tl" rotWithShape="0">
                  <a:srgbClr val="000000">
                    <a:lumMod val="50000"/>
                    <a:alpha val="30000"/>
                  </a:srgbClr>
                </a:outerShdw>
              </a:effectLst>
            </c:spPr>
          </c:dPt>
          <c:dPt>
            <c:idx val="8"/>
            <c:bubble3D val="0"/>
            <c:spPr>
              <a:gradFill>
                <a:gsLst>
                  <a:gs pos="0">
                    <a:schemeClr val="accent3">
                      <a:lumMod val="60000"/>
                      <a:lumMod val="40000"/>
                      <a:lumOff val="60000"/>
                    </a:schemeClr>
                  </a:gs>
                  <a:gs pos="90000">
                    <a:schemeClr val="accent3">
                      <a:lumMod val="60000"/>
                    </a:schemeClr>
                  </a:gs>
                </a:gsLst>
                <a:lin ang="5400000" scaled="0"/>
              </a:gradFill>
              <a:ln>
                <a:gradFill>
                  <a:gsLst>
                    <a:gs pos="0">
                      <a:schemeClr val="accent3">
                        <a:lumMod val="60000"/>
                      </a:schemeClr>
                    </a:gs>
                    <a:gs pos="100000">
                      <a:schemeClr val="accent3">
                        <a:lumMod val="60000"/>
                        <a:lumMod val="75000"/>
                      </a:schemeClr>
                    </a:gs>
                  </a:gsLst>
                  <a:lin ang="5400000" scaled="1"/>
                </a:gradFill>
              </a:ln>
              <a:effectLst>
                <a:outerShdw blurRad="76200" dist="25400" dir="2700000" algn="tl" rotWithShape="0">
                  <a:srgbClr val="000000">
                    <a:lumMod val="50000"/>
                    <a:alpha val="30000"/>
                  </a:srgbClr>
                </a:outerShdw>
              </a:effectLst>
            </c:spPr>
          </c:dPt>
          <c:dPt>
            <c:idx val="9"/>
            <c:bubble3D val="0"/>
            <c:spPr>
              <a:gradFill>
                <a:gsLst>
                  <a:gs pos="0">
                    <a:schemeClr val="accent4">
                      <a:lumMod val="60000"/>
                      <a:lumMod val="40000"/>
                      <a:lumOff val="60000"/>
                    </a:schemeClr>
                  </a:gs>
                  <a:gs pos="90000">
                    <a:schemeClr val="accent4">
                      <a:lumMod val="60000"/>
                    </a:schemeClr>
                  </a:gs>
                </a:gsLst>
                <a:lin ang="5400000" scaled="0"/>
              </a:gradFill>
              <a:ln>
                <a:gradFill>
                  <a:gsLst>
                    <a:gs pos="0">
                      <a:schemeClr val="accent4">
                        <a:lumMod val="60000"/>
                      </a:schemeClr>
                    </a:gs>
                    <a:gs pos="100000">
                      <a:schemeClr val="accent4">
                        <a:lumMod val="60000"/>
                        <a:lumMod val="75000"/>
                      </a:schemeClr>
                    </a:gs>
                  </a:gsLst>
                  <a:lin ang="5400000" scaled="1"/>
                </a:gradFill>
              </a:ln>
              <a:effectLst>
                <a:outerShdw blurRad="76200" dist="25400" dir="2700000" algn="tl" rotWithShape="0">
                  <a:srgbClr val="000000">
                    <a:lumMod val="50000"/>
                    <a:alpha val="30000"/>
                  </a:srgbClr>
                </a:outerShdw>
              </a:effectLst>
            </c:spPr>
          </c:dPt>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'[naan mudhalvan akshaya 2.xlsx]Sheet2'!$A$5:$A$15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 akshaya 2.xlsx]Sheet2'!$B$5:$B$15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'[naan mudhalvan akshaya 2.xlsx]Sheet2'!$C$3:$C$4</c:f>
              <c:strCache>
                <c:ptCount val="1"/>
                <c:pt idx="0">
                  <c:v>low</c:v>
                </c:pt>
              </c:strCache>
            </c:strRef>
          </c:tx>
          <c:spPr/>
          <c:explosion val="0"/>
          <c:dPt>
            <c:idx val="0"/>
            <c:bubble3D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rgbClr val="000000">
                    <a:lumMod val="50000"/>
                    <a:alpha val="30000"/>
                  </a:srgbClr>
                </a:outerShdw>
              </a:effectLst>
            </c:spPr>
          </c:dPt>
          <c:dPt>
            <c:idx val="1"/>
            <c:bubble3D val="0"/>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a:outerShdw blurRad="76200" dist="25400" dir="2700000" algn="tl" rotWithShape="0">
                  <a:srgbClr val="000000">
                    <a:lumMod val="50000"/>
                    <a:alpha val="30000"/>
                  </a:srgbClr>
                </a:outerShdw>
              </a:effectLst>
            </c:spPr>
          </c:dPt>
          <c:dPt>
            <c:idx val="2"/>
            <c:bubble3D val="0"/>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rgbClr val="000000">
                    <a:lumMod val="50000"/>
                    <a:alpha val="30000"/>
                  </a:srgbClr>
                </a:outerShdw>
              </a:effectLst>
            </c:spPr>
          </c:dPt>
          <c:dPt>
            <c:idx val="3"/>
            <c:bubble3D val="0"/>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a:outerShdw blurRad="76200" dist="25400" dir="2700000" algn="tl" rotWithShape="0">
                  <a:srgbClr val="000000">
                    <a:lumMod val="50000"/>
                    <a:alpha val="30000"/>
                  </a:srgbClr>
                </a:outerShdw>
              </a:effectLst>
            </c:spPr>
          </c:dPt>
          <c:dPt>
            <c:idx val="4"/>
            <c:bubble3D val="0"/>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rgbClr val="000000">
                    <a:lumMod val="50000"/>
                    <a:alpha val="30000"/>
                  </a:srgbClr>
                </a:outerShdw>
              </a:effectLst>
            </c:spPr>
          </c:dPt>
          <c:dPt>
            <c:idx val="5"/>
            <c:bubble3D val="0"/>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a:outerShdw blurRad="76200" dist="25400" dir="2700000" algn="tl" rotWithShape="0">
                  <a:srgbClr val="000000">
                    <a:lumMod val="50000"/>
                    <a:alpha val="30000"/>
                  </a:srgbClr>
                </a:outerShdw>
              </a:effectLst>
            </c:spPr>
          </c:dPt>
          <c:dPt>
            <c:idx val="6"/>
            <c:bubble3D val="0"/>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rgbClr val="000000">
                    <a:lumMod val="50000"/>
                    <a:alpha val="30000"/>
                  </a:srgbClr>
                </a:outerShdw>
              </a:effectLst>
            </c:spPr>
          </c:dPt>
          <c:dPt>
            <c:idx val="7"/>
            <c:bubble3D val="0"/>
            <c:spPr>
              <a:gradFill>
                <a:gsLst>
                  <a:gs pos="0">
                    <a:schemeClr val="accent2">
                      <a:lumMod val="60000"/>
                      <a:lumMod val="40000"/>
                      <a:lumOff val="60000"/>
                    </a:schemeClr>
                  </a:gs>
                  <a:gs pos="90000">
                    <a:schemeClr val="accent2">
                      <a:lumMod val="60000"/>
                    </a:schemeClr>
                  </a:gs>
                </a:gsLst>
                <a:lin ang="5400000" scaled="0"/>
              </a:gradFill>
              <a:ln>
                <a:gradFill>
                  <a:gsLst>
                    <a:gs pos="0">
                      <a:schemeClr val="accent2">
                        <a:lumMod val="60000"/>
                      </a:schemeClr>
                    </a:gs>
                    <a:gs pos="100000">
                      <a:schemeClr val="accent2">
                        <a:lumMod val="60000"/>
                        <a:lumMod val="75000"/>
                      </a:schemeClr>
                    </a:gs>
                  </a:gsLst>
                  <a:lin ang="5400000" scaled="1"/>
                </a:gradFill>
              </a:ln>
              <a:effectLst>
                <a:outerShdw blurRad="76200" dist="25400" dir="2700000" algn="tl" rotWithShape="0">
                  <a:srgbClr val="000000">
                    <a:lumMod val="50000"/>
                    <a:alpha val="30000"/>
                  </a:srgbClr>
                </a:outerShdw>
              </a:effectLst>
            </c:spPr>
          </c:dPt>
          <c:dPt>
            <c:idx val="8"/>
            <c:bubble3D val="0"/>
            <c:spPr>
              <a:gradFill>
                <a:gsLst>
                  <a:gs pos="0">
                    <a:schemeClr val="accent3">
                      <a:lumMod val="60000"/>
                      <a:lumMod val="40000"/>
                      <a:lumOff val="60000"/>
                    </a:schemeClr>
                  </a:gs>
                  <a:gs pos="90000">
                    <a:schemeClr val="accent3">
                      <a:lumMod val="60000"/>
                    </a:schemeClr>
                  </a:gs>
                </a:gsLst>
                <a:lin ang="5400000" scaled="0"/>
              </a:gradFill>
              <a:ln>
                <a:gradFill>
                  <a:gsLst>
                    <a:gs pos="0">
                      <a:schemeClr val="accent3">
                        <a:lumMod val="60000"/>
                      </a:schemeClr>
                    </a:gs>
                    <a:gs pos="100000">
                      <a:schemeClr val="accent3">
                        <a:lumMod val="60000"/>
                        <a:lumMod val="75000"/>
                      </a:schemeClr>
                    </a:gs>
                  </a:gsLst>
                  <a:lin ang="5400000" scaled="1"/>
                </a:gradFill>
              </a:ln>
              <a:effectLst>
                <a:outerShdw blurRad="76200" dist="25400" dir="2700000" algn="tl" rotWithShape="0">
                  <a:srgbClr val="000000">
                    <a:lumMod val="50000"/>
                    <a:alpha val="30000"/>
                  </a:srgbClr>
                </a:outerShdw>
              </a:effectLst>
            </c:spPr>
          </c:dPt>
          <c:dPt>
            <c:idx val="9"/>
            <c:bubble3D val="0"/>
            <c:spPr>
              <a:gradFill>
                <a:gsLst>
                  <a:gs pos="0">
                    <a:schemeClr val="accent4">
                      <a:lumMod val="60000"/>
                      <a:lumMod val="40000"/>
                      <a:lumOff val="60000"/>
                    </a:schemeClr>
                  </a:gs>
                  <a:gs pos="90000">
                    <a:schemeClr val="accent4">
                      <a:lumMod val="60000"/>
                    </a:schemeClr>
                  </a:gs>
                </a:gsLst>
                <a:lin ang="5400000" scaled="0"/>
              </a:gradFill>
              <a:ln>
                <a:gradFill>
                  <a:gsLst>
                    <a:gs pos="0">
                      <a:schemeClr val="accent4">
                        <a:lumMod val="60000"/>
                      </a:schemeClr>
                    </a:gs>
                    <a:gs pos="100000">
                      <a:schemeClr val="accent4">
                        <a:lumMod val="60000"/>
                        <a:lumMod val="75000"/>
                      </a:schemeClr>
                    </a:gs>
                  </a:gsLst>
                  <a:lin ang="5400000" scaled="1"/>
                </a:gradFill>
              </a:ln>
              <a:effectLst>
                <a:outerShdw blurRad="76200" dist="25400" dir="2700000" algn="tl" rotWithShape="0">
                  <a:srgbClr val="000000">
                    <a:lumMod val="50000"/>
                    <a:alpha val="30000"/>
                  </a:srgbClr>
                </a:outerShdw>
              </a:effectLst>
            </c:spPr>
          </c:dPt>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'[naan mudhalvan akshaya 2.xlsx]Sheet2'!$A$5:$A$15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 akshaya 2.xlsx]Sheet2'!$C$5:$C$15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'[naan mudhalvan akshaya 2.xlsx]Sheet2'!$D$3:$D$4</c:f>
              <c:strCache>
                <c:ptCount val="1"/>
                <c:pt idx="0">
                  <c:v>medium</c:v>
                </c:pt>
              </c:strCache>
            </c:strRef>
          </c:tx>
          <c:spPr/>
          <c:explosion val="0"/>
          <c:dPt>
            <c:idx val="0"/>
            <c:bubble3D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rgbClr val="000000">
                    <a:lumMod val="50000"/>
                    <a:alpha val="30000"/>
                  </a:srgbClr>
                </a:outerShdw>
              </a:effectLst>
            </c:spPr>
          </c:dPt>
          <c:dPt>
            <c:idx val="1"/>
            <c:bubble3D val="0"/>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a:outerShdw blurRad="76200" dist="25400" dir="2700000" algn="tl" rotWithShape="0">
                  <a:srgbClr val="000000">
                    <a:lumMod val="50000"/>
                    <a:alpha val="30000"/>
                  </a:srgbClr>
                </a:outerShdw>
              </a:effectLst>
            </c:spPr>
          </c:dPt>
          <c:dPt>
            <c:idx val="2"/>
            <c:bubble3D val="0"/>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rgbClr val="000000">
                    <a:lumMod val="50000"/>
                    <a:alpha val="30000"/>
                  </a:srgbClr>
                </a:outerShdw>
              </a:effectLst>
            </c:spPr>
          </c:dPt>
          <c:dPt>
            <c:idx val="3"/>
            <c:bubble3D val="0"/>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a:outerShdw blurRad="76200" dist="25400" dir="2700000" algn="tl" rotWithShape="0">
                  <a:srgbClr val="000000">
                    <a:lumMod val="50000"/>
                    <a:alpha val="30000"/>
                  </a:srgbClr>
                </a:outerShdw>
              </a:effectLst>
            </c:spPr>
          </c:dPt>
          <c:dPt>
            <c:idx val="4"/>
            <c:bubble3D val="0"/>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rgbClr val="000000">
                    <a:lumMod val="50000"/>
                    <a:alpha val="30000"/>
                  </a:srgbClr>
                </a:outerShdw>
              </a:effectLst>
            </c:spPr>
          </c:dPt>
          <c:dPt>
            <c:idx val="5"/>
            <c:bubble3D val="0"/>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a:outerShdw blurRad="76200" dist="25400" dir="2700000" algn="tl" rotWithShape="0">
                  <a:srgbClr val="000000">
                    <a:lumMod val="50000"/>
                    <a:alpha val="30000"/>
                  </a:srgbClr>
                </a:outerShdw>
              </a:effectLst>
            </c:spPr>
          </c:dPt>
          <c:dPt>
            <c:idx val="6"/>
            <c:bubble3D val="0"/>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rgbClr val="000000">
                    <a:lumMod val="50000"/>
                    <a:alpha val="30000"/>
                  </a:srgbClr>
                </a:outerShdw>
              </a:effectLst>
            </c:spPr>
          </c:dPt>
          <c:dPt>
            <c:idx val="7"/>
            <c:bubble3D val="0"/>
            <c:spPr>
              <a:gradFill>
                <a:gsLst>
                  <a:gs pos="0">
                    <a:schemeClr val="accent2">
                      <a:lumMod val="60000"/>
                      <a:lumMod val="40000"/>
                      <a:lumOff val="60000"/>
                    </a:schemeClr>
                  </a:gs>
                  <a:gs pos="90000">
                    <a:schemeClr val="accent2">
                      <a:lumMod val="60000"/>
                    </a:schemeClr>
                  </a:gs>
                </a:gsLst>
                <a:lin ang="5400000" scaled="0"/>
              </a:gradFill>
              <a:ln>
                <a:gradFill>
                  <a:gsLst>
                    <a:gs pos="0">
                      <a:schemeClr val="accent2">
                        <a:lumMod val="60000"/>
                      </a:schemeClr>
                    </a:gs>
                    <a:gs pos="100000">
                      <a:schemeClr val="accent2">
                        <a:lumMod val="60000"/>
                        <a:lumMod val="75000"/>
                      </a:schemeClr>
                    </a:gs>
                  </a:gsLst>
                  <a:lin ang="5400000" scaled="1"/>
                </a:gradFill>
              </a:ln>
              <a:effectLst>
                <a:outerShdw blurRad="76200" dist="25400" dir="2700000" algn="tl" rotWithShape="0">
                  <a:srgbClr val="000000">
                    <a:lumMod val="50000"/>
                    <a:alpha val="30000"/>
                  </a:srgbClr>
                </a:outerShdw>
              </a:effectLst>
            </c:spPr>
          </c:dPt>
          <c:dPt>
            <c:idx val="8"/>
            <c:bubble3D val="0"/>
            <c:spPr>
              <a:gradFill>
                <a:gsLst>
                  <a:gs pos="0">
                    <a:schemeClr val="accent3">
                      <a:lumMod val="60000"/>
                      <a:lumMod val="40000"/>
                      <a:lumOff val="60000"/>
                    </a:schemeClr>
                  </a:gs>
                  <a:gs pos="90000">
                    <a:schemeClr val="accent3">
                      <a:lumMod val="60000"/>
                    </a:schemeClr>
                  </a:gs>
                </a:gsLst>
                <a:lin ang="5400000" scaled="0"/>
              </a:gradFill>
              <a:ln>
                <a:gradFill>
                  <a:gsLst>
                    <a:gs pos="0">
                      <a:schemeClr val="accent3">
                        <a:lumMod val="60000"/>
                      </a:schemeClr>
                    </a:gs>
                    <a:gs pos="100000">
                      <a:schemeClr val="accent3">
                        <a:lumMod val="60000"/>
                        <a:lumMod val="75000"/>
                      </a:schemeClr>
                    </a:gs>
                  </a:gsLst>
                  <a:lin ang="5400000" scaled="1"/>
                </a:gradFill>
              </a:ln>
              <a:effectLst>
                <a:outerShdw blurRad="76200" dist="25400" dir="2700000" algn="tl" rotWithShape="0">
                  <a:srgbClr val="000000">
                    <a:lumMod val="50000"/>
                    <a:alpha val="30000"/>
                  </a:srgbClr>
                </a:outerShdw>
              </a:effectLst>
            </c:spPr>
          </c:dPt>
          <c:dPt>
            <c:idx val="9"/>
            <c:bubble3D val="0"/>
            <c:spPr>
              <a:gradFill>
                <a:gsLst>
                  <a:gs pos="0">
                    <a:schemeClr val="accent4">
                      <a:lumMod val="60000"/>
                      <a:lumMod val="40000"/>
                      <a:lumOff val="60000"/>
                    </a:schemeClr>
                  </a:gs>
                  <a:gs pos="90000">
                    <a:schemeClr val="accent4">
                      <a:lumMod val="60000"/>
                    </a:schemeClr>
                  </a:gs>
                </a:gsLst>
                <a:lin ang="5400000" scaled="0"/>
              </a:gradFill>
              <a:ln>
                <a:gradFill>
                  <a:gsLst>
                    <a:gs pos="0">
                      <a:schemeClr val="accent4">
                        <a:lumMod val="60000"/>
                      </a:schemeClr>
                    </a:gs>
                    <a:gs pos="100000">
                      <a:schemeClr val="accent4">
                        <a:lumMod val="60000"/>
                        <a:lumMod val="75000"/>
                      </a:schemeClr>
                    </a:gs>
                  </a:gsLst>
                  <a:lin ang="5400000" scaled="1"/>
                </a:gradFill>
              </a:ln>
              <a:effectLst>
                <a:outerShdw blurRad="76200" dist="25400" dir="2700000" algn="tl" rotWithShape="0">
                  <a:srgbClr val="000000">
                    <a:lumMod val="50000"/>
                    <a:alpha val="30000"/>
                  </a:srgbClr>
                </a:outerShdw>
              </a:effectLst>
            </c:spPr>
          </c:dPt>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'[naan mudhalvan akshaya 2.xlsx]Sheet2'!$A$5:$A$15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 akshaya 2.xlsx]Sheet2'!$D$5:$D$15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'[naan mudhalvan akshaya 2.xlsx]Sheet2'!$E$3:$E$4</c:f>
              <c:strCache>
                <c:ptCount val="1"/>
                <c:pt idx="0">
                  <c:v>veryhigh</c:v>
                </c:pt>
              </c:strCache>
            </c:strRef>
          </c:tx>
          <c:spPr/>
          <c:explosion val="0"/>
          <c:dPt>
            <c:idx val="0"/>
            <c:bubble3D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rgbClr val="000000">
                    <a:lumMod val="50000"/>
                    <a:alpha val="30000"/>
                  </a:srgbClr>
                </a:outerShdw>
              </a:effectLst>
            </c:spPr>
          </c:dPt>
          <c:dPt>
            <c:idx val="1"/>
            <c:bubble3D val="0"/>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a:outerShdw blurRad="76200" dist="25400" dir="2700000" algn="tl" rotWithShape="0">
                  <a:srgbClr val="000000">
                    <a:lumMod val="50000"/>
                    <a:alpha val="30000"/>
                  </a:srgbClr>
                </a:outerShdw>
              </a:effectLst>
            </c:spPr>
          </c:dPt>
          <c:dPt>
            <c:idx val="2"/>
            <c:bubble3D val="0"/>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rgbClr val="000000">
                    <a:lumMod val="50000"/>
                    <a:alpha val="30000"/>
                  </a:srgbClr>
                </a:outerShdw>
              </a:effectLst>
            </c:spPr>
          </c:dPt>
          <c:dPt>
            <c:idx val="3"/>
            <c:bubble3D val="0"/>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a:outerShdw blurRad="76200" dist="25400" dir="2700000" algn="tl" rotWithShape="0">
                  <a:srgbClr val="000000">
                    <a:lumMod val="50000"/>
                    <a:alpha val="30000"/>
                  </a:srgbClr>
                </a:outerShdw>
              </a:effectLst>
            </c:spPr>
          </c:dPt>
          <c:dPt>
            <c:idx val="4"/>
            <c:bubble3D val="0"/>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rgbClr val="000000">
                    <a:lumMod val="50000"/>
                    <a:alpha val="30000"/>
                  </a:srgbClr>
                </a:outerShdw>
              </a:effectLst>
            </c:spPr>
          </c:dPt>
          <c:dPt>
            <c:idx val="5"/>
            <c:bubble3D val="0"/>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a:outerShdw blurRad="76200" dist="25400" dir="2700000" algn="tl" rotWithShape="0">
                  <a:srgbClr val="000000">
                    <a:lumMod val="50000"/>
                    <a:alpha val="30000"/>
                  </a:srgbClr>
                </a:outerShdw>
              </a:effectLst>
            </c:spPr>
          </c:dPt>
          <c:dPt>
            <c:idx val="6"/>
            <c:bubble3D val="0"/>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rgbClr val="000000">
                    <a:lumMod val="50000"/>
                    <a:alpha val="30000"/>
                  </a:srgbClr>
                </a:outerShdw>
              </a:effectLst>
            </c:spPr>
          </c:dPt>
          <c:dPt>
            <c:idx val="7"/>
            <c:bubble3D val="0"/>
            <c:spPr>
              <a:gradFill>
                <a:gsLst>
                  <a:gs pos="0">
                    <a:schemeClr val="accent2">
                      <a:lumMod val="60000"/>
                      <a:lumMod val="40000"/>
                      <a:lumOff val="60000"/>
                    </a:schemeClr>
                  </a:gs>
                  <a:gs pos="90000">
                    <a:schemeClr val="accent2">
                      <a:lumMod val="60000"/>
                    </a:schemeClr>
                  </a:gs>
                </a:gsLst>
                <a:lin ang="5400000" scaled="0"/>
              </a:gradFill>
              <a:ln>
                <a:gradFill>
                  <a:gsLst>
                    <a:gs pos="0">
                      <a:schemeClr val="accent2">
                        <a:lumMod val="60000"/>
                      </a:schemeClr>
                    </a:gs>
                    <a:gs pos="100000">
                      <a:schemeClr val="accent2">
                        <a:lumMod val="60000"/>
                        <a:lumMod val="75000"/>
                      </a:schemeClr>
                    </a:gs>
                  </a:gsLst>
                  <a:lin ang="5400000" scaled="1"/>
                </a:gradFill>
              </a:ln>
              <a:effectLst>
                <a:outerShdw blurRad="76200" dist="25400" dir="2700000" algn="tl" rotWithShape="0">
                  <a:srgbClr val="000000">
                    <a:lumMod val="50000"/>
                    <a:alpha val="30000"/>
                  </a:srgbClr>
                </a:outerShdw>
              </a:effectLst>
            </c:spPr>
          </c:dPt>
          <c:dPt>
            <c:idx val="8"/>
            <c:bubble3D val="0"/>
            <c:spPr>
              <a:gradFill>
                <a:gsLst>
                  <a:gs pos="0">
                    <a:schemeClr val="accent3">
                      <a:lumMod val="60000"/>
                      <a:lumMod val="40000"/>
                      <a:lumOff val="60000"/>
                    </a:schemeClr>
                  </a:gs>
                  <a:gs pos="90000">
                    <a:schemeClr val="accent3">
                      <a:lumMod val="60000"/>
                    </a:schemeClr>
                  </a:gs>
                </a:gsLst>
                <a:lin ang="5400000" scaled="0"/>
              </a:gradFill>
              <a:ln>
                <a:gradFill>
                  <a:gsLst>
                    <a:gs pos="0">
                      <a:schemeClr val="accent3">
                        <a:lumMod val="60000"/>
                      </a:schemeClr>
                    </a:gs>
                    <a:gs pos="100000">
                      <a:schemeClr val="accent3">
                        <a:lumMod val="60000"/>
                        <a:lumMod val="75000"/>
                      </a:schemeClr>
                    </a:gs>
                  </a:gsLst>
                  <a:lin ang="5400000" scaled="1"/>
                </a:gradFill>
              </a:ln>
              <a:effectLst>
                <a:outerShdw blurRad="76200" dist="25400" dir="2700000" algn="tl" rotWithShape="0">
                  <a:srgbClr val="000000">
                    <a:lumMod val="50000"/>
                    <a:alpha val="30000"/>
                  </a:srgbClr>
                </a:outerShdw>
              </a:effectLst>
            </c:spPr>
          </c:dPt>
          <c:dPt>
            <c:idx val="9"/>
            <c:bubble3D val="0"/>
            <c:spPr>
              <a:gradFill>
                <a:gsLst>
                  <a:gs pos="0">
                    <a:schemeClr val="accent4">
                      <a:lumMod val="60000"/>
                      <a:lumMod val="40000"/>
                      <a:lumOff val="60000"/>
                    </a:schemeClr>
                  </a:gs>
                  <a:gs pos="90000">
                    <a:schemeClr val="accent4">
                      <a:lumMod val="60000"/>
                    </a:schemeClr>
                  </a:gs>
                </a:gsLst>
                <a:lin ang="5400000" scaled="0"/>
              </a:gradFill>
              <a:ln>
                <a:gradFill>
                  <a:gsLst>
                    <a:gs pos="0">
                      <a:schemeClr val="accent4">
                        <a:lumMod val="60000"/>
                      </a:schemeClr>
                    </a:gs>
                    <a:gs pos="100000">
                      <a:schemeClr val="accent4">
                        <a:lumMod val="60000"/>
                        <a:lumMod val="75000"/>
                      </a:schemeClr>
                    </a:gs>
                  </a:gsLst>
                  <a:lin ang="5400000" scaled="1"/>
                </a:gradFill>
              </a:ln>
              <a:effectLst>
                <a:outerShdw blurRad="76200" dist="25400" dir="2700000" algn="tl" rotWithShape="0">
                  <a:srgbClr val="000000">
                    <a:lumMod val="50000"/>
                    <a:alpha val="30000"/>
                  </a:srgbClr>
                </a:outerShdw>
              </a:effectLst>
            </c:spPr>
          </c:dPt>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'[naan mudhalvan akshaya 2.xlsx]Sheet2'!$A$5:$A$15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'[naan mudhalvan akshaya 2.xlsx]Sheet2'!$E$5:$E$15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1"/>
          <c:showBubbleSize val="0"/>
        </c:dLbls>
      </c:pie3DChart>
      <c:spPr>
        <a:noFill/>
        <a:ln>
          <a:noFill/>
        </a:ln>
        <a:effectLst/>
      </c:spPr>
    </c:plotArea>
    <c:legend>
      <c:legendPos val="r"/>
      <c:legendEntry>
        <c:idx val="0"/>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2"/>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3"/>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4"/>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5"/>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6"/>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7"/>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8"/>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9"/>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b="1"/>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4">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styleClr val="auto"/>
    </cs:effectRef>
    <cs:fontRef idx="minor">
      <a:schemeClr val="tx1"/>
    </cs:fontRef>
    <cs:spPr>
      <a:ln w="19050">
        <a:solidFill>
          <a:schemeClr val="lt1"/>
        </a:solidFill>
      </a:ln>
    </cs:spPr>
  </cs:dataPoint>
  <cs:dataPoint3D>
    <cs:lnRef idx="0">
      <cs:styleClr val="auto"/>
    </cs:lnRef>
    <cs:fillRef idx="0">
      <cs:styleClr val="auto"/>
    </cs:fillRef>
    <cs:effectRef idx="0"/>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AKSHAYA S</a:t>
            </a:r>
            <a:endParaRPr lang="en-US" sz="2400" dirty="0"/>
          </a:p>
          <a:p>
            <a:r>
              <a:rPr lang="en-US" sz="2400" dirty="0"/>
              <a:t>REGISTER NO: 122203065 (unm14512022H03)</a:t>
            </a:r>
            <a:endParaRPr lang="en-US" sz="2400" dirty="0"/>
          </a:p>
          <a:p>
            <a:r>
              <a:rPr lang="en-US" sz="2400" dirty="0"/>
              <a:t>DEPARTMENT: B.COM (CORPORATE SECRETARYSHIP)</a:t>
            </a:r>
            <a:endParaRPr lang="en-US" sz="2400" dirty="0"/>
          </a:p>
          <a:p>
            <a:r>
              <a:rPr lang="en-US" sz="2400" dirty="0"/>
              <a:t>COLLEGE: MAHALASHMI WOMEN’S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2" name="Text Box 1"/>
          <p:cNvSpPr txBox="1"/>
          <p:nvPr/>
        </p:nvSpPr>
        <p:spPr>
          <a:xfrm>
            <a:off x="694055" y="1219200"/>
            <a:ext cx="10381615" cy="5634990"/>
          </a:xfrm>
          <a:prstGeom prst="rect">
            <a:avLst/>
          </a:prstGeom>
          <a:noFill/>
        </p:spPr>
        <p:txBody>
          <a:bodyPr wrap="square" rtlCol="0">
            <a:noAutofit/>
          </a:bodyPr>
          <a:p>
            <a:r>
              <a:rPr lang="en-US" sz="2400" b="1">
                <a:latin typeface="Times New Roman" panose="02020603050405020304" pitchFamily="18" charset="0"/>
                <a:cs typeface="Times New Roman" panose="02020603050405020304" pitchFamily="18" charset="0"/>
              </a:rPr>
              <a:t>SUMMARY :</a:t>
            </a:r>
            <a:endParaRPr lang="en-US" sz="2400" b="1">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rPr>
              <a:t> Pivot table is created to summaries the data.</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rPr>
              <a:t> Row lables - It is considered as business unit.</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rPr>
              <a:t> Column lables - Describe the performances level.</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rPr>
              <a:t> Filter - By gender where i prefered the both male and female employees and title as been added in this data.</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rPr>
              <a:t> Values - To make a count of first name for count of employeesin each field.</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VISUALIZATION :</a:t>
            </a:r>
            <a:endParaRPr lang="en-US" sz="2400" b="1">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     </a:t>
            </a:r>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Used the graph chart to analyze the employees in units in the department type category.</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ü"/>
            </a:pPr>
            <a:r>
              <a:rPr lang="en-US" sz="2400">
                <a:latin typeface="Times New Roman" panose="02020603050405020304" pitchFamily="18" charset="0"/>
                <a:cs typeface="Times New Roman" panose="02020603050405020304" pitchFamily="18" charset="0"/>
              </a:rPr>
              <a:t> Used the bar graph to analyze the employees overall percentage in the department type category.</a:t>
            </a:r>
            <a:endParaRPr lang="en-US" sz="2400">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r>
              <a:rPr lang="en-US" sz="3000" b="1">
                <a:latin typeface="Times New Roman" panose="02020603050405020304" pitchFamily="18" charset="0"/>
                <a:cs typeface="Times New Roman" panose="02020603050405020304" pitchFamily="18" charset="0"/>
              </a:rPr>
              <a:t>     </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3736975" y="1305560"/>
            <a:ext cx="4064000" cy="368300"/>
          </a:xfrm>
          <a:prstGeom prst="rect">
            <a:avLst/>
          </a:prstGeom>
          <a:noFill/>
        </p:spPr>
        <p:txBody>
          <a:bodyPr wrap="square" rtlCol="0">
            <a:spAutoFit/>
          </a:bodyPr>
          <a:p>
            <a:endParaRPr lang="en-US"/>
          </a:p>
        </p:txBody>
      </p:sp>
      <p:graphicFrame>
        <p:nvGraphicFramePr>
          <p:cNvPr id="11" name="Chart 10"/>
          <p:cNvGraphicFramePr/>
          <p:nvPr/>
        </p:nvGraphicFramePr>
        <p:xfrm>
          <a:off x="2286000" y="1752600"/>
          <a:ext cx="5759450" cy="391287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RESULTS :</a:t>
            </a:r>
            <a:endParaRPr lang="en-US"/>
          </a:p>
        </p:txBody>
      </p:sp>
      <p:graphicFrame>
        <p:nvGraphicFramePr>
          <p:cNvPr id="5" name="Chart 4"/>
          <p:cNvGraphicFramePr/>
          <p:nvPr/>
        </p:nvGraphicFramePr>
        <p:xfrm>
          <a:off x="2286000" y="1676400"/>
          <a:ext cx="5779770" cy="380555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917" y="385444"/>
            <a:ext cx="10681335" cy="738505"/>
          </a:xfrm>
        </p:spPr>
        <p:txBody>
          <a:bodyPr/>
          <a:lstStyle/>
          <a:p>
            <a:r>
              <a:rPr lang="en-US" dirty="0">
                <a:latin typeface="Trebuchet MS" panose="020B0603020202020204" charset="0"/>
                <a:cs typeface="Trebuchet MS" panose="020B0603020202020204" charset="0"/>
              </a:rPr>
              <a:t>CONCLUSION :</a:t>
            </a:r>
            <a:endParaRPr lang="en-US" dirty="0">
              <a:latin typeface="Trebuchet MS" panose="020B0603020202020204" charset="0"/>
              <a:cs typeface="Trebuchet MS" panose="020B0603020202020204" charset="0"/>
            </a:endParaRPr>
          </a:p>
        </p:txBody>
      </p:sp>
      <p:sp>
        <p:nvSpPr>
          <p:cNvPr id="4" name="Text Box 3"/>
          <p:cNvSpPr txBox="1"/>
          <p:nvPr/>
        </p:nvSpPr>
        <p:spPr>
          <a:xfrm>
            <a:off x="755015" y="1219200"/>
            <a:ext cx="9430385" cy="5446395"/>
          </a:xfrm>
          <a:prstGeom prst="rect">
            <a:avLst/>
          </a:prstGeom>
          <a:noFill/>
        </p:spPr>
        <p:txBody>
          <a:bodyPr wrap="square" rtlCol="0">
            <a:noAutofit/>
          </a:bodyPr>
          <a:p>
            <a:r>
              <a:rPr lang="en-US" sz="2000" b="1"/>
              <a:t>BUSINESS UNITS :</a:t>
            </a:r>
            <a:endParaRPr lang="en-US" b="1"/>
          </a:p>
          <a:p>
            <a:endParaRPr lang="en-US" b="1"/>
          </a:p>
          <a:p>
            <a:pPr marL="285750" indent="-285750">
              <a:buFont typeface="Wingdings" panose="05000000000000000000" charset="0"/>
              <a:buChar char="ü"/>
            </a:pPr>
            <a:r>
              <a:rPr lang="en-US"/>
              <a:t> </a:t>
            </a:r>
            <a:r>
              <a:rPr lang="en-US" sz="2000"/>
              <a:t> The x - axis represent different business units including BPC, CCDR, EIM, MSC, NEL, PYZ, SVG, TNS and WBL.</a:t>
            </a:r>
            <a:endParaRPr lang="en-US" sz="2000"/>
          </a:p>
          <a:p>
            <a:pPr marL="285750" indent="-285750">
              <a:buFont typeface="Wingdings" panose="05000000000000000000" charset="0"/>
              <a:buChar char="ü"/>
            </a:pPr>
            <a:endParaRPr lang="en-US"/>
          </a:p>
          <a:p>
            <a:r>
              <a:rPr lang="en-US" sz="2000" b="1"/>
              <a:t>PERFORMANCE LEVELS :</a:t>
            </a:r>
            <a:endParaRPr lang="en-US" b="1"/>
          </a:p>
          <a:p>
            <a:endParaRPr lang="en-US" b="1"/>
          </a:p>
          <a:p>
            <a:pPr marL="285750" indent="-285750">
              <a:buFont typeface="Wingdings" panose="05000000000000000000" charset="0"/>
              <a:buChar char="ü"/>
            </a:pPr>
            <a:r>
              <a:rPr lang="en-US" sz="2000"/>
              <a:t>The y - axis shows the count of first name, ranging from 0 to 100.</a:t>
            </a:r>
            <a:endParaRPr lang="en-US" sz="2000"/>
          </a:p>
          <a:p>
            <a:pPr indent="0">
              <a:buFont typeface="Wingdings" panose="05000000000000000000" charset="0"/>
              <a:buNone/>
            </a:pPr>
            <a:r>
              <a:rPr lang="en-US" sz="2000"/>
              <a:t>      There are three performance levels : </a:t>
            </a:r>
            <a:endParaRPr lang="en-US" sz="2000"/>
          </a:p>
          <a:p>
            <a:pPr indent="0">
              <a:buFont typeface="Wingdings" panose="05000000000000000000" charset="0"/>
              <a:buNone/>
            </a:pPr>
            <a:endParaRPr lang="en-US"/>
          </a:p>
          <a:p>
            <a:pPr marL="285750" indent="-285750">
              <a:buFont typeface="Wingdings" panose="05000000000000000000" charset="0"/>
              <a:buChar char="Ø"/>
            </a:pPr>
            <a:r>
              <a:rPr lang="en-US"/>
              <a:t>   </a:t>
            </a:r>
            <a:r>
              <a:rPr lang="en-US" b="1"/>
              <a:t>VERY </a:t>
            </a:r>
            <a:r>
              <a:rPr lang="en-US" b="1">
                <a:sym typeface="+mn-ea"/>
              </a:rPr>
              <a:t>HIGH</a:t>
            </a:r>
            <a:r>
              <a:rPr lang="en-US">
                <a:sym typeface="+mn-ea"/>
              </a:rPr>
              <a:t> </a:t>
            </a:r>
            <a:r>
              <a:rPr lang="en-US">
                <a:sym typeface="+mn-ea"/>
              </a:rPr>
              <a:t>  </a:t>
            </a:r>
            <a:endParaRPr lang="en-US"/>
          </a:p>
          <a:p>
            <a:pPr marL="285750" indent="-285750">
              <a:buFont typeface="Wingdings" panose="05000000000000000000" charset="0"/>
              <a:buChar char="Ø"/>
            </a:pPr>
            <a:r>
              <a:rPr lang="en-US" b="1"/>
              <a:t>   HIGH</a:t>
            </a:r>
            <a:endParaRPr lang="en-US" b="1"/>
          </a:p>
          <a:p>
            <a:pPr marL="285750" indent="-285750">
              <a:buFont typeface="Wingdings" panose="05000000000000000000" charset="0"/>
              <a:buChar char="Ø"/>
            </a:pPr>
            <a:r>
              <a:rPr lang="en-US" b="1"/>
              <a:t>   MEDIUM</a:t>
            </a:r>
            <a:endParaRPr lang="en-US" b="1"/>
          </a:p>
          <a:p>
            <a:pPr marL="285750" indent="-285750">
              <a:buFont typeface="Wingdings" panose="05000000000000000000" charset="0"/>
              <a:buChar char="Ø"/>
            </a:pPr>
            <a:endParaRPr lang="en-US" b="1"/>
          </a:p>
          <a:p>
            <a:pPr marL="285750" indent="-285750">
              <a:buFont typeface="Wingdings" panose="05000000000000000000" charset="0"/>
              <a:buChar char="ü"/>
            </a:pPr>
            <a:r>
              <a:rPr lang="en-US" sz="2000"/>
              <a:t>Therefore the SVG business uint employees performs higher comparing to other units and whereas PL business unit performs lower comparing to other units. </a:t>
            </a:r>
            <a:endParaRPr lang="en-US" sz="2000"/>
          </a:p>
          <a:p>
            <a:pPr marL="285750" indent="-285750">
              <a:buFont typeface="Wingdings" panose="05000000000000000000" charset="0"/>
              <a:buChar char="ü"/>
            </a:pPr>
            <a:r>
              <a:rPr lang="en-US" sz="2000"/>
              <a:t>Hence the SVG business unit employees works more efficiently nad effectively comparing to other units according to the employee data given.   </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143000" y="1752600"/>
            <a:ext cx="10793730" cy="5924550"/>
          </a:xfrm>
          <a:prstGeom prst="rect">
            <a:avLst/>
          </a:prstGeom>
          <a:noFill/>
        </p:spPr>
        <p:txBody>
          <a:bodyPr wrap="square" rtlCol="0">
            <a:noAutofit/>
          </a:bodyPr>
          <a:p>
            <a:r>
              <a:rPr lang="en-US" sz="3000">
                <a:latin typeface="Times New Roman" panose="02020603050405020304" pitchFamily="18" charset="0"/>
                <a:cs typeface="Times New Roman" panose="02020603050405020304" pitchFamily="18" charset="0"/>
              </a:rPr>
              <a:t>Analyze employee performance using excel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to identify top performers, area for improvement,</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and trends. Evaluate sales target, customer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satisfaction rating, and productivity level to</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provide insight and recommendations for</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enhancing individual and company</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performance, utilizing data visualization </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and statistical analysis to inform HR Decision.</a:t>
            </a:r>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    </a:t>
            </a: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371600" y="1864360"/>
            <a:ext cx="7452360" cy="4246245"/>
          </a:xfrm>
          <a:prstGeom prst="rect">
            <a:avLst/>
          </a:prstGeom>
          <a:noFill/>
        </p:spPr>
        <p:txBody>
          <a:bodyPr wrap="square" rtlCol="0">
            <a:spAutoFit/>
          </a:bodyPr>
          <a:p>
            <a:r>
              <a:rPr lang="en-US" sz="3000">
                <a:latin typeface="Times New Roman" panose="02020603050405020304" pitchFamily="18" charset="0"/>
                <a:cs typeface="Times New Roman" panose="02020603050405020304" pitchFamily="18" charset="0"/>
              </a:rPr>
              <a:t>Develop an Excel based employee performance analysis tool to track and evaluate sales, customer satisfaction, and productivity metrics. Create interactive dashboards, reports, and visualization to identify top performers, areas for improvement, and trends. Provide actionable insights for HR and managers to enhance employee development, retention, and overall business performance.</a:t>
            </a: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2667000" y="2286000"/>
            <a:ext cx="4064000" cy="1938020"/>
          </a:xfrm>
          <a:prstGeom prst="rect">
            <a:avLst/>
          </a:prstGeom>
          <a:noFill/>
        </p:spPr>
        <p:txBody>
          <a:bodyPr wrap="square" rtlCol="0">
            <a:spAutoFit/>
          </a:bodyPr>
          <a:p>
            <a:pPr marL="457200" indent="-457200">
              <a:buFont typeface="Wingdings" panose="05000000000000000000" charset="0"/>
              <a:buChar char="q"/>
            </a:pPr>
            <a:r>
              <a:rPr lang="en-US" sz="3000">
                <a:latin typeface="Times New Roman" panose="02020603050405020304" pitchFamily="18" charset="0"/>
                <a:cs typeface="Times New Roman" panose="02020603050405020304" pitchFamily="18" charset="0"/>
              </a:rPr>
              <a:t> IT Companies.</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3000">
                <a:latin typeface="Times New Roman" panose="02020603050405020304" pitchFamily="18" charset="0"/>
                <a:cs typeface="Times New Roman" panose="02020603050405020304" pitchFamily="18" charset="0"/>
              </a:rPr>
              <a:t> Banks.</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3000">
                <a:latin typeface="Times New Roman" panose="02020603050405020304" pitchFamily="18" charset="0"/>
                <a:cs typeface="Times New Roman" panose="02020603050405020304" pitchFamily="18" charset="0"/>
              </a:rPr>
              <a:t> Industries.</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q"/>
            </a:pPr>
            <a:r>
              <a:rPr lang="en-US" sz="3000">
                <a:latin typeface="Times New Roman" panose="02020603050405020304" pitchFamily="18" charset="0"/>
                <a:cs typeface="Times New Roman" panose="02020603050405020304" pitchFamily="18" charset="0"/>
              </a:rPr>
              <a:t> Marketing field.</a:t>
            </a: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505200" y="1905000"/>
            <a:ext cx="5876925" cy="2954655"/>
          </a:xfrm>
          <a:prstGeom prst="rect">
            <a:avLst/>
          </a:prstGeom>
          <a:noFill/>
        </p:spPr>
        <p:txBody>
          <a:bodyPr wrap="square" rtlCol="0">
            <a:noAutofit/>
          </a:bodyPr>
          <a:p>
            <a:pPr marL="457200" indent="-457200">
              <a:buFont typeface="Wingdings" panose="05000000000000000000" charset="0"/>
              <a:buChar char="Ø"/>
            </a:pPr>
            <a:r>
              <a:rPr lang="en-US" sz="3000">
                <a:latin typeface="Times New Roman" panose="02020603050405020304" pitchFamily="18" charset="0"/>
                <a:cs typeface="Times New Roman" panose="02020603050405020304" pitchFamily="18" charset="0"/>
              </a:rPr>
              <a:t>Conditional formatting.</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3000">
                <a:latin typeface="Times New Roman" panose="02020603050405020304" pitchFamily="18" charset="0"/>
                <a:cs typeface="Times New Roman" panose="02020603050405020304" pitchFamily="18" charset="0"/>
              </a:rPr>
              <a:t>Filtering.</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3000">
                <a:latin typeface="Times New Roman" panose="02020603050405020304" pitchFamily="18" charset="0"/>
                <a:cs typeface="Times New Roman" panose="02020603050405020304" pitchFamily="18" charset="0"/>
              </a:rPr>
              <a:t>Formula used in identify performance level.</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3000">
                <a:latin typeface="Times New Roman" panose="02020603050405020304" pitchFamily="18" charset="0"/>
                <a:cs typeface="Times New Roman" panose="02020603050405020304" pitchFamily="18" charset="0"/>
              </a:rPr>
              <a:t>Pivot table for summarizing.</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3000">
                <a:latin typeface="Times New Roman" panose="02020603050405020304" pitchFamily="18" charset="0"/>
                <a:cs typeface="Times New Roman" panose="02020603050405020304" pitchFamily="18" charset="0"/>
              </a:rPr>
              <a:t>Bar graph.</a:t>
            </a:r>
            <a:endParaRPr lang="en-US" sz="30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3000">
                <a:latin typeface="Times New Roman" panose="02020603050405020304" pitchFamily="18" charset="0"/>
                <a:cs typeface="Times New Roman" panose="02020603050405020304" pitchFamily="18" charset="0"/>
              </a:rPr>
              <a:t>Pie chart.</a:t>
            </a: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dirty="0"/>
              <a:t>Dataset Description</a:t>
            </a:r>
            <a:r>
              <a:rPr lang="en-US" altLang="en-IN" dirty="0"/>
              <a:t> :</a:t>
            </a:r>
            <a:endParaRPr lang="en-US" altLang="en-IN" dirty="0"/>
          </a:p>
        </p:txBody>
      </p:sp>
      <p:sp>
        <p:nvSpPr>
          <p:cNvPr id="3" name="Text Box 2"/>
          <p:cNvSpPr txBox="1"/>
          <p:nvPr/>
        </p:nvSpPr>
        <p:spPr>
          <a:xfrm>
            <a:off x="995680" y="1371600"/>
            <a:ext cx="9875520" cy="5505450"/>
          </a:xfrm>
          <a:prstGeom prst="rect">
            <a:avLst/>
          </a:prstGeom>
          <a:noFill/>
        </p:spPr>
        <p:txBody>
          <a:bodyPr wrap="square" rtlCol="0">
            <a:noAutofit/>
          </a:bodyPr>
          <a:p>
            <a:pPr marL="457200" indent="-457200">
              <a:buFont typeface="Wingdings" panose="05000000000000000000" charset="0"/>
              <a:buChar char="Ø"/>
            </a:pPr>
            <a:r>
              <a:rPr lang="en-US" sz="2800">
                <a:latin typeface="Times New Roman" panose="02020603050405020304" pitchFamily="18" charset="0"/>
                <a:cs typeface="Times New Roman" panose="02020603050405020304" pitchFamily="18" charset="0"/>
              </a:rPr>
              <a:t>Employee data downloaded from Edunet dashbaoard.</a:t>
            </a:r>
            <a:endParaRPr lang="en-US" sz="28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2800">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FEATURES :</a:t>
            </a:r>
            <a:endParaRPr lang="en-US" sz="2800" b="1">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2800">
                <a:latin typeface="Times New Roman" panose="02020603050405020304" pitchFamily="18" charset="0"/>
                <a:cs typeface="Times New Roman" panose="02020603050405020304" pitchFamily="18" charset="0"/>
              </a:rPr>
              <a:t> Totally 26 features were available in that 11 features were considered.</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2800">
                <a:latin typeface="Times New Roman" panose="02020603050405020304" pitchFamily="18" charset="0"/>
                <a:cs typeface="Times New Roman" panose="02020603050405020304" pitchFamily="18" charset="0"/>
              </a:rPr>
              <a:t>First name. </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2800">
                <a:latin typeface="Times New Roman" panose="02020603050405020304" pitchFamily="18" charset="0"/>
                <a:cs typeface="Times New Roman" panose="02020603050405020304" pitchFamily="18" charset="0"/>
              </a:rPr>
              <a:t>Business unit.</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2800">
                <a:latin typeface="Times New Roman" panose="02020603050405020304" pitchFamily="18" charset="0"/>
                <a:cs typeface="Times New Roman" panose="02020603050405020304" pitchFamily="18" charset="0"/>
              </a:rPr>
              <a:t>Title.</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2800">
                <a:latin typeface="Times New Roman" panose="02020603050405020304" pitchFamily="18" charset="0"/>
                <a:cs typeface="Times New Roman" panose="02020603050405020304" pitchFamily="18" charset="0"/>
              </a:rPr>
              <a:t>Gender - Female, Male.</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2800">
                <a:latin typeface="Times New Roman" panose="02020603050405020304" pitchFamily="18" charset="0"/>
                <a:cs typeface="Times New Roman" panose="02020603050405020304" pitchFamily="18" charset="0"/>
              </a:rPr>
              <a:t>Performance score.</a:t>
            </a:r>
            <a:endParaRPr lang="en-US" sz="28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US" sz="2800">
                <a:latin typeface="Times New Roman" panose="02020603050405020304" pitchFamily="18" charset="0"/>
                <a:cs typeface="Times New Roman" panose="02020603050405020304" pitchFamily="18" charset="0"/>
              </a:rPr>
              <a:t>Performance lev</a:t>
            </a:r>
            <a:r>
              <a:rPr lang="en-US" sz="3000">
                <a:latin typeface="Times New Roman" panose="02020603050405020304" pitchFamily="18" charset="0"/>
                <a:cs typeface="Times New Roman" panose="02020603050405020304" pitchFamily="18" charset="0"/>
              </a:rPr>
              <a:t>el. </a:t>
            </a: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743200" y="2209800"/>
            <a:ext cx="6663055" cy="2399665"/>
          </a:xfrm>
          <a:prstGeom prst="rect">
            <a:avLst/>
          </a:prstGeom>
          <a:noFill/>
        </p:spPr>
        <p:txBody>
          <a:bodyPr wrap="square" rtlCol="0">
            <a:spAutoFit/>
          </a:bodyPr>
          <a:p>
            <a:pPr marL="457200" indent="-457200">
              <a:buFont typeface="Wingdings" panose="05000000000000000000" charset="0"/>
              <a:buChar char="Ø"/>
            </a:pPr>
            <a:r>
              <a:rPr lang="en-US" sz="3000">
                <a:latin typeface="Times New Roman" panose="02020603050405020304" pitchFamily="18" charset="0"/>
                <a:cs typeface="Times New Roman" panose="02020603050405020304" pitchFamily="18" charset="0"/>
              </a:rPr>
              <a:t>Formula used for identify performance level</a:t>
            </a:r>
            <a:endParaRPr lang="en-US" sz="3000">
              <a:latin typeface="Times New Roman" panose="02020603050405020304" pitchFamily="18" charset="0"/>
              <a:cs typeface="Times New Roman" panose="02020603050405020304" pitchFamily="18" charset="0"/>
            </a:endParaRPr>
          </a:p>
          <a:p>
            <a:endParaRPr lang="en-US" sz="3000">
              <a:latin typeface="Times New Roman" panose="02020603050405020304" pitchFamily="18" charset="0"/>
              <a:cs typeface="Times New Roman" panose="02020603050405020304" pitchFamily="18" charset="0"/>
            </a:endParaRPr>
          </a:p>
          <a:p>
            <a:r>
              <a:rPr lang="en-US" sz="3000">
                <a:latin typeface="Times New Roman" panose="02020603050405020304" pitchFamily="18" charset="0"/>
                <a:cs typeface="Times New Roman" panose="02020603050405020304" pitchFamily="18" charset="0"/>
              </a:rPr>
              <a:t>=IFS(K8&gt;=5,”veryhigh”,K8&gt;=4,”high”,K8&gt;=3,”medium’’,TRUE,’’low’’)</a:t>
            </a: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2995</Words>
  <Application>WPS Presentation</Application>
  <PresentationFormat>Widescreen</PresentationFormat>
  <Paragraphs>141</Paragraphs>
  <Slides>13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Trebuchet MS</vt:lpstr>
      <vt:lpstr>Times New Roman</vt:lpstr>
      <vt:lpstr>Roboto</vt:lpstr>
      <vt:lpstr>Wingdings</vt:lpstr>
      <vt:lpstr>Calibri</vt:lpstr>
      <vt:lpstr>Microsoft YaHei</vt:lpstr>
      <vt:lpstr>Arial Unicode MS</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vishnu</cp:lastModifiedBy>
  <cp:revision>26</cp:revision>
  <dcterms:created xsi:type="dcterms:W3CDTF">2024-03-29T15:07:00Z</dcterms:created>
  <dcterms:modified xsi:type="dcterms:W3CDTF">2024-08-31T18:13:03Z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2024-03-30T14:30:00Z</vt:filetime>
  </property>
  <property fmtid="{D5CDD505-2E9C-101B-9397-08002B2CF9AE}" pid="4" name="ICV">
    <vt:lpwstr>5A060BA4D1934E2BB00BA34AB04F91D9_13</vt:lpwstr>
  </property>
  <property fmtid="{D5CDD505-2E9C-101B-9397-08002B2CF9AE}" pid="5" name="KSOProductBuildVer">
    <vt:lpwstr>1033-12.2.0.17562</vt:lpwstr>
  </property>
</Properties>
</file>