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Arimo Bold" charset="1" panose="020B0704020202020204"/>
      <p:regular r:id="rId26"/>
    </p:embeddedFont>
    <p:embeddedFont>
      <p:font typeface="Trebuchet MS Bold" charset="1" panose="020B0703020202020204"/>
      <p:regular r:id="rId27"/>
    </p:embeddedFont>
    <p:embeddedFont>
      <p:font typeface="Times New Roman" charset="1" panose="02030502070405020303"/>
      <p:regular r:id="rId28"/>
    </p:embeddedFont>
    <p:embeddedFont>
      <p:font typeface="Baskerville Display PT" charset="1" panose="02030602080406020203"/>
      <p:regular r:id="rId29"/>
    </p:embeddedFont>
    <p:embeddedFont>
      <p:font typeface="Cinzel Decorative"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1243012" y="-49242"/>
            <a:ext cx="14973300"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3923253" y="5016945"/>
            <a:ext cx="12733020" cy="2817048"/>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a:t>
            </a:r>
          </a:p>
          <a:p>
            <a:pPr algn="l">
              <a:lnSpc>
                <a:spcPts val="4320"/>
              </a:lnSpc>
            </a:pPr>
            <a:r>
              <a:rPr lang="en-US" sz="3600" spc="33">
                <a:solidFill>
                  <a:srgbClr val="000000"/>
                </a:solidFill>
                <a:latin typeface="TT Rounds Condensed"/>
                <a:ea typeface="TT Rounds Condensed"/>
                <a:cs typeface="TT Rounds Condensed"/>
                <a:sym typeface="TT Rounds Condensed"/>
              </a:rPr>
              <a:t>REGISTER NO:</a:t>
            </a:r>
          </a:p>
          <a:p>
            <a:pPr algn="l">
              <a:lnSpc>
                <a:spcPts val="4320"/>
              </a:lnSpc>
            </a:pPr>
            <a:r>
              <a:rPr lang="en-US" sz="3600" spc="33">
                <a:solidFill>
                  <a:srgbClr val="000000"/>
                </a:solidFill>
                <a:latin typeface="TT Rounds Condensed"/>
                <a:ea typeface="TT Rounds Condensed"/>
                <a:cs typeface="TT Rounds Condensed"/>
                <a:sym typeface="TT Rounds Condensed"/>
              </a:rPr>
              <a:t>DEPARTMENT:</a:t>
            </a:r>
          </a:p>
          <a:p>
            <a:pPr algn="l">
              <a:lnSpc>
                <a:spcPts val="4320"/>
              </a:lnSpc>
            </a:pPr>
            <a:r>
              <a:rPr lang="en-US" sz="3600" spc="33">
                <a:solidFill>
                  <a:srgbClr val="000000"/>
                </a:solidFill>
                <a:latin typeface="TT Rounds Condensed"/>
                <a:ea typeface="TT Rounds Condensed"/>
                <a:cs typeface="TT Rounds Condensed"/>
                <a:sym typeface="TT Rounds Condensed"/>
              </a:rPr>
              <a:t>COLLEGE</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
        <p:nvSpPr>
          <p:cNvPr name="TextBox 31" id="31"/>
          <p:cNvSpPr txBox="true"/>
          <p:nvPr/>
        </p:nvSpPr>
        <p:spPr>
          <a:xfrm rot="0">
            <a:off x="7292340" y="5037924"/>
            <a:ext cx="5074920" cy="428625"/>
          </a:xfrm>
          <a:prstGeom prst="rect">
            <a:avLst/>
          </a:prstGeom>
        </p:spPr>
        <p:txBody>
          <a:bodyPr anchor="t" rtlCol="false" tIns="0" lIns="0" bIns="0" rIns="0">
            <a:spAutoFit/>
          </a:bodyPr>
          <a:lstStyle/>
          <a:p>
            <a:pPr algn="l">
              <a:lnSpc>
                <a:spcPts val="3240"/>
              </a:lnSpc>
            </a:pPr>
            <a:r>
              <a:rPr lang="en-US" sz="2700" spc="-30">
                <a:solidFill>
                  <a:srgbClr val="000000"/>
                </a:solidFill>
                <a:latin typeface="Arimo"/>
                <a:ea typeface="Arimo"/>
                <a:cs typeface="Arimo"/>
                <a:sym typeface="Arimo"/>
              </a:rPr>
              <a:t>R.Akshaya</a:t>
            </a:r>
          </a:p>
        </p:txBody>
      </p:sp>
      <p:sp>
        <p:nvSpPr>
          <p:cNvPr name="TextBox 32" id="32"/>
          <p:cNvSpPr txBox="true"/>
          <p:nvPr/>
        </p:nvSpPr>
        <p:spPr>
          <a:xfrm rot="0">
            <a:off x="7520940" y="5516150"/>
            <a:ext cx="4846320" cy="838200"/>
          </a:xfrm>
          <a:prstGeom prst="rect">
            <a:avLst/>
          </a:prstGeom>
        </p:spPr>
        <p:txBody>
          <a:bodyPr anchor="t" rtlCol="false" tIns="0" lIns="0" bIns="0" rIns="0">
            <a:spAutoFit/>
          </a:bodyPr>
          <a:lstStyle/>
          <a:p>
            <a:pPr algn="l">
              <a:lnSpc>
                <a:spcPts val="3240"/>
              </a:lnSpc>
            </a:pPr>
            <a:r>
              <a:rPr lang="en-US" sz="2700" spc="-30">
                <a:solidFill>
                  <a:srgbClr val="000000"/>
                </a:solidFill>
                <a:latin typeface="Arimo"/>
                <a:ea typeface="Arimo"/>
                <a:cs typeface="Arimo"/>
                <a:sym typeface="Arimo"/>
              </a:rPr>
              <a:t>ADA8E9F638648C696BC4F44CA5C9B74F</a:t>
            </a:r>
          </a:p>
        </p:txBody>
      </p:sp>
      <p:sp>
        <p:nvSpPr>
          <p:cNvPr name="TextBox 33" id="33"/>
          <p:cNvSpPr txBox="true"/>
          <p:nvPr/>
        </p:nvSpPr>
        <p:spPr>
          <a:xfrm rot="0">
            <a:off x="7292340" y="6169942"/>
            <a:ext cx="4046220" cy="428625"/>
          </a:xfrm>
          <a:prstGeom prst="rect">
            <a:avLst/>
          </a:prstGeom>
        </p:spPr>
        <p:txBody>
          <a:bodyPr anchor="t" rtlCol="false" tIns="0" lIns="0" bIns="0" rIns="0">
            <a:spAutoFit/>
          </a:bodyPr>
          <a:lstStyle/>
          <a:p>
            <a:pPr algn="l">
              <a:lnSpc>
                <a:spcPts val="3240"/>
              </a:lnSpc>
            </a:pPr>
            <a:r>
              <a:rPr lang="en-US" b="true" sz="2700" spc="-30">
                <a:solidFill>
                  <a:srgbClr val="000000"/>
                </a:solidFill>
                <a:latin typeface="Arimo Bold"/>
                <a:ea typeface="Arimo Bold"/>
                <a:cs typeface="Arimo Bold"/>
                <a:sym typeface="Arimo Bold"/>
              </a:rPr>
              <a:t>commerce</a:t>
            </a:r>
          </a:p>
        </p:txBody>
      </p:sp>
      <p:sp>
        <p:nvSpPr>
          <p:cNvPr name="TextBox 34" id="34"/>
          <p:cNvSpPr txBox="true"/>
          <p:nvPr/>
        </p:nvSpPr>
        <p:spPr>
          <a:xfrm rot="0">
            <a:off x="7309924" y="6766360"/>
            <a:ext cx="10104120" cy="481608"/>
          </a:xfrm>
          <a:prstGeom prst="rect">
            <a:avLst/>
          </a:prstGeom>
        </p:spPr>
        <p:txBody>
          <a:bodyPr anchor="t" rtlCol="false" tIns="0" lIns="0" bIns="0" rIns="0">
            <a:spAutoFit/>
          </a:bodyPr>
          <a:lstStyle/>
          <a:p>
            <a:pPr algn="l">
              <a:lnSpc>
                <a:spcPts val="3240"/>
              </a:lnSpc>
            </a:pPr>
            <a:r>
              <a:rPr lang="en-US" b="true" sz="2700" spc="-30">
                <a:solidFill>
                  <a:srgbClr val="000000"/>
                </a:solidFill>
                <a:latin typeface="Arimo Bold"/>
                <a:ea typeface="Arimo Bold"/>
                <a:cs typeface="Arimo Bold"/>
                <a:sym typeface="Arimo Bold"/>
              </a:rPr>
              <a:t>Prince Shri Venkateshwara Arts And Science College</a:t>
            </a:r>
          </a:p>
        </p:txBody>
      </p:sp>
      <p:sp>
        <p:nvSpPr>
          <p:cNvPr name="TextBox 35" id="35"/>
          <p:cNvSpPr txBox="true"/>
          <p:nvPr/>
        </p:nvSpPr>
        <p:spPr>
          <a:xfrm rot="0">
            <a:off x="9101489" y="5010150"/>
            <a:ext cx="85021" cy="257175"/>
          </a:xfrm>
          <a:prstGeom prst="rect">
            <a:avLst/>
          </a:prstGeom>
        </p:spPr>
        <p:txBody>
          <a:bodyPr anchor="t" rtlCol="false" tIns="0" lIns="0" bIns="0" rIns="0">
            <a:spAutoFit/>
          </a:bodyPr>
          <a:lstStyle/>
          <a:p>
            <a:pPr algn="ctr">
              <a:lnSpc>
                <a:spcPts val="1980"/>
              </a:lnSpc>
              <a:spcBef>
                <a:spcPct val="0"/>
              </a:spcBef>
            </a:pPr>
            <a:r>
              <a:rPr lang="en-US" sz="1650" spc="15">
                <a:solidFill>
                  <a:srgbClr val="000000"/>
                </a:solidFill>
                <a:latin typeface="Trebuchet MS"/>
                <a:ea typeface="Trebuchet MS"/>
                <a:cs typeface="Trebuchet MS"/>
                <a:sym typeface="Trebuchet MS"/>
              </a:rPr>
              <a:t>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7" id="27"/>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28" id="28"/>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THE "WOW" IN OUR SOLUTION</a:t>
            </a:r>
          </a:p>
        </p:txBody>
      </p:sp>
      <p:sp>
        <p:nvSpPr>
          <p:cNvPr name="TextBox 29" id="29"/>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0" id="30"/>
          <p:cNvSpPr txBox="true"/>
          <p:nvPr/>
        </p:nvSpPr>
        <p:spPr>
          <a:xfrm rot="0">
            <a:off x="1577340" y="2603562"/>
            <a:ext cx="14104620" cy="2282100"/>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Performance level                                                         IFS(Z8-5,"VERY HIGH" 28 -4,"HIGH",28&gt;-3,"MED", TRUE, "LOW")</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0000"/>
                </a:solidFill>
                <a:latin typeface="Trebuchet MS Bold"/>
                <a:ea typeface="Trebuchet MS Bold"/>
                <a:cs typeface="Trebuchet MS Bold"/>
                <a:sym typeface="Trebuchet MS Bold"/>
              </a:rPr>
              <a:t>MODELLING</a:t>
            </a:r>
          </a:p>
        </p:txBody>
      </p:sp>
      <p:sp>
        <p:nvSpPr>
          <p:cNvPr name="TextBox 27" id="27"/>
          <p:cNvSpPr txBox="true"/>
          <p:nvPr/>
        </p:nvSpPr>
        <p:spPr>
          <a:xfrm rot="0">
            <a:off x="1920240" y="2103120"/>
            <a:ext cx="8846820" cy="508725"/>
          </a:xfrm>
          <a:prstGeom prst="rect">
            <a:avLst/>
          </a:prstGeom>
        </p:spPr>
        <p:txBody>
          <a:bodyPr anchor="t" rtlCol="false" tIns="0" lIns="0" bIns="0" rIns="0">
            <a:spAutoFit/>
          </a:bodyPr>
          <a:lstStyle/>
          <a:p>
            <a:pPr algn="l">
              <a:lnSpc>
                <a:spcPts val="3600"/>
              </a:lnSpc>
            </a:pPr>
            <a:r>
              <a:rPr lang="en-US" sz="3000" spc="-65">
                <a:solidFill>
                  <a:srgbClr val="000000"/>
                </a:solidFill>
                <a:latin typeface="Cinzel Decorative"/>
                <a:ea typeface="Cinzel Decorative"/>
                <a:cs typeface="Cinzel Decorative"/>
                <a:sym typeface="Cinzel Decorative"/>
              </a:rPr>
              <a:t>Data collection :                                                                                        </a:t>
            </a:r>
          </a:p>
        </p:txBody>
      </p:sp>
      <p:sp>
        <p:nvSpPr>
          <p:cNvPr name="TextBox 28" id="28"/>
          <p:cNvSpPr txBox="true"/>
          <p:nvPr/>
        </p:nvSpPr>
        <p:spPr>
          <a:xfrm rot="0">
            <a:off x="2719241" y="2693760"/>
            <a:ext cx="6460808" cy="1903243"/>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Department                                                        2). Division                                                          3). Job Function                                                  4). Employee Classification</a:t>
            </a:r>
          </a:p>
        </p:txBody>
      </p:sp>
      <p:sp>
        <p:nvSpPr>
          <p:cNvPr name="TextBox 29" id="29"/>
          <p:cNvSpPr txBox="true"/>
          <p:nvPr/>
        </p:nvSpPr>
        <p:spPr>
          <a:xfrm rot="0">
            <a:off x="1920240" y="4841466"/>
            <a:ext cx="3703320" cy="508725"/>
          </a:xfrm>
          <a:prstGeom prst="rect">
            <a:avLst/>
          </a:prstGeom>
        </p:spPr>
        <p:txBody>
          <a:bodyPr anchor="t" rtlCol="false" tIns="0" lIns="0" bIns="0" rIns="0">
            <a:spAutoFit/>
          </a:bodyPr>
          <a:lstStyle/>
          <a:p>
            <a:pPr algn="l">
              <a:lnSpc>
                <a:spcPts val="3600"/>
              </a:lnSpc>
            </a:pPr>
            <a:r>
              <a:rPr lang="en-US" sz="3000" spc="-65">
                <a:solidFill>
                  <a:srgbClr val="000000"/>
                </a:solidFill>
                <a:latin typeface="Cinzel Decorative"/>
                <a:ea typeface="Cinzel Decorative"/>
                <a:cs typeface="Cinzel Decorative"/>
                <a:sym typeface="Cinzel Decorative"/>
              </a:rPr>
              <a:t> DATA CLEANING :  </a:t>
            </a:r>
          </a:p>
        </p:txBody>
      </p:sp>
      <p:sp>
        <p:nvSpPr>
          <p:cNvPr name="TextBox 30" id="30"/>
          <p:cNvSpPr txBox="true"/>
          <p:nvPr/>
        </p:nvSpPr>
        <p:spPr>
          <a:xfrm rot="0">
            <a:off x="2719241" y="5585129"/>
            <a:ext cx="3474720" cy="979914"/>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Start date                     2). End date</a:t>
            </a:r>
          </a:p>
        </p:txBody>
      </p:sp>
      <p:sp>
        <p:nvSpPr>
          <p:cNvPr name="TextBox 31" id="31"/>
          <p:cNvSpPr txBox="true"/>
          <p:nvPr/>
        </p:nvSpPr>
        <p:spPr>
          <a:xfrm rot="0">
            <a:off x="1924636" y="6809505"/>
            <a:ext cx="5074920" cy="508725"/>
          </a:xfrm>
          <a:prstGeom prst="rect">
            <a:avLst/>
          </a:prstGeom>
        </p:spPr>
        <p:txBody>
          <a:bodyPr anchor="t" rtlCol="false" tIns="0" lIns="0" bIns="0" rIns="0">
            <a:spAutoFit/>
          </a:bodyPr>
          <a:lstStyle/>
          <a:p>
            <a:pPr algn="l">
              <a:lnSpc>
                <a:spcPts val="3600"/>
              </a:lnSpc>
            </a:pPr>
            <a:r>
              <a:rPr lang="en-US" sz="3000" spc="-65">
                <a:solidFill>
                  <a:srgbClr val="000000"/>
                </a:solidFill>
                <a:latin typeface="Cinzel Decorative"/>
                <a:ea typeface="Cinzel Decorative"/>
                <a:cs typeface="Cinzel Decorative"/>
                <a:sym typeface="Cinzel Decorative"/>
              </a:rPr>
              <a:t>PERFORMANCE LEVEL : </a:t>
            </a:r>
          </a:p>
        </p:txBody>
      </p:sp>
      <p:sp>
        <p:nvSpPr>
          <p:cNvPr name="TextBox 32" id="32"/>
          <p:cNvSpPr txBox="true"/>
          <p:nvPr/>
        </p:nvSpPr>
        <p:spPr>
          <a:xfrm rot="0">
            <a:off x="2719241" y="7536048"/>
            <a:ext cx="3822016" cy="1903244"/>
          </a:xfrm>
          <a:prstGeom prst="rect">
            <a:avLst/>
          </a:prstGeom>
        </p:spPr>
        <p:txBody>
          <a:bodyPr anchor="t" rtlCol="false" tIns="0" lIns="0" bIns="0" rIns="0">
            <a:spAutoFit/>
          </a:bodyPr>
          <a:lstStyle/>
          <a:p>
            <a:pPr algn="l">
              <a:lnSpc>
                <a:spcPts val="3600"/>
              </a:lnSpc>
            </a:pPr>
            <a:r>
              <a:rPr lang="en-US" sz="3000" spc="-18">
                <a:solidFill>
                  <a:srgbClr val="000000"/>
                </a:solidFill>
                <a:latin typeface="TT Rounds Condensed"/>
                <a:ea typeface="TT Rounds Condensed"/>
                <a:cs typeface="TT Rounds Condensed"/>
                <a:sym typeface="TT Rounds Condensed"/>
              </a:rPr>
              <a:t>1). Very high                        2). High                                   3). Medium                           4). Low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7" id="27"/>
          <p:cNvSpPr txBox="true"/>
          <p:nvPr/>
        </p:nvSpPr>
        <p:spPr>
          <a:xfrm rot="0">
            <a:off x="1132998" y="572451"/>
            <a:ext cx="3655695"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a:t>
            </a:r>
          </a:p>
        </p:txBody>
      </p:sp>
      <p:sp>
        <p:nvSpPr>
          <p:cNvPr name="TextBox 28" id="28"/>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29" id="29"/>
          <p:cNvPicPr>
            <a:picLocks noChangeAspect="true"/>
          </p:cNvPicPr>
          <p:nvPr/>
        </p:nvPicPr>
        <p:blipFill>
          <a:blip r:embed="rId3"/>
          <a:stretch>
            <a:fillRect/>
          </a:stretch>
        </p:blipFill>
        <p:spPr>
          <a:xfrm rot="0">
            <a:off x="274320" y="960120"/>
            <a:ext cx="11795760" cy="790956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435291"/>
            <a:ext cx="16022002" cy="1280160"/>
          </a:xfrm>
          <a:prstGeom prst="rect">
            <a:avLst/>
          </a:prstGeom>
        </p:spPr>
        <p:txBody>
          <a:bodyPr anchor="t" rtlCol="false" tIns="0" lIns="0" bIns="0" rIns="0">
            <a:spAutoFit/>
          </a:bodyPr>
          <a:lstStyle/>
          <a:p>
            <a:pPr algn="l">
              <a:lnSpc>
                <a:spcPts val="8640"/>
              </a:lnSpc>
            </a:pPr>
            <a:r>
              <a:rPr lang="en-US" sz="7200" b="true">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1691640" y="2426970"/>
            <a:ext cx="11018520" cy="3944094"/>
          </a:xfrm>
          <a:prstGeom prst="rect">
            <a:avLst/>
          </a:prstGeom>
        </p:spPr>
        <p:txBody>
          <a:bodyPr anchor="t" rtlCol="false" tIns="0" lIns="0" bIns="0" rIns="0">
            <a:spAutoFit/>
          </a:bodyPr>
          <a:lstStyle/>
          <a:p>
            <a:pPr algn="l">
              <a:lnSpc>
                <a:spcPts val="5040"/>
              </a:lnSpc>
            </a:pPr>
            <a:r>
              <a:rPr lang="en-US" sz="4200">
                <a:solidFill>
                  <a:srgbClr val="000000"/>
                </a:solidFill>
                <a:latin typeface="Arimo"/>
                <a:ea typeface="Arimo"/>
                <a:cs typeface="Arimo"/>
                <a:sym typeface="Arimo"/>
              </a:rPr>
              <a:t>In summary, a comprehensive conclusion for a data analysis in a research study involves a strategic synthesis of key finding of the performance level of an each employee specifically and their implications,  contribution to the organisation as a brief .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l">
              <a:lnSpc>
                <a:spcPts val="7920"/>
              </a:lnSpc>
            </a:pPr>
            <a:r>
              <a:rPr lang="en-US" sz="6600" b="true">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22295"/>
            <a:ext cx="7360920" cy="659609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sp>
        <p:nvSpPr>
          <p:cNvPr name="TextBox 27" id="27"/>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0" id="30"/>
          <p:cNvSpPr txBox="true"/>
          <p:nvPr/>
        </p:nvSpPr>
        <p:spPr>
          <a:xfrm rot="0">
            <a:off x="1342548" y="2239673"/>
            <a:ext cx="10575608" cy="6685507"/>
          </a:xfrm>
          <a:prstGeom prst="rect">
            <a:avLst/>
          </a:prstGeom>
        </p:spPr>
        <p:txBody>
          <a:bodyPr anchor="t" rtlCol="false" tIns="0" lIns="0" bIns="0" rIns="0">
            <a:spAutoFit/>
          </a:bodyPr>
          <a:lstStyle/>
          <a:p>
            <a:pPr algn="l">
              <a:lnSpc>
                <a:spcPts val="6480"/>
              </a:lnSpc>
            </a:pPr>
            <a:r>
              <a:rPr lang="en-US" sz="5400" spc="97">
                <a:solidFill>
                  <a:srgbClr val="000000"/>
                </a:solidFill>
                <a:latin typeface="Baskerville Display PT"/>
                <a:ea typeface="Baskerville Display PT"/>
                <a:cs typeface="Baskerville Display PT"/>
                <a:sym typeface="Baskerville Display PT"/>
              </a:rPr>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sp>
        <p:nvSpPr>
          <p:cNvPr name="TextBox 27" id="27"/>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0" id="30"/>
          <p:cNvSpPr txBox="true"/>
          <p:nvPr/>
        </p:nvSpPr>
        <p:spPr>
          <a:xfrm rot="0">
            <a:off x="1391602" y="3009038"/>
            <a:ext cx="12547283" cy="5217705"/>
          </a:xfrm>
          <a:prstGeom prst="rect">
            <a:avLst/>
          </a:prstGeom>
        </p:spPr>
        <p:txBody>
          <a:bodyPr anchor="t" rtlCol="false" tIns="0" lIns="0" bIns="0" rIns="0">
            <a:spAutoFit/>
          </a:bodyPr>
          <a:lstStyle/>
          <a:p>
            <a:pPr algn="l">
              <a:lnSpc>
                <a:spcPts val="5040"/>
              </a:lnSpc>
            </a:pPr>
            <a:r>
              <a:rPr lang="en-US" sz="4200" spc="75">
                <a:solidFill>
                  <a:srgbClr val="000000"/>
                </a:solidFill>
                <a:latin typeface="Baskerville Display PT"/>
                <a:ea typeface="Baskerville Display PT"/>
                <a:cs typeface="Baskerville Display PT"/>
                <a:sym typeface="Baskerville Display PT"/>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Freeform 27" id="27"/>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28" id="2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29" id="29"/>
          <p:cNvSpPr/>
          <p:nvPr/>
        </p:nvSpPr>
        <p:spPr>
          <a:xfrm flipH="false" flipV="false" rot="0">
            <a:off x="1044782" y="2532060"/>
            <a:ext cx="12244388" cy="6118632"/>
          </a:xfrm>
          <a:custGeom>
            <a:avLst/>
            <a:gdLst/>
            <a:ahLst/>
            <a:cxnLst/>
            <a:rect r="r" b="b" t="t" l="l"/>
            <a:pathLst>
              <a:path h="6118632" w="12244388">
                <a:moveTo>
                  <a:pt x="0" y="0"/>
                </a:moveTo>
                <a:lnTo>
                  <a:pt x="12244387" y="0"/>
                </a:lnTo>
                <a:lnTo>
                  <a:pt x="12244387" y="6118632"/>
                </a:lnTo>
                <a:lnTo>
                  <a:pt x="0" y="6118632"/>
                </a:lnTo>
                <a:lnTo>
                  <a:pt x="0" y="0"/>
                </a:lnTo>
                <a:close/>
              </a:path>
            </a:pathLst>
          </a:custGeom>
          <a:blipFill>
            <a:blip r:embed="rId3"/>
            <a:stretch>
              <a:fillRect l="0" t="0" r="0" b="0"/>
            </a:stretch>
          </a:blipFill>
        </p:spPr>
      </p:sp>
      <p:sp>
        <p:nvSpPr>
          <p:cNvPr name="TextBox 30" id="30"/>
          <p:cNvSpPr txBox="true"/>
          <p:nvPr/>
        </p:nvSpPr>
        <p:spPr>
          <a:xfrm rot="0">
            <a:off x="6835140" y="7124253"/>
            <a:ext cx="1760220" cy="481608"/>
          </a:xfrm>
          <a:prstGeom prst="rect">
            <a:avLst/>
          </a:prstGeom>
        </p:spPr>
        <p:txBody>
          <a:bodyPr anchor="t" rtlCol="false" tIns="0" lIns="0" bIns="0" rIns="0">
            <a:spAutoFit/>
          </a:bodyPr>
          <a:lstStyle/>
          <a:p>
            <a:pPr algn="l">
              <a:lnSpc>
                <a:spcPts val="3240"/>
              </a:lnSpc>
            </a:pPr>
            <a:r>
              <a:rPr lang="en-US" b="true" sz="2700" spc="-30">
                <a:solidFill>
                  <a:srgbClr val="000000"/>
                </a:solidFill>
                <a:latin typeface="Arimo Bold"/>
                <a:ea typeface="Arimo Bold"/>
                <a:cs typeface="Arimo Bold"/>
                <a:sym typeface="Arimo Bold"/>
              </a:rPr>
              <a:t>Employer</a:t>
            </a:r>
          </a:p>
        </p:txBody>
      </p:sp>
      <p:sp>
        <p:nvSpPr>
          <p:cNvPr name="TextBox 31" id="31"/>
          <p:cNvSpPr txBox="true"/>
          <p:nvPr/>
        </p:nvSpPr>
        <p:spPr>
          <a:xfrm rot="0">
            <a:off x="9283797" y="7215114"/>
            <a:ext cx="1874520" cy="425916"/>
          </a:xfrm>
          <a:prstGeom prst="rect">
            <a:avLst/>
          </a:prstGeom>
        </p:spPr>
        <p:txBody>
          <a:bodyPr anchor="t" rtlCol="false" tIns="0" lIns="0" bIns="0" rIns="0">
            <a:spAutoFit/>
          </a:bodyPr>
          <a:lstStyle/>
          <a:p>
            <a:pPr algn="l">
              <a:lnSpc>
                <a:spcPts val="2879"/>
              </a:lnSpc>
            </a:pPr>
            <a:r>
              <a:rPr lang="en-US" b="true" sz="2400" spc="-27">
                <a:solidFill>
                  <a:srgbClr val="000000"/>
                </a:solidFill>
                <a:latin typeface="Arimo Bold"/>
                <a:ea typeface="Arimo Bold"/>
                <a:cs typeface="Arimo Bold"/>
                <a:sym typeface="Arimo Bold"/>
              </a:rPr>
              <a:t>Employee</a:t>
            </a:r>
          </a:p>
        </p:txBody>
      </p:sp>
      <p:sp>
        <p:nvSpPr>
          <p:cNvPr name="TextBox 32" id="32"/>
          <p:cNvSpPr txBox="true"/>
          <p:nvPr/>
        </p:nvSpPr>
        <p:spPr>
          <a:xfrm rot="0">
            <a:off x="11335702" y="7100814"/>
            <a:ext cx="2874645" cy="425916"/>
          </a:xfrm>
          <a:prstGeom prst="rect">
            <a:avLst/>
          </a:prstGeom>
        </p:spPr>
        <p:txBody>
          <a:bodyPr anchor="t" rtlCol="false" tIns="0" lIns="0" bIns="0" rIns="0">
            <a:spAutoFit/>
          </a:bodyPr>
          <a:lstStyle/>
          <a:p>
            <a:pPr algn="l">
              <a:lnSpc>
                <a:spcPts val="2879"/>
              </a:lnSpc>
            </a:pPr>
            <a:r>
              <a:rPr lang="en-US" b="true" sz="2400" spc="-27">
                <a:solidFill>
                  <a:srgbClr val="000000"/>
                </a:solidFill>
                <a:latin typeface="Arimo Bold"/>
                <a:ea typeface="Arimo Bold"/>
                <a:cs typeface="Arimo Bold"/>
                <a:sym typeface="Arimo Bold"/>
              </a:rPr>
              <a:t>Organisation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143000" y="2971800"/>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7" id="27"/>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Trebuchet MS Bold"/>
                <a:ea typeface="Trebuchet MS Bold"/>
                <a:cs typeface="Trebuchet MS Bold"/>
                <a:sym typeface="Trebuchet MS Bold"/>
              </a:rPr>
              <a:t>OUR SOLUTION AND ITS VALUE PROPOSITION</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0" id="30"/>
          <p:cNvSpPr txBox="true"/>
          <p:nvPr/>
        </p:nvSpPr>
        <p:spPr>
          <a:xfrm rot="0">
            <a:off x="5692140" y="3254261"/>
            <a:ext cx="9875520" cy="3759428"/>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Conditional Formatting – Missing          Filter – Remove                                       Formulae – Performance                            Pivot – Summary                                         Gragh – Data Visualization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224438" y="2769870"/>
            <a:ext cx="16082889" cy="4498092"/>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Employee dataset – Kaggle 26 Features                                     Employee ID - DE5B5E0E981696191474813EBC226A7F                     Name – Text                                                                                           Performance Level – Very High , High , Medium , Low         Gender – Male , Female                                                             Employee Ratings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DAGPZsvB29M</dc:identifier>
  <dcterms:modified xsi:type="dcterms:W3CDTF">2011-08-01T06:04:30Z</dcterms:modified>
  <cp:revision>1</cp:revision>
  <dc:title>Employee_Data_Analysis_2.pptx</dc:title>
</cp:coreProperties>
</file>