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4"/>
  </p:normalViewPr>
  <p:slideViewPr>
    <p:cSldViewPr>
      <p:cViewPr varScale="1">
        <p:scale>
          <a:sx n="106" d="100"/>
          <a:sy n="106" d="100"/>
        </p:scale>
        <p:origin x="792"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uditvamsi/Downloads/employee_data%20(1).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7"/>
  </c:pivotSource>
  <c:chart>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4674537703218432E-2"/>
          <c:y val="0.26895812551732923"/>
          <c:w val="0.69810219239053695"/>
          <c:h val="0.66455270921323517"/>
        </c:manualLayout>
      </c:layout>
      <c:barChart>
        <c:barDir val="col"/>
        <c:grouping val="clustered"/>
        <c:varyColors val="0"/>
        <c:ser>
          <c:idx val="0"/>
          <c:order val="0"/>
          <c:tx>
            <c:strRef>
              <c:f>Sheet1!$B$3:$B$4</c:f>
              <c:strCache>
                <c:ptCount val="1"/>
                <c:pt idx="0">
                  <c:v>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0605-1749-874E-0A2E89173037}"/>
            </c:ext>
          </c:extLst>
        </c:ser>
        <c:ser>
          <c:idx val="1"/>
          <c:order val="1"/>
          <c:tx>
            <c:strRef>
              <c:f>Sheet1!$C$3:$C$4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7-0605-1749-874E-0A2E89173037}"/>
            </c:ext>
          </c:extLst>
        </c:ser>
        <c:ser>
          <c:idx val="2"/>
          <c:order val="2"/>
          <c:tx>
            <c:strRef>
              <c:f>Sheet1!$D$3:$D$4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8-0605-1749-874E-0A2E89173037}"/>
            </c:ext>
          </c:extLst>
        </c:ser>
        <c:ser>
          <c:idx val="3"/>
          <c:order val="3"/>
          <c:tx>
            <c:strRef>
              <c:f>Sheet1!$E$3:$E$4</c:f>
              <c:strCache>
                <c:ptCount val="1"/>
                <c:pt idx="0">
                  <c:v>VERY HIGH</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9-0605-1749-874E-0A2E89173037}"/>
            </c:ext>
          </c:extLst>
        </c:ser>
        <c:dLbls>
          <c:showLegendKey val="0"/>
          <c:showVal val="0"/>
          <c:showCatName val="0"/>
          <c:showSerName val="0"/>
          <c:showPercent val="0"/>
          <c:showBubbleSize val="0"/>
        </c:dLbls>
        <c:gapWidth val="100"/>
        <c:overlap val="-24"/>
        <c:axId val="299611967"/>
        <c:axId val="752314480"/>
      </c:barChart>
      <c:catAx>
        <c:axId val="29961196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52314480"/>
        <c:crosses val="autoZero"/>
        <c:auto val="1"/>
        <c:lblAlgn val="ctr"/>
        <c:lblOffset val="100"/>
        <c:noMultiLvlLbl val="0"/>
      </c:catAx>
      <c:valAx>
        <c:axId val="75231448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996119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(1).csv]Sheet3!PivotTable2</c:name>
    <c:fmtId val="12"/>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MED</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0-0F56-A34F-B57F-449E36C2FF0F}"/>
            </c:ext>
          </c:extLst>
        </c:ser>
        <c:dLbls>
          <c:showLegendKey val="0"/>
          <c:showVal val="0"/>
          <c:showCatName val="0"/>
          <c:showSerName val="0"/>
          <c:showPercent val="0"/>
          <c:showBubbleSize val="0"/>
        </c:dLbls>
        <c:gapWidth val="100"/>
        <c:overlap val="-24"/>
        <c:axId val="1039928480"/>
        <c:axId val="299701663"/>
      </c:barChart>
      <c:catAx>
        <c:axId val="1039928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99701663"/>
        <c:crosses val="autoZero"/>
        <c:auto val="1"/>
        <c:lblAlgn val="ctr"/>
        <c:lblOffset val="100"/>
        <c:noMultiLvlLbl val="0"/>
      </c:catAx>
      <c:valAx>
        <c:axId val="299701663"/>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39928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(1).csv]Sheet4!PivotTable4</c:name>
    <c:fmtId val="13"/>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LOW</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0-97F2-0642-966E-4908988BC531}"/>
            </c:ext>
          </c:extLst>
        </c:ser>
        <c:dLbls>
          <c:showLegendKey val="0"/>
          <c:showVal val="0"/>
          <c:showCatName val="0"/>
          <c:showSerName val="0"/>
          <c:showPercent val="0"/>
          <c:showBubbleSize val="0"/>
        </c:dLbls>
        <c:gapWidth val="100"/>
        <c:overlap val="-24"/>
        <c:axId val="1239982047"/>
        <c:axId val="1237844639"/>
      </c:barChart>
      <c:catAx>
        <c:axId val="123998204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37844639"/>
        <c:crosses val="autoZero"/>
        <c:auto val="1"/>
        <c:lblAlgn val="ctr"/>
        <c:lblOffset val="100"/>
        <c:noMultiLvlLbl val="0"/>
      </c:catAx>
      <c:valAx>
        <c:axId val="12378446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39982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employment-png/download/5390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9321" y="3048000"/>
            <a:ext cx="8610600" cy="2308324"/>
          </a:xfrm>
          <a:prstGeom prst="rect">
            <a:avLst/>
          </a:prstGeom>
          <a:noFill/>
        </p:spPr>
        <p:txBody>
          <a:bodyPr wrap="square" rtlCol="0">
            <a:spAutoFit/>
          </a:bodyPr>
          <a:lstStyle/>
          <a:p>
            <a:r>
              <a:rPr lang="en-US" sz="2400" dirty="0"/>
              <a:t>STUDENT NAME: AKSHAYA S</a:t>
            </a:r>
          </a:p>
          <a:p>
            <a:r>
              <a:rPr lang="en-US" sz="2400" dirty="0"/>
              <a:t>REGISTER NO</a:t>
            </a:r>
            <a:r>
              <a:rPr lang="en-US" sz="2400"/>
              <a:t>: 122201993</a:t>
            </a:r>
            <a:endParaRPr lang="en-US" sz="2400" dirty="0"/>
          </a:p>
          <a:p>
            <a:r>
              <a:rPr lang="en-US" sz="2400" dirty="0"/>
              <a:t>DEPARTMENT:B COM (CORPORATE SECRETARYSHIP)</a:t>
            </a:r>
          </a:p>
          <a:p>
            <a:r>
              <a:rPr lang="en-US" sz="2400" dirty="0"/>
              <a:t>COLLEGE: ANNA ADHARSH COLLEGE FOR WOMEN,ANNANAGAR –CHENNAI-600040</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DE0BBC0-5936-16C8-D816-32531498F937}"/>
              </a:ext>
            </a:extLst>
          </p:cNvPr>
          <p:cNvSpPr txBox="1"/>
          <p:nvPr/>
        </p:nvSpPr>
        <p:spPr>
          <a:xfrm>
            <a:off x="2743200" y="1720840"/>
            <a:ext cx="5801140" cy="4801314"/>
          </a:xfrm>
          <a:prstGeom prst="rect">
            <a:avLst/>
          </a:prstGeom>
          <a:noFill/>
        </p:spPr>
        <p:txBody>
          <a:bodyPr wrap="none" rtlCol="0">
            <a:spAutoFit/>
          </a:bodyPr>
          <a:lstStyle/>
          <a:p>
            <a:r>
              <a:rPr lang="en-US" sz="2400" b="1" u="sng" dirty="0">
                <a:latin typeface="Times New Roman" panose="02020603050405020304" pitchFamily="18" charset="0"/>
                <a:cs typeface="Times New Roman" panose="02020603050405020304" pitchFamily="18" charset="0"/>
              </a:rPr>
              <a:t>DATA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KAGGLE-EMPLOYEE DATA</a:t>
            </a:r>
          </a:p>
          <a:p>
            <a:r>
              <a:rPr lang="en-US" sz="2400" b="1" u="sng" dirty="0">
                <a:latin typeface="Times New Roman" panose="02020603050405020304" pitchFamily="18" charset="0"/>
                <a:cs typeface="Times New Roman" panose="02020603050405020304" pitchFamily="18" charset="0"/>
              </a:rPr>
              <a:t>FEATURE COLLECTION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PERFOMMANCE RATING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EMPLOYEE  CATEGORIZE</a:t>
            </a:r>
          </a:p>
          <a:p>
            <a:r>
              <a:rPr lang="en-US" sz="2400" b="1" u="sng" dirty="0">
                <a:latin typeface="Times New Roman" panose="02020603050405020304" pitchFamily="18" charset="0"/>
                <a:cs typeface="Times New Roman" panose="02020603050405020304" pitchFamily="18" charset="0"/>
              </a:rPr>
              <a:t>DATA CLEANING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VALUES</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MISSING FILTER</a:t>
            </a:r>
          </a:p>
          <a:p>
            <a:r>
              <a:rPr lang="en-US" sz="2400" b="1" u="sng" dirty="0">
                <a:latin typeface="Times New Roman" panose="02020603050405020304" pitchFamily="18" charset="0"/>
                <a:cs typeface="Times New Roman" panose="02020603050405020304" pitchFamily="18" charset="0"/>
              </a:rPr>
              <a:t>PERFOMMANCE LEVEL</a:t>
            </a:r>
          </a:p>
          <a:p>
            <a:r>
              <a:rPr lang="en-US" sz="2400" b="1" u="sng" dirty="0">
                <a:latin typeface="Times New Roman" panose="02020603050405020304" pitchFamily="18" charset="0"/>
                <a:cs typeface="Times New Roman" panose="02020603050405020304" pitchFamily="18" charset="0"/>
              </a:rPr>
              <a:t>PIVOT TABLE</a:t>
            </a:r>
          </a:p>
          <a:p>
            <a:r>
              <a:rPr lang="en-US" sz="2400" b="1" u="sng" dirty="0">
                <a:latin typeface="Times New Roman" panose="02020603050405020304" pitchFamily="18" charset="0"/>
                <a:cs typeface="Times New Roman" panose="02020603050405020304" pitchFamily="18" charset="0"/>
              </a:rPr>
              <a:t>SLICER</a:t>
            </a:r>
          </a:p>
          <a:p>
            <a:r>
              <a:rPr lang="en-US" sz="2400" b="1" u="sng" dirty="0">
                <a:latin typeface="Times New Roman" panose="02020603050405020304" pitchFamily="18" charset="0"/>
                <a:cs typeface="Times New Roman" panose="02020603050405020304" pitchFamily="18" charset="0"/>
              </a:rPr>
              <a:t>GRAPHS</a:t>
            </a:r>
          </a:p>
          <a:p>
            <a:pPr marL="342900" indent="-342900">
              <a:buFont typeface="+mj-lt"/>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6294B94-7255-B4C4-B2FA-C71E1D1947EC}"/>
              </a:ext>
            </a:extLst>
          </p:cNvPr>
          <p:cNvSpPr txBox="1"/>
          <p:nvPr/>
        </p:nvSpPr>
        <p:spPr>
          <a:xfrm>
            <a:off x="773725" y="1495296"/>
            <a:ext cx="554671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PERFOMMANCE  LEVEL</a:t>
            </a:r>
          </a:p>
        </p:txBody>
      </p:sp>
      <p:graphicFrame>
        <p:nvGraphicFramePr>
          <p:cNvPr id="12" name="employee perfommance analysis">
            <a:extLst>
              <a:ext uri="{FF2B5EF4-FFF2-40B4-BE49-F238E27FC236}">
                <a16:creationId xmlns:a16="http://schemas.microsoft.com/office/drawing/2014/main" id="{FA4C868A-CB71-DE6F-66EF-477E12789171}"/>
              </a:ext>
            </a:extLst>
          </p:cNvPr>
          <p:cNvGraphicFramePr>
            <a:graphicFrameLocks/>
          </p:cNvGraphicFramePr>
          <p:nvPr>
            <p:extLst>
              <p:ext uri="{D42A27DB-BD31-4B8C-83A1-F6EECF244321}">
                <p14:modId xmlns:p14="http://schemas.microsoft.com/office/powerpoint/2010/main" val="3491774627"/>
              </p:ext>
            </p:extLst>
          </p:nvPr>
        </p:nvGraphicFramePr>
        <p:xfrm>
          <a:off x="901481" y="2140466"/>
          <a:ext cx="7512050" cy="3498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8123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510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819A20A2-0228-348F-D313-767075ABB234}"/>
              </a:ext>
            </a:extLst>
          </p:cNvPr>
          <p:cNvSpPr txBox="1"/>
          <p:nvPr/>
        </p:nvSpPr>
        <p:spPr>
          <a:xfrm>
            <a:off x="755332" y="1556175"/>
            <a:ext cx="7172325"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EMPLOYEES PERFOMANCE ON MEDIUM LEVEL</a:t>
            </a:r>
          </a:p>
          <a:p>
            <a:r>
              <a:rPr lang="en-US" sz="2400" dirty="0">
                <a:latin typeface="Times New Roman" panose="02020603050405020304" pitchFamily="18" charset="0"/>
                <a:cs typeface="Times New Roman" panose="02020603050405020304" pitchFamily="18" charset="0"/>
              </a:rPr>
              <a:t> </a:t>
            </a:r>
          </a:p>
        </p:txBody>
      </p:sp>
      <p:graphicFrame>
        <p:nvGraphicFramePr>
          <p:cNvPr id="12" name="Chart 11">
            <a:extLst>
              <a:ext uri="{FF2B5EF4-FFF2-40B4-BE49-F238E27FC236}">
                <a16:creationId xmlns:a16="http://schemas.microsoft.com/office/drawing/2014/main" id="{45E83DE1-92FD-778D-7A52-005465D77BAB}"/>
              </a:ext>
            </a:extLst>
          </p:cNvPr>
          <p:cNvGraphicFramePr>
            <a:graphicFrameLocks/>
          </p:cNvGraphicFramePr>
          <p:nvPr>
            <p:extLst>
              <p:ext uri="{D42A27DB-BD31-4B8C-83A1-F6EECF244321}">
                <p14:modId xmlns:p14="http://schemas.microsoft.com/office/powerpoint/2010/main" val="3927401913"/>
              </p:ext>
            </p:extLst>
          </p:nvPr>
        </p:nvGraphicFramePr>
        <p:xfrm>
          <a:off x="990600" y="2619374"/>
          <a:ext cx="5791200" cy="32004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AF73-5B2D-E95D-D119-D29FB6616EE5}"/>
              </a:ext>
            </a:extLst>
          </p:cNvPr>
          <p:cNvSpPr>
            <a:spLocks noGrp="1"/>
          </p:cNvSpPr>
          <p:nvPr>
            <p:ph type="title"/>
          </p:nvPr>
        </p:nvSpPr>
        <p:spPr>
          <a:xfrm>
            <a:off x="755332" y="385444"/>
            <a:ext cx="10681335" cy="1477328"/>
          </a:xfrm>
        </p:spPr>
        <p:txBody>
          <a:bodyPr/>
          <a:lstStyle/>
          <a:p>
            <a:r>
              <a:rPr lang="en-US" dirty="0"/>
              <a:t>RESULTS</a:t>
            </a:r>
            <a:br>
              <a:rPr lang="en-US" dirty="0"/>
            </a:br>
            <a:endParaRPr lang="en-US" dirty="0"/>
          </a:p>
        </p:txBody>
      </p:sp>
      <p:sp>
        <p:nvSpPr>
          <p:cNvPr id="4" name="TextBox 3">
            <a:extLst>
              <a:ext uri="{FF2B5EF4-FFF2-40B4-BE49-F238E27FC236}">
                <a16:creationId xmlns:a16="http://schemas.microsoft.com/office/drawing/2014/main" id="{8C724373-8AA5-C709-A775-A1BAD2A58420}"/>
              </a:ext>
            </a:extLst>
          </p:cNvPr>
          <p:cNvSpPr txBox="1"/>
          <p:nvPr/>
        </p:nvSpPr>
        <p:spPr>
          <a:xfrm>
            <a:off x="755332" y="1710002"/>
            <a:ext cx="6490110"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EMPLOYEES PERFOMANCE ON LOW LEVEL</a:t>
            </a:r>
          </a:p>
          <a:p>
            <a:r>
              <a:rPr lang="en-US" sz="2400" dirty="0">
                <a:latin typeface="Times New Roman" panose="02020603050405020304" pitchFamily="18" charset="0"/>
                <a:cs typeface="Times New Roman" panose="02020603050405020304" pitchFamily="18" charset="0"/>
              </a:rPr>
              <a:t> </a:t>
            </a:r>
          </a:p>
          <a:p>
            <a:endParaRPr lang="en-US" dirty="0"/>
          </a:p>
        </p:txBody>
      </p:sp>
      <p:graphicFrame>
        <p:nvGraphicFramePr>
          <p:cNvPr id="5" name="Chart 4">
            <a:extLst>
              <a:ext uri="{FF2B5EF4-FFF2-40B4-BE49-F238E27FC236}">
                <a16:creationId xmlns:a16="http://schemas.microsoft.com/office/drawing/2014/main" id="{6173466F-264C-3F89-9DE4-1E9876C809C0}"/>
              </a:ext>
            </a:extLst>
          </p:cNvPr>
          <p:cNvGraphicFramePr>
            <a:graphicFrameLocks/>
          </p:cNvGraphicFramePr>
          <p:nvPr>
            <p:extLst>
              <p:ext uri="{D42A27DB-BD31-4B8C-83A1-F6EECF244321}">
                <p14:modId xmlns:p14="http://schemas.microsoft.com/office/powerpoint/2010/main" val="2870312657"/>
              </p:ext>
            </p:extLst>
          </p:nvPr>
        </p:nvGraphicFramePr>
        <p:xfrm>
          <a:off x="1066800" y="2447330"/>
          <a:ext cx="5302250" cy="3130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776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066D6BE-6356-57DE-ACEA-25520F83C0C1}"/>
              </a:ext>
            </a:extLst>
          </p:cNvPr>
          <p:cNvSpPr txBox="1"/>
          <p:nvPr/>
        </p:nvSpPr>
        <p:spPr>
          <a:xfrm rot="10800000" flipV="1">
            <a:off x="990600" y="1600200"/>
            <a:ext cx="88392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dataset shows that most entries fall into the MED category (1530), followed by LOW (781), VERY HIGH (270), and HIGH (419). </a:t>
            </a:r>
            <a:r>
              <a:rPr lang="en-IN" sz="2400" b="1" dirty="0">
                <a:latin typeface="Times New Roman" panose="02020603050405020304" pitchFamily="18" charset="0"/>
                <a:cs typeface="Times New Roman" panose="02020603050405020304" pitchFamily="18" charset="0"/>
              </a:rPr>
              <a:t>NEL</a:t>
            </a:r>
            <a:r>
              <a:rPr lang="en-IN" sz="2400" dirty="0">
                <a:latin typeface="Times New Roman" panose="02020603050405020304" pitchFamily="18" charset="0"/>
                <a:cs typeface="Times New Roman" panose="02020603050405020304" pitchFamily="18" charset="0"/>
              </a:rPr>
              <a:t> has the highest total count (304). The data is well-balanced, with no missing or excess entries, indicating a structured dataset.</a:t>
            </a:r>
          </a:p>
          <a:p>
            <a:endParaRPr lang="en-I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4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0821"/>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2CA011F3-F93E-8C36-B7C4-4C9F4FB6761A}"/>
              </a:ext>
            </a:extLst>
          </p:cNvPr>
          <p:cNvSpPr txBox="1"/>
          <p:nvPr/>
        </p:nvSpPr>
        <p:spPr>
          <a:xfrm>
            <a:off x="834072" y="1884819"/>
            <a:ext cx="6334125"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Our organization is experiencing inconsistent employee performance, impacting productivity and team morale. Current performance evaluation methods are ineffective and lack standardization. We need to implement a structured performance analysis system to address these issues and improve overall efficiency.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62098" y="1695450"/>
            <a:ext cx="7924800" cy="378565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project aims to implement a standardized performance analysis system to enhance how employee performance is assessed and managed. By reviewing existing evaluation methods and developing consistent criteria, the project will introduce tools for effective data collection and feedback. This approach will ensure fairer evaluations, boost productivity, and better align individual performance with organizational goals, ultimately increasing overall employee satisfaction and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FC92EE1-268F-9462-5056-9BCE86053E8A}"/>
              </a:ext>
            </a:extLst>
          </p:cNvPr>
          <p:cNvSpPr txBox="1"/>
          <p:nvPr/>
        </p:nvSpPr>
        <p:spPr>
          <a:xfrm>
            <a:off x="699452" y="2514428"/>
            <a:ext cx="6753447"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The end users of the performance analysis system are employees, who receive feedback for growth; managers, who evaluate and guide performance; HR professionals, who manage the process and support development; and organizational leaders, who use data for strategic decisions</a:t>
            </a:r>
            <a:endParaRPr lang="en-US" sz="2400" dirty="0">
              <a:latin typeface="Times New Roman" panose="02020603050405020304" pitchFamily="18" charset="0"/>
              <a:cs typeface="Times New Roman" panose="02020603050405020304" pitchFamily="18" charset="0"/>
            </a:endParaRPr>
          </a:p>
        </p:txBody>
      </p:sp>
      <p:pic>
        <p:nvPicPr>
          <p:cNvPr id="13" name="Picture 12" descr="A group of people with different colored faces&#10;&#10;Description automatically generated">
            <a:extLst>
              <a:ext uri="{FF2B5EF4-FFF2-40B4-BE49-F238E27FC236}">
                <a16:creationId xmlns:a16="http://schemas.microsoft.com/office/drawing/2014/main" id="{371B0EEE-90E6-4649-4F5C-C7DE75268A3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10400" y="4058830"/>
            <a:ext cx="3773492" cy="25991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0EC673-7733-B20E-BBA7-77F93DE12ACA}"/>
              </a:ext>
            </a:extLst>
          </p:cNvPr>
          <p:cNvSpPr txBox="1"/>
          <p:nvPr/>
        </p:nvSpPr>
        <p:spPr>
          <a:xfrm>
            <a:off x="4572000" y="2207172"/>
            <a:ext cx="6190477" cy="2215991"/>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CONDITIONAL FORMATTING-MISSING</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FILTER-REMOVE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FORMULA-PERFOMMANCE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PIVOT-SUMMARY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GRAPH-DATA VISUALIZATION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D3A84CE0-4BE2-475D-B9A4-5AE8EB9A81BC}"/>
              </a:ext>
            </a:extLst>
          </p:cNvPr>
          <p:cNvSpPr txBox="1"/>
          <p:nvPr/>
        </p:nvSpPr>
        <p:spPr>
          <a:xfrm>
            <a:off x="2222938" y="1655379"/>
            <a:ext cx="5599161" cy="3693319"/>
          </a:xfrm>
          <a:prstGeom prst="rect">
            <a:avLst/>
          </a:prstGeom>
          <a:noFill/>
        </p:spPr>
        <p:txBody>
          <a:bodyPr wrap="non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DATASET-KAGGELE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26 FEATURES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9 FEATURES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ID NUMERICALS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NAME TXT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 TYPE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PERFOMMANCE LEVEL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GENDER-MALE/FEMALE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EMPLOYEE RATING-NUMERICALS</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639252" y="2095500"/>
            <a:ext cx="8480424" cy="138499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PERFOMMANCE LEVEL=IFS(Z8&gt;=5,”VERY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421</Words>
  <Application>Microsoft Macintosh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UDIT SURESH</cp:lastModifiedBy>
  <cp:revision>17</cp:revision>
  <dcterms:created xsi:type="dcterms:W3CDTF">2024-03-29T15:07:22Z</dcterms:created>
  <dcterms:modified xsi:type="dcterms:W3CDTF">2024-08-31T15:04:59Z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