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8" r:id="rId3"/>
    <p:sldId id="260" r:id="rId4"/>
    <p:sldId id="264" r:id="rId5"/>
    <p:sldId id="259" r:id="rId6"/>
    <p:sldId id="296" r:id="rId7"/>
    <p:sldId id="297" r:id="rId8"/>
    <p:sldId id="266" r:id="rId9"/>
    <p:sldId id="298" r:id="rId10"/>
    <p:sldId id="269" r:id="rId11"/>
    <p:sldId id="261" r:id="rId12"/>
    <p:sldId id="300" r:id="rId13"/>
    <p:sldId id="299" r:id="rId14"/>
    <p:sldId id="272" r:id="rId15"/>
    <p:sldId id="265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  <p:bold r:id="rId19"/>
    </p:embeddedFont>
    <p:embeddedFont>
      <p:font typeface="Cairo" panose="020B0604020202020204" charset="-78"/>
      <p:regular r:id="rId20"/>
      <p:bold r:id="rId21"/>
    </p:embeddedFont>
    <p:embeddedFont>
      <p:font typeface="Nunito Light" pitchFamily="2" charset="0"/>
      <p:regular r:id="rId22"/>
      <p: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PT Sans" panose="020B0503020203020204" pitchFamily="34" charset="0"/>
      <p:regular r:id="rId28"/>
      <p:bold r:id="rId29"/>
      <p:italic r:id="rId30"/>
      <p:boldItalic r:id="rId31"/>
    </p:embeddedFont>
    <p:embeddedFont>
      <p:font typeface="Raleway" pitchFamily="2" charset="0"/>
      <p:regular r:id="rId32"/>
      <p:bold r:id="rId33"/>
      <p:italic r:id="rId34"/>
      <p:boldItalic r:id="rId35"/>
    </p:embeddedFont>
    <p:embeddedFont>
      <p:font typeface="Space Grotesk" panose="020B0604020202020204" charset="0"/>
      <p:regular r:id="rId36"/>
      <p:bold r:id="rId37"/>
    </p:embeddedFont>
    <p:embeddedFont>
      <p:font typeface="Space Grotesk Medium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3C9116-81AE-4B7D-9995-14AFA3560BD5}">
  <a:tblStyle styleId="{593C9116-81AE-4B7D-9995-14AFA3560B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AD74273-8EDE-4170-963A-ED48555DCA9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>
          <a:extLst>
            <a:ext uri="{FF2B5EF4-FFF2-40B4-BE49-F238E27FC236}">
              <a16:creationId xmlns:a16="http://schemas.microsoft.com/office/drawing/2014/main" id="{FCD3CC58-8068-829F-EA9B-F952B08A8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4dda1946d_4_2758:notes">
            <a:extLst>
              <a:ext uri="{FF2B5EF4-FFF2-40B4-BE49-F238E27FC236}">
                <a16:creationId xmlns:a16="http://schemas.microsoft.com/office/drawing/2014/main" id="{74C61F07-A64A-657F-FAB7-1147599267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4dda1946d_4_2758:notes">
            <a:extLst>
              <a:ext uri="{FF2B5EF4-FFF2-40B4-BE49-F238E27FC236}">
                <a16:creationId xmlns:a16="http://schemas.microsoft.com/office/drawing/2014/main" id="{84BEF282-FB71-CCDA-BF19-E0697650BA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286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>
          <a:extLst>
            <a:ext uri="{FF2B5EF4-FFF2-40B4-BE49-F238E27FC236}">
              <a16:creationId xmlns:a16="http://schemas.microsoft.com/office/drawing/2014/main" id="{0FA2AF8D-199B-BB89-3A16-8B757ECF3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4dda1946d_4_2758:notes">
            <a:extLst>
              <a:ext uri="{FF2B5EF4-FFF2-40B4-BE49-F238E27FC236}">
                <a16:creationId xmlns:a16="http://schemas.microsoft.com/office/drawing/2014/main" id="{71C6B80A-BDD3-FB72-17B4-79C17A6058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4dda1946d_4_2758:notes">
            <a:extLst>
              <a:ext uri="{FF2B5EF4-FFF2-40B4-BE49-F238E27FC236}">
                <a16:creationId xmlns:a16="http://schemas.microsoft.com/office/drawing/2014/main" id="{58A8BF0F-CB14-A088-3EB6-796D289E6C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272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51722045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51722045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3744B030-2039-CD24-C8E6-E814B4A54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dda1946d_6_322:notes">
            <a:extLst>
              <a:ext uri="{FF2B5EF4-FFF2-40B4-BE49-F238E27FC236}">
                <a16:creationId xmlns:a16="http://schemas.microsoft.com/office/drawing/2014/main" id="{6D94BFB0-B74F-B8A4-0392-B7984492AE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dda1946d_6_322:notes">
            <a:extLst>
              <a:ext uri="{FF2B5EF4-FFF2-40B4-BE49-F238E27FC236}">
                <a16:creationId xmlns:a16="http://schemas.microsoft.com/office/drawing/2014/main" id="{DEE35B39-F5C6-ABE3-534B-6E94A1E8FD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708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336EEAA1-CB5C-777B-DB87-4B01B81EF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dda1946d_6_322:notes">
            <a:extLst>
              <a:ext uri="{FF2B5EF4-FFF2-40B4-BE49-F238E27FC236}">
                <a16:creationId xmlns:a16="http://schemas.microsoft.com/office/drawing/2014/main" id="{78666C14-69A3-47B9-0483-1348CEE742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dda1946d_6_322:notes">
            <a:extLst>
              <a:ext uri="{FF2B5EF4-FFF2-40B4-BE49-F238E27FC236}">
                <a16:creationId xmlns:a16="http://schemas.microsoft.com/office/drawing/2014/main" id="{B5159A75-57EE-6012-A04D-8611FD334F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746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>
          <a:extLst>
            <a:ext uri="{FF2B5EF4-FFF2-40B4-BE49-F238E27FC236}">
              <a16:creationId xmlns:a16="http://schemas.microsoft.com/office/drawing/2014/main" id="{6AD4A49A-19D1-393A-EA13-982A49002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4dda1946d_4_2726:notes">
            <a:extLst>
              <a:ext uri="{FF2B5EF4-FFF2-40B4-BE49-F238E27FC236}">
                <a16:creationId xmlns:a16="http://schemas.microsoft.com/office/drawing/2014/main" id="{A165DCC1-9700-8FFB-69F5-CBFB2FDA4A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4dda1946d_4_2726:notes">
            <a:extLst>
              <a:ext uri="{FF2B5EF4-FFF2-40B4-BE49-F238E27FC236}">
                <a16:creationId xmlns:a16="http://schemas.microsoft.com/office/drawing/2014/main" id="{6A1358B5-AEF0-552B-9F54-44A41DF2B6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110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rgbClr val="2411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3306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5" hasCustomPrompt="1"/>
          </p:nvPr>
        </p:nvSpPr>
        <p:spPr>
          <a:xfrm>
            <a:off x="3306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6" hasCustomPrompt="1"/>
          </p:nvPr>
        </p:nvSpPr>
        <p:spPr>
          <a:xfrm>
            <a:off x="5892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5892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20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8"/>
          </p:nvPr>
        </p:nvSpPr>
        <p:spPr>
          <a:xfrm>
            <a:off x="3306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9"/>
          </p:nvPr>
        </p:nvSpPr>
        <p:spPr>
          <a:xfrm>
            <a:off x="5892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3"/>
          </p:nvPr>
        </p:nvSpPr>
        <p:spPr>
          <a:xfrm>
            <a:off x="720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4"/>
          </p:nvPr>
        </p:nvSpPr>
        <p:spPr>
          <a:xfrm>
            <a:off x="3306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5"/>
          </p:nvPr>
        </p:nvSpPr>
        <p:spPr>
          <a:xfrm>
            <a:off x="5892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04" name="Google Shape;104;p13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05" name="Google Shape;105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13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08" name="Google Shape;108;p13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5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20" name="Google Shape;120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Google Shape;122;p15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23" name="Google Shape;123;p15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3889175" y="1000050"/>
            <a:ext cx="3205500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ubTitle" idx="1"/>
          </p:nvPr>
        </p:nvSpPr>
        <p:spPr>
          <a:xfrm>
            <a:off x="3889175" y="2131950"/>
            <a:ext cx="4185300" cy="20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29" name="Google Shape;129;p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16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32" name="Google Shape;132;p16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713225" y="707075"/>
            <a:ext cx="23454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ubTitle" idx="1"/>
          </p:nvPr>
        </p:nvSpPr>
        <p:spPr>
          <a:xfrm>
            <a:off x="713225" y="1606775"/>
            <a:ext cx="23454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>
            <a:spLocks noGrp="1"/>
          </p:cNvSpPr>
          <p:nvPr>
            <p:ph type="pic" idx="2"/>
          </p:nvPr>
        </p:nvSpPr>
        <p:spPr>
          <a:xfrm>
            <a:off x="5588500" y="539500"/>
            <a:ext cx="2801100" cy="406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37" name="Google Shape;137;p16"/>
          <p:cNvSpPr>
            <a:spLocks noGrp="1"/>
          </p:cNvSpPr>
          <p:nvPr>
            <p:ph type="pic" idx="3"/>
          </p:nvPr>
        </p:nvSpPr>
        <p:spPr>
          <a:xfrm>
            <a:off x="3171450" y="539500"/>
            <a:ext cx="2304300" cy="2285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38" name="Google Shape;138;p16"/>
          <p:cNvSpPr>
            <a:spLocks noGrp="1"/>
          </p:cNvSpPr>
          <p:nvPr>
            <p:ph type="pic" idx="4"/>
          </p:nvPr>
        </p:nvSpPr>
        <p:spPr>
          <a:xfrm>
            <a:off x="3171450" y="2953775"/>
            <a:ext cx="2304300" cy="1650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39" name="Google Shape;139;p16"/>
          <p:cNvSpPr>
            <a:spLocks noGrp="1"/>
          </p:cNvSpPr>
          <p:nvPr>
            <p:ph type="pic" idx="5"/>
          </p:nvPr>
        </p:nvSpPr>
        <p:spPr>
          <a:xfrm>
            <a:off x="754400" y="2953775"/>
            <a:ext cx="2304300" cy="1650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1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90" name="Google Shape;190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21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93" name="Google Shape;193;p21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subTitle" idx="1"/>
          </p:nvPr>
        </p:nvSpPr>
        <p:spPr>
          <a:xfrm>
            <a:off x="1162025" y="1656927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subTitle" idx="2"/>
          </p:nvPr>
        </p:nvSpPr>
        <p:spPr>
          <a:xfrm>
            <a:off x="3782975" y="1656925"/>
            <a:ext cx="1972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3"/>
          </p:nvPr>
        </p:nvSpPr>
        <p:spPr>
          <a:xfrm>
            <a:off x="116202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ubTitle" idx="4"/>
          </p:nvPr>
        </p:nvSpPr>
        <p:spPr>
          <a:xfrm>
            <a:off x="378297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5"/>
          </p:nvPr>
        </p:nvSpPr>
        <p:spPr>
          <a:xfrm>
            <a:off x="6403925" y="1656927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subTitle" idx="6"/>
          </p:nvPr>
        </p:nvSpPr>
        <p:spPr>
          <a:xfrm>
            <a:off x="640392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7"/>
          </p:nvPr>
        </p:nvSpPr>
        <p:spPr>
          <a:xfrm>
            <a:off x="1162025" y="1359241"/>
            <a:ext cx="1975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8"/>
          </p:nvPr>
        </p:nvSpPr>
        <p:spPr>
          <a:xfrm>
            <a:off x="3782975" y="1359241"/>
            <a:ext cx="1972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9"/>
          </p:nvPr>
        </p:nvSpPr>
        <p:spPr>
          <a:xfrm>
            <a:off x="6403925" y="1359241"/>
            <a:ext cx="197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subTitle" idx="13"/>
          </p:nvPr>
        </p:nvSpPr>
        <p:spPr>
          <a:xfrm>
            <a:off x="1162025" y="3086317"/>
            <a:ext cx="1975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14"/>
          </p:nvPr>
        </p:nvSpPr>
        <p:spPr>
          <a:xfrm>
            <a:off x="3782975" y="3086317"/>
            <a:ext cx="1972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subTitle" idx="15"/>
          </p:nvPr>
        </p:nvSpPr>
        <p:spPr>
          <a:xfrm>
            <a:off x="6403925" y="3086317"/>
            <a:ext cx="197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title" hasCustomPrompt="1"/>
          </p:nvPr>
        </p:nvSpPr>
        <p:spPr>
          <a:xfrm>
            <a:off x="1200575" y="2266166"/>
            <a:ext cx="2739300" cy="667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22"/>
          <p:cNvSpPr txBox="1">
            <a:spLocks noGrp="1"/>
          </p:cNvSpPr>
          <p:nvPr>
            <p:ph type="subTitle" idx="1"/>
          </p:nvPr>
        </p:nvSpPr>
        <p:spPr>
          <a:xfrm>
            <a:off x="1200575" y="2948884"/>
            <a:ext cx="27393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11" name="Google Shape;211;p22"/>
          <p:cNvSpPr txBox="1">
            <a:spLocks noGrp="1"/>
          </p:cNvSpPr>
          <p:nvPr>
            <p:ph type="title" idx="2" hasCustomPrompt="1"/>
          </p:nvPr>
        </p:nvSpPr>
        <p:spPr>
          <a:xfrm>
            <a:off x="1200575" y="977950"/>
            <a:ext cx="2739300" cy="666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22"/>
          <p:cNvSpPr txBox="1">
            <a:spLocks noGrp="1"/>
          </p:cNvSpPr>
          <p:nvPr>
            <p:ph type="subTitle" idx="3"/>
          </p:nvPr>
        </p:nvSpPr>
        <p:spPr>
          <a:xfrm>
            <a:off x="1200575" y="1669422"/>
            <a:ext cx="27393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13" name="Google Shape;213;p22"/>
          <p:cNvSpPr txBox="1">
            <a:spLocks noGrp="1"/>
          </p:cNvSpPr>
          <p:nvPr>
            <p:ph type="title" idx="4" hasCustomPrompt="1"/>
          </p:nvPr>
        </p:nvSpPr>
        <p:spPr>
          <a:xfrm>
            <a:off x="1200575" y="3555582"/>
            <a:ext cx="2739300" cy="667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22"/>
          <p:cNvSpPr txBox="1">
            <a:spLocks noGrp="1"/>
          </p:cNvSpPr>
          <p:nvPr>
            <p:ph type="subTitle" idx="5"/>
          </p:nvPr>
        </p:nvSpPr>
        <p:spPr>
          <a:xfrm>
            <a:off x="1200575" y="4238300"/>
            <a:ext cx="27393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24"/>
          <p:cNvGrpSpPr/>
          <p:nvPr/>
        </p:nvGrpSpPr>
        <p:grpSpPr>
          <a:xfrm rot="756538">
            <a:off x="-1069833" y="-1842572"/>
            <a:ext cx="4574157" cy="3479412"/>
            <a:chOff x="1522650" y="1117750"/>
            <a:chExt cx="4574075" cy="3479350"/>
          </a:xfrm>
        </p:grpSpPr>
        <p:sp>
          <p:nvSpPr>
            <p:cNvPr id="226" name="Google Shape;226;p2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5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30" name="Google Shape;230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25"/>
          <p:cNvGrpSpPr/>
          <p:nvPr/>
        </p:nvGrpSpPr>
        <p:grpSpPr>
          <a:xfrm>
            <a:off x="-1845124" y="-2180828"/>
            <a:ext cx="12652562" cy="9877041"/>
            <a:chOff x="-1845124" y="-2180828"/>
            <a:chExt cx="12652562" cy="9877041"/>
          </a:xfrm>
        </p:grpSpPr>
        <p:grpSp>
          <p:nvGrpSpPr>
            <p:cNvPr id="233" name="Google Shape;233;p25"/>
            <p:cNvGrpSpPr/>
            <p:nvPr/>
          </p:nvGrpSpPr>
          <p:grpSpPr>
            <a:xfrm>
              <a:off x="-1845124" y="-2180828"/>
              <a:ext cx="4574075" cy="3479350"/>
              <a:chOff x="1522650" y="1117750"/>
              <a:chExt cx="4574075" cy="347935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25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237" name="Google Shape;237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416200" y="2886625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4911639" y="2679824"/>
            <a:ext cx="2424300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808050" y="2679824"/>
            <a:ext cx="2424300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808050" y="2244217"/>
            <a:ext cx="2424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11639" y="2244217"/>
            <a:ext cx="2424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32" name="Google Shape;32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" name="Google Shape;34;p5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35" name="Google Shape;35;p5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5088475" y="770400"/>
            <a:ext cx="3081600" cy="3602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49" name="Google Shape;49;p7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50" name="Google Shape;50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" name="Google Shape;52;p7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53" name="Google Shape;53;p7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0" y="0"/>
            <a:ext cx="9143991" cy="5143500"/>
            <a:chOff x="10" y="0"/>
            <a:chExt cx="9143991" cy="5143500"/>
          </a:xfrm>
        </p:grpSpPr>
        <p:pic>
          <p:nvPicPr>
            <p:cNvPr id="57" name="Google Shape;5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416200" y="2886625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8"/>
          <p:cNvGrpSpPr/>
          <p:nvPr/>
        </p:nvGrpSpPr>
        <p:grpSpPr>
          <a:xfrm rot="756538">
            <a:off x="5159567" y="-1927047"/>
            <a:ext cx="4574157" cy="3479412"/>
            <a:chOff x="1522650" y="1117750"/>
            <a:chExt cx="4574075" cy="3479350"/>
          </a:xfrm>
        </p:grpSpPr>
        <p:sp>
          <p:nvSpPr>
            <p:cNvPr id="60" name="Google Shape;60;p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3830000" y="17164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 rot="756538">
            <a:off x="-714808" y="-2409347"/>
            <a:ext cx="4574157" cy="3479412"/>
            <a:chOff x="1522650" y="1117750"/>
            <a:chExt cx="4574075" cy="3479350"/>
          </a:xfrm>
        </p:grpSpPr>
        <p:sp>
          <p:nvSpPr>
            <p:cNvPr id="65" name="Google Shape;65;p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68" name="Google Shape;6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13225" y="15289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13225" y="3640050"/>
            <a:ext cx="4872900" cy="4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57132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5" name="Google Shape;75;p1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76" name="Google Shape;7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0"/>
          <p:cNvGrpSpPr/>
          <p:nvPr/>
        </p:nvGrpSpPr>
        <p:grpSpPr>
          <a:xfrm>
            <a:off x="-896231" y="-2525369"/>
            <a:ext cx="11703669" cy="10221582"/>
            <a:chOff x="-896231" y="-2525369"/>
            <a:chExt cx="11703669" cy="10221582"/>
          </a:xfrm>
        </p:grpSpPr>
        <p:grpSp>
          <p:nvGrpSpPr>
            <p:cNvPr id="79" name="Google Shape;79;p10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80" name="Google Shape;80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10"/>
            <p:cNvGrpSpPr/>
            <p:nvPr/>
          </p:nvGrpSpPr>
          <p:grpSpPr>
            <a:xfrm>
              <a:off x="-896231" y="-2525369"/>
              <a:ext cx="4573618" cy="3479002"/>
              <a:chOff x="1522650" y="1117750"/>
              <a:chExt cx="4574075" cy="3479350"/>
            </a:xfrm>
          </p:grpSpPr>
          <p:sp>
            <p:nvSpPr>
              <p:cNvPr id="83" name="Google Shape;83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 hasCustomPrompt="1"/>
          </p:nvPr>
        </p:nvSpPr>
        <p:spPr>
          <a:xfrm>
            <a:off x="4076350" y="2296400"/>
            <a:ext cx="3843300" cy="1085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4076350" y="3426700"/>
            <a:ext cx="38433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88" name="Google Shape;8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416200" y="2886625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2" r:id="rId12"/>
    <p:sldLayoutId id="2147483667" r:id="rId13"/>
    <p:sldLayoutId id="2147483668" r:id="rId14"/>
    <p:sldLayoutId id="2147483670" r:id="rId15"/>
    <p:sldLayoutId id="2147483671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9"/>
          <p:cNvGrpSpPr/>
          <p:nvPr/>
        </p:nvGrpSpPr>
        <p:grpSpPr>
          <a:xfrm rot="756538">
            <a:off x="-943408" y="-1494947"/>
            <a:ext cx="4574157" cy="3479412"/>
            <a:chOff x="1522650" y="1117750"/>
            <a:chExt cx="4574075" cy="3479350"/>
          </a:xfrm>
        </p:grpSpPr>
        <p:sp>
          <p:nvSpPr>
            <p:cNvPr id="250" name="Google Shape;250;p2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 txBox="1">
            <a:spLocks noGrp="1"/>
          </p:cNvSpPr>
          <p:nvPr>
            <p:ph type="ctrTitle"/>
          </p:nvPr>
        </p:nvSpPr>
        <p:spPr>
          <a:xfrm>
            <a:off x="713225" y="2205375"/>
            <a:ext cx="593471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InsurAI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Corporate Policy Automation and Intelligence System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Google Shape;254;p29"/>
          <p:cNvSpPr txBox="1">
            <a:spLocks noGrp="1"/>
          </p:cNvSpPr>
          <p:nvPr>
            <p:ph type="subTitle" idx="1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Akshaya T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2"/>
          <p:cNvSpPr txBox="1">
            <a:spLocks noGrp="1"/>
          </p:cNvSpPr>
          <p:nvPr>
            <p:ph type="title"/>
          </p:nvPr>
        </p:nvSpPr>
        <p:spPr>
          <a:xfrm>
            <a:off x="206861" y="295715"/>
            <a:ext cx="3205500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58A6ACB-8C95-DCAF-4075-8491FE1A0CF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50893" y="1259496"/>
            <a:ext cx="544221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Role-based dashboards: Employee / Agent / Admin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Policy management and claim submission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Appointment booking &amp; scheduling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Progress tracking for claims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 notifications for booking &amp; missed appointments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Chatbot 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InsurAI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queries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 login with JWT authentication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upload &amp; document management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Phases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Google Shape;306;p34"/>
          <p:cNvSpPr txBox="1">
            <a:spLocks noGrp="1"/>
          </p:cNvSpPr>
          <p:nvPr>
            <p:ph type="subTitle" idx="3"/>
          </p:nvPr>
        </p:nvSpPr>
        <p:spPr>
          <a:xfrm>
            <a:off x="1308434" y="1695723"/>
            <a:ext cx="6940535" cy="2899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M1 – Backend Setup: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Spring Boot, Database, JWT, Entities (User, Policy, Claim, Appointment), APIs</a:t>
            </a:r>
          </a:p>
          <a:p>
            <a:pPr marL="0" lvl="0" indent="0"/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M2 – Employee Module: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Dashboard, My Policies, Submit/View Claims, Progress Notes, Book Appointment</a:t>
            </a:r>
          </a:p>
          <a:p>
            <a:pPr marL="0" lvl="0" indent="0"/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M3 – Admin Module: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Dashboard, Policy Management, Claims Management, Agents Management</a:t>
            </a:r>
          </a:p>
          <a:p>
            <a:pPr marL="0" lvl="0" indent="0"/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M4 – Agent Module &amp; Integration: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Assigned Claims, Appointments, Free Time Schedule, Email Notifications, Frontend-Backend Integration, Chatbot assistance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" name="Google Shape;307;p34"/>
          <p:cNvSpPr/>
          <p:nvPr/>
        </p:nvSpPr>
        <p:spPr>
          <a:xfrm>
            <a:off x="409102" y="548494"/>
            <a:ext cx="310898" cy="365762"/>
          </a:xfrm>
          <a:custGeom>
            <a:avLst/>
            <a:gdLst/>
            <a:ahLst/>
            <a:cxnLst/>
            <a:rect l="l" t="t" r="r" b="b"/>
            <a:pathLst>
              <a:path w="10555" h="12004" extrusionOk="0">
                <a:moveTo>
                  <a:pt x="5262" y="709"/>
                </a:moveTo>
                <a:lnTo>
                  <a:pt x="9420" y="2788"/>
                </a:lnTo>
                <a:lnTo>
                  <a:pt x="8066" y="3450"/>
                </a:lnTo>
                <a:lnTo>
                  <a:pt x="5451" y="2127"/>
                </a:lnTo>
                <a:cubicBezTo>
                  <a:pt x="5403" y="2111"/>
                  <a:pt x="5348" y="2103"/>
                  <a:pt x="5293" y="2103"/>
                </a:cubicBezTo>
                <a:cubicBezTo>
                  <a:pt x="5238" y="2103"/>
                  <a:pt x="5183" y="2111"/>
                  <a:pt x="5136" y="2127"/>
                </a:cubicBezTo>
                <a:lnTo>
                  <a:pt x="2489" y="3450"/>
                </a:lnTo>
                <a:lnTo>
                  <a:pt x="1197" y="2788"/>
                </a:lnTo>
                <a:lnTo>
                  <a:pt x="5262" y="709"/>
                </a:lnTo>
                <a:close/>
                <a:moveTo>
                  <a:pt x="4915" y="3040"/>
                </a:moveTo>
                <a:lnTo>
                  <a:pt x="4915" y="6222"/>
                </a:lnTo>
                <a:lnTo>
                  <a:pt x="2804" y="7294"/>
                </a:lnTo>
                <a:lnTo>
                  <a:pt x="2804" y="4080"/>
                </a:lnTo>
                <a:lnTo>
                  <a:pt x="4915" y="3040"/>
                </a:lnTo>
                <a:close/>
                <a:moveTo>
                  <a:pt x="5640" y="3040"/>
                </a:moveTo>
                <a:lnTo>
                  <a:pt x="7750" y="4080"/>
                </a:lnTo>
                <a:lnTo>
                  <a:pt x="7750" y="7294"/>
                </a:lnTo>
                <a:lnTo>
                  <a:pt x="5640" y="6222"/>
                </a:lnTo>
                <a:lnTo>
                  <a:pt x="5640" y="3040"/>
                </a:lnTo>
                <a:close/>
                <a:moveTo>
                  <a:pt x="5262" y="6758"/>
                </a:moveTo>
                <a:lnTo>
                  <a:pt x="7278" y="7798"/>
                </a:lnTo>
                <a:lnTo>
                  <a:pt x="5262" y="8806"/>
                </a:lnTo>
                <a:lnTo>
                  <a:pt x="3277" y="7798"/>
                </a:lnTo>
                <a:lnTo>
                  <a:pt x="5262" y="6758"/>
                </a:lnTo>
                <a:close/>
                <a:moveTo>
                  <a:pt x="725" y="3372"/>
                </a:moveTo>
                <a:lnTo>
                  <a:pt x="2111" y="4080"/>
                </a:lnTo>
                <a:lnTo>
                  <a:pt x="2111" y="7829"/>
                </a:lnTo>
                <a:cubicBezTo>
                  <a:pt x="2111" y="7955"/>
                  <a:pt x="2206" y="8081"/>
                  <a:pt x="2332" y="8113"/>
                </a:cubicBezTo>
                <a:lnTo>
                  <a:pt x="4915" y="9404"/>
                </a:lnTo>
                <a:lnTo>
                  <a:pt x="4915" y="10980"/>
                </a:lnTo>
                <a:lnTo>
                  <a:pt x="725" y="8869"/>
                </a:lnTo>
                <a:lnTo>
                  <a:pt x="725" y="3372"/>
                </a:lnTo>
                <a:close/>
                <a:moveTo>
                  <a:pt x="9861" y="3387"/>
                </a:moveTo>
                <a:lnTo>
                  <a:pt x="9861" y="8932"/>
                </a:lnTo>
                <a:lnTo>
                  <a:pt x="5640" y="11011"/>
                </a:lnTo>
                <a:lnTo>
                  <a:pt x="5640" y="9436"/>
                </a:lnTo>
                <a:lnTo>
                  <a:pt x="8223" y="8144"/>
                </a:lnTo>
                <a:cubicBezTo>
                  <a:pt x="8349" y="8113"/>
                  <a:pt x="8412" y="7987"/>
                  <a:pt x="8412" y="7829"/>
                </a:cubicBezTo>
                <a:lnTo>
                  <a:pt x="8412" y="4080"/>
                </a:lnTo>
                <a:lnTo>
                  <a:pt x="9861" y="3387"/>
                </a:lnTo>
                <a:close/>
                <a:moveTo>
                  <a:pt x="5262" y="0"/>
                </a:moveTo>
                <a:cubicBezTo>
                  <a:pt x="5206" y="0"/>
                  <a:pt x="5151" y="16"/>
                  <a:pt x="5104" y="47"/>
                </a:cubicBezTo>
                <a:lnTo>
                  <a:pt x="284" y="2473"/>
                </a:lnTo>
                <a:cubicBezTo>
                  <a:pt x="63" y="2536"/>
                  <a:pt x="0" y="2662"/>
                  <a:pt x="0" y="2820"/>
                </a:cubicBezTo>
                <a:lnTo>
                  <a:pt x="0" y="9152"/>
                </a:lnTo>
                <a:cubicBezTo>
                  <a:pt x="0" y="9278"/>
                  <a:pt x="63" y="9404"/>
                  <a:pt x="189" y="9499"/>
                </a:cubicBezTo>
                <a:lnTo>
                  <a:pt x="5104" y="11956"/>
                </a:lnTo>
                <a:cubicBezTo>
                  <a:pt x="5151" y="11988"/>
                  <a:pt x="5206" y="12003"/>
                  <a:pt x="5262" y="12003"/>
                </a:cubicBezTo>
                <a:cubicBezTo>
                  <a:pt x="5317" y="12003"/>
                  <a:pt x="5372" y="11988"/>
                  <a:pt x="5419" y="11956"/>
                </a:cubicBezTo>
                <a:lnTo>
                  <a:pt x="10365" y="9499"/>
                </a:lnTo>
                <a:cubicBezTo>
                  <a:pt x="10460" y="9404"/>
                  <a:pt x="10554" y="9278"/>
                  <a:pt x="10554" y="9152"/>
                </a:cubicBezTo>
                <a:lnTo>
                  <a:pt x="10554" y="2788"/>
                </a:lnTo>
                <a:cubicBezTo>
                  <a:pt x="10554" y="2662"/>
                  <a:pt x="10460" y="2568"/>
                  <a:pt x="10365" y="2505"/>
                </a:cubicBezTo>
                <a:lnTo>
                  <a:pt x="5419" y="47"/>
                </a:lnTo>
                <a:cubicBezTo>
                  <a:pt x="5372" y="16"/>
                  <a:pt x="5317" y="0"/>
                  <a:pt x="52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>
          <a:extLst>
            <a:ext uri="{FF2B5EF4-FFF2-40B4-BE49-F238E27FC236}">
              <a16:creationId xmlns:a16="http://schemas.microsoft.com/office/drawing/2014/main" id="{92DCC4A9-185D-21C2-4A5C-1989F07AC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2">
            <a:extLst>
              <a:ext uri="{FF2B5EF4-FFF2-40B4-BE49-F238E27FC236}">
                <a16:creationId xmlns:a16="http://schemas.microsoft.com/office/drawing/2014/main" id="{39789E3F-1889-0890-60B5-B00993289C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860" y="295715"/>
            <a:ext cx="4177969" cy="640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Diagram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9F004-9AA2-125A-4CE3-2B3CAF8565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118"/>
          <a:stretch>
            <a:fillRect/>
          </a:stretch>
        </p:blipFill>
        <p:spPr>
          <a:xfrm>
            <a:off x="2483015" y="1351115"/>
            <a:ext cx="4177969" cy="300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3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>
          <a:extLst>
            <a:ext uri="{FF2B5EF4-FFF2-40B4-BE49-F238E27FC236}">
              <a16:creationId xmlns:a16="http://schemas.microsoft.com/office/drawing/2014/main" id="{58951CB1-A264-BBE2-9506-ABB786BEF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2">
            <a:extLst>
              <a:ext uri="{FF2B5EF4-FFF2-40B4-BE49-F238E27FC236}">
                <a16:creationId xmlns:a16="http://schemas.microsoft.com/office/drawing/2014/main" id="{6F694166-8023-0A1E-FA01-497D5870BE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423" y="475794"/>
            <a:ext cx="3205500" cy="540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1ADB1B3-4CA1-AFA1-50DE-BE5F25E35E3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9655" y="1647957"/>
            <a:ext cx="446234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Reduces manual workload in insurance management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 claim tracking &amp; policy assignment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Improves communication between employees &amp; agents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updates &amp; accountability with email notifications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Chatbot provides instant query handling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Secure, role-based, and structured system</a:t>
            </a:r>
          </a:p>
        </p:txBody>
      </p:sp>
      <p:sp>
        <p:nvSpPr>
          <p:cNvPr id="6" name="Google Shape;444;p42">
            <a:extLst>
              <a:ext uri="{FF2B5EF4-FFF2-40B4-BE49-F238E27FC236}">
                <a16:creationId xmlns:a16="http://schemas.microsoft.com/office/drawing/2014/main" id="{0FA66DCE-4001-8030-9369-64525BE983B3}"/>
              </a:ext>
            </a:extLst>
          </p:cNvPr>
          <p:cNvSpPr txBox="1">
            <a:spLocks/>
          </p:cNvSpPr>
          <p:nvPr/>
        </p:nvSpPr>
        <p:spPr>
          <a:xfrm>
            <a:off x="4572000" y="531024"/>
            <a:ext cx="4413577" cy="97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318CBD1-B725-BA9E-F351-75C9D7A80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0768" y="1647957"/>
            <a:ext cx="441357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AutoNum type="arabicPeriod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AutoNum type="alphaLcPeriod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AutoNum type="romanLcPeriod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AutoNum type="arabicPeriod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AutoNum type="alphaLcPeriod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AutoNum type="romanLcPeriod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AutoNum type="arabicPeriod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AutoNum type="alphaLcPeriod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AutoNum type="romanLcPeriod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Fully AI-powered chatbot with natural language queries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Analytics dashboard for claims, policies, and appointments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 app for employees and agents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SMS notifications for appointments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for claim risk assessment and fraud detection</a:t>
            </a:r>
          </a:p>
        </p:txBody>
      </p:sp>
    </p:spTree>
    <p:extLst>
      <p:ext uri="{BB962C8B-B14F-4D97-AF65-F5344CB8AC3E}">
        <p14:creationId xmlns:p14="http://schemas.microsoft.com/office/powerpoint/2010/main" val="333521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90D58A-5A85-941A-BB83-79910654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20" y="367990"/>
            <a:ext cx="2345400" cy="55520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DF5B1BCA-5DDC-80A8-724F-E8F3D9181F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36837" y="1152627"/>
            <a:ext cx="707032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InsurAI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Complete AI-assisted insurance management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Automates policies, claims, and appointments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Role-based dashboards enhance efficiency and transparency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chatbot and email notifications improve user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Scalable and secure system for modern insurance workflows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38"/>
          <p:cNvGrpSpPr/>
          <p:nvPr/>
        </p:nvGrpSpPr>
        <p:grpSpPr>
          <a:xfrm rot="4659980" flipH="1">
            <a:off x="3840892" y="3123036"/>
            <a:ext cx="4573980" cy="3479278"/>
            <a:chOff x="1522650" y="1117750"/>
            <a:chExt cx="4574075" cy="3479350"/>
          </a:xfrm>
        </p:grpSpPr>
        <p:sp>
          <p:nvSpPr>
            <p:cNvPr id="406" name="Google Shape;406;p3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38"/>
          <p:cNvSpPr txBox="1">
            <a:spLocks noGrp="1"/>
          </p:cNvSpPr>
          <p:nvPr>
            <p:ph type="title" idx="2"/>
          </p:nvPr>
        </p:nvSpPr>
        <p:spPr>
          <a:xfrm>
            <a:off x="2663004" y="1703980"/>
            <a:ext cx="3817992" cy="11057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Thank You!</a:t>
            </a:r>
            <a:endParaRPr sz="4400" dirty="0"/>
          </a:p>
        </p:txBody>
      </p:sp>
      <p:pic>
        <p:nvPicPr>
          <p:cNvPr id="414" name="Google Shape;4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410;p38">
            <a:extLst>
              <a:ext uri="{FF2B5EF4-FFF2-40B4-BE49-F238E27FC236}">
                <a16:creationId xmlns:a16="http://schemas.microsoft.com/office/drawing/2014/main" id="{639F8CF2-C3D3-ACAF-F978-6CA15A0071F7}"/>
              </a:ext>
            </a:extLst>
          </p:cNvPr>
          <p:cNvSpPr txBox="1">
            <a:spLocks/>
          </p:cNvSpPr>
          <p:nvPr/>
        </p:nvSpPr>
        <p:spPr>
          <a:xfrm>
            <a:off x="0" y="4655515"/>
            <a:ext cx="3585511" cy="48798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41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algn="ctr"/>
            <a:r>
              <a:rPr lang="en-US" sz="1800" dirty="0"/>
              <a:t>Any Queries?</a:t>
            </a:r>
            <a:br>
              <a:rPr lang="en-US" sz="3600" dirty="0"/>
            </a:br>
            <a:r>
              <a:rPr lang="en-US" sz="1200" dirty="0"/>
              <a:t>mail at: akshayathangaraj02@gmail.com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Google Shape;269;p31"/>
          <p:cNvSpPr txBox="1">
            <a:spLocks noGrp="1"/>
          </p:cNvSpPr>
          <p:nvPr>
            <p:ph type="title" idx="2"/>
          </p:nvPr>
        </p:nvSpPr>
        <p:spPr>
          <a:xfrm>
            <a:off x="7200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70" name="Google Shape;270;p31"/>
          <p:cNvSpPr txBox="1">
            <a:spLocks noGrp="1"/>
          </p:cNvSpPr>
          <p:nvPr>
            <p:ph type="title" idx="3"/>
          </p:nvPr>
        </p:nvSpPr>
        <p:spPr>
          <a:xfrm>
            <a:off x="720000" y="29904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1" name="Google Shape;271;p31"/>
          <p:cNvSpPr txBox="1">
            <a:spLocks noGrp="1"/>
          </p:cNvSpPr>
          <p:nvPr>
            <p:ph type="title" idx="4"/>
          </p:nvPr>
        </p:nvSpPr>
        <p:spPr>
          <a:xfrm>
            <a:off x="33060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72" name="Google Shape;272;p31"/>
          <p:cNvSpPr txBox="1">
            <a:spLocks noGrp="1"/>
          </p:cNvSpPr>
          <p:nvPr>
            <p:ph type="title" idx="5"/>
          </p:nvPr>
        </p:nvSpPr>
        <p:spPr>
          <a:xfrm>
            <a:off x="3306000" y="29904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73" name="Google Shape;273;p31"/>
          <p:cNvSpPr txBox="1">
            <a:spLocks noGrp="1"/>
          </p:cNvSpPr>
          <p:nvPr>
            <p:ph type="title" idx="6"/>
          </p:nvPr>
        </p:nvSpPr>
        <p:spPr>
          <a:xfrm>
            <a:off x="58920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4" name="Google Shape;274;p31"/>
          <p:cNvSpPr txBox="1">
            <a:spLocks noGrp="1"/>
          </p:cNvSpPr>
          <p:nvPr>
            <p:ph type="title" idx="7"/>
          </p:nvPr>
        </p:nvSpPr>
        <p:spPr>
          <a:xfrm>
            <a:off x="5892000" y="29904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subTitle" idx="1"/>
          </p:nvPr>
        </p:nvSpPr>
        <p:spPr>
          <a:xfrm>
            <a:off x="720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Overview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" name="Google Shape;276;p31"/>
          <p:cNvSpPr txBox="1">
            <a:spLocks noGrp="1"/>
          </p:cNvSpPr>
          <p:nvPr>
            <p:ph type="subTitle" idx="8"/>
          </p:nvPr>
        </p:nvSpPr>
        <p:spPr>
          <a:xfrm>
            <a:off x="3306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 Stack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7" name="Google Shape;277;p31"/>
          <p:cNvSpPr txBox="1">
            <a:spLocks noGrp="1"/>
          </p:cNvSpPr>
          <p:nvPr>
            <p:ph type="subTitle" idx="9"/>
          </p:nvPr>
        </p:nvSpPr>
        <p:spPr>
          <a:xfrm>
            <a:off x="5892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8" name="Google Shape;278;p31"/>
          <p:cNvSpPr txBox="1">
            <a:spLocks noGrp="1"/>
          </p:cNvSpPr>
          <p:nvPr>
            <p:ph type="subTitle" idx="13"/>
          </p:nvPr>
        </p:nvSpPr>
        <p:spPr>
          <a:xfrm>
            <a:off x="720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&amp; Development phases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9" name="Google Shape;279;p31"/>
          <p:cNvSpPr txBox="1">
            <a:spLocks noGrp="1"/>
          </p:cNvSpPr>
          <p:nvPr>
            <p:ph type="subTitle" idx="14"/>
          </p:nvPr>
        </p:nvSpPr>
        <p:spPr>
          <a:xfrm>
            <a:off x="3306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Workflow, Benefits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0" name="Google Shape;280;p31"/>
          <p:cNvSpPr txBox="1">
            <a:spLocks noGrp="1"/>
          </p:cNvSpPr>
          <p:nvPr>
            <p:ph type="subTitle" idx="15"/>
          </p:nvPr>
        </p:nvSpPr>
        <p:spPr>
          <a:xfrm>
            <a:off x="5892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Enhancements, Conclusion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3"/>
          <p:cNvSpPr txBox="1">
            <a:spLocks noGrp="1"/>
          </p:cNvSpPr>
          <p:nvPr>
            <p:ph type="title" idx="2"/>
          </p:nvPr>
        </p:nvSpPr>
        <p:spPr>
          <a:xfrm>
            <a:off x="31979" y="165535"/>
            <a:ext cx="5462585" cy="8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5" name="Google Shape;295;p33"/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296" name="Google Shape;296;p33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48C1824E-E46C-A81B-6568-1B9A6254F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827" y="1474693"/>
            <a:ext cx="549794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InsurAI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AI-powered insurance management 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Role-based system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Employee, Agent, Admin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Automates policies, claims, and appointments.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Reduces manual work and improves efficiency.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Technology Stack</a:t>
            </a:r>
            <a:endParaRPr dirty="0"/>
          </a:p>
        </p:txBody>
      </p:sp>
      <p:sp>
        <p:nvSpPr>
          <p:cNvPr id="366" name="Google Shape;366;p37"/>
          <p:cNvSpPr txBox="1">
            <a:spLocks noGrp="1"/>
          </p:cNvSpPr>
          <p:nvPr>
            <p:ph type="subTitle" idx="1"/>
          </p:nvPr>
        </p:nvSpPr>
        <p:spPr>
          <a:xfrm>
            <a:off x="1162025" y="1656927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HTML, CSS, JavaScript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7" name="Google Shape;367;p37"/>
          <p:cNvSpPr txBox="1">
            <a:spLocks noGrp="1"/>
          </p:cNvSpPr>
          <p:nvPr>
            <p:ph type="subTitle" idx="2"/>
          </p:nvPr>
        </p:nvSpPr>
        <p:spPr>
          <a:xfrm>
            <a:off x="3782975" y="1656925"/>
            <a:ext cx="1972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" name="Google Shape;368;p37"/>
          <p:cNvSpPr txBox="1">
            <a:spLocks noGrp="1"/>
          </p:cNvSpPr>
          <p:nvPr>
            <p:ph type="subTitle" idx="3"/>
          </p:nvPr>
        </p:nvSpPr>
        <p:spPr>
          <a:xfrm>
            <a:off x="116202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Gemini API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" name="Google Shape;369;p37"/>
          <p:cNvSpPr txBox="1">
            <a:spLocks noGrp="1"/>
          </p:cNvSpPr>
          <p:nvPr>
            <p:ph type="subTitle" idx="4"/>
          </p:nvPr>
        </p:nvSpPr>
        <p:spPr>
          <a:xfrm>
            <a:off x="3637118" y="3387221"/>
            <a:ext cx="2321726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 services for 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appointment updates</a:t>
            </a:r>
          </a:p>
        </p:txBody>
      </p:sp>
      <p:sp>
        <p:nvSpPr>
          <p:cNvPr id="370" name="Google Shape;370;p37"/>
          <p:cNvSpPr txBox="1">
            <a:spLocks noGrp="1"/>
          </p:cNvSpPr>
          <p:nvPr>
            <p:ph type="subTitle" idx="7"/>
          </p:nvPr>
        </p:nvSpPr>
        <p:spPr>
          <a:xfrm>
            <a:off x="1162025" y="1359241"/>
            <a:ext cx="1975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1" name="Google Shape;371;p37"/>
          <p:cNvSpPr txBox="1">
            <a:spLocks noGrp="1"/>
          </p:cNvSpPr>
          <p:nvPr>
            <p:ph type="subTitle" idx="8"/>
          </p:nvPr>
        </p:nvSpPr>
        <p:spPr>
          <a:xfrm>
            <a:off x="3782975" y="1359241"/>
            <a:ext cx="1972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2" name="Google Shape;372;p37"/>
          <p:cNvSpPr txBox="1">
            <a:spLocks noGrp="1"/>
          </p:cNvSpPr>
          <p:nvPr>
            <p:ph type="subTitle" idx="9"/>
          </p:nvPr>
        </p:nvSpPr>
        <p:spPr>
          <a:xfrm>
            <a:off x="6403925" y="1359241"/>
            <a:ext cx="197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3" name="Google Shape;373;p37"/>
          <p:cNvSpPr txBox="1">
            <a:spLocks noGrp="1"/>
          </p:cNvSpPr>
          <p:nvPr>
            <p:ph type="subTitle" idx="5"/>
          </p:nvPr>
        </p:nvSpPr>
        <p:spPr>
          <a:xfrm>
            <a:off x="6403925" y="1656927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Java Spring Boot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4" name="Google Shape;374;p37"/>
          <p:cNvSpPr txBox="1">
            <a:spLocks noGrp="1"/>
          </p:cNvSpPr>
          <p:nvPr>
            <p:ph type="subTitle" idx="6"/>
          </p:nvPr>
        </p:nvSpPr>
        <p:spPr>
          <a:xfrm>
            <a:off x="640392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JWT Authentication</a:t>
            </a:r>
          </a:p>
        </p:txBody>
      </p:sp>
      <p:sp>
        <p:nvSpPr>
          <p:cNvPr id="375" name="Google Shape;375;p37"/>
          <p:cNvSpPr txBox="1">
            <a:spLocks noGrp="1"/>
          </p:cNvSpPr>
          <p:nvPr>
            <p:ph type="subTitle" idx="13"/>
          </p:nvPr>
        </p:nvSpPr>
        <p:spPr>
          <a:xfrm>
            <a:off x="1162025" y="3086317"/>
            <a:ext cx="1975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Chatbot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6" name="Google Shape;376;p37"/>
          <p:cNvSpPr txBox="1">
            <a:spLocks noGrp="1"/>
          </p:cNvSpPr>
          <p:nvPr>
            <p:ph type="subTitle" idx="14"/>
          </p:nvPr>
        </p:nvSpPr>
        <p:spPr>
          <a:xfrm>
            <a:off x="3782975" y="3086317"/>
            <a:ext cx="1972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Notifications</a:t>
            </a:r>
            <a:r>
              <a:rPr lang="e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7" name="Google Shape;377;p37"/>
          <p:cNvSpPr txBox="1">
            <a:spLocks noGrp="1"/>
          </p:cNvSpPr>
          <p:nvPr>
            <p:ph type="subTitle" idx="15"/>
          </p:nvPr>
        </p:nvSpPr>
        <p:spPr>
          <a:xfrm>
            <a:off x="6403925" y="3086317"/>
            <a:ext cx="197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78" name="Google Shape;378;p37"/>
          <p:cNvGrpSpPr/>
          <p:nvPr/>
        </p:nvGrpSpPr>
        <p:grpSpPr>
          <a:xfrm>
            <a:off x="3378784" y="1414185"/>
            <a:ext cx="329194" cy="329202"/>
            <a:chOff x="3282325" y="2035675"/>
            <a:chExt cx="459575" cy="454825"/>
          </a:xfrm>
        </p:grpSpPr>
        <p:sp>
          <p:nvSpPr>
            <p:cNvPr id="379" name="Google Shape;379;p37"/>
            <p:cNvSpPr/>
            <p:nvPr/>
          </p:nvSpPr>
          <p:spPr>
            <a:xfrm>
              <a:off x="3337050" y="2234125"/>
              <a:ext cx="85925" cy="206325"/>
            </a:xfrm>
            <a:custGeom>
              <a:avLst/>
              <a:gdLst/>
              <a:ahLst/>
              <a:cxnLst/>
              <a:rect l="l" t="t" r="r" b="b"/>
              <a:pathLst>
                <a:path w="3437" h="8253" extrusionOk="0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3451275" y="2175475"/>
              <a:ext cx="84925" cy="264975"/>
            </a:xfrm>
            <a:custGeom>
              <a:avLst/>
              <a:gdLst/>
              <a:ahLst/>
              <a:cxnLst/>
              <a:rect l="l" t="t" r="r" b="b"/>
              <a:pathLst>
                <a:path w="3397" h="10599" extrusionOk="0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3564500" y="2116825"/>
              <a:ext cx="84950" cy="323625"/>
            </a:xfrm>
            <a:custGeom>
              <a:avLst/>
              <a:gdLst/>
              <a:ahLst/>
              <a:cxnLst/>
              <a:rect l="l" t="t" r="r" b="b"/>
              <a:pathLst>
                <a:path w="3398" h="12945" extrusionOk="0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3282325" y="2035675"/>
              <a:ext cx="459575" cy="454825"/>
            </a:xfrm>
            <a:custGeom>
              <a:avLst/>
              <a:gdLst/>
              <a:ahLst/>
              <a:cxnLst/>
              <a:rect l="l" t="t" r="r" b="b"/>
              <a:pathLst>
                <a:path w="18383" h="18193" extrusionOk="0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3" name="Google Shape;383;p37"/>
          <p:cNvGrpSpPr/>
          <p:nvPr/>
        </p:nvGrpSpPr>
        <p:grpSpPr>
          <a:xfrm>
            <a:off x="764875" y="1414198"/>
            <a:ext cx="329177" cy="329180"/>
            <a:chOff x="-46401050" y="2333325"/>
            <a:chExt cx="300125" cy="300100"/>
          </a:xfrm>
        </p:grpSpPr>
        <p:sp>
          <p:nvSpPr>
            <p:cNvPr id="384" name="Google Shape;384;p37"/>
            <p:cNvSpPr/>
            <p:nvPr/>
          </p:nvSpPr>
          <p:spPr>
            <a:xfrm>
              <a:off x="-46401050" y="2333325"/>
              <a:ext cx="300125" cy="300100"/>
            </a:xfrm>
            <a:custGeom>
              <a:avLst/>
              <a:gdLst/>
              <a:ahLst/>
              <a:cxnLst/>
              <a:rect l="l" t="t" r="r" b="b"/>
              <a:pathLst>
                <a:path w="12005" h="12004" extrusionOk="0">
                  <a:moveTo>
                    <a:pt x="7719" y="725"/>
                  </a:moveTo>
                  <a:lnTo>
                    <a:pt x="7719" y="2111"/>
                  </a:lnTo>
                  <a:lnTo>
                    <a:pt x="7026" y="2111"/>
                  </a:lnTo>
                  <a:lnTo>
                    <a:pt x="7026" y="725"/>
                  </a:lnTo>
                  <a:close/>
                  <a:moveTo>
                    <a:pt x="9137" y="725"/>
                  </a:moveTo>
                  <a:lnTo>
                    <a:pt x="9137" y="3498"/>
                  </a:lnTo>
                  <a:lnTo>
                    <a:pt x="2805" y="3498"/>
                  </a:lnTo>
                  <a:lnTo>
                    <a:pt x="2805" y="725"/>
                  </a:lnTo>
                  <a:lnTo>
                    <a:pt x="6302" y="725"/>
                  </a:lnTo>
                  <a:lnTo>
                    <a:pt x="6302" y="2489"/>
                  </a:lnTo>
                  <a:cubicBezTo>
                    <a:pt x="6302" y="2678"/>
                    <a:pt x="6459" y="2836"/>
                    <a:pt x="6648" y="2836"/>
                  </a:cubicBezTo>
                  <a:lnTo>
                    <a:pt x="8066" y="2836"/>
                  </a:lnTo>
                  <a:cubicBezTo>
                    <a:pt x="8255" y="2836"/>
                    <a:pt x="8413" y="2678"/>
                    <a:pt x="8413" y="2489"/>
                  </a:cubicBezTo>
                  <a:lnTo>
                    <a:pt x="8413" y="725"/>
                  </a:lnTo>
                  <a:close/>
                  <a:moveTo>
                    <a:pt x="2080" y="725"/>
                  </a:moveTo>
                  <a:lnTo>
                    <a:pt x="2080" y="3876"/>
                  </a:lnTo>
                  <a:cubicBezTo>
                    <a:pt x="2080" y="4065"/>
                    <a:pt x="2238" y="4222"/>
                    <a:pt x="2427" y="4222"/>
                  </a:cubicBezTo>
                  <a:lnTo>
                    <a:pt x="9452" y="4222"/>
                  </a:lnTo>
                  <a:cubicBezTo>
                    <a:pt x="9641" y="4222"/>
                    <a:pt x="9799" y="4065"/>
                    <a:pt x="9799" y="3876"/>
                  </a:cubicBezTo>
                  <a:lnTo>
                    <a:pt x="9799" y="1166"/>
                  </a:lnTo>
                  <a:lnTo>
                    <a:pt x="11217" y="2584"/>
                  </a:lnTo>
                  <a:lnTo>
                    <a:pt x="11217" y="11311"/>
                  </a:lnTo>
                  <a:lnTo>
                    <a:pt x="662" y="11311"/>
                  </a:lnTo>
                  <a:lnTo>
                    <a:pt x="662" y="725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1657"/>
                  </a:lnTo>
                  <a:cubicBezTo>
                    <a:pt x="1" y="11846"/>
                    <a:pt x="158" y="12004"/>
                    <a:pt x="347" y="12004"/>
                  </a:cubicBezTo>
                  <a:lnTo>
                    <a:pt x="11658" y="12004"/>
                  </a:lnTo>
                  <a:cubicBezTo>
                    <a:pt x="11847" y="12004"/>
                    <a:pt x="12004" y="11846"/>
                    <a:pt x="12004" y="11657"/>
                  </a:cubicBezTo>
                  <a:lnTo>
                    <a:pt x="12004" y="2489"/>
                  </a:lnTo>
                  <a:cubicBezTo>
                    <a:pt x="11941" y="2395"/>
                    <a:pt x="11878" y="2300"/>
                    <a:pt x="11847" y="2237"/>
                  </a:cubicBezTo>
                  <a:lnTo>
                    <a:pt x="9736" y="127"/>
                  </a:lnTo>
                  <a:cubicBezTo>
                    <a:pt x="9641" y="32"/>
                    <a:pt x="9578" y="1"/>
                    <a:pt x="9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-46366400" y="2580650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8" y="0"/>
                  </a:moveTo>
                  <a:cubicBezTo>
                    <a:pt x="159" y="0"/>
                    <a:pt x="1" y="158"/>
                    <a:pt x="1" y="347"/>
                  </a:cubicBezTo>
                  <a:cubicBezTo>
                    <a:pt x="1" y="536"/>
                    <a:pt x="159" y="693"/>
                    <a:pt x="348" y="693"/>
                  </a:cubicBezTo>
                  <a:lnTo>
                    <a:pt x="1041" y="693"/>
                  </a:lnTo>
                  <a:cubicBezTo>
                    <a:pt x="1261" y="693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-46313625" y="2457775"/>
              <a:ext cx="122900" cy="122100"/>
            </a:xfrm>
            <a:custGeom>
              <a:avLst/>
              <a:gdLst/>
              <a:ahLst/>
              <a:cxnLst/>
              <a:rect l="l" t="t" r="r" b="b"/>
              <a:pathLst>
                <a:path w="4916" h="4884" extrusionOk="0">
                  <a:moveTo>
                    <a:pt x="2458" y="662"/>
                  </a:moveTo>
                  <a:cubicBezTo>
                    <a:pt x="3435" y="662"/>
                    <a:pt x="4222" y="1450"/>
                    <a:pt x="4222" y="2426"/>
                  </a:cubicBezTo>
                  <a:cubicBezTo>
                    <a:pt x="4222" y="3403"/>
                    <a:pt x="3435" y="4190"/>
                    <a:pt x="2458" y="4190"/>
                  </a:cubicBezTo>
                  <a:cubicBezTo>
                    <a:pt x="1450" y="4190"/>
                    <a:pt x="662" y="3403"/>
                    <a:pt x="662" y="2426"/>
                  </a:cubicBezTo>
                  <a:cubicBezTo>
                    <a:pt x="662" y="1450"/>
                    <a:pt x="1450" y="662"/>
                    <a:pt x="2458" y="662"/>
                  </a:cubicBezTo>
                  <a:close/>
                  <a:moveTo>
                    <a:pt x="2458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81"/>
                    <a:pt x="1103" y="4884"/>
                    <a:pt x="2458" y="4884"/>
                  </a:cubicBezTo>
                  <a:cubicBezTo>
                    <a:pt x="3781" y="4884"/>
                    <a:pt x="4884" y="3749"/>
                    <a:pt x="4884" y="2426"/>
                  </a:cubicBezTo>
                  <a:cubicBezTo>
                    <a:pt x="4916" y="1103"/>
                    <a:pt x="3813" y="0"/>
                    <a:pt x="2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-46278950" y="249322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662"/>
                  </a:moveTo>
                  <a:cubicBezTo>
                    <a:pt x="1260" y="662"/>
                    <a:pt x="1418" y="819"/>
                    <a:pt x="1418" y="1008"/>
                  </a:cubicBezTo>
                  <a:cubicBezTo>
                    <a:pt x="1418" y="1197"/>
                    <a:pt x="1260" y="1355"/>
                    <a:pt x="1071" y="1355"/>
                  </a:cubicBezTo>
                  <a:cubicBezTo>
                    <a:pt x="851" y="1355"/>
                    <a:pt x="693" y="1197"/>
                    <a:pt x="693" y="1008"/>
                  </a:cubicBezTo>
                  <a:cubicBezTo>
                    <a:pt x="693" y="819"/>
                    <a:pt x="851" y="662"/>
                    <a:pt x="1071" y="662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38" y="2111"/>
                    <a:pt x="2111" y="1638"/>
                    <a:pt x="2111" y="1040"/>
                  </a:cubicBezTo>
                  <a:cubicBezTo>
                    <a:pt x="2142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37"/>
          <p:cNvSpPr/>
          <p:nvPr/>
        </p:nvSpPr>
        <p:spPr>
          <a:xfrm>
            <a:off x="5997374" y="1414198"/>
            <a:ext cx="329184" cy="329177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" name="Google Shape;389;p37"/>
          <p:cNvGrpSpPr/>
          <p:nvPr/>
        </p:nvGrpSpPr>
        <p:grpSpPr>
          <a:xfrm>
            <a:off x="3384622" y="3145484"/>
            <a:ext cx="329185" cy="329185"/>
            <a:chOff x="-44528075" y="1982825"/>
            <a:chExt cx="300900" cy="301700"/>
          </a:xfrm>
        </p:grpSpPr>
        <p:sp>
          <p:nvSpPr>
            <p:cNvPr id="390" name="Google Shape;390;p37"/>
            <p:cNvSpPr/>
            <p:nvPr/>
          </p:nvSpPr>
          <p:spPr>
            <a:xfrm>
              <a:off x="-44528075" y="1982825"/>
              <a:ext cx="300900" cy="301700"/>
            </a:xfrm>
            <a:custGeom>
              <a:avLst/>
              <a:gdLst/>
              <a:ahLst/>
              <a:cxnLst/>
              <a:rect l="l" t="t" r="r" b="b"/>
              <a:pathLst>
                <a:path w="12036" h="12068" extrusionOk="0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-44455600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-44455600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-443146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-44314625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-44447725" y="2062375"/>
              <a:ext cx="143350" cy="140225"/>
            </a:xfrm>
            <a:custGeom>
              <a:avLst/>
              <a:gdLst/>
              <a:ahLst/>
              <a:cxnLst/>
              <a:rect l="l" t="t" r="r" b="b"/>
              <a:pathLst>
                <a:path w="5734" h="5609" extrusionOk="0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-44403625" y="2107275"/>
              <a:ext cx="53575" cy="52800"/>
            </a:xfrm>
            <a:custGeom>
              <a:avLst/>
              <a:gdLst/>
              <a:ahLst/>
              <a:cxnLst/>
              <a:rect l="l" t="t" r="r" b="b"/>
              <a:pathLst>
                <a:path w="2143" h="2112" extrusionOk="0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37"/>
          <p:cNvGrpSpPr/>
          <p:nvPr/>
        </p:nvGrpSpPr>
        <p:grpSpPr>
          <a:xfrm>
            <a:off x="5997370" y="3145484"/>
            <a:ext cx="329185" cy="329180"/>
            <a:chOff x="-47160325" y="1974175"/>
            <a:chExt cx="301700" cy="300100"/>
          </a:xfrm>
        </p:grpSpPr>
        <p:sp>
          <p:nvSpPr>
            <p:cNvPr id="398" name="Google Shape;398;p37"/>
            <p:cNvSpPr/>
            <p:nvPr/>
          </p:nvSpPr>
          <p:spPr>
            <a:xfrm>
              <a:off x="-47160325" y="1974175"/>
              <a:ext cx="301700" cy="300100"/>
            </a:xfrm>
            <a:custGeom>
              <a:avLst/>
              <a:gdLst/>
              <a:ahLst/>
              <a:cxnLst/>
              <a:rect l="l" t="t" r="r" b="b"/>
              <a:pathLst>
                <a:path w="12068" h="12004" extrusionOk="0">
                  <a:moveTo>
                    <a:pt x="8539" y="1166"/>
                  </a:moveTo>
                  <a:lnTo>
                    <a:pt x="9452" y="2080"/>
                  </a:lnTo>
                  <a:lnTo>
                    <a:pt x="8539" y="2080"/>
                  </a:lnTo>
                  <a:lnTo>
                    <a:pt x="8539" y="1166"/>
                  </a:lnTo>
                  <a:close/>
                  <a:moveTo>
                    <a:pt x="7846" y="693"/>
                  </a:moveTo>
                  <a:lnTo>
                    <a:pt x="7846" y="2489"/>
                  </a:lnTo>
                  <a:cubicBezTo>
                    <a:pt x="7846" y="2678"/>
                    <a:pt x="8003" y="2836"/>
                    <a:pt x="8192" y="2836"/>
                  </a:cubicBezTo>
                  <a:lnTo>
                    <a:pt x="9957" y="2836"/>
                  </a:lnTo>
                  <a:lnTo>
                    <a:pt x="9957" y="4254"/>
                  </a:lnTo>
                  <a:lnTo>
                    <a:pt x="4916" y="4254"/>
                  </a:lnTo>
                  <a:lnTo>
                    <a:pt x="4538" y="3434"/>
                  </a:lnTo>
                  <a:cubicBezTo>
                    <a:pt x="4349" y="3056"/>
                    <a:pt x="3971" y="2836"/>
                    <a:pt x="3593" y="2836"/>
                  </a:cubicBezTo>
                  <a:lnTo>
                    <a:pt x="2206" y="2836"/>
                  </a:lnTo>
                  <a:lnTo>
                    <a:pt x="2206" y="693"/>
                  </a:lnTo>
                  <a:close/>
                  <a:moveTo>
                    <a:pt x="3561" y="3529"/>
                  </a:moveTo>
                  <a:cubicBezTo>
                    <a:pt x="3656" y="3529"/>
                    <a:pt x="3782" y="3623"/>
                    <a:pt x="3876" y="3718"/>
                  </a:cubicBezTo>
                  <a:lnTo>
                    <a:pt x="4380" y="4758"/>
                  </a:lnTo>
                  <a:cubicBezTo>
                    <a:pt x="4443" y="4884"/>
                    <a:pt x="4569" y="4947"/>
                    <a:pt x="4695" y="4947"/>
                  </a:cubicBezTo>
                  <a:lnTo>
                    <a:pt x="11028" y="4947"/>
                  </a:lnTo>
                  <a:cubicBezTo>
                    <a:pt x="11248" y="4947"/>
                    <a:pt x="11406" y="5104"/>
                    <a:pt x="11406" y="5293"/>
                  </a:cubicBezTo>
                  <a:lnTo>
                    <a:pt x="11406" y="10933"/>
                  </a:lnTo>
                  <a:lnTo>
                    <a:pt x="11343" y="10933"/>
                  </a:lnTo>
                  <a:cubicBezTo>
                    <a:pt x="11343" y="11153"/>
                    <a:pt x="11185" y="11311"/>
                    <a:pt x="10996" y="11311"/>
                  </a:cubicBezTo>
                  <a:lnTo>
                    <a:pt x="1104" y="11311"/>
                  </a:lnTo>
                  <a:cubicBezTo>
                    <a:pt x="915" y="11311"/>
                    <a:pt x="757" y="11153"/>
                    <a:pt x="757" y="10933"/>
                  </a:cubicBezTo>
                  <a:lnTo>
                    <a:pt x="757" y="3875"/>
                  </a:lnTo>
                  <a:cubicBezTo>
                    <a:pt x="757" y="3686"/>
                    <a:pt x="915" y="3529"/>
                    <a:pt x="1104" y="3529"/>
                  </a:cubicBezTo>
                  <a:close/>
                  <a:moveTo>
                    <a:pt x="1797" y="0"/>
                  </a:moveTo>
                  <a:cubicBezTo>
                    <a:pt x="1576" y="0"/>
                    <a:pt x="1419" y="158"/>
                    <a:pt x="1419" y="347"/>
                  </a:cubicBezTo>
                  <a:lnTo>
                    <a:pt x="1419" y="2836"/>
                  </a:lnTo>
                  <a:lnTo>
                    <a:pt x="1072" y="2836"/>
                  </a:lnTo>
                  <a:cubicBezTo>
                    <a:pt x="474" y="2836"/>
                    <a:pt x="1" y="3308"/>
                    <a:pt x="1" y="3907"/>
                  </a:cubicBezTo>
                  <a:lnTo>
                    <a:pt x="1" y="10933"/>
                  </a:lnTo>
                  <a:cubicBezTo>
                    <a:pt x="1" y="11531"/>
                    <a:pt x="474" y="12004"/>
                    <a:pt x="1072" y="12004"/>
                  </a:cubicBezTo>
                  <a:lnTo>
                    <a:pt x="10965" y="12004"/>
                  </a:lnTo>
                  <a:cubicBezTo>
                    <a:pt x="11563" y="12004"/>
                    <a:pt x="12036" y="11531"/>
                    <a:pt x="12036" y="10933"/>
                  </a:cubicBezTo>
                  <a:lnTo>
                    <a:pt x="12036" y="5325"/>
                  </a:lnTo>
                  <a:cubicBezTo>
                    <a:pt x="12067" y="4726"/>
                    <a:pt x="11595" y="4254"/>
                    <a:pt x="10996" y="4254"/>
                  </a:cubicBezTo>
                  <a:lnTo>
                    <a:pt x="10650" y="4254"/>
                  </a:lnTo>
                  <a:lnTo>
                    <a:pt x="10650" y="2489"/>
                  </a:lnTo>
                  <a:cubicBezTo>
                    <a:pt x="10650" y="2395"/>
                    <a:pt x="10618" y="2269"/>
                    <a:pt x="10524" y="2237"/>
                  </a:cubicBezTo>
                  <a:lnTo>
                    <a:pt x="8413" y="126"/>
                  </a:lnTo>
                  <a:cubicBezTo>
                    <a:pt x="8318" y="32"/>
                    <a:pt x="8255" y="0"/>
                    <a:pt x="8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-47070525" y="2115150"/>
              <a:ext cx="123675" cy="123675"/>
            </a:xfrm>
            <a:custGeom>
              <a:avLst/>
              <a:gdLst/>
              <a:ahLst/>
              <a:cxnLst/>
              <a:rect l="l" t="t" r="r" b="b"/>
              <a:pathLst>
                <a:path w="4947" h="4947" extrusionOk="0">
                  <a:moveTo>
                    <a:pt x="1796" y="694"/>
                  </a:moveTo>
                  <a:cubicBezTo>
                    <a:pt x="2269" y="694"/>
                    <a:pt x="2678" y="977"/>
                    <a:pt x="2804" y="1418"/>
                  </a:cubicBezTo>
                  <a:lnTo>
                    <a:pt x="1796" y="1418"/>
                  </a:lnTo>
                  <a:cubicBezTo>
                    <a:pt x="1607" y="1418"/>
                    <a:pt x="1450" y="1576"/>
                    <a:pt x="1450" y="1765"/>
                  </a:cubicBezTo>
                  <a:lnTo>
                    <a:pt x="1450" y="2742"/>
                  </a:lnTo>
                  <a:cubicBezTo>
                    <a:pt x="1009" y="2584"/>
                    <a:pt x="757" y="2175"/>
                    <a:pt x="757" y="1765"/>
                  </a:cubicBezTo>
                  <a:cubicBezTo>
                    <a:pt x="757" y="1166"/>
                    <a:pt x="1229" y="694"/>
                    <a:pt x="1796" y="694"/>
                  </a:cubicBezTo>
                  <a:close/>
                  <a:moveTo>
                    <a:pt x="2804" y="2112"/>
                  </a:moveTo>
                  <a:cubicBezTo>
                    <a:pt x="2678" y="2427"/>
                    <a:pt x="2426" y="2679"/>
                    <a:pt x="2174" y="2742"/>
                  </a:cubicBezTo>
                  <a:lnTo>
                    <a:pt x="2174" y="2112"/>
                  </a:lnTo>
                  <a:close/>
                  <a:moveTo>
                    <a:pt x="4254" y="2080"/>
                  </a:moveTo>
                  <a:lnTo>
                    <a:pt x="4254" y="4191"/>
                  </a:lnTo>
                  <a:lnTo>
                    <a:pt x="2143" y="4191"/>
                  </a:lnTo>
                  <a:lnTo>
                    <a:pt x="2143" y="3466"/>
                  </a:lnTo>
                  <a:cubicBezTo>
                    <a:pt x="2804" y="3309"/>
                    <a:pt x="3340" y="2773"/>
                    <a:pt x="3498" y="2080"/>
                  </a:cubicBezTo>
                  <a:close/>
                  <a:moveTo>
                    <a:pt x="1765" y="1"/>
                  </a:moveTo>
                  <a:cubicBezTo>
                    <a:pt x="788" y="1"/>
                    <a:pt x="1" y="788"/>
                    <a:pt x="1" y="1765"/>
                  </a:cubicBezTo>
                  <a:cubicBezTo>
                    <a:pt x="1" y="2616"/>
                    <a:pt x="599" y="3340"/>
                    <a:pt x="1418" y="3498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65" y="4947"/>
                  </a:cubicBezTo>
                  <a:lnTo>
                    <a:pt x="4569" y="4947"/>
                  </a:lnTo>
                  <a:cubicBezTo>
                    <a:pt x="4758" y="4947"/>
                    <a:pt x="4915" y="4789"/>
                    <a:pt x="4915" y="4600"/>
                  </a:cubicBezTo>
                  <a:lnTo>
                    <a:pt x="4915" y="1797"/>
                  </a:lnTo>
                  <a:cubicBezTo>
                    <a:pt x="4947" y="1576"/>
                    <a:pt x="4789" y="1387"/>
                    <a:pt x="4600" y="1387"/>
                  </a:cubicBezTo>
                  <a:lnTo>
                    <a:pt x="3498" y="1387"/>
                  </a:lnTo>
                  <a:cubicBezTo>
                    <a:pt x="3340" y="599"/>
                    <a:pt x="2647" y="1"/>
                    <a:pt x="17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37"/>
          <p:cNvSpPr/>
          <p:nvPr/>
        </p:nvSpPr>
        <p:spPr>
          <a:xfrm>
            <a:off x="775510" y="3145484"/>
            <a:ext cx="314961" cy="357274"/>
          </a:xfrm>
          <a:custGeom>
            <a:avLst/>
            <a:gdLst/>
            <a:ahLst/>
            <a:cxnLst/>
            <a:rect l="l" t="t" r="r" b="b"/>
            <a:pathLst>
              <a:path w="10555" h="11973" extrusionOk="0">
                <a:moveTo>
                  <a:pt x="3151" y="2836"/>
                </a:moveTo>
                <a:cubicBezTo>
                  <a:pt x="3340" y="2836"/>
                  <a:pt x="3498" y="2994"/>
                  <a:pt x="3498" y="3183"/>
                </a:cubicBezTo>
                <a:lnTo>
                  <a:pt x="3498" y="3529"/>
                </a:lnTo>
                <a:lnTo>
                  <a:pt x="2805" y="3529"/>
                </a:lnTo>
                <a:lnTo>
                  <a:pt x="2805" y="3183"/>
                </a:lnTo>
                <a:cubicBezTo>
                  <a:pt x="2805" y="2994"/>
                  <a:pt x="2962" y="2836"/>
                  <a:pt x="3151" y="2836"/>
                </a:cubicBezTo>
                <a:close/>
                <a:moveTo>
                  <a:pt x="9862" y="4191"/>
                </a:moveTo>
                <a:lnTo>
                  <a:pt x="9862" y="5262"/>
                </a:lnTo>
                <a:cubicBezTo>
                  <a:pt x="9862" y="5451"/>
                  <a:pt x="9704" y="5609"/>
                  <a:pt x="9484" y="5609"/>
                </a:cubicBezTo>
                <a:cubicBezTo>
                  <a:pt x="9295" y="5609"/>
                  <a:pt x="9137" y="5451"/>
                  <a:pt x="9137" y="5262"/>
                </a:cubicBezTo>
                <a:lnTo>
                  <a:pt x="9137" y="4191"/>
                </a:lnTo>
                <a:close/>
                <a:moveTo>
                  <a:pt x="3151" y="5609"/>
                </a:moveTo>
                <a:cubicBezTo>
                  <a:pt x="3340" y="5609"/>
                  <a:pt x="3498" y="5766"/>
                  <a:pt x="3498" y="5987"/>
                </a:cubicBezTo>
                <a:cubicBezTo>
                  <a:pt x="3498" y="6176"/>
                  <a:pt x="3340" y="6333"/>
                  <a:pt x="3151" y="6333"/>
                </a:cubicBezTo>
                <a:cubicBezTo>
                  <a:pt x="2962" y="6333"/>
                  <a:pt x="2805" y="6176"/>
                  <a:pt x="2805" y="5987"/>
                </a:cubicBezTo>
                <a:cubicBezTo>
                  <a:pt x="2805" y="5766"/>
                  <a:pt x="2962" y="5609"/>
                  <a:pt x="3151" y="5609"/>
                </a:cubicBezTo>
                <a:close/>
                <a:moveTo>
                  <a:pt x="3592" y="4254"/>
                </a:moveTo>
                <a:cubicBezTo>
                  <a:pt x="4695" y="4443"/>
                  <a:pt x="5640" y="5451"/>
                  <a:pt x="5640" y="6680"/>
                </a:cubicBezTo>
                <a:lnTo>
                  <a:pt x="5640" y="8822"/>
                </a:lnTo>
                <a:cubicBezTo>
                  <a:pt x="5640" y="10145"/>
                  <a:pt x="4538" y="11248"/>
                  <a:pt x="3183" y="11248"/>
                </a:cubicBezTo>
                <a:cubicBezTo>
                  <a:pt x="1860" y="11248"/>
                  <a:pt x="757" y="10145"/>
                  <a:pt x="757" y="8822"/>
                </a:cubicBezTo>
                <a:lnTo>
                  <a:pt x="757" y="6680"/>
                </a:lnTo>
                <a:cubicBezTo>
                  <a:pt x="757" y="5451"/>
                  <a:pt x="1671" y="4443"/>
                  <a:pt x="2868" y="4254"/>
                </a:cubicBezTo>
                <a:lnTo>
                  <a:pt x="2868" y="4979"/>
                </a:lnTo>
                <a:cubicBezTo>
                  <a:pt x="2490" y="5136"/>
                  <a:pt x="2175" y="5546"/>
                  <a:pt x="2175" y="5987"/>
                </a:cubicBezTo>
                <a:cubicBezTo>
                  <a:pt x="2175" y="6396"/>
                  <a:pt x="2458" y="6837"/>
                  <a:pt x="2868" y="6963"/>
                </a:cubicBezTo>
                <a:lnTo>
                  <a:pt x="2868" y="7341"/>
                </a:lnTo>
                <a:cubicBezTo>
                  <a:pt x="2868" y="7562"/>
                  <a:pt x="3025" y="7719"/>
                  <a:pt x="3246" y="7719"/>
                </a:cubicBezTo>
                <a:cubicBezTo>
                  <a:pt x="3435" y="7719"/>
                  <a:pt x="3592" y="7562"/>
                  <a:pt x="3592" y="7341"/>
                </a:cubicBezTo>
                <a:lnTo>
                  <a:pt x="3592" y="6963"/>
                </a:lnTo>
                <a:cubicBezTo>
                  <a:pt x="3970" y="6806"/>
                  <a:pt x="4286" y="6396"/>
                  <a:pt x="4286" y="5987"/>
                </a:cubicBezTo>
                <a:cubicBezTo>
                  <a:pt x="4286" y="5546"/>
                  <a:pt x="4033" y="5105"/>
                  <a:pt x="3592" y="4979"/>
                </a:cubicBezTo>
                <a:lnTo>
                  <a:pt x="3592" y="4254"/>
                </a:lnTo>
                <a:close/>
                <a:moveTo>
                  <a:pt x="5294" y="1"/>
                </a:moveTo>
                <a:cubicBezTo>
                  <a:pt x="4033" y="1"/>
                  <a:pt x="2994" y="946"/>
                  <a:pt x="2836" y="2143"/>
                </a:cubicBezTo>
                <a:cubicBezTo>
                  <a:pt x="2427" y="2301"/>
                  <a:pt x="2143" y="2710"/>
                  <a:pt x="2143" y="3151"/>
                </a:cubicBezTo>
                <a:lnTo>
                  <a:pt x="2143" y="3687"/>
                </a:lnTo>
                <a:cubicBezTo>
                  <a:pt x="914" y="4128"/>
                  <a:pt x="1" y="5294"/>
                  <a:pt x="1" y="6680"/>
                </a:cubicBezTo>
                <a:lnTo>
                  <a:pt x="1" y="8822"/>
                </a:lnTo>
                <a:cubicBezTo>
                  <a:pt x="1" y="10555"/>
                  <a:pt x="1419" y="11973"/>
                  <a:pt x="3151" y="11973"/>
                </a:cubicBezTo>
                <a:cubicBezTo>
                  <a:pt x="4884" y="11973"/>
                  <a:pt x="6302" y="10555"/>
                  <a:pt x="6302" y="8822"/>
                </a:cubicBezTo>
                <a:lnTo>
                  <a:pt x="6302" y="6680"/>
                </a:lnTo>
                <a:cubicBezTo>
                  <a:pt x="6302" y="5294"/>
                  <a:pt x="5451" y="4128"/>
                  <a:pt x="4191" y="3687"/>
                </a:cubicBezTo>
                <a:lnTo>
                  <a:pt x="4191" y="3151"/>
                </a:lnTo>
                <a:cubicBezTo>
                  <a:pt x="4191" y="2710"/>
                  <a:pt x="3907" y="2301"/>
                  <a:pt x="3529" y="2143"/>
                </a:cubicBezTo>
                <a:cubicBezTo>
                  <a:pt x="3624" y="1293"/>
                  <a:pt x="4380" y="662"/>
                  <a:pt x="5262" y="662"/>
                </a:cubicBezTo>
                <a:cubicBezTo>
                  <a:pt x="6239" y="662"/>
                  <a:pt x="7026" y="1450"/>
                  <a:pt x="7026" y="2427"/>
                </a:cubicBezTo>
                <a:lnTo>
                  <a:pt x="7026" y="8413"/>
                </a:lnTo>
                <a:cubicBezTo>
                  <a:pt x="7026" y="9200"/>
                  <a:pt x="7657" y="9830"/>
                  <a:pt x="8444" y="9830"/>
                </a:cubicBezTo>
                <a:cubicBezTo>
                  <a:pt x="9232" y="9830"/>
                  <a:pt x="9862" y="9200"/>
                  <a:pt x="9862" y="8413"/>
                </a:cubicBezTo>
                <a:lnTo>
                  <a:pt x="9862" y="6239"/>
                </a:lnTo>
                <a:cubicBezTo>
                  <a:pt x="10240" y="6081"/>
                  <a:pt x="10555" y="5703"/>
                  <a:pt x="10555" y="5262"/>
                </a:cubicBezTo>
                <a:lnTo>
                  <a:pt x="10555" y="3844"/>
                </a:lnTo>
                <a:cubicBezTo>
                  <a:pt x="10555" y="3687"/>
                  <a:pt x="10397" y="3529"/>
                  <a:pt x="10208" y="3529"/>
                </a:cubicBezTo>
                <a:lnTo>
                  <a:pt x="9862" y="3529"/>
                </a:lnTo>
                <a:lnTo>
                  <a:pt x="9862" y="2458"/>
                </a:lnTo>
                <a:cubicBezTo>
                  <a:pt x="9862" y="2269"/>
                  <a:pt x="9704" y="2112"/>
                  <a:pt x="9515" y="2112"/>
                </a:cubicBezTo>
                <a:cubicBezTo>
                  <a:pt x="9295" y="2112"/>
                  <a:pt x="9137" y="2269"/>
                  <a:pt x="9137" y="2458"/>
                </a:cubicBezTo>
                <a:lnTo>
                  <a:pt x="9137" y="3529"/>
                </a:lnTo>
                <a:lnTo>
                  <a:pt x="8791" y="3529"/>
                </a:lnTo>
                <a:cubicBezTo>
                  <a:pt x="8602" y="3529"/>
                  <a:pt x="8444" y="3687"/>
                  <a:pt x="8444" y="3876"/>
                </a:cubicBezTo>
                <a:lnTo>
                  <a:pt x="8444" y="5294"/>
                </a:lnTo>
                <a:cubicBezTo>
                  <a:pt x="8444" y="5766"/>
                  <a:pt x="8728" y="6176"/>
                  <a:pt x="9137" y="6302"/>
                </a:cubicBezTo>
                <a:lnTo>
                  <a:pt x="9137" y="8444"/>
                </a:lnTo>
                <a:cubicBezTo>
                  <a:pt x="9137" y="8854"/>
                  <a:pt x="8822" y="9169"/>
                  <a:pt x="8444" y="9169"/>
                </a:cubicBezTo>
                <a:cubicBezTo>
                  <a:pt x="8035" y="9169"/>
                  <a:pt x="7720" y="8854"/>
                  <a:pt x="7720" y="8444"/>
                </a:cubicBezTo>
                <a:lnTo>
                  <a:pt x="7720" y="2458"/>
                </a:lnTo>
                <a:cubicBezTo>
                  <a:pt x="7720" y="1103"/>
                  <a:pt x="6617" y="1"/>
                  <a:pt x="52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4577781" cy="9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Dashboard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subTitle" idx="1"/>
          </p:nvPr>
        </p:nvSpPr>
        <p:spPr>
          <a:xfrm>
            <a:off x="623304" y="982752"/>
            <a:ext cx="7545336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Modules:</a:t>
            </a:r>
          </a:p>
          <a:p>
            <a:pPr marL="152400" indent="0"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Policies: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View policies assigned by admin.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Claims: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Submit claim: description, amount, select policy, multiple files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submitted claims: claim number, description, amount, policy, date/time, assigned agent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Progress Notes: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Tracks claim from submission → agent assignment → updates by agent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Book Appointment: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agent free slots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Book preferred slot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 notification sent to agent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Agent updates appointment status within 15 mins → else marked “Missed” and emailed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>
          <a:extLst>
            <a:ext uri="{FF2B5EF4-FFF2-40B4-BE49-F238E27FC236}">
              <a16:creationId xmlns:a16="http://schemas.microsoft.com/office/drawing/2014/main" id="{421B8BDD-95C6-4046-7BAD-E55B39C72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>
            <a:extLst>
              <a:ext uri="{FF2B5EF4-FFF2-40B4-BE49-F238E27FC236}">
                <a16:creationId xmlns:a16="http://schemas.microsoft.com/office/drawing/2014/main" id="{A115A89A-5775-B0CF-68F7-78EB96600A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3993300" cy="9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Google Shape;287;p32">
            <a:extLst>
              <a:ext uri="{FF2B5EF4-FFF2-40B4-BE49-F238E27FC236}">
                <a16:creationId xmlns:a16="http://schemas.microsoft.com/office/drawing/2014/main" id="{EB5AA5BB-165F-93DE-E03F-958DF3380AD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9409" y="1068228"/>
            <a:ext cx="7013952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Modules:</a:t>
            </a:r>
          </a:p>
          <a:p>
            <a:pPr marL="15240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Policy Management: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Create/view policies with name, code, type, premium, coverage, dates, risk, renewal options, notes</a:t>
            </a: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Claims Management: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all claims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 agent to each claim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Approve/Reject claim</a:t>
            </a: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Agents Management: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all agents and their details</a:t>
            </a:r>
          </a:p>
        </p:txBody>
      </p:sp>
    </p:spTree>
    <p:extLst>
      <p:ext uri="{BB962C8B-B14F-4D97-AF65-F5344CB8AC3E}">
        <p14:creationId xmlns:p14="http://schemas.microsoft.com/office/powerpoint/2010/main" val="325590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>
          <a:extLst>
            <a:ext uri="{FF2B5EF4-FFF2-40B4-BE49-F238E27FC236}">
              <a16:creationId xmlns:a16="http://schemas.microsoft.com/office/drawing/2014/main" id="{BE62DBFB-9045-2A62-5763-B6CAEFAAA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>
            <a:extLst>
              <a:ext uri="{FF2B5EF4-FFF2-40B4-BE49-F238E27FC236}">
                <a16:creationId xmlns:a16="http://schemas.microsoft.com/office/drawing/2014/main" id="{06DEDCF2-7877-F09C-F54B-FEF4CFFD03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21920"/>
            <a:ext cx="3993300" cy="6163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Dashboard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Google Shape;287;p32">
            <a:extLst>
              <a:ext uri="{FF2B5EF4-FFF2-40B4-BE49-F238E27FC236}">
                <a16:creationId xmlns:a16="http://schemas.microsoft.com/office/drawing/2014/main" id="{DD7B932F-70F8-7913-9ABF-F9A854A700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4525" y="738240"/>
            <a:ext cx="8115135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Modules:</a:t>
            </a:r>
          </a:p>
          <a:p>
            <a:pPr marL="152400" indent="0"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Assigned Claims: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claims assigned by admin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 uploaded documents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progress notes &amp; process the claim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Appointments: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appointments booked by employees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Receive email notifications for new bookings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status within 15 mins after completing a appointment (Missed if not updated)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 Time Schedule: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weekly availability (On/Off toggle for leave)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Edit/Delete slots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active slots visible to employees</a:t>
            </a:r>
          </a:p>
        </p:txBody>
      </p:sp>
    </p:spTree>
    <p:extLst>
      <p:ext uri="{BB962C8B-B14F-4D97-AF65-F5344CB8AC3E}">
        <p14:creationId xmlns:p14="http://schemas.microsoft.com/office/powerpoint/2010/main" val="3447492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9"/>
          <p:cNvSpPr txBox="1">
            <a:spLocks noGrp="1"/>
          </p:cNvSpPr>
          <p:nvPr>
            <p:ph type="title"/>
          </p:nvPr>
        </p:nvSpPr>
        <p:spPr>
          <a:xfrm>
            <a:off x="3096302" y="408319"/>
            <a:ext cx="4931198" cy="6175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Feature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1" name="Google Shape;4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2" name="Google Shape;422;p39"/>
          <p:cNvGrpSpPr/>
          <p:nvPr/>
        </p:nvGrpSpPr>
        <p:grpSpPr>
          <a:xfrm flipH="1">
            <a:off x="4821451" y="-1610442"/>
            <a:ext cx="4574075" cy="3479350"/>
            <a:chOff x="1522650" y="1117750"/>
            <a:chExt cx="4574075" cy="3479350"/>
          </a:xfrm>
        </p:grpSpPr>
        <p:sp>
          <p:nvSpPr>
            <p:cNvPr id="423" name="Google Shape;423;p3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490BB611-C891-ED9A-F4FD-02FF58BB873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60421" y="1770620"/>
            <a:ext cx="555533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chatbot integrated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InsurAI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system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answer queries related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to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InsurAI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database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Examples: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~What is the status of my claim?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~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my assigned policies”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Improves accessibility and reduces manual query handling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>
          <a:extLst>
            <a:ext uri="{FF2B5EF4-FFF2-40B4-BE49-F238E27FC236}">
              <a16:creationId xmlns:a16="http://schemas.microsoft.com/office/drawing/2014/main" id="{963A9F11-9C86-53AB-B0FE-62AC0032A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9">
            <a:extLst>
              <a:ext uri="{FF2B5EF4-FFF2-40B4-BE49-F238E27FC236}">
                <a16:creationId xmlns:a16="http://schemas.microsoft.com/office/drawing/2014/main" id="{A3BAB491-0415-C453-9567-7562E7D934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86961" y="154419"/>
            <a:ext cx="5825680" cy="13122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Notification System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1" name="Google Shape;421;p39">
            <a:extLst>
              <a:ext uri="{FF2B5EF4-FFF2-40B4-BE49-F238E27FC236}">
                <a16:creationId xmlns:a16="http://schemas.microsoft.com/office/drawing/2014/main" id="{6BB74316-7700-04E7-2F4D-5FA0A94BC5E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2" name="Google Shape;422;p39">
            <a:extLst>
              <a:ext uri="{FF2B5EF4-FFF2-40B4-BE49-F238E27FC236}">
                <a16:creationId xmlns:a16="http://schemas.microsoft.com/office/drawing/2014/main" id="{89D82576-34C4-6586-F75E-F5153B6F5163}"/>
              </a:ext>
            </a:extLst>
          </p:cNvPr>
          <p:cNvGrpSpPr/>
          <p:nvPr/>
        </p:nvGrpSpPr>
        <p:grpSpPr>
          <a:xfrm flipH="1">
            <a:off x="4821451" y="-1610442"/>
            <a:ext cx="4574075" cy="3479350"/>
            <a:chOff x="1522650" y="1117750"/>
            <a:chExt cx="4574075" cy="3479350"/>
          </a:xfrm>
        </p:grpSpPr>
        <p:sp>
          <p:nvSpPr>
            <p:cNvPr id="423" name="Google Shape;423;p39">
              <a:extLst>
                <a:ext uri="{FF2B5EF4-FFF2-40B4-BE49-F238E27FC236}">
                  <a16:creationId xmlns:a16="http://schemas.microsoft.com/office/drawing/2014/main" id="{F6DCCF37-D8EB-0227-8785-BA448EBE2DA3}"/>
                </a:ext>
              </a:extLst>
            </p:cNvPr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>
              <a:extLst>
                <a:ext uri="{FF2B5EF4-FFF2-40B4-BE49-F238E27FC236}">
                  <a16:creationId xmlns:a16="http://schemas.microsoft.com/office/drawing/2014/main" id="{978D69E3-4681-AFDB-D5FE-4F1B9E96AEF3}"/>
                </a:ext>
              </a:extLst>
            </p:cNvPr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4FCD2654-801A-0051-6A02-DC9F44AF68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47819" y="1666088"/>
            <a:ext cx="556482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Appointment Booking: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books → agent receives email with details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Missed Appointment: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Agent fails to update status within 15 mins after completing the appointment → email alert for missed schedule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Enhances accountability and workflow transparency.</a:t>
            </a:r>
          </a:p>
        </p:txBody>
      </p:sp>
    </p:spTree>
    <p:extLst>
      <p:ext uri="{BB962C8B-B14F-4D97-AF65-F5344CB8AC3E}">
        <p14:creationId xmlns:p14="http://schemas.microsoft.com/office/powerpoint/2010/main" val="98114910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Migration Project Proposal by Slidesgo">
  <a:themeElements>
    <a:clrScheme name="Simple Light">
      <a:dk1>
        <a:srgbClr val="241160"/>
      </a:dk1>
      <a:lt1>
        <a:srgbClr val="FFFFFF"/>
      </a:lt1>
      <a:dk2>
        <a:srgbClr val="E2E4FC"/>
      </a:dk2>
      <a:lt2>
        <a:srgbClr val="8861F1"/>
      </a:lt2>
      <a:accent1>
        <a:srgbClr val="545EEA"/>
      </a:accent1>
      <a:accent2>
        <a:srgbClr val="0B9CDC"/>
      </a:accent2>
      <a:accent3>
        <a:srgbClr val="01CFE6"/>
      </a:accent3>
      <a:accent4>
        <a:srgbClr val="FFFFFF"/>
      </a:accent4>
      <a:accent5>
        <a:srgbClr val="FFFFFF"/>
      </a:accent5>
      <a:accent6>
        <a:srgbClr val="FFFFFF"/>
      </a:accent6>
      <a:hlink>
        <a:srgbClr val="2411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660</Words>
  <Application>Microsoft Office PowerPoint</Application>
  <PresentationFormat>On-screen Show (16:9)</PresentationFormat>
  <Paragraphs>123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Anaheim</vt:lpstr>
      <vt:lpstr>Space Grotesk</vt:lpstr>
      <vt:lpstr>Nunito Light</vt:lpstr>
      <vt:lpstr>Times New Roman</vt:lpstr>
      <vt:lpstr>Raleway</vt:lpstr>
      <vt:lpstr>Arial</vt:lpstr>
      <vt:lpstr>Open Sans</vt:lpstr>
      <vt:lpstr>Calibri</vt:lpstr>
      <vt:lpstr>Cairo</vt:lpstr>
      <vt:lpstr>PT Sans</vt:lpstr>
      <vt:lpstr>Space Grotesk Medium</vt:lpstr>
      <vt:lpstr>Data Migration Project Proposal by Slidesgo</vt:lpstr>
      <vt:lpstr>InsurAI Corporate Policy Automation and Intelligence System</vt:lpstr>
      <vt:lpstr>Table of contents</vt:lpstr>
      <vt:lpstr>Project Overview</vt:lpstr>
      <vt:lpstr>Technology Stack</vt:lpstr>
      <vt:lpstr>Employee Dashboard</vt:lpstr>
      <vt:lpstr>Admin Dashboard</vt:lpstr>
      <vt:lpstr>Agent Dashboard</vt:lpstr>
      <vt:lpstr>Chatbot Feature</vt:lpstr>
      <vt:lpstr>Email Notification System</vt:lpstr>
      <vt:lpstr>Key Features</vt:lpstr>
      <vt:lpstr>Development Phases</vt:lpstr>
      <vt:lpstr>Workflow Diagram</vt:lpstr>
      <vt:lpstr>Benefits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Akshaya Arasi</cp:lastModifiedBy>
  <cp:revision>6</cp:revision>
  <dcterms:modified xsi:type="dcterms:W3CDTF">2025-10-10T17:22:05Z</dcterms:modified>
</cp:coreProperties>
</file>