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sldIdLst>
    <p:sldId id="261" r:id="rId2"/>
    <p:sldId id="258" r:id="rId3"/>
    <p:sldId id="262"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94"/>
  </p:normalViewPr>
  <p:slideViewPr>
    <p:cSldViewPr snapToGrid="0" snapToObjects="1">
      <p:cViewPr varScale="1">
        <p:scale>
          <a:sx n="121" d="100"/>
          <a:sy n="121" d="100"/>
        </p:scale>
        <p:origin x="146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fld id="{5BCAD085-E8A6-8845-BD4E-CB4CCA059FC4}" type="datetimeFigureOut">
              <a:rPr lang="en-US" smtClean="0"/>
              <a:t>12/2/24</a:t>
            </a:fld>
            <a:endParaRPr lang="en-US"/>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09772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99322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93072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41637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fld id="{5BCAD085-E8A6-8845-BD4E-CB4CCA059FC4}" type="datetimeFigureOut">
              <a:rPr lang="en-US" smtClean="0"/>
              <a:t>12/2/24</a:t>
            </a:fld>
            <a:endParaRPr lang="en-US"/>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6453378" y="5211060"/>
            <a:ext cx="1584198" cy="22860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7862457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709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58733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9458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36009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BCAD085-E8A6-8845-BD4E-CB4CCA059FC4}" type="datetimeFigureOut">
              <a:rPr lang="en-US" smtClean="0"/>
              <a:t>12/2/24</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C1FF6DA9-008F-8B48-92A6-B652298478BF}" type="slidenum">
              <a:rPr lang="en-US" smtClean="0"/>
              <a:t>‹#›</a:t>
            </a:fld>
            <a:endParaRPr lang="en-US"/>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60900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5BCAD085-E8A6-8845-BD4E-CB4CCA059FC4}" type="datetimeFigureOut">
              <a:rPr lang="en-US" smtClean="0"/>
              <a:t>12/2/24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C1FF6DA9-008F-8B48-92A6-B652298478BF}" type="slidenum">
              <a:rPr lang="en-US" smtClean="0"/>
              <a:t>‹#›</a:t>
            </a:fld>
            <a:endParaRPr lang="en-US"/>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3679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fld id="{5BCAD085-E8A6-8845-BD4E-CB4CCA059FC4}" type="datetimeFigureOut">
              <a:rPr lang="en-US" smtClean="0"/>
              <a:t>12/2/24</a:t>
            </a:fld>
            <a:endParaRPr lang="en-US"/>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94129773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healthcare.go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FDE93-DDE3-7925-EDF7-A56736A4A32B}"/>
              </a:ext>
            </a:extLst>
          </p:cNvPr>
          <p:cNvSpPr>
            <a:spLocks noGrp="1"/>
          </p:cNvSpPr>
          <p:nvPr>
            <p:ph type="title"/>
          </p:nvPr>
        </p:nvSpPr>
        <p:spPr>
          <a:xfrm>
            <a:off x="856058" y="543561"/>
            <a:ext cx="7429500" cy="1117073"/>
          </a:xfrm>
        </p:spPr>
        <p:txBody>
          <a:bodyPr>
            <a:normAutofit/>
          </a:bodyPr>
          <a:lstStyle/>
          <a:p>
            <a:pPr algn="ctr"/>
            <a:r>
              <a:rPr lang="en-US" sz="3500" dirty="0"/>
              <a:t>Introduction</a:t>
            </a:r>
          </a:p>
        </p:txBody>
      </p:sp>
      <p:sp>
        <p:nvSpPr>
          <p:cNvPr id="3" name="Content Placeholder 2">
            <a:extLst>
              <a:ext uri="{FF2B5EF4-FFF2-40B4-BE49-F238E27FC236}">
                <a16:creationId xmlns:a16="http://schemas.microsoft.com/office/drawing/2014/main" id="{84730F48-9662-D595-8A96-5B99D6C8066F}"/>
              </a:ext>
            </a:extLst>
          </p:cNvPr>
          <p:cNvSpPr>
            <a:spLocks noGrp="1"/>
          </p:cNvSpPr>
          <p:nvPr>
            <p:ph idx="1"/>
          </p:nvPr>
        </p:nvSpPr>
        <p:spPr>
          <a:xfrm>
            <a:off x="904875" y="1660634"/>
            <a:ext cx="7380683" cy="4750676"/>
          </a:xfrm>
        </p:spPr>
        <p:txBody>
          <a:bodyPr anchor="t">
            <a:normAutofit/>
          </a:bodyPr>
          <a:lstStyle/>
          <a:p>
            <a:pPr>
              <a:lnSpc>
                <a:spcPct val="110000"/>
              </a:lnSpc>
            </a:pPr>
            <a:r>
              <a:rPr lang="en-US" sz="1200" dirty="0"/>
              <a:t>The U.S. healthcare insurance market is complex, offering a wide range of plans with different costs and benefits. Plans are categorized into metal levels—Bronze, Silver, Gold, and Platinum—each with varying cost-sharing options. Additionally, plans are classified by type, such as HMOs (Health Maintenance Organizations) and PPOs (Preferred Provider Organizations), adding more choices for consumers.</a:t>
            </a:r>
          </a:p>
          <a:p>
            <a:pPr>
              <a:lnSpc>
                <a:spcPct val="110000"/>
              </a:lnSpc>
            </a:pPr>
            <a:r>
              <a:rPr lang="en-US" sz="1200" dirty="0"/>
              <a:t>Despite this variety, many people struggle to pick the right plan for their needs. Factors like state and county significantly influence the availability and affordability of plans, creating disparities across regions. These variations make it harder for consumers to find affordable coverage and pose challenges for policymakers and insurers aiming to provide fair access to healthcare.</a:t>
            </a:r>
          </a:p>
          <a:p>
            <a:pPr>
              <a:lnSpc>
                <a:spcPct val="110000"/>
              </a:lnSpc>
            </a:pPr>
            <a:r>
              <a:rPr lang="en-US" sz="1200" dirty="0"/>
              <a:t>This project explores how healthcare premiums and benefits vary based on plan type, metal tier, and location. By identifying trends and inequities, we aim to help consumers make informed decisions, guide insurers in improving their offerings, and alert regulators to areas needing attention.</a:t>
            </a:r>
          </a:p>
          <a:p>
            <a:pPr marL="0" indent="0">
              <a:lnSpc>
                <a:spcPct val="110000"/>
              </a:lnSpc>
              <a:buNone/>
            </a:pPr>
            <a:r>
              <a:rPr lang="en-US" sz="1200" dirty="0"/>
              <a:t> Research Questions:</a:t>
            </a:r>
          </a:p>
          <a:p>
            <a:pPr>
              <a:lnSpc>
                <a:spcPct val="110000"/>
              </a:lnSpc>
            </a:pPr>
            <a:r>
              <a:rPr lang="en-US" sz="1200" dirty="0"/>
              <a:t>  1. How do premiums vary by metal levels and plan types (PPO, HMO)?</a:t>
            </a:r>
          </a:p>
          <a:p>
            <a:pPr>
              <a:lnSpc>
                <a:spcPct val="110000"/>
              </a:lnSpc>
            </a:pPr>
            <a:r>
              <a:rPr lang="en-US" sz="1200" dirty="0"/>
              <a:t>  2. Are there regional differences in plan affordability?</a:t>
            </a:r>
          </a:p>
          <a:p>
            <a:pPr>
              <a:lnSpc>
                <a:spcPct val="110000"/>
              </a:lnSpc>
            </a:pPr>
            <a:r>
              <a:rPr lang="en-US" sz="1200" dirty="0"/>
              <a:t>  3. Can premiums be predicted using benefits and regional factors?</a:t>
            </a:r>
          </a:p>
          <a:p>
            <a:pPr>
              <a:lnSpc>
                <a:spcPct val="110000"/>
              </a:lnSpc>
            </a:pPr>
            <a:endParaRPr lang="en-US" sz="1000" dirty="0"/>
          </a:p>
          <a:p>
            <a:pPr>
              <a:lnSpc>
                <a:spcPct val="110000"/>
              </a:lnSpc>
            </a:pPr>
            <a:endParaRPr lang="en-US" sz="1000" dirty="0"/>
          </a:p>
        </p:txBody>
      </p:sp>
    </p:spTree>
    <p:extLst>
      <p:ext uri="{BB962C8B-B14F-4D97-AF65-F5344CB8AC3E}">
        <p14:creationId xmlns:p14="http://schemas.microsoft.com/office/powerpoint/2010/main" val="285048539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355" y="274731"/>
            <a:ext cx="7680960" cy="1371600"/>
          </a:xfrm>
        </p:spPr>
        <p:txBody>
          <a:bodyPr>
            <a:normAutofit/>
          </a:bodyPr>
          <a:lstStyle/>
          <a:p>
            <a:r>
              <a:rPr sz="3200" dirty="0"/>
              <a:t>Literature Review</a:t>
            </a:r>
          </a:p>
        </p:txBody>
      </p:sp>
      <p:sp>
        <p:nvSpPr>
          <p:cNvPr id="3" name="Content Placeholder 2"/>
          <p:cNvSpPr>
            <a:spLocks noGrp="1"/>
          </p:cNvSpPr>
          <p:nvPr>
            <p:ph idx="1"/>
          </p:nvPr>
        </p:nvSpPr>
        <p:spPr>
          <a:xfrm>
            <a:off x="899685" y="1262291"/>
            <a:ext cx="7680960" cy="5127997"/>
          </a:xfrm>
        </p:spPr>
        <p:txBody>
          <a:bodyPr>
            <a:normAutofit/>
          </a:bodyPr>
          <a:lstStyle/>
          <a:p>
            <a:pPr marL="0" indent="-457200" algn="just">
              <a:buNone/>
            </a:pPr>
            <a:r>
              <a:rPr lang="en-US" sz="1200" b="1" dirty="0"/>
              <a:t>Researches by </a:t>
            </a:r>
            <a:r>
              <a:rPr lang="en-US" sz="1200" b="1" dirty="0" err="1"/>
              <a:t>Dafny</a:t>
            </a:r>
            <a:r>
              <a:rPr lang="en-US" sz="1200" b="1" dirty="0"/>
              <a:t> et al. (2012) and Ericson &amp; </a:t>
            </a:r>
            <a:r>
              <a:rPr lang="en-US" sz="1200" b="1" dirty="0" err="1"/>
              <a:t>Starc</a:t>
            </a:r>
            <a:r>
              <a:rPr lang="en-US" sz="1200" b="1" dirty="0"/>
              <a:t> (2012), Studies by Kaushik et al. (2022) and Bhatia &amp; Gill (2022), Sha Chen and </a:t>
            </a:r>
            <a:r>
              <a:rPr lang="en-US" sz="1200" b="1" dirty="0" err="1"/>
              <a:t>Zhiye</a:t>
            </a:r>
            <a:r>
              <a:rPr lang="en-US" sz="1200" b="1" dirty="0"/>
              <a:t> Lin (2022) helped us in preparing data for analysis.</a:t>
            </a:r>
          </a:p>
          <a:p>
            <a:pPr marL="0" indent="0" algn="just">
              <a:buNone/>
            </a:pPr>
            <a:r>
              <a:rPr lang="en-US" sz="1200" b="1" dirty="0"/>
              <a:t>Key Insights and Theories:</a:t>
            </a:r>
          </a:p>
          <a:p>
            <a:pPr marL="0" indent="0" algn="just">
              <a:buNone/>
            </a:pPr>
            <a:r>
              <a:rPr lang="en-US" sz="1200" b="1" dirty="0"/>
              <a:t>Non-Linear Relationships in Premiums</a:t>
            </a:r>
            <a:endParaRPr lang="en-US" sz="1200" dirty="0"/>
          </a:p>
          <a:p>
            <a:pPr algn="just">
              <a:buFont typeface="Arial" panose="020B0604020202020204" pitchFamily="34" charset="0"/>
              <a:buChar char="•"/>
            </a:pPr>
            <a:r>
              <a:rPr lang="en-US" sz="1200" dirty="0"/>
              <a:t>Research showed that premiums don’t follow a simple pattern, so advanced models like Random Forest and </a:t>
            </a:r>
            <a:r>
              <a:rPr lang="en-US" sz="1200" dirty="0" err="1"/>
              <a:t>XGBoost</a:t>
            </a:r>
            <a:r>
              <a:rPr lang="en-US" sz="1200" dirty="0"/>
              <a:t> were chosen.</a:t>
            </a:r>
          </a:p>
          <a:p>
            <a:pPr algn="just">
              <a:buFont typeface="Arial" panose="020B0604020202020204" pitchFamily="34" charset="0"/>
              <a:buChar char="•"/>
            </a:pPr>
            <a:r>
              <a:rPr lang="en-US" sz="1200" dirty="0"/>
              <a:t>These models are excellent for understanding complex interactions between factors like plan type, metal level, and location.</a:t>
            </a:r>
          </a:p>
          <a:p>
            <a:pPr marL="0" indent="0" algn="just">
              <a:buNone/>
            </a:pPr>
            <a:r>
              <a:rPr lang="en-US" sz="1200" b="1" dirty="0"/>
              <a:t>The Role of Geography</a:t>
            </a:r>
            <a:endParaRPr lang="en-US" sz="1200" dirty="0"/>
          </a:p>
          <a:p>
            <a:pPr algn="just">
              <a:buFont typeface="Arial" panose="020B0604020202020204" pitchFamily="34" charset="0"/>
              <a:buChar char="•"/>
            </a:pPr>
            <a:r>
              <a:rPr lang="en-US" sz="1200" dirty="0"/>
              <a:t>Studies highlighted that premium costs vary greatly by state due to factors like healthcare costs and competition.</a:t>
            </a:r>
          </a:p>
          <a:p>
            <a:pPr algn="just">
              <a:buFont typeface="Arial" panose="020B0604020202020204" pitchFamily="34" charset="0"/>
              <a:buChar char="•"/>
            </a:pPr>
            <a:r>
              <a:rPr lang="en-US" sz="1200" dirty="0"/>
              <a:t>This reinforced the importance of using statistical tools like ANOVA to analyze regional differences.</a:t>
            </a:r>
          </a:p>
          <a:p>
            <a:pPr marL="0" indent="0" algn="just">
              <a:buNone/>
            </a:pPr>
            <a:r>
              <a:rPr lang="en-US" sz="1200" b="1" dirty="0"/>
              <a:t>Better Data Preprocessing</a:t>
            </a:r>
            <a:endParaRPr lang="en-US" sz="1200" dirty="0"/>
          </a:p>
          <a:p>
            <a:pPr algn="just">
              <a:buFont typeface="Arial" panose="020B0604020202020204" pitchFamily="34" charset="0"/>
              <a:buChar char="•"/>
            </a:pPr>
            <a:r>
              <a:rPr lang="en-US" sz="1200" dirty="0"/>
              <a:t>Past studies showed that cleaning data with methods like median imputation and removing extreme values improves analysis.</a:t>
            </a:r>
          </a:p>
          <a:p>
            <a:pPr algn="just">
              <a:buFont typeface="Arial" panose="020B0604020202020204" pitchFamily="34" charset="0"/>
              <a:buChar char="•"/>
            </a:pPr>
            <a:r>
              <a:rPr lang="en-US" sz="1200" dirty="0"/>
              <a:t>These steps were used to ensure accurate and meaningful results in this project.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0DE55-C325-4836-DEC7-283DEEDFB967}"/>
              </a:ext>
            </a:extLst>
          </p:cNvPr>
          <p:cNvSpPr>
            <a:spLocks noGrp="1"/>
          </p:cNvSpPr>
          <p:nvPr>
            <p:ph type="title"/>
          </p:nvPr>
        </p:nvSpPr>
        <p:spPr>
          <a:xfrm>
            <a:off x="457200" y="56548"/>
            <a:ext cx="8229600" cy="1143000"/>
          </a:xfrm>
        </p:spPr>
        <p:txBody>
          <a:bodyPr/>
          <a:lstStyle/>
          <a:p>
            <a:r>
              <a:rPr lang="en-US" dirty="0"/>
              <a:t>Methodology</a:t>
            </a:r>
          </a:p>
        </p:txBody>
      </p:sp>
      <p:sp>
        <p:nvSpPr>
          <p:cNvPr id="3" name="Content Placeholder 2">
            <a:extLst>
              <a:ext uri="{FF2B5EF4-FFF2-40B4-BE49-F238E27FC236}">
                <a16:creationId xmlns:a16="http://schemas.microsoft.com/office/drawing/2014/main" id="{7B4F1103-F747-3AA5-6ED8-E3C40C6398EF}"/>
              </a:ext>
            </a:extLst>
          </p:cNvPr>
          <p:cNvSpPr>
            <a:spLocks noGrp="1"/>
          </p:cNvSpPr>
          <p:nvPr>
            <p:ph idx="1"/>
          </p:nvPr>
        </p:nvSpPr>
        <p:spPr>
          <a:xfrm>
            <a:off x="457200" y="945931"/>
            <a:ext cx="8229600" cy="5427224"/>
          </a:xfrm>
        </p:spPr>
        <p:txBody>
          <a:bodyPr>
            <a:noAutofit/>
          </a:bodyPr>
          <a:lstStyle/>
          <a:p>
            <a:pPr marL="0" indent="0" algn="just">
              <a:buNone/>
            </a:pPr>
            <a:r>
              <a:rPr lang="en-US" sz="1200" b="1" dirty="0"/>
              <a:t>Research Design</a:t>
            </a:r>
          </a:p>
          <a:p>
            <a:pPr algn="just">
              <a:buFont typeface="Arial" panose="020B0604020202020204" pitchFamily="34" charset="0"/>
              <a:buChar char="•"/>
            </a:pPr>
            <a:r>
              <a:rPr lang="en-US" sz="1200" dirty="0"/>
              <a:t>Aim: Analyze healthcare premium variations and predict premiums using machine learning.</a:t>
            </a:r>
          </a:p>
          <a:p>
            <a:pPr algn="just">
              <a:buFont typeface="Arial" panose="020B0604020202020204" pitchFamily="34" charset="0"/>
              <a:buChar char="•"/>
            </a:pPr>
            <a:r>
              <a:rPr lang="en-US" sz="1200" b="1" dirty="0"/>
              <a:t>Key Objectives</a:t>
            </a:r>
            <a:r>
              <a:rPr lang="en-US" sz="1200" dirty="0"/>
              <a:t>: </a:t>
            </a:r>
          </a:p>
          <a:p>
            <a:pPr marL="742950" lvl="1" indent="-285750" algn="just">
              <a:buFont typeface="Arial" panose="020B0604020202020204" pitchFamily="34" charset="0"/>
              <a:buChar char="•"/>
            </a:pPr>
            <a:r>
              <a:rPr lang="en-US" sz="1200" dirty="0"/>
              <a:t>Investigate premium variations by </a:t>
            </a:r>
            <a:r>
              <a:rPr lang="en-US" sz="1200" b="1" dirty="0"/>
              <a:t>metal levels</a:t>
            </a:r>
            <a:r>
              <a:rPr lang="en-US" sz="1200" dirty="0"/>
              <a:t> and </a:t>
            </a:r>
            <a:r>
              <a:rPr lang="en-US" sz="1200" b="1" dirty="0"/>
              <a:t>plan types</a:t>
            </a:r>
            <a:r>
              <a:rPr lang="en-US" sz="1200" dirty="0"/>
              <a:t>.</a:t>
            </a:r>
          </a:p>
          <a:p>
            <a:pPr marL="742950" lvl="1" indent="-285750" algn="just">
              <a:buFont typeface="Arial" panose="020B0604020202020204" pitchFamily="34" charset="0"/>
              <a:buChar char="•"/>
            </a:pPr>
            <a:r>
              <a:rPr lang="en-US" sz="1200" dirty="0"/>
              <a:t>Examine </a:t>
            </a:r>
            <a:r>
              <a:rPr lang="en-US" sz="1200" b="1" dirty="0"/>
              <a:t>regional disparities</a:t>
            </a:r>
            <a:r>
              <a:rPr lang="en-US" sz="1200" dirty="0"/>
              <a:t> in plan affordability.</a:t>
            </a:r>
          </a:p>
          <a:p>
            <a:pPr marL="742950" lvl="1" indent="-285750" algn="just">
              <a:buFont typeface="Arial" panose="020B0604020202020204" pitchFamily="34" charset="0"/>
              <a:buChar char="•"/>
            </a:pPr>
            <a:r>
              <a:rPr lang="en-US" sz="1200" dirty="0"/>
              <a:t>Predict premiums using </a:t>
            </a:r>
            <a:r>
              <a:rPr lang="en-US" sz="1200" b="1" dirty="0"/>
              <a:t>plan and regional attributes</a:t>
            </a:r>
            <a:r>
              <a:rPr lang="en-US" sz="1200" dirty="0"/>
              <a:t>.</a:t>
            </a:r>
          </a:p>
          <a:p>
            <a:pPr algn="just">
              <a:buFont typeface="Arial" panose="020B0604020202020204" pitchFamily="34" charset="0"/>
              <a:buChar char="•"/>
            </a:pPr>
            <a:r>
              <a:rPr lang="en-US" sz="1200" dirty="0"/>
              <a:t>Methodology: Combined </a:t>
            </a:r>
            <a:r>
              <a:rPr lang="en-US" sz="1200" b="1" dirty="0"/>
              <a:t>EDA</a:t>
            </a:r>
            <a:r>
              <a:rPr lang="en-US" sz="1200" dirty="0"/>
              <a:t>, </a:t>
            </a:r>
            <a:r>
              <a:rPr lang="en-US" sz="1200" b="1" dirty="0"/>
              <a:t>statistical tests</a:t>
            </a:r>
            <a:r>
              <a:rPr lang="en-US" sz="1200" dirty="0"/>
              <a:t>, and </a:t>
            </a:r>
            <a:r>
              <a:rPr lang="en-US" sz="1200" b="1" dirty="0"/>
              <a:t>predictive modeling</a:t>
            </a:r>
            <a:r>
              <a:rPr lang="en-US" sz="1200" dirty="0"/>
              <a:t> for comprehensive insights.</a:t>
            </a:r>
          </a:p>
          <a:p>
            <a:pPr marL="0" indent="0" algn="just">
              <a:buNone/>
            </a:pPr>
            <a:r>
              <a:rPr lang="en-US" sz="1200" b="1" dirty="0"/>
              <a:t>Data Collection</a:t>
            </a:r>
          </a:p>
          <a:p>
            <a:pPr algn="just">
              <a:buFont typeface="Arial" panose="020B0604020202020204" pitchFamily="34" charset="0"/>
              <a:buChar char="•"/>
            </a:pPr>
            <a:r>
              <a:rPr lang="en-US" sz="1200" b="1" dirty="0"/>
              <a:t>Source</a:t>
            </a:r>
            <a:r>
              <a:rPr lang="en-US" sz="1200" dirty="0"/>
              <a:t>: Health Insurance Plans dataset (</a:t>
            </a:r>
            <a:r>
              <a:rPr lang="en-US" sz="1200" dirty="0">
                <a:hlinkClick r:id="rId2"/>
              </a:rPr>
              <a:t>data.healthcare.gov</a:t>
            </a:r>
            <a:r>
              <a:rPr lang="en-US" sz="1200" dirty="0"/>
              <a:t>).</a:t>
            </a:r>
          </a:p>
          <a:p>
            <a:pPr algn="just">
              <a:buFont typeface="Arial" panose="020B0604020202020204" pitchFamily="34" charset="0"/>
              <a:buChar char="•"/>
            </a:pPr>
            <a:r>
              <a:rPr lang="en-US" sz="1200" b="1" dirty="0"/>
              <a:t>Variables</a:t>
            </a:r>
            <a:r>
              <a:rPr lang="en-US" sz="1200" dirty="0"/>
              <a:t>: </a:t>
            </a:r>
          </a:p>
          <a:p>
            <a:pPr lvl="1" indent="0" algn="just">
              <a:buNone/>
            </a:pPr>
            <a:r>
              <a:rPr lang="en-US" sz="1200" b="1" dirty="0"/>
              <a:t>Dependent</a:t>
            </a:r>
            <a:r>
              <a:rPr lang="en-US" sz="1200" dirty="0"/>
              <a:t>: Healthcare plan premiums.</a:t>
            </a:r>
          </a:p>
          <a:p>
            <a:pPr lvl="1" indent="0" algn="just">
              <a:buNone/>
            </a:pPr>
            <a:r>
              <a:rPr lang="en-US" sz="1200" b="1" dirty="0"/>
              <a:t>Independent</a:t>
            </a:r>
            <a:r>
              <a:rPr lang="en-US" sz="1200" dirty="0"/>
              <a:t>: Metal levels, plan types (HMO, PPO), </a:t>
            </a:r>
          </a:p>
          <a:p>
            <a:pPr lvl="1" indent="0" algn="just">
              <a:buNone/>
            </a:pPr>
            <a:r>
              <a:rPr lang="en-US" sz="1200" dirty="0"/>
              <a:t>    state, county, deductibles, out-of-pocket </a:t>
            </a:r>
          </a:p>
          <a:p>
            <a:pPr lvl="1" indent="0" algn="just">
              <a:buNone/>
            </a:pPr>
            <a:r>
              <a:rPr lang="en-US" sz="1200" dirty="0"/>
              <a:t>    maximums, co-payments, co-insurance.</a:t>
            </a:r>
          </a:p>
          <a:p>
            <a:pPr marL="0" indent="0" algn="just">
              <a:buNone/>
            </a:pPr>
            <a:r>
              <a:rPr lang="en-US" sz="1200" b="1" dirty="0"/>
              <a:t>Data Preprocessing</a:t>
            </a:r>
          </a:p>
          <a:p>
            <a:pPr algn="just">
              <a:buFont typeface="Arial" panose="020B0604020202020204" pitchFamily="34" charset="0"/>
              <a:buChar char="•"/>
            </a:pPr>
            <a:r>
              <a:rPr lang="en-US" sz="1200" b="1" dirty="0"/>
              <a:t>Median Imputation</a:t>
            </a:r>
            <a:r>
              <a:rPr lang="en-US" sz="1200" dirty="0"/>
              <a:t>: Handled missing values for stability.</a:t>
            </a:r>
          </a:p>
          <a:p>
            <a:pPr algn="just">
              <a:buFont typeface="Arial" panose="020B0604020202020204" pitchFamily="34" charset="0"/>
              <a:buChar char="•"/>
            </a:pPr>
            <a:r>
              <a:rPr lang="en-US" sz="1200" b="1" dirty="0"/>
              <a:t>Outlier Removal</a:t>
            </a:r>
            <a:r>
              <a:rPr lang="en-US" sz="1200" dirty="0"/>
              <a:t>: IQR method reduced distortions.</a:t>
            </a:r>
          </a:p>
          <a:p>
            <a:pPr algn="just">
              <a:buFont typeface="Arial" panose="020B0604020202020204" pitchFamily="34" charset="0"/>
              <a:buChar char="•"/>
            </a:pPr>
            <a:r>
              <a:rPr lang="en-US" sz="1200" b="1" dirty="0"/>
              <a:t>Log Transformation</a:t>
            </a:r>
            <a:r>
              <a:rPr lang="en-US" sz="1200" dirty="0"/>
              <a:t>: Normalized premium data.</a:t>
            </a:r>
          </a:p>
          <a:p>
            <a:pPr marL="0" indent="0" algn="just">
              <a:buNone/>
            </a:pPr>
            <a:endParaRPr lang="en-US" sz="1200" dirty="0"/>
          </a:p>
        </p:txBody>
      </p:sp>
      <p:sp>
        <p:nvSpPr>
          <p:cNvPr id="4" name="TextBox 3">
            <a:extLst>
              <a:ext uri="{FF2B5EF4-FFF2-40B4-BE49-F238E27FC236}">
                <a16:creationId xmlns:a16="http://schemas.microsoft.com/office/drawing/2014/main" id="{C68E88C0-3745-FD30-C2DB-25E3F6CE685A}"/>
              </a:ext>
            </a:extLst>
          </p:cNvPr>
          <p:cNvSpPr txBox="1"/>
          <p:nvPr/>
        </p:nvSpPr>
        <p:spPr>
          <a:xfrm>
            <a:off x="4855780" y="3543929"/>
            <a:ext cx="4078013" cy="2585323"/>
          </a:xfrm>
          <a:prstGeom prst="rect">
            <a:avLst/>
          </a:prstGeom>
          <a:noFill/>
        </p:spPr>
        <p:txBody>
          <a:bodyPr wrap="square" rtlCol="0">
            <a:spAutoFit/>
          </a:bodyPr>
          <a:lstStyle/>
          <a:p>
            <a:pPr algn="just"/>
            <a:r>
              <a:rPr lang="en-US" sz="1200" b="1" dirty="0"/>
              <a:t>Data Analysis</a:t>
            </a:r>
          </a:p>
          <a:p>
            <a:pPr algn="just">
              <a:buFont typeface="+mj-lt"/>
              <a:buAutoNum type="arabicPeriod"/>
            </a:pPr>
            <a:r>
              <a:rPr lang="en-US" sz="1200" b="1" dirty="0"/>
              <a:t>Exploratory Data Analysis (EDA)</a:t>
            </a:r>
            <a:r>
              <a:rPr lang="en-US" sz="1200" dirty="0"/>
              <a:t>: </a:t>
            </a:r>
          </a:p>
          <a:p>
            <a:pPr marL="742950" lvl="1" indent="-285750" algn="just">
              <a:buFont typeface="+mj-lt"/>
              <a:buAutoNum type="arabicPeriod"/>
            </a:pPr>
            <a:r>
              <a:rPr lang="en-US" sz="1200" dirty="0"/>
              <a:t>Visualized trends across plan types and metal levels using box and scatter plots.</a:t>
            </a:r>
          </a:p>
          <a:p>
            <a:pPr algn="just">
              <a:buFont typeface="+mj-lt"/>
              <a:buAutoNum type="arabicPeriod"/>
            </a:pPr>
            <a:r>
              <a:rPr lang="en-US" sz="1200" b="1" dirty="0"/>
              <a:t>Statistical Testing</a:t>
            </a:r>
            <a:r>
              <a:rPr lang="en-US" sz="1200" dirty="0"/>
              <a:t>: </a:t>
            </a:r>
          </a:p>
          <a:p>
            <a:pPr marL="742950" lvl="1" indent="-285750" algn="just">
              <a:buFont typeface="+mj-lt"/>
              <a:buAutoNum type="arabicPeriod"/>
            </a:pPr>
            <a:r>
              <a:rPr lang="en-US" sz="1200" b="1" dirty="0"/>
              <a:t>ANOVA</a:t>
            </a:r>
            <a:r>
              <a:rPr lang="en-US" sz="1200" dirty="0"/>
              <a:t>: Confirmed state-level differences in premiums.</a:t>
            </a:r>
          </a:p>
          <a:p>
            <a:pPr algn="just">
              <a:buFont typeface="+mj-lt"/>
              <a:buAutoNum type="arabicPeriod"/>
            </a:pPr>
            <a:r>
              <a:rPr lang="en-US" sz="1200" b="1" dirty="0"/>
              <a:t>Predictive Modeling</a:t>
            </a:r>
            <a:r>
              <a:rPr lang="en-US" sz="1200" dirty="0"/>
              <a:t>: </a:t>
            </a:r>
          </a:p>
          <a:p>
            <a:pPr marL="742950" lvl="1" indent="-285750" algn="just">
              <a:buFont typeface="+mj-lt"/>
              <a:buAutoNum type="arabicPeriod"/>
            </a:pPr>
            <a:r>
              <a:rPr lang="en-US" sz="1200" b="1" dirty="0"/>
              <a:t>Random Forest</a:t>
            </a:r>
            <a:r>
              <a:rPr lang="en-US" sz="1200" dirty="0"/>
              <a:t>: Best performance (</a:t>
            </a:r>
            <a:r>
              <a:rPr lang="en-US" sz="1200" b="1" dirty="0"/>
              <a:t>R² = 0.899</a:t>
            </a:r>
            <a:r>
              <a:rPr lang="en-US" sz="1200" dirty="0"/>
              <a:t>).</a:t>
            </a:r>
          </a:p>
          <a:p>
            <a:pPr marL="742950" lvl="1" indent="-285750" algn="just">
              <a:buFont typeface="+mj-lt"/>
              <a:buAutoNum type="arabicPeriod"/>
            </a:pPr>
            <a:r>
              <a:rPr lang="en-US" sz="1200" b="1" dirty="0" err="1"/>
              <a:t>XGBoost</a:t>
            </a:r>
            <a:r>
              <a:rPr lang="en-US" sz="1200" dirty="0"/>
              <a:t>: Robust (</a:t>
            </a:r>
            <a:r>
              <a:rPr lang="en-US" sz="1200" b="1" dirty="0"/>
              <a:t>R² = 0.7602</a:t>
            </a:r>
            <a:r>
              <a:rPr lang="en-US" sz="1200" dirty="0"/>
              <a:t>).</a:t>
            </a:r>
          </a:p>
          <a:p>
            <a:pPr marL="742950" lvl="1" indent="-285750" algn="just">
              <a:buFont typeface="+mj-lt"/>
              <a:buAutoNum type="arabicPeriod"/>
            </a:pPr>
            <a:r>
              <a:rPr lang="en-US" sz="1200" b="1" dirty="0"/>
              <a:t>KNN</a:t>
            </a:r>
            <a:r>
              <a:rPr lang="en-US" sz="1200" dirty="0"/>
              <a:t>: Secondary model, lower accuracy.</a:t>
            </a:r>
          </a:p>
          <a:p>
            <a:pPr algn="just"/>
            <a:endParaRPr lang="en-US" dirty="0"/>
          </a:p>
        </p:txBody>
      </p:sp>
    </p:spTree>
    <p:extLst>
      <p:ext uri="{BB962C8B-B14F-4D97-AF65-F5344CB8AC3E}">
        <p14:creationId xmlns:p14="http://schemas.microsoft.com/office/powerpoint/2010/main" val="2110335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96143" y="19050"/>
            <a:ext cx="3608548" cy="1217179"/>
          </a:xfrm>
        </p:spPr>
        <p:txBody>
          <a:bodyPr>
            <a:normAutofit/>
          </a:bodyPr>
          <a:lstStyle/>
          <a:p>
            <a:r>
              <a:rPr lang="en-US" sz="3200" dirty="0"/>
              <a:t>Key Findings</a:t>
            </a:r>
          </a:p>
        </p:txBody>
      </p:sp>
      <p:sp>
        <p:nvSpPr>
          <p:cNvPr id="3" name="Content Placeholder 2"/>
          <p:cNvSpPr>
            <a:spLocks noGrp="1"/>
          </p:cNvSpPr>
          <p:nvPr>
            <p:ph idx="1"/>
          </p:nvPr>
        </p:nvSpPr>
        <p:spPr>
          <a:xfrm>
            <a:off x="3843483" y="894967"/>
            <a:ext cx="4408258" cy="5745162"/>
          </a:xfrm>
        </p:spPr>
        <p:txBody>
          <a:bodyPr>
            <a:noAutofit/>
          </a:bodyPr>
          <a:lstStyle/>
          <a:p>
            <a:pPr marL="0" indent="0">
              <a:lnSpc>
                <a:spcPct val="110000"/>
              </a:lnSpc>
              <a:buNone/>
            </a:pPr>
            <a:r>
              <a:rPr lang="en-US" sz="1000" b="1" dirty="0">
                <a:latin typeface="Times New Roman" panose="02020603050405020304" pitchFamily="18" charset="0"/>
                <a:cs typeface="Times New Roman" panose="02020603050405020304" pitchFamily="18" charset="0"/>
              </a:rPr>
              <a:t>Premium Variations by Metal Levels and Plan Types</a:t>
            </a:r>
          </a:p>
          <a:p>
            <a:pPr>
              <a:lnSpc>
                <a:spcPct val="110000"/>
              </a:lnSpc>
              <a:buFont typeface="Arial" panose="020B0604020202020204" pitchFamily="34" charset="0"/>
              <a:buChar char="•"/>
            </a:pPr>
            <a:r>
              <a:rPr lang="en-US" sz="1000" b="1" dirty="0">
                <a:latin typeface="Times New Roman" panose="02020603050405020304" pitchFamily="18" charset="0"/>
                <a:cs typeface="Times New Roman" panose="02020603050405020304" pitchFamily="18" charset="0"/>
              </a:rPr>
              <a:t>Metal Levels</a:t>
            </a:r>
            <a:r>
              <a:rPr lang="en-US" sz="1000" dirty="0">
                <a:latin typeface="Times New Roman" panose="02020603050405020304" pitchFamily="18" charset="0"/>
                <a:cs typeface="Times New Roman" panose="02020603050405020304" pitchFamily="18" charset="0"/>
              </a:rPr>
              <a:t>: </a:t>
            </a:r>
          </a:p>
          <a:p>
            <a:pPr marL="742950" lvl="1" indent="-285750">
              <a:lnSpc>
                <a:spcPct val="110000"/>
              </a:lnSpc>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Premiums rise with comprehensiveness: </a:t>
            </a:r>
            <a:r>
              <a:rPr lang="en-US" sz="1000" b="1" dirty="0">
                <a:latin typeface="Times New Roman" panose="02020603050405020304" pitchFamily="18" charset="0"/>
                <a:cs typeface="Times New Roman" panose="02020603050405020304" pitchFamily="18" charset="0"/>
              </a:rPr>
              <a:t>Platinum</a:t>
            </a:r>
            <a:r>
              <a:rPr lang="en-US" sz="1000" dirty="0">
                <a:latin typeface="Times New Roman" panose="02020603050405020304" pitchFamily="18" charset="0"/>
                <a:cs typeface="Times New Roman" panose="02020603050405020304" pitchFamily="18" charset="0"/>
              </a:rPr>
              <a:t> &gt; Gold &gt; Silver &gt; </a:t>
            </a:r>
            <a:r>
              <a:rPr lang="en-US" sz="1000" b="1" dirty="0">
                <a:latin typeface="Times New Roman" panose="02020603050405020304" pitchFamily="18" charset="0"/>
                <a:cs typeface="Times New Roman" panose="02020603050405020304" pitchFamily="18" charset="0"/>
              </a:rPr>
              <a:t>Bronze</a:t>
            </a:r>
            <a:r>
              <a:rPr lang="en-US" sz="1000" dirty="0">
                <a:latin typeface="Times New Roman" panose="02020603050405020304" pitchFamily="18" charset="0"/>
                <a:cs typeface="Times New Roman" panose="02020603050405020304" pitchFamily="18" charset="0"/>
              </a:rPr>
              <a:t> (most affordable).</a:t>
            </a:r>
          </a:p>
          <a:p>
            <a:pPr>
              <a:lnSpc>
                <a:spcPct val="110000"/>
              </a:lnSpc>
              <a:buFont typeface="Arial" panose="020B0604020202020204" pitchFamily="34" charset="0"/>
              <a:buChar char="•"/>
            </a:pPr>
            <a:r>
              <a:rPr lang="en-US" sz="1000" b="1" dirty="0">
                <a:latin typeface="Times New Roman" panose="02020603050405020304" pitchFamily="18" charset="0"/>
                <a:cs typeface="Times New Roman" panose="02020603050405020304" pitchFamily="18" charset="0"/>
              </a:rPr>
              <a:t>Plan Types</a:t>
            </a:r>
            <a:r>
              <a:rPr lang="en-US" sz="1000" dirty="0">
                <a:latin typeface="Times New Roman" panose="02020603050405020304" pitchFamily="18" charset="0"/>
                <a:cs typeface="Times New Roman" panose="02020603050405020304" pitchFamily="18" charset="0"/>
              </a:rPr>
              <a:t>: </a:t>
            </a:r>
          </a:p>
          <a:p>
            <a:pPr marL="742950" lvl="1" indent="-285750">
              <a:lnSpc>
                <a:spcPct val="110000"/>
              </a:lnSpc>
              <a:buFont typeface="Arial" panose="020B0604020202020204" pitchFamily="34" charset="0"/>
              <a:buChar char="•"/>
            </a:pPr>
            <a:r>
              <a:rPr lang="en-US" sz="1000" b="1" dirty="0">
                <a:latin typeface="Times New Roman" panose="02020603050405020304" pitchFamily="18" charset="0"/>
                <a:cs typeface="Times New Roman" panose="02020603050405020304" pitchFamily="18" charset="0"/>
              </a:rPr>
              <a:t>PPO</a:t>
            </a:r>
            <a:r>
              <a:rPr lang="en-US" sz="1000" dirty="0">
                <a:latin typeface="Times New Roman" panose="02020603050405020304" pitchFamily="18" charset="0"/>
                <a:cs typeface="Times New Roman" panose="02020603050405020304" pitchFamily="18" charset="0"/>
              </a:rPr>
              <a:t> plans generally have higher premiums than </a:t>
            </a:r>
            <a:r>
              <a:rPr lang="en-US" sz="1000" b="1" dirty="0">
                <a:latin typeface="Times New Roman" panose="02020603050405020304" pitchFamily="18" charset="0"/>
                <a:cs typeface="Times New Roman" panose="02020603050405020304" pitchFamily="18" charset="0"/>
              </a:rPr>
              <a:t>HMO</a:t>
            </a:r>
            <a:r>
              <a:rPr lang="en-US" sz="1000" dirty="0">
                <a:latin typeface="Times New Roman" panose="02020603050405020304" pitchFamily="18" charset="0"/>
                <a:cs typeface="Times New Roman" panose="02020603050405020304" pitchFamily="18" charset="0"/>
              </a:rPr>
              <a:t> plans across all metal levels.</a:t>
            </a:r>
          </a:p>
          <a:p>
            <a:pPr marL="0" indent="0">
              <a:lnSpc>
                <a:spcPct val="110000"/>
              </a:lnSpc>
              <a:buNone/>
            </a:pPr>
            <a:r>
              <a:rPr lang="en-US" sz="1000" b="1" dirty="0">
                <a:latin typeface="Times New Roman" panose="02020603050405020304" pitchFamily="18" charset="0"/>
                <a:cs typeface="Times New Roman" panose="02020603050405020304" pitchFamily="18" charset="0"/>
              </a:rPr>
              <a:t>Regional Disparities in Premiums</a:t>
            </a:r>
          </a:p>
          <a:p>
            <a:pPr>
              <a:lnSpc>
                <a:spcPct val="110000"/>
              </a:lnSpc>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Significant differences in premiums across states: </a:t>
            </a:r>
          </a:p>
          <a:p>
            <a:pPr marL="742950" lvl="1" indent="-285750">
              <a:lnSpc>
                <a:spcPct val="110000"/>
              </a:lnSpc>
              <a:buFont typeface="Arial" panose="020B0604020202020204" pitchFamily="34" charset="0"/>
              <a:buChar char="•"/>
            </a:pPr>
            <a:r>
              <a:rPr lang="en-US" sz="1000" b="1" dirty="0">
                <a:latin typeface="Times New Roman" panose="02020603050405020304" pitchFamily="18" charset="0"/>
                <a:cs typeface="Times New Roman" panose="02020603050405020304" pitchFamily="18" charset="0"/>
              </a:rPr>
              <a:t>Higher Premiums</a:t>
            </a:r>
            <a:r>
              <a:rPr lang="en-US" sz="1000" dirty="0">
                <a:latin typeface="Times New Roman" panose="02020603050405020304" pitchFamily="18" charset="0"/>
                <a:cs typeface="Times New Roman" panose="02020603050405020304" pitchFamily="18" charset="0"/>
              </a:rPr>
              <a:t>: Virginia.</a:t>
            </a:r>
          </a:p>
          <a:p>
            <a:pPr marL="742950" lvl="1" indent="-285750">
              <a:lnSpc>
                <a:spcPct val="110000"/>
              </a:lnSpc>
              <a:buFont typeface="Arial" panose="020B0604020202020204" pitchFamily="34" charset="0"/>
              <a:buChar char="•"/>
            </a:pPr>
            <a:r>
              <a:rPr lang="en-US" sz="1000" b="1" dirty="0">
                <a:latin typeface="Times New Roman" panose="02020603050405020304" pitchFamily="18" charset="0"/>
                <a:cs typeface="Times New Roman" panose="02020603050405020304" pitchFamily="18" charset="0"/>
              </a:rPr>
              <a:t>Lower Premiums</a:t>
            </a:r>
            <a:r>
              <a:rPr lang="en-US" sz="1000" dirty="0">
                <a:latin typeface="Times New Roman" panose="02020603050405020304" pitchFamily="18" charset="0"/>
                <a:cs typeface="Times New Roman" panose="02020603050405020304" pitchFamily="18" charset="0"/>
              </a:rPr>
              <a:t>: Wyoming, Alaska.</a:t>
            </a:r>
          </a:p>
          <a:p>
            <a:pPr marL="0" indent="0">
              <a:lnSpc>
                <a:spcPct val="110000"/>
              </a:lnSpc>
              <a:buNone/>
            </a:pPr>
            <a:r>
              <a:rPr lang="en-US" sz="1000" b="1" dirty="0">
                <a:latin typeface="Times New Roman" panose="02020603050405020304" pitchFamily="18" charset="0"/>
                <a:cs typeface="Times New Roman" panose="02020603050405020304" pitchFamily="18" charset="0"/>
              </a:rPr>
              <a:t>ANOVA Results</a:t>
            </a:r>
            <a:r>
              <a:rPr lang="en-US" sz="1000" dirty="0">
                <a:latin typeface="Times New Roman" panose="02020603050405020304" pitchFamily="18" charset="0"/>
                <a:cs typeface="Times New Roman" panose="02020603050405020304" pitchFamily="18" charset="0"/>
              </a:rPr>
              <a:t>: </a:t>
            </a:r>
          </a:p>
          <a:p>
            <a:pPr marL="742950" lvl="1" indent="-285750">
              <a:lnSpc>
                <a:spcPct val="110000"/>
              </a:lnSpc>
              <a:buFont typeface="Arial" panose="020B0604020202020204" pitchFamily="34" charset="0"/>
              <a:buChar char="•"/>
            </a:pPr>
            <a:r>
              <a:rPr lang="en-US" sz="1000" b="1" dirty="0">
                <a:latin typeface="Times New Roman" panose="02020603050405020304" pitchFamily="18" charset="0"/>
                <a:cs typeface="Times New Roman" panose="02020603050405020304" pitchFamily="18" charset="0"/>
              </a:rPr>
              <a:t>F-value</a:t>
            </a:r>
            <a:r>
              <a:rPr lang="en-US" sz="1000" dirty="0">
                <a:latin typeface="Times New Roman" panose="02020603050405020304" pitchFamily="18" charset="0"/>
                <a:cs typeface="Times New Roman" panose="02020603050405020304" pitchFamily="18" charset="0"/>
              </a:rPr>
              <a:t>: 698.35, </a:t>
            </a:r>
            <a:r>
              <a:rPr lang="en-US" sz="1000" b="1" dirty="0">
                <a:latin typeface="Times New Roman" panose="02020603050405020304" pitchFamily="18" charset="0"/>
                <a:cs typeface="Times New Roman" panose="02020603050405020304" pitchFamily="18" charset="0"/>
              </a:rPr>
              <a:t>p &lt; 0.05</a:t>
            </a:r>
            <a:r>
              <a:rPr lang="en-US" sz="1000" dirty="0">
                <a:latin typeface="Times New Roman" panose="02020603050405020304" pitchFamily="18" charset="0"/>
                <a:cs typeface="Times New Roman" panose="02020603050405020304" pitchFamily="18" charset="0"/>
              </a:rPr>
              <a:t> → Statistically significant regional differences.</a:t>
            </a:r>
          </a:p>
          <a:p>
            <a:pPr marL="0" indent="0">
              <a:lnSpc>
                <a:spcPct val="110000"/>
              </a:lnSpc>
              <a:buNone/>
            </a:pPr>
            <a:r>
              <a:rPr lang="en-US" sz="1000" b="1" dirty="0">
                <a:latin typeface="Times New Roman" panose="02020603050405020304" pitchFamily="18" charset="0"/>
                <a:cs typeface="Times New Roman" panose="02020603050405020304" pitchFamily="18" charset="0"/>
              </a:rPr>
              <a:t>Predictive Model Performance</a:t>
            </a:r>
          </a:p>
          <a:p>
            <a:pPr>
              <a:lnSpc>
                <a:spcPct val="110000"/>
              </a:lnSpc>
              <a:buFont typeface="+mj-lt"/>
              <a:buAutoNum type="arabicPeriod"/>
            </a:pPr>
            <a:r>
              <a:rPr lang="en-US" sz="1000" b="1" dirty="0">
                <a:latin typeface="Times New Roman" panose="02020603050405020304" pitchFamily="18" charset="0"/>
                <a:cs typeface="Times New Roman" panose="02020603050405020304" pitchFamily="18" charset="0"/>
              </a:rPr>
              <a:t>Random Forest</a:t>
            </a:r>
            <a:r>
              <a:rPr lang="en-US" sz="1000" dirty="0">
                <a:latin typeface="Times New Roman" panose="02020603050405020304" pitchFamily="18" charset="0"/>
                <a:cs typeface="Times New Roman" panose="02020603050405020304" pitchFamily="18" charset="0"/>
              </a:rPr>
              <a:t>: </a:t>
            </a:r>
          </a:p>
          <a:p>
            <a:pPr marL="742950" lvl="1" indent="-285750">
              <a:lnSpc>
                <a:spcPct val="110000"/>
              </a:lnSpc>
              <a:buFont typeface="+mj-lt"/>
              <a:buAutoNum type="arabicPeriod"/>
            </a:pPr>
            <a:r>
              <a:rPr lang="en-US" sz="1000" b="1" dirty="0">
                <a:latin typeface="Times New Roman" panose="02020603050405020304" pitchFamily="18" charset="0"/>
                <a:cs typeface="Times New Roman" panose="02020603050405020304" pitchFamily="18" charset="0"/>
              </a:rPr>
              <a:t>R²</a:t>
            </a:r>
            <a:r>
              <a:rPr lang="en-US" sz="1000" dirty="0">
                <a:latin typeface="Times New Roman" panose="02020603050405020304" pitchFamily="18" charset="0"/>
                <a:cs typeface="Times New Roman" panose="02020603050405020304" pitchFamily="18" charset="0"/>
              </a:rPr>
              <a:t>: 0.899 (90% variability explained).</a:t>
            </a:r>
          </a:p>
          <a:p>
            <a:pPr marL="742950" lvl="1" indent="-285750">
              <a:lnSpc>
                <a:spcPct val="110000"/>
              </a:lnSpc>
              <a:buFont typeface="+mj-lt"/>
              <a:buAutoNum type="arabicPeriod"/>
            </a:pPr>
            <a:r>
              <a:rPr lang="en-US" sz="1000" b="1" dirty="0">
                <a:latin typeface="Times New Roman" panose="02020603050405020304" pitchFamily="18" charset="0"/>
                <a:cs typeface="Times New Roman" panose="02020603050405020304" pitchFamily="18" charset="0"/>
              </a:rPr>
              <a:t>Error Metrics</a:t>
            </a:r>
            <a:r>
              <a:rPr lang="en-US" sz="1000" dirty="0">
                <a:latin typeface="Times New Roman" panose="02020603050405020304" pitchFamily="18" charset="0"/>
                <a:cs typeface="Times New Roman" panose="02020603050405020304" pitchFamily="18" charset="0"/>
              </a:rPr>
              <a:t>: MAE: 0.192, RMSE: 0.511 → </a:t>
            </a:r>
            <a:r>
              <a:rPr lang="en-US" sz="1000" b="1" dirty="0">
                <a:latin typeface="Times New Roman" panose="02020603050405020304" pitchFamily="18" charset="0"/>
                <a:cs typeface="Times New Roman" panose="02020603050405020304" pitchFamily="18" charset="0"/>
              </a:rPr>
              <a:t>Highest accuracy</a:t>
            </a:r>
            <a:r>
              <a:rPr lang="en-US" sz="1000" dirty="0">
                <a:latin typeface="Times New Roman" panose="02020603050405020304" pitchFamily="18" charset="0"/>
                <a:cs typeface="Times New Roman" panose="02020603050405020304" pitchFamily="18" charset="0"/>
              </a:rPr>
              <a:t>.</a:t>
            </a:r>
          </a:p>
          <a:p>
            <a:pPr>
              <a:lnSpc>
                <a:spcPct val="110000"/>
              </a:lnSpc>
              <a:buFont typeface="+mj-lt"/>
              <a:buAutoNum type="arabicPeriod"/>
            </a:pPr>
            <a:r>
              <a:rPr lang="en-US" sz="1000" b="1" dirty="0" err="1">
                <a:latin typeface="Times New Roman" panose="02020603050405020304" pitchFamily="18" charset="0"/>
                <a:cs typeface="Times New Roman" panose="02020603050405020304" pitchFamily="18" charset="0"/>
              </a:rPr>
              <a:t>XGBoost</a:t>
            </a:r>
            <a:r>
              <a:rPr lang="en-US" sz="1000" dirty="0">
                <a:latin typeface="Times New Roman" panose="02020603050405020304" pitchFamily="18" charset="0"/>
                <a:cs typeface="Times New Roman" panose="02020603050405020304" pitchFamily="18" charset="0"/>
              </a:rPr>
              <a:t>: </a:t>
            </a:r>
          </a:p>
          <a:p>
            <a:pPr marL="742950" lvl="1" indent="-285750">
              <a:lnSpc>
                <a:spcPct val="110000"/>
              </a:lnSpc>
              <a:buFont typeface="+mj-lt"/>
              <a:buAutoNum type="arabicPeriod"/>
            </a:pPr>
            <a:r>
              <a:rPr lang="en-US" sz="1000" b="1" dirty="0">
                <a:latin typeface="Times New Roman" panose="02020603050405020304" pitchFamily="18" charset="0"/>
                <a:cs typeface="Times New Roman" panose="02020603050405020304" pitchFamily="18" charset="0"/>
              </a:rPr>
              <a:t>R²</a:t>
            </a:r>
            <a:r>
              <a:rPr lang="en-US" sz="1000" dirty="0">
                <a:latin typeface="Times New Roman" panose="02020603050405020304" pitchFamily="18" charset="0"/>
                <a:cs typeface="Times New Roman" panose="02020603050405020304" pitchFamily="18" charset="0"/>
              </a:rPr>
              <a:t>: 0.7602 (76% variability explained).</a:t>
            </a:r>
          </a:p>
          <a:p>
            <a:pPr marL="742950" lvl="1" indent="-285750">
              <a:lnSpc>
                <a:spcPct val="110000"/>
              </a:lnSpc>
              <a:buFont typeface="+mj-lt"/>
              <a:buAutoNum type="arabicPeriod"/>
            </a:pPr>
            <a:r>
              <a:rPr lang="en-US" sz="1000" b="1" dirty="0">
                <a:latin typeface="Times New Roman" panose="02020603050405020304" pitchFamily="18" charset="0"/>
                <a:cs typeface="Times New Roman" panose="02020603050405020304" pitchFamily="18" charset="0"/>
              </a:rPr>
              <a:t>Error Metrics</a:t>
            </a:r>
            <a:r>
              <a:rPr lang="en-US" sz="1000" dirty="0">
                <a:latin typeface="Times New Roman" panose="02020603050405020304" pitchFamily="18" charset="0"/>
                <a:cs typeface="Times New Roman" panose="02020603050405020304" pitchFamily="18" charset="0"/>
              </a:rPr>
              <a:t>: MAE: 22.02, RMSE: 30.05 → Good performance.</a:t>
            </a:r>
          </a:p>
          <a:p>
            <a:pPr>
              <a:lnSpc>
                <a:spcPct val="110000"/>
              </a:lnSpc>
              <a:buFont typeface="+mj-lt"/>
              <a:buAutoNum type="arabicPeriod"/>
            </a:pPr>
            <a:r>
              <a:rPr lang="en-US" sz="1000" b="1" dirty="0">
                <a:latin typeface="Times New Roman" panose="02020603050405020304" pitchFamily="18" charset="0"/>
                <a:cs typeface="Times New Roman" panose="02020603050405020304" pitchFamily="18" charset="0"/>
              </a:rPr>
              <a:t>KNN</a:t>
            </a:r>
            <a:r>
              <a:rPr lang="en-US" sz="1000" dirty="0">
                <a:latin typeface="Times New Roman" panose="02020603050405020304" pitchFamily="18" charset="0"/>
                <a:cs typeface="Times New Roman" panose="02020603050405020304" pitchFamily="18" charset="0"/>
              </a:rPr>
              <a:t>: </a:t>
            </a:r>
          </a:p>
          <a:p>
            <a:pPr marL="742950" lvl="1" indent="-285750">
              <a:lnSpc>
                <a:spcPct val="110000"/>
              </a:lnSpc>
              <a:buFont typeface="+mj-lt"/>
              <a:buAutoNum type="arabicPeriod"/>
            </a:pPr>
            <a:r>
              <a:rPr lang="en-US" sz="1000" b="1" dirty="0">
                <a:latin typeface="Times New Roman" panose="02020603050405020304" pitchFamily="18" charset="0"/>
                <a:cs typeface="Times New Roman" panose="02020603050405020304" pitchFamily="18" charset="0"/>
              </a:rPr>
              <a:t>R²</a:t>
            </a:r>
            <a:r>
              <a:rPr lang="en-US" sz="1000" dirty="0">
                <a:latin typeface="Times New Roman" panose="02020603050405020304" pitchFamily="18" charset="0"/>
                <a:cs typeface="Times New Roman" panose="02020603050405020304" pitchFamily="18" charset="0"/>
              </a:rPr>
              <a:t>: 0.7299 (73% variability explained).</a:t>
            </a:r>
          </a:p>
          <a:p>
            <a:pPr marL="742950" lvl="1" indent="-285750">
              <a:lnSpc>
                <a:spcPct val="110000"/>
              </a:lnSpc>
              <a:buFont typeface="+mj-lt"/>
              <a:buAutoNum type="arabicPeriod"/>
            </a:pPr>
            <a:r>
              <a:rPr lang="en-US" sz="1000" dirty="0">
                <a:latin typeface="Times New Roman" panose="02020603050405020304" pitchFamily="18" charset="0"/>
                <a:cs typeface="Times New Roman" panose="02020603050405020304" pitchFamily="18" charset="0"/>
              </a:rPr>
              <a:t>Higher MAE and RMSE → Less effective for this analysis.</a:t>
            </a:r>
          </a:p>
        </p:txBody>
      </p:sp>
      <p:pic>
        <p:nvPicPr>
          <p:cNvPr id="4" name="Picture 3" descr="A graph with red dots&#10;&#10;Description automatically generated">
            <a:extLst>
              <a:ext uri="{FF2B5EF4-FFF2-40B4-BE49-F238E27FC236}">
                <a16:creationId xmlns:a16="http://schemas.microsoft.com/office/drawing/2014/main" id="{5077C76A-213E-AD8D-B760-B447155032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085" y="2446567"/>
            <a:ext cx="3080246" cy="1964865"/>
          </a:xfrm>
          <a:prstGeom prst="rect">
            <a:avLst/>
          </a:prstGeom>
        </p:spPr>
      </p:pic>
      <p:pic>
        <p:nvPicPr>
          <p:cNvPr id="6" name="Picture 5" descr="A graph with red dots&#10;&#10;Description automatically generated">
            <a:extLst>
              <a:ext uri="{FF2B5EF4-FFF2-40B4-BE49-F238E27FC236}">
                <a16:creationId xmlns:a16="http://schemas.microsoft.com/office/drawing/2014/main" id="{77ACC549-927A-5F78-2C05-86FD86009B5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085" y="4500027"/>
            <a:ext cx="3080246" cy="2140102"/>
          </a:xfrm>
          <a:prstGeom prst="rect">
            <a:avLst/>
          </a:prstGeom>
        </p:spPr>
      </p:pic>
      <p:pic>
        <p:nvPicPr>
          <p:cNvPr id="8" name="Picture 7" descr="A graph of different colored boxes&#10;&#10;Description automatically generated with medium confidence">
            <a:extLst>
              <a:ext uri="{FF2B5EF4-FFF2-40B4-BE49-F238E27FC236}">
                <a16:creationId xmlns:a16="http://schemas.microsoft.com/office/drawing/2014/main" id="{D92AE71C-365C-1F89-E24C-EED0441BAD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085" y="304241"/>
            <a:ext cx="3080597" cy="205373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5614" y="-93881"/>
            <a:ext cx="4522443" cy="903178"/>
          </a:xfrm>
        </p:spPr>
        <p:txBody>
          <a:bodyPr>
            <a:normAutofit/>
          </a:bodyPr>
          <a:lstStyle/>
          <a:p>
            <a:r>
              <a:rPr lang="en-US" sz="2400" dirty="0"/>
              <a:t>Discussion &amp; Conclusion</a:t>
            </a:r>
          </a:p>
        </p:txBody>
      </p:sp>
      <p:sp>
        <p:nvSpPr>
          <p:cNvPr id="7" name="Content Placeholder 2"/>
          <p:cNvSpPr>
            <a:spLocks noGrp="1"/>
          </p:cNvSpPr>
          <p:nvPr>
            <p:ph idx="1"/>
          </p:nvPr>
        </p:nvSpPr>
        <p:spPr>
          <a:xfrm>
            <a:off x="241738" y="630621"/>
            <a:ext cx="8902262" cy="6227379"/>
          </a:xfrm>
        </p:spPr>
        <p:txBody>
          <a:bodyPr>
            <a:normAutofit fontScale="92500" lnSpcReduction="20000"/>
          </a:bodyPr>
          <a:lstStyle/>
          <a:p>
            <a:pPr marL="0" indent="0">
              <a:lnSpc>
                <a:spcPct val="110000"/>
              </a:lnSpc>
              <a:buNone/>
            </a:pPr>
            <a:r>
              <a:rPr lang="en-US" sz="1050" b="1" dirty="0"/>
              <a:t>Relation to Literature</a:t>
            </a:r>
          </a:p>
          <a:p>
            <a:pPr>
              <a:lnSpc>
                <a:spcPct val="110000"/>
              </a:lnSpc>
              <a:buFont typeface="Arial" panose="020B0604020202020204" pitchFamily="34" charset="0"/>
              <a:buChar char="•"/>
            </a:pPr>
            <a:r>
              <a:rPr lang="en-US" sz="1050" dirty="0"/>
              <a:t>Market competition impacts premiums (</a:t>
            </a:r>
            <a:r>
              <a:rPr lang="en-US" sz="1050" dirty="0" err="1"/>
              <a:t>Dafny</a:t>
            </a:r>
            <a:r>
              <a:rPr lang="en-US" sz="1050" dirty="0"/>
              <a:t> et al., 2012).</a:t>
            </a:r>
          </a:p>
          <a:p>
            <a:pPr>
              <a:lnSpc>
                <a:spcPct val="110000"/>
              </a:lnSpc>
              <a:buFont typeface="Arial" panose="020B0604020202020204" pitchFamily="34" charset="0"/>
              <a:buChar char="•"/>
            </a:pPr>
            <a:r>
              <a:rPr lang="en-US" sz="1050" dirty="0"/>
              <a:t>Demographics and state policies explain geographic variations (</a:t>
            </a:r>
            <a:r>
              <a:rPr lang="en-US" sz="1050" dirty="0" err="1"/>
              <a:t>Frakt</a:t>
            </a:r>
            <a:r>
              <a:rPr lang="en-US" sz="1050" dirty="0"/>
              <a:t>, 2019).</a:t>
            </a:r>
          </a:p>
          <a:p>
            <a:pPr>
              <a:lnSpc>
                <a:spcPct val="110000"/>
              </a:lnSpc>
              <a:buFont typeface="Arial" panose="020B0604020202020204" pitchFamily="34" charset="0"/>
              <a:buChar char="•"/>
            </a:pPr>
            <a:r>
              <a:rPr lang="en-US" sz="1050" dirty="0"/>
              <a:t>Random Forest and </a:t>
            </a:r>
            <a:r>
              <a:rPr lang="en-US" sz="1050" dirty="0" err="1"/>
              <a:t>XGBoost</a:t>
            </a:r>
            <a:r>
              <a:rPr lang="en-US" sz="1050" dirty="0"/>
              <a:t> validated as effective models (Lundberg et al., 2018).</a:t>
            </a:r>
          </a:p>
          <a:p>
            <a:pPr marL="0" indent="0">
              <a:lnSpc>
                <a:spcPct val="110000"/>
              </a:lnSpc>
              <a:buNone/>
            </a:pPr>
            <a:r>
              <a:rPr lang="en-US" sz="1050" b="1" dirty="0"/>
              <a:t>Limitations</a:t>
            </a:r>
          </a:p>
          <a:p>
            <a:pPr>
              <a:lnSpc>
                <a:spcPct val="110000"/>
              </a:lnSpc>
              <a:buFont typeface="Arial" panose="020B0604020202020204" pitchFamily="34" charset="0"/>
              <a:buChar char="•"/>
            </a:pPr>
            <a:r>
              <a:rPr lang="en-US" sz="1050" dirty="0"/>
              <a:t>Public dataset inaccuracies; imputation may underrepresent extremes.</a:t>
            </a:r>
          </a:p>
          <a:p>
            <a:pPr>
              <a:lnSpc>
                <a:spcPct val="110000"/>
              </a:lnSpc>
              <a:buFont typeface="Arial" panose="020B0604020202020204" pitchFamily="34" charset="0"/>
              <a:buChar char="•"/>
            </a:pPr>
            <a:r>
              <a:rPr lang="en-US" sz="1050" dirty="0"/>
              <a:t>State-level focus excludes county-specific nuances.</a:t>
            </a:r>
          </a:p>
          <a:p>
            <a:pPr>
              <a:lnSpc>
                <a:spcPct val="110000"/>
              </a:lnSpc>
              <a:buFont typeface="Arial" panose="020B0604020202020204" pitchFamily="34" charset="0"/>
              <a:buChar char="•"/>
            </a:pPr>
            <a:r>
              <a:rPr lang="en-US" sz="1050" dirty="0"/>
              <a:t>Results specific to U.S. healthcare system; not globally applicable.</a:t>
            </a:r>
          </a:p>
          <a:p>
            <a:pPr>
              <a:lnSpc>
                <a:spcPct val="110000"/>
              </a:lnSpc>
            </a:pPr>
            <a:r>
              <a:rPr lang="en-US" sz="1050" dirty="0"/>
              <a:t>This concise structure ensures a clear and impactful single slide. Let me know if further edits are needed!</a:t>
            </a:r>
          </a:p>
          <a:p>
            <a:pPr marL="0" indent="0">
              <a:lnSpc>
                <a:spcPct val="110000"/>
              </a:lnSpc>
              <a:buNone/>
            </a:pPr>
            <a:r>
              <a:rPr lang="en-US" sz="1050" b="1" dirty="0"/>
              <a:t>Premium Variations</a:t>
            </a:r>
            <a:r>
              <a:rPr lang="en-US" sz="1050" dirty="0"/>
              <a:t>:</a:t>
            </a:r>
          </a:p>
          <a:p>
            <a:pPr marL="742950" lvl="1" indent="-285750">
              <a:lnSpc>
                <a:spcPct val="110000"/>
              </a:lnSpc>
              <a:buFont typeface="Arial" panose="020B0604020202020204" pitchFamily="34" charset="0"/>
              <a:buChar char="•"/>
            </a:pPr>
            <a:r>
              <a:rPr lang="en-US" sz="1050" dirty="0"/>
              <a:t>Higher premiums for comprehensive plans: </a:t>
            </a:r>
            <a:r>
              <a:rPr lang="en-US" sz="1050" b="1" dirty="0"/>
              <a:t>Platinum &gt; Bronze</a:t>
            </a:r>
            <a:r>
              <a:rPr lang="en-US" sz="1050" dirty="0"/>
              <a:t>.</a:t>
            </a:r>
          </a:p>
          <a:p>
            <a:pPr marL="742950" lvl="1" indent="-285750">
              <a:lnSpc>
                <a:spcPct val="110000"/>
              </a:lnSpc>
              <a:buFont typeface="Arial" panose="020B0604020202020204" pitchFamily="34" charset="0"/>
              <a:buChar char="•"/>
            </a:pPr>
            <a:r>
              <a:rPr lang="en-US" sz="1050" dirty="0"/>
              <a:t>PPO plans are costlier than HMO due to flexibility.</a:t>
            </a:r>
          </a:p>
          <a:p>
            <a:pPr>
              <a:lnSpc>
                <a:spcPct val="110000"/>
              </a:lnSpc>
              <a:buFont typeface="Arial" panose="020B0604020202020204" pitchFamily="34" charset="0"/>
              <a:buChar char="•"/>
            </a:pPr>
            <a:r>
              <a:rPr lang="en-US" sz="1050" b="1" dirty="0"/>
              <a:t>Regional Disparities</a:t>
            </a:r>
            <a:r>
              <a:rPr lang="en-US" sz="1050" dirty="0"/>
              <a:t>:</a:t>
            </a:r>
          </a:p>
          <a:p>
            <a:pPr marL="742950" lvl="1" indent="-285750">
              <a:lnSpc>
                <a:spcPct val="110000"/>
              </a:lnSpc>
              <a:buFont typeface="Arial" panose="020B0604020202020204" pitchFamily="34" charset="0"/>
              <a:buChar char="•"/>
            </a:pPr>
            <a:r>
              <a:rPr lang="en-US" sz="1050" dirty="0"/>
              <a:t>Premiums vary by state: Higher in </a:t>
            </a:r>
            <a:r>
              <a:rPr lang="en-US" sz="1050" b="1" dirty="0"/>
              <a:t>Virginia</a:t>
            </a:r>
            <a:r>
              <a:rPr lang="en-US" sz="1050" dirty="0"/>
              <a:t>, lower in </a:t>
            </a:r>
            <a:r>
              <a:rPr lang="en-US" sz="1050" b="1" dirty="0"/>
              <a:t>Wyoming/Alaska</a:t>
            </a:r>
            <a:r>
              <a:rPr lang="en-US" sz="1050" dirty="0"/>
              <a:t>.</a:t>
            </a:r>
          </a:p>
          <a:p>
            <a:pPr marL="742950" lvl="1" indent="-285750">
              <a:lnSpc>
                <a:spcPct val="110000"/>
              </a:lnSpc>
              <a:buFont typeface="Arial" panose="020B0604020202020204" pitchFamily="34" charset="0"/>
              <a:buChar char="•"/>
            </a:pPr>
            <a:r>
              <a:rPr lang="en-US" sz="1050" dirty="0"/>
              <a:t>Driven by competition, healthcare costs, and state regulations.</a:t>
            </a:r>
          </a:p>
          <a:p>
            <a:pPr>
              <a:lnSpc>
                <a:spcPct val="110000"/>
              </a:lnSpc>
              <a:buFont typeface="Arial" panose="020B0604020202020204" pitchFamily="34" charset="0"/>
              <a:buChar char="•"/>
            </a:pPr>
            <a:r>
              <a:rPr lang="en-US" sz="1050" b="1" dirty="0"/>
              <a:t>Predictive Models</a:t>
            </a:r>
            <a:r>
              <a:rPr lang="en-US" sz="1050" dirty="0"/>
              <a:t>:</a:t>
            </a:r>
          </a:p>
          <a:p>
            <a:pPr marL="742950" lvl="1" indent="-285750">
              <a:lnSpc>
                <a:spcPct val="110000"/>
              </a:lnSpc>
              <a:buFont typeface="Arial" panose="020B0604020202020204" pitchFamily="34" charset="0"/>
              <a:buChar char="•"/>
            </a:pPr>
            <a:r>
              <a:rPr lang="en-US" sz="1050" b="1" dirty="0"/>
              <a:t>Random Forest</a:t>
            </a:r>
            <a:r>
              <a:rPr lang="en-US" sz="1050" dirty="0"/>
              <a:t>: Best performer, explains 90% of premium variability.</a:t>
            </a:r>
          </a:p>
          <a:p>
            <a:pPr marL="742950" lvl="1" indent="-285750">
              <a:lnSpc>
                <a:spcPct val="110000"/>
              </a:lnSpc>
              <a:buFont typeface="Arial" panose="020B0604020202020204" pitchFamily="34" charset="0"/>
              <a:buChar char="•"/>
            </a:pPr>
            <a:r>
              <a:rPr lang="en-US" sz="1050" b="1" dirty="0" err="1"/>
              <a:t>XGBoost</a:t>
            </a:r>
            <a:r>
              <a:rPr lang="en-US" sz="1050" dirty="0"/>
              <a:t>: Strong, but slightly less accurate.</a:t>
            </a:r>
          </a:p>
          <a:p>
            <a:pPr marL="0" indent="0">
              <a:lnSpc>
                <a:spcPct val="110000"/>
              </a:lnSpc>
              <a:buNone/>
            </a:pPr>
            <a:r>
              <a:rPr lang="en-US" sz="1050" b="1" dirty="0"/>
              <a:t>Significance of Research</a:t>
            </a:r>
          </a:p>
          <a:p>
            <a:pPr>
              <a:lnSpc>
                <a:spcPct val="110000"/>
              </a:lnSpc>
              <a:buFont typeface="Arial" panose="020B0604020202020204" pitchFamily="34" charset="0"/>
              <a:buChar char="•"/>
            </a:pPr>
            <a:r>
              <a:rPr lang="en-US" sz="1050" b="1" dirty="0"/>
              <a:t>For Consumers</a:t>
            </a:r>
            <a:r>
              <a:rPr lang="en-US" sz="1050" dirty="0"/>
              <a:t>: The findings help individuals make informed decisions when selecting healthcare plans by understanding cost variations across types, levels, and regions.</a:t>
            </a:r>
          </a:p>
          <a:p>
            <a:pPr>
              <a:lnSpc>
                <a:spcPct val="110000"/>
              </a:lnSpc>
              <a:buFont typeface="Arial" panose="020B0604020202020204" pitchFamily="34" charset="0"/>
              <a:buChar char="•"/>
            </a:pPr>
            <a:r>
              <a:rPr lang="en-US" sz="1050" b="1" dirty="0"/>
              <a:t>For Insurers</a:t>
            </a:r>
            <a:r>
              <a:rPr lang="en-US" sz="1050" dirty="0"/>
              <a:t>: Insights into premium drivers can guide insurers in tailoring their plans to meet market demands while remaining competitive.</a:t>
            </a:r>
          </a:p>
          <a:p>
            <a:pPr>
              <a:lnSpc>
                <a:spcPct val="110000"/>
              </a:lnSpc>
              <a:buFont typeface="Arial" panose="020B0604020202020204" pitchFamily="34" charset="0"/>
              <a:buChar char="•"/>
            </a:pPr>
            <a:r>
              <a:rPr lang="en-US" sz="1050" b="1" dirty="0"/>
              <a:t>For Policymakers</a:t>
            </a:r>
            <a:r>
              <a:rPr lang="en-US" sz="1050" dirty="0"/>
              <a:t>: Identifying regional disparities highlights areas where intervention may be needed to ensure equitable access to affordable healthcare.</a:t>
            </a:r>
          </a:p>
          <a:p>
            <a:pPr marL="0" indent="0">
              <a:lnSpc>
                <a:spcPct val="110000"/>
              </a:lnSpc>
              <a:buNone/>
            </a:pPr>
            <a:r>
              <a:rPr lang="en-US" sz="1050" dirty="0"/>
              <a:t>This research provides a data-driven framework to understand and address key issues in the U.S. healthcare insurance market, benefiting all stakeholders involved.</a:t>
            </a:r>
          </a:p>
          <a:p>
            <a:pPr marL="0" indent="0">
              <a:lnSpc>
                <a:spcPct val="110000"/>
              </a:lnSpc>
              <a:buNone/>
            </a:pPr>
            <a:endParaRPr lang="en-US" sz="5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emplate>Savon</Template>
  <TotalTime>71</TotalTime>
  <Words>1032</Words>
  <Application>Microsoft Macintosh PowerPoint</Application>
  <PresentationFormat>On-screen Show (4:3)</PresentationFormat>
  <Paragraphs>94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Century Gothic</vt:lpstr>
      <vt:lpstr>Garamond</vt:lpstr>
      <vt:lpstr>Times New Roman</vt:lpstr>
      <vt:lpstr>Savon</vt:lpstr>
      <vt:lpstr>Introduction</vt:lpstr>
      <vt:lpstr>Literature Review</vt:lpstr>
      <vt:lpstr>Methodology</vt:lpstr>
      <vt:lpstr>Key Findings</vt:lpstr>
      <vt:lpstr>Discussion &amp; 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
  <cp:keywords/>
  <dc:description>generated using python-pptx</dc:description>
  <cp:lastModifiedBy>Shareef, Imran Nawaz</cp:lastModifiedBy>
  <cp:revision>3</cp:revision>
  <dcterms:created xsi:type="dcterms:W3CDTF">2013-01-27T09:14:16Z</dcterms:created>
  <dcterms:modified xsi:type="dcterms:W3CDTF">2024-12-02T19:52:19Z</dcterms:modified>
  <cp:category/>
</cp:coreProperties>
</file>