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58" r:id="rId5"/>
    <p:sldId id="269" r:id="rId6"/>
    <p:sldId id="259" r:id="rId7"/>
    <p:sldId id="262" r:id="rId8"/>
    <p:sldId id="263" r:id="rId9"/>
    <p:sldId id="270" r:id="rId10"/>
    <p:sldId id="264" r:id="rId11"/>
    <p:sldId id="261" r:id="rId12"/>
    <p:sldId id="260" r:id="rId13"/>
    <p:sldId id="266" r:id="rId14"/>
    <p:sldId id="271" r:id="rId15"/>
    <p:sldId id="272"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660"/>
  </p:normalViewPr>
  <p:slideViewPr>
    <p:cSldViewPr snapToGrid="0">
      <p:cViewPr varScale="1">
        <p:scale>
          <a:sx n="66" d="100"/>
          <a:sy n="66" d="100"/>
        </p:scale>
        <p:origin x="7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jun kumar" userId="e598f526c856ca70" providerId="LiveId" clId="{8CAC62A7-8667-4851-B40D-7C0A09EAC8F5}"/>
    <pc:docChg chg="undo custSel addSld delSld modSld">
      <pc:chgData name="arjun kumar" userId="e598f526c856ca70" providerId="LiveId" clId="{8CAC62A7-8667-4851-B40D-7C0A09EAC8F5}" dt="2023-06-02T15:53:03.076" v="1556" actId="20577"/>
      <pc:docMkLst>
        <pc:docMk/>
      </pc:docMkLst>
      <pc:sldChg chg="modSp mod">
        <pc:chgData name="arjun kumar" userId="e598f526c856ca70" providerId="LiveId" clId="{8CAC62A7-8667-4851-B40D-7C0A09EAC8F5}" dt="2023-05-31T17:28:36.581" v="82" actId="20577"/>
        <pc:sldMkLst>
          <pc:docMk/>
          <pc:sldMk cId="765750239" sldId="256"/>
        </pc:sldMkLst>
        <pc:spChg chg="mod">
          <ac:chgData name="arjun kumar" userId="e598f526c856ca70" providerId="LiveId" clId="{8CAC62A7-8667-4851-B40D-7C0A09EAC8F5}" dt="2023-05-31T17:28:36.581" v="82" actId="20577"/>
          <ac:spMkLst>
            <pc:docMk/>
            <pc:sldMk cId="765750239" sldId="256"/>
            <ac:spMk id="2" creationId="{213BAF88-AF29-57D2-71A8-4A396F936A51}"/>
          </ac:spMkLst>
        </pc:spChg>
      </pc:sldChg>
      <pc:sldChg chg="modSp mod">
        <pc:chgData name="arjun kumar" userId="e598f526c856ca70" providerId="LiveId" clId="{8CAC62A7-8667-4851-B40D-7C0A09EAC8F5}" dt="2023-06-02T12:17:46.777" v="107" actId="255"/>
        <pc:sldMkLst>
          <pc:docMk/>
          <pc:sldMk cId="661273616" sldId="257"/>
        </pc:sldMkLst>
        <pc:spChg chg="mod">
          <ac:chgData name="arjun kumar" userId="e598f526c856ca70" providerId="LiveId" clId="{8CAC62A7-8667-4851-B40D-7C0A09EAC8F5}" dt="2023-06-02T12:17:46.777" v="107" actId="255"/>
          <ac:spMkLst>
            <pc:docMk/>
            <pc:sldMk cId="661273616" sldId="257"/>
            <ac:spMk id="3" creationId="{9A79D7D8-1E10-3A67-0236-8FD9A89F7868}"/>
          </ac:spMkLst>
        </pc:spChg>
      </pc:sldChg>
      <pc:sldChg chg="addSp delSp modSp mod modClrScheme chgLayout">
        <pc:chgData name="arjun kumar" userId="e598f526c856ca70" providerId="LiveId" clId="{8CAC62A7-8667-4851-B40D-7C0A09EAC8F5}" dt="2023-06-02T12:45:01.637" v="210" actId="27636"/>
        <pc:sldMkLst>
          <pc:docMk/>
          <pc:sldMk cId="1462596902" sldId="258"/>
        </pc:sldMkLst>
        <pc:spChg chg="mod ord">
          <ac:chgData name="arjun kumar" userId="e598f526c856ca70" providerId="LiveId" clId="{8CAC62A7-8667-4851-B40D-7C0A09EAC8F5}" dt="2023-06-02T12:45:01.606" v="209" actId="700"/>
          <ac:spMkLst>
            <pc:docMk/>
            <pc:sldMk cId="1462596902" sldId="258"/>
            <ac:spMk id="2" creationId="{4595BC81-84BB-9AAB-48EA-2AC68860222D}"/>
          </ac:spMkLst>
        </pc:spChg>
        <pc:spChg chg="mod ord">
          <ac:chgData name="arjun kumar" userId="e598f526c856ca70" providerId="LiveId" clId="{8CAC62A7-8667-4851-B40D-7C0A09EAC8F5}" dt="2023-06-02T12:45:01.637" v="210" actId="27636"/>
          <ac:spMkLst>
            <pc:docMk/>
            <pc:sldMk cId="1462596902" sldId="258"/>
            <ac:spMk id="3" creationId="{A6DBEB87-7C6D-8C04-EA9E-231F8BBF4766}"/>
          </ac:spMkLst>
        </pc:spChg>
        <pc:spChg chg="add del mod ord">
          <ac:chgData name="arjun kumar" userId="e598f526c856ca70" providerId="LiveId" clId="{8CAC62A7-8667-4851-B40D-7C0A09EAC8F5}" dt="2023-06-02T12:45:01.606" v="209" actId="700"/>
          <ac:spMkLst>
            <pc:docMk/>
            <pc:sldMk cId="1462596902" sldId="258"/>
            <ac:spMk id="4" creationId="{F474A92A-8BA8-1804-414F-01A32BF5680C}"/>
          </ac:spMkLst>
        </pc:spChg>
      </pc:sldChg>
      <pc:sldChg chg="addSp delSp modSp mod">
        <pc:chgData name="arjun kumar" userId="e598f526c856ca70" providerId="LiveId" clId="{8CAC62A7-8667-4851-B40D-7C0A09EAC8F5}" dt="2023-06-02T15:09:54.396" v="248"/>
        <pc:sldMkLst>
          <pc:docMk/>
          <pc:sldMk cId="3057778789" sldId="267"/>
        </pc:sldMkLst>
        <pc:spChg chg="add del mod">
          <ac:chgData name="arjun kumar" userId="e598f526c856ca70" providerId="LiveId" clId="{8CAC62A7-8667-4851-B40D-7C0A09EAC8F5}" dt="2023-06-02T15:09:04.516" v="238"/>
          <ac:spMkLst>
            <pc:docMk/>
            <pc:sldMk cId="3057778789" sldId="267"/>
            <ac:spMk id="2" creationId="{A041CF47-BFF9-010E-81E3-8DD282565379}"/>
          </ac:spMkLst>
        </pc:spChg>
        <pc:spChg chg="mod">
          <ac:chgData name="arjun kumar" userId="e598f526c856ca70" providerId="LiveId" clId="{8CAC62A7-8667-4851-B40D-7C0A09EAC8F5}" dt="2023-05-31T17:29:00.490" v="83" actId="255"/>
          <ac:spMkLst>
            <pc:docMk/>
            <pc:sldMk cId="3057778789" sldId="267"/>
            <ac:spMk id="3" creationId="{279081B6-E263-509A-5A4A-6447A8369409}"/>
          </ac:spMkLst>
        </pc:spChg>
        <pc:spChg chg="add del mod">
          <ac:chgData name="arjun kumar" userId="e598f526c856ca70" providerId="LiveId" clId="{8CAC62A7-8667-4851-B40D-7C0A09EAC8F5}" dt="2023-06-02T15:09:30.785" v="242" actId="767"/>
          <ac:spMkLst>
            <pc:docMk/>
            <pc:sldMk cId="3057778789" sldId="267"/>
            <ac:spMk id="4" creationId="{2BDDE39B-1822-7448-90AD-6253BC285B9F}"/>
          </ac:spMkLst>
        </pc:spChg>
        <pc:spChg chg="add del mod">
          <ac:chgData name="arjun kumar" userId="e598f526c856ca70" providerId="LiveId" clId="{8CAC62A7-8667-4851-B40D-7C0A09EAC8F5}" dt="2023-06-02T15:09:54.396" v="248"/>
          <ac:spMkLst>
            <pc:docMk/>
            <pc:sldMk cId="3057778789" sldId="267"/>
            <ac:spMk id="5" creationId="{4F29E5C5-9A43-E1EF-7F14-09F53B55F350}"/>
          </ac:spMkLst>
        </pc:spChg>
      </pc:sldChg>
      <pc:sldChg chg="addSp delSp modSp mod">
        <pc:chgData name="arjun kumar" userId="e598f526c856ca70" providerId="LiveId" clId="{8CAC62A7-8667-4851-B40D-7C0A09EAC8F5}" dt="2023-06-02T12:23:59.726" v="110" actId="1076"/>
        <pc:sldMkLst>
          <pc:docMk/>
          <pc:sldMk cId="2922510268" sldId="268"/>
        </pc:sldMkLst>
        <pc:spChg chg="add del mod">
          <ac:chgData name="arjun kumar" userId="e598f526c856ca70" providerId="LiveId" clId="{8CAC62A7-8667-4851-B40D-7C0A09EAC8F5}" dt="2023-06-02T12:23:42.384" v="109"/>
          <ac:spMkLst>
            <pc:docMk/>
            <pc:sldMk cId="2922510268" sldId="268"/>
            <ac:spMk id="4" creationId="{D9545CD6-2518-30AA-8F22-117DFCF3367F}"/>
          </ac:spMkLst>
        </pc:spChg>
        <pc:picChg chg="add mod">
          <ac:chgData name="arjun kumar" userId="e598f526c856ca70" providerId="LiveId" clId="{8CAC62A7-8667-4851-B40D-7C0A09EAC8F5}" dt="2023-06-02T12:23:59.726" v="110" actId="1076"/>
          <ac:picMkLst>
            <pc:docMk/>
            <pc:sldMk cId="2922510268" sldId="268"/>
            <ac:picMk id="6" creationId="{F205821D-4B9F-FE33-576D-B7BE57B31A0D}"/>
          </ac:picMkLst>
        </pc:picChg>
        <pc:picChg chg="del mod ord">
          <ac:chgData name="arjun kumar" userId="e598f526c856ca70" providerId="LiveId" clId="{8CAC62A7-8667-4851-B40D-7C0A09EAC8F5}" dt="2023-06-02T12:21:36.263" v="108" actId="21"/>
          <ac:picMkLst>
            <pc:docMk/>
            <pc:sldMk cId="2922510268" sldId="268"/>
            <ac:picMk id="13" creationId="{8D4D2303-85B6-5B20-8C95-342088F69689}"/>
          </ac:picMkLst>
        </pc:picChg>
      </pc:sldChg>
      <pc:sldChg chg="modSp mod">
        <pc:chgData name="arjun kumar" userId="e598f526c856ca70" providerId="LiveId" clId="{8CAC62A7-8667-4851-B40D-7C0A09EAC8F5}" dt="2023-05-31T17:26:31.570" v="5" actId="1076"/>
        <pc:sldMkLst>
          <pc:docMk/>
          <pc:sldMk cId="3264684601" sldId="269"/>
        </pc:sldMkLst>
        <pc:picChg chg="mod">
          <ac:chgData name="arjun kumar" userId="e598f526c856ca70" providerId="LiveId" clId="{8CAC62A7-8667-4851-B40D-7C0A09EAC8F5}" dt="2023-05-31T17:26:31.570" v="5" actId="1076"/>
          <ac:picMkLst>
            <pc:docMk/>
            <pc:sldMk cId="3264684601" sldId="269"/>
            <ac:picMk id="9" creationId="{E8B779E2-8A22-3204-DD5F-278C793518B2}"/>
          </ac:picMkLst>
        </pc:picChg>
      </pc:sldChg>
      <pc:sldChg chg="modSp mod">
        <pc:chgData name="arjun kumar" userId="e598f526c856ca70" providerId="LiveId" clId="{8CAC62A7-8667-4851-B40D-7C0A09EAC8F5}" dt="2023-05-31T17:26:38.722" v="6" actId="1076"/>
        <pc:sldMkLst>
          <pc:docMk/>
          <pc:sldMk cId="37057712" sldId="270"/>
        </pc:sldMkLst>
        <pc:picChg chg="mod">
          <ac:chgData name="arjun kumar" userId="e598f526c856ca70" providerId="LiveId" clId="{8CAC62A7-8667-4851-B40D-7C0A09EAC8F5}" dt="2023-05-31T17:26:38.722" v="6" actId="1076"/>
          <ac:picMkLst>
            <pc:docMk/>
            <pc:sldMk cId="37057712" sldId="270"/>
            <ac:picMk id="9" creationId="{874B1991-4A1D-D1D8-5C24-FA4042391548}"/>
          </ac:picMkLst>
        </pc:picChg>
      </pc:sldChg>
      <pc:sldChg chg="addSp delSp modSp new mod modClrScheme chgLayout">
        <pc:chgData name="arjun kumar" userId="e598f526c856ca70" providerId="LiveId" clId="{8CAC62A7-8667-4851-B40D-7C0A09EAC8F5}" dt="2023-06-02T15:53:03.076" v="1556" actId="20577"/>
        <pc:sldMkLst>
          <pc:docMk/>
          <pc:sldMk cId="3375227897" sldId="271"/>
        </pc:sldMkLst>
        <pc:spChg chg="mod ord">
          <ac:chgData name="arjun kumar" userId="e598f526c856ca70" providerId="LiveId" clId="{8CAC62A7-8667-4851-B40D-7C0A09EAC8F5}" dt="2023-06-02T12:47:14.645" v="220" actId="700"/>
          <ac:spMkLst>
            <pc:docMk/>
            <pc:sldMk cId="3375227897" sldId="271"/>
            <ac:spMk id="2" creationId="{C1B2E9BC-F019-611D-6189-C1C5637E3224}"/>
          </ac:spMkLst>
        </pc:spChg>
        <pc:spChg chg="mod ord">
          <ac:chgData name="arjun kumar" userId="e598f526c856ca70" providerId="LiveId" clId="{8CAC62A7-8667-4851-B40D-7C0A09EAC8F5}" dt="2023-06-02T15:53:03.076" v="1556" actId="20577"/>
          <ac:spMkLst>
            <pc:docMk/>
            <pc:sldMk cId="3375227897" sldId="271"/>
            <ac:spMk id="3" creationId="{35766182-5A59-ABA7-C070-DB7FCB3504BB}"/>
          </ac:spMkLst>
        </pc:spChg>
        <pc:spChg chg="add del mod ord">
          <ac:chgData name="arjun kumar" userId="e598f526c856ca70" providerId="LiveId" clId="{8CAC62A7-8667-4851-B40D-7C0A09EAC8F5}" dt="2023-06-02T12:47:14.645" v="220" actId="700"/>
          <ac:spMkLst>
            <pc:docMk/>
            <pc:sldMk cId="3375227897" sldId="271"/>
            <ac:spMk id="4" creationId="{37D59C2E-31FC-4BC6-B403-C01404FFD728}"/>
          </ac:spMkLst>
        </pc:spChg>
        <pc:picChg chg="add del mod">
          <ac:chgData name="arjun kumar" userId="e598f526c856ca70" providerId="LiveId" clId="{8CAC62A7-8667-4851-B40D-7C0A09EAC8F5}" dt="2023-06-02T12:45:56.717" v="213"/>
          <ac:picMkLst>
            <pc:docMk/>
            <pc:sldMk cId="3375227897" sldId="271"/>
            <ac:picMk id="6" creationId="{A964B082-7041-D3A6-FAB7-E302FFB2BEFE}"/>
          </ac:picMkLst>
        </pc:picChg>
        <pc:picChg chg="add del mod">
          <ac:chgData name="arjun kumar" userId="e598f526c856ca70" providerId="LiveId" clId="{8CAC62A7-8667-4851-B40D-7C0A09EAC8F5}" dt="2023-06-02T12:46:24.678" v="219"/>
          <ac:picMkLst>
            <pc:docMk/>
            <pc:sldMk cId="3375227897" sldId="271"/>
            <ac:picMk id="8" creationId="{E2DCAA08-CA34-D09F-7CD4-F1F3359B38F9}"/>
          </ac:picMkLst>
        </pc:picChg>
      </pc:sldChg>
      <pc:sldChg chg="modSp new del mod">
        <pc:chgData name="arjun kumar" userId="e598f526c856ca70" providerId="LiveId" clId="{8CAC62A7-8667-4851-B40D-7C0A09EAC8F5}" dt="2023-06-02T15:14:09.904" v="319" actId="2696"/>
        <pc:sldMkLst>
          <pc:docMk/>
          <pc:sldMk cId="686499943" sldId="272"/>
        </pc:sldMkLst>
        <pc:spChg chg="mod">
          <ac:chgData name="arjun kumar" userId="e598f526c856ca70" providerId="LiveId" clId="{8CAC62A7-8667-4851-B40D-7C0A09EAC8F5}" dt="2023-06-02T15:14:02.761" v="318" actId="113"/>
          <ac:spMkLst>
            <pc:docMk/>
            <pc:sldMk cId="686499943" sldId="272"/>
            <ac:spMk id="2" creationId="{31974E65-D09A-02F0-124F-DBCA845CFE33}"/>
          </ac:spMkLst>
        </pc:spChg>
        <pc:spChg chg="mod">
          <ac:chgData name="arjun kumar" userId="e598f526c856ca70" providerId="LiveId" clId="{8CAC62A7-8667-4851-B40D-7C0A09EAC8F5}" dt="2023-06-02T15:13:39.196" v="302" actId="20577"/>
          <ac:spMkLst>
            <pc:docMk/>
            <pc:sldMk cId="686499943" sldId="272"/>
            <ac:spMk id="3" creationId="{F7FD98FD-8C87-CB92-C9A7-03FBDDF0ACEA}"/>
          </ac:spMkLst>
        </pc:spChg>
      </pc:sldChg>
      <pc:sldChg chg="addSp delSp modSp new add del mod modClrScheme chgLayout">
        <pc:chgData name="arjun kumar" userId="e598f526c856ca70" providerId="LiveId" clId="{8CAC62A7-8667-4851-B40D-7C0A09EAC8F5}" dt="2023-06-02T15:07:14.368" v="233" actId="2696"/>
        <pc:sldMkLst>
          <pc:docMk/>
          <pc:sldMk cId="1411404216" sldId="272"/>
        </pc:sldMkLst>
        <pc:spChg chg="del mod ord">
          <ac:chgData name="arjun kumar" userId="e598f526c856ca70" providerId="LiveId" clId="{8CAC62A7-8667-4851-B40D-7C0A09EAC8F5}" dt="2023-06-02T12:47:36.571" v="222" actId="700"/>
          <ac:spMkLst>
            <pc:docMk/>
            <pc:sldMk cId="1411404216" sldId="272"/>
            <ac:spMk id="2" creationId="{98015FBA-CA71-C204-0AA1-17650E7BDBC4}"/>
          </ac:spMkLst>
        </pc:spChg>
        <pc:spChg chg="del mod ord">
          <ac:chgData name="arjun kumar" userId="e598f526c856ca70" providerId="LiveId" clId="{8CAC62A7-8667-4851-B40D-7C0A09EAC8F5}" dt="2023-06-02T12:47:36.571" v="222" actId="700"/>
          <ac:spMkLst>
            <pc:docMk/>
            <pc:sldMk cId="1411404216" sldId="272"/>
            <ac:spMk id="3" creationId="{7FC495BB-ED24-CBB4-26AC-3B1648D93410}"/>
          </ac:spMkLst>
        </pc:spChg>
        <pc:spChg chg="add mod">
          <ac:chgData name="arjun kumar" userId="e598f526c856ca70" providerId="LiveId" clId="{8CAC62A7-8667-4851-B40D-7C0A09EAC8F5}" dt="2023-06-02T15:05:29.544" v="226" actId="21"/>
          <ac:spMkLst>
            <pc:docMk/>
            <pc:sldMk cId="1411404216" sldId="272"/>
            <ac:spMk id="3" creationId="{FBA67111-8BB8-7DA2-5447-35192BFF2E12}"/>
          </ac:spMkLst>
        </pc:spChg>
        <pc:spChg chg="add del mod ord">
          <ac:chgData name="arjun kumar" userId="e598f526c856ca70" providerId="LiveId" clId="{8CAC62A7-8667-4851-B40D-7C0A09EAC8F5}" dt="2023-06-02T12:50:18.910" v="225" actId="700"/>
          <ac:spMkLst>
            <pc:docMk/>
            <pc:sldMk cId="1411404216" sldId="272"/>
            <ac:spMk id="4" creationId="{3AEC9534-80D8-D1F1-0C83-513ED1D0C423}"/>
          </ac:spMkLst>
        </pc:spChg>
        <pc:spChg chg="add del mod ord">
          <ac:chgData name="arjun kumar" userId="e598f526c856ca70" providerId="LiveId" clId="{8CAC62A7-8667-4851-B40D-7C0A09EAC8F5}" dt="2023-06-02T12:49:26.513" v="223"/>
          <ac:spMkLst>
            <pc:docMk/>
            <pc:sldMk cId="1411404216" sldId="272"/>
            <ac:spMk id="5" creationId="{ADEB3ACA-80E3-F1B5-94CA-42DC20AA7C07}"/>
          </ac:spMkLst>
        </pc:spChg>
        <pc:spChg chg="add del mod ord">
          <ac:chgData name="arjun kumar" userId="e598f526c856ca70" providerId="LiveId" clId="{8CAC62A7-8667-4851-B40D-7C0A09EAC8F5}" dt="2023-06-02T12:50:18.910" v="225" actId="700"/>
          <ac:spMkLst>
            <pc:docMk/>
            <pc:sldMk cId="1411404216" sldId="272"/>
            <ac:spMk id="6" creationId="{F0B97CF0-3D79-C50A-340C-4EFA25278187}"/>
          </ac:spMkLst>
        </pc:spChg>
        <pc:spChg chg="add mod ord">
          <ac:chgData name="arjun kumar" userId="e598f526c856ca70" providerId="LiveId" clId="{8CAC62A7-8667-4851-B40D-7C0A09EAC8F5}" dt="2023-06-02T12:50:18.910" v="225" actId="700"/>
          <ac:spMkLst>
            <pc:docMk/>
            <pc:sldMk cId="1411404216" sldId="272"/>
            <ac:spMk id="9" creationId="{A4B07954-3E35-286A-20FF-3A3328375BBA}"/>
          </ac:spMkLst>
        </pc:spChg>
        <pc:spChg chg="add mod ord">
          <ac:chgData name="arjun kumar" userId="e598f526c856ca70" providerId="LiveId" clId="{8CAC62A7-8667-4851-B40D-7C0A09EAC8F5}" dt="2023-06-02T12:50:18.910" v="225" actId="700"/>
          <ac:spMkLst>
            <pc:docMk/>
            <pc:sldMk cId="1411404216" sldId="272"/>
            <ac:spMk id="10" creationId="{455A552A-0C0D-99F2-C2CC-FFE07A062F94}"/>
          </ac:spMkLst>
        </pc:spChg>
        <pc:picChg chg="add del mod ord modCrop">
          <ac:chgData name="arjun kumar" userId="e598f526c856ca70" providerId="LiveId" clId="{8CAC62A7-8667-4851-B40D-7C0A09EAC8F5}" dt="2023-06-02T15:05:29.544" v="226" actId="21"/>
          <ac:picMkLst>
            <pc:docMk/>
            <pc:sldMk cId="1411404216" sldId="272"/>
            <ac:picMk id="8" creationId="{7000E8B2-71BD-D9A2-DE30-BAF27E1BFD2F}"/>
          </ac:picMkLst>
        </pc:picChg>
      </pc:sldChg>
      <pc:sldChg chg="addSp delSp modSp new mod modClrScheme chgLayout">
        <pc:chgData name="arjun kumar" userId="e598f526c856ca70" providerId="LiveId" clId="{8CAC62A7-8667-4851-B40D-7C0A09EAC8F5}" dt="2023-06-02T15:52:45.621" v="1529" actId="20577"/>
        <pc:sldMkLst>
          <pc:docMk/>
          <pc:sldMk cId="2353172535" sldId="272"/>
        </pc:sldMkLst>
        <pc:spChg chg="del">
          <ac:chgData name="arjun kumar" userId="e598f526c856ca70" providerId="LiveId" clId="{8CAC62A7-8667-4851-B40D-7C0A09EAC8F5}" dt="2023-06-02T15:36:01.188" v="846" actId="700"/>
          <ac:spMkLst>
            <pc:docMk/>
            <pc:sldMk cId="2353172535" sldId="272"/>
            <ac:spMk id="2" creationId="{DD6DF248-2D32-190F-3EBF-9ECEF94937BD}"/>
          </ac:spMkLst>
        </pc:spChg>
        <pc:spChg chg="del">
          <ac:chgData name="arjun kumar" userId="e598f526c856ca70" providerId="LiveId" clId="{8CAC62A7-8667-4851-B40D-7C0A09EAC8F5}" dt="2023-06-02T15:36:01.188" v="846" actId="700"/>
          <ac:spMkLst>
            <pc:docMk/>
            <pc:sldMk cId="2353172535" sldId="272"/>
            <ac:spMk id="3" creationId="{3C5E7A1B-B16F-08AE-A273-F7EE5EC23F67}"/>
          </ac:spMkLst>
        </pc:spChg>
        <pc:spChg chg="add del mod">
          <ac:chgData name="arjun kumar" userId="e598f526c856ca70" providerId="LiveId" clId="{8CAC62A7-8667-4851-B40D-7C0A09EAC8F5}" dt="2023-06-02T15:36:31.205" v="848" actId="21"/>
          <ac:spMkLst>
            <pc:docMk/>
            <pc:sldMk cId="2353172535" sldId="272"/>
            <ac:spMk id="4" creationId="{E87522DC-7CDC-D492-19DD-B658F14FAF60}"/>
          </ac:spMkLst>
        </pc:spChg>
        <pc:spChg chg="add mod">
          <ac:chgData name="arjun kumar" userId="e598f526c856ca70" providerId="LiveId" clId="{8CAC62A7-8667-4851-B40D-7C0A09EAC8F5}" dt="2023-06-02T15:52:45.621" v="1529" actId="20577"/>
          <ac:spMkLst>
            <pc:docMk/>
            <pc:sldMk cId="2353172535" sldId="272"/>
            <ac:spMk id="5" creationId="{CEFB2DF5-3436-C58E-946B-69E67D3FABD7}"/>
          </ac:spMkLst>
        </pc:spChg>
        <pc:spChg chg="add del mod">
          <ac:chgData name="arjun kumar" userId="e598f526c856ca70" providerId="LiveId" clId="{8CAC62A7-8667-4851-B40D-7C0A09EAC8F5}" dt="2023-06-02T15:36:58.700" v="882" actId="21"/>
          <ac:spMkLst>
            <pc:docMk/>
            <pc:sldMk cId="2353172535" sldId="272"/>
            <ac:spMk id="6" creationId="{71FF82D8-352F-79CF-3066-44AAD7CC32A5}"/>
          </ac:spMkLst>
        </pc:spChg>
        <pc:spChg chg="add del mod">
          <ac:chgData name="arjun kumar" userId="e598f526c856ca70" providerId="LiveId" clId="{8CAC62A7-8667-4851-B40D-7C0A09EAC8F5}" dt="2023-06-02T15:37:01.994" v="884" actId="478"/>
          <ac:spMkLst>
            <pc:docMk/>
            <pc:sldMk cId="2353172535" sldId="272"/>
            <ac:spMk id="7" creationId="{A05D53CF-9D04-BB7E-D3AE-52C26C510B73}"/>
          </ac:spMkLst>
        </pc:spChg>
        <pc:spChg chg="add del mod">
          <ac:chgData name="arjun kumar" userId="e598f526c856ca70" providerId="LiveId" clId="{8CAC62A7-8667-4851-B40D-7C0A09EAC8F5}" dt="2023-06-02T15:37:06.704" v="886" actId="478"/>
          <ac:spMkLst>
            <pc:docMk/>
            <pc:sldMk cId="2353172535" sldId="272"/>
            <ac:spMk id="8" creationId="{E8A21092-AED0-808D-379B-C8CC9D59639D}"/>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6/2/2023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6/2/2023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6/2/2023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6/2/2023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6/2/2023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6/2/2023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6/2/2023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AF88-AF29-57D2-71A8-4A396F936A51}"/>
              </a:ext>
            </a:extLst>
          </p:cNvPr>
          <p:cNvSpPr>
            <a:spLocks noGrp="1"/>
          </p:cNvSpPr>
          <p:nvPr>
            <p:ph type="ctrTitle"/>
          </p:nvPr>
        </p:nvSpPr>
        <p:spPr>
          <a:xfrm>
            <a:off x="680322" y="2742465"/>
            <a:ext cx="8144134" cy="1373070"/>
          </a:xfrm>
        </p:spPr>
        <p:txBody>
          <a:bodyPr/>
          <a:lstStyle/>
          <a:p>
            <a:pPr algn="ctr"/>
            <a:r>
              <a:rPr lang="en-IN" sz="3600" b="1" dirty="0"/>
              <a:t>DESIGN OF BRAKES</a:t>
            </a:r>
            <a:br>
              <a:rPr lang="en-IN" sz="4800" b="1" dirty="0"/>
            </a:br>
            <a:r>
              <a:rPr lang="en-IN" sz="4800" b="1" dirty="0"/>
              <a:t>               </a:t>
            </a:r>
            <a:r>
              <a:rPr lang="en-IN" sz="1400" b="1" dirty="0"/>
              <a:t>-BY BODA RAJA</a:t>
            </a:r>
            <a:br>
              <a:rPr lang="en-IN" sz="1400" b="1" dirty="0"/>
            </a:br>
            <a:r>
              <a:rPr lang="en-IN" sz="1400" b="1" dirty="0"/>
              <a:t>                                            K.HARSHA VARDHAN</a:t>
            </a:r>
          </a:p>
        </p:txBody>
      </p:sp>
      <p:sp>
        <p:nvSpPr>
          <p:cNvPr id="3" name="Subtitle 2">
            <a:extLst>
              <a:ext uri="{FF2B5EF4-FFF2-40B4-BE49-F238E27FC236}">
                <a16:creationId xmlns:a16="http://schemas.microsoft.com/office/drawing/2014/main" id="{E3CFFE7E-0A25-4ABE-6750-FE045F41A305}"/>
              </a:ext>
            </a:extLst>
          </p:cNvPr>
          <p:cNvSpPr>
            <a:spLocks noGrp="1"/>
          </p:cNvSpPr>
          <p:nvPr>
            <p:ph type="subTitle" idx="1"/>
          </p:nvPr>
        </p:nvSpPr>
        <p:spPr/>
        <p:txBody>
          <a:bodyPr>
            <a:normAutofit/>
          </a:bodyPr>
          <a:lstStyle/>
          <a:p>
            <a:pPr algn="l"/>
            <a:endParaRPr lang="en-IN" b="1" dirty="0"/>
          </a:p>
          <a:p>
            <a:pPr algn="l"/>
            <a:r>
              <a:rPr lang="en-IN" b="1" dirty="0"/>
              <a:t>COURSE COORDINATOR</a:t>
            </a:r>
          </a:p>
          <a:p>
            <a:pPr algn="l"/>
            <a:r>
              <a:rPr lang="en-IN" sz="1400" b="1" dirty="0"/>
              <a:t>-P.K.MOHANTY SIR</a:t>
            </a:r>
          </a:p>
        </p:txBody>
      </p:sp>
    </p:spTree>
    <p:extLst>
      <p:ext uri="{BB962C8B-B14F-4D97-AF65-F5344CB8AC3E}">
        <p14:creationId xmlns:p14="http://schemas.microsoft.com/office/powerpoint/2010/main" val="765750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BF631-EB82-12F4-50BC-B4C24B709BD9}"/>
              </a:ext>
            </a:extLst>
          </p:cNvPr>
          <p:cNvSpPr>
            <a:spLocks noGrp="1"/>
          </p:cNvSpPr>
          <p:nvPr>
            <p:ph type="title"/>
          </p:nvPr>
        </p:nvSpPr>
        <p:spPr/>
        <p:txBody>
          <a:bodyPr/>
          <a:lstStyle/>
          <a:p>
            <a:r>
              <a:rPr lang="en-IN" b="1" dirty="0"/>
              <a:t>ADVANTAGES OF DISC AND DRUM BRAKES</a:t>
            </a:r>
          </a:p>
        </p:txBody>
      </p:sp>
      <p:sp>
        <p:nvSpPr>
          <p:cNvPr id="3" name="Content Placeholder 2">
            <a:extLst>
              <a:ext uri="{FF2B5EF4-FFF2-40B4-BE49-F238E27FC236}">
                <a16:creationId xmlns:a16="http://schemas.microsoft.com/office/drawing/2014/main" id="{F865909B-E520-D550-8DF8-C021ECC61280}"/>
              </a:ext>
            </a:extLst>
          </p:cNvPr>
          <p:cNvSpPr>
            <a:spLocks noGrp="1"/>
          </p:cNvSpPr>
          <p:nvPr>
            <p:ph idx="1"/>
          </p:nvPr>
        </p:nvSpPr>
        <p:spPr/>
        <p:txBody>
          <a:bodyPr>
            <a:normAutofit lnSpcReduction="10000"/>
          </a:bodyPr>
          <a:lstStyle/>
          <a:p>
            <a:pPr algn="just"/>
            <a:r>
              <a:rPr lang="en-US" dirty="0"/>
              <a:t>Disc brakes have several advantages over other types of braking systems. They offer better stopping power, shorter stopping distances, and improved performance in wet conditions.</a:t>
            </a:r>
          </a:p>
          <a:p>
            <a:pPr algn="just"/>
            <a:r>
              <a:rPr lang="en-US" dirty="0"/>
              <a:t>Drum brakes have several advantages over other types of braking systems. They are typically less expensive than disc brakes and are easier to service and maintain</a:t>
            </a:r>
          </a:p>
          <a:p>
            <a:pPr algn="just"/>
            <a:r>
              <a:rPr lang="en-US" dirty="0"/>
              <a:t>Additionally, drum brakes are less  to noise and vibration than disc brakes, which can be important for some drivers. They also tend to last longer than disc brakes, making them a good choice for vehicles that see a lot of heavy use.</a:t>
            </a:r>
            <a:endParaRPr lang="en-IN" dirty="0"/>
          </a:p>
        </p:txBody>
      </p:sp>
    </p:spTree>
    <p:extLst>
      <p:ext uri="{BB962C8B-B14F-4D97-AF65-F5344CB8AC3E}">
        <p14:creationId xmlns:p14="http://schemas.microsoft.com/office/powerpoint/2010/main" val="4231200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50F7F-DCD4-7CB1-5877-7D23988694D6}"/>
              </a:ext>
            </a:extLst>
          </p:cNvPr>
          <p:cNvSpPr>
            <a:spLocks noGrp="1"/>
          </p:cNvSpPr>
          <p:nvPr>
            <p:ph type="title"/>
          </p:nvPr>
        </p:nvSpPr>
        <p:spPr/>
        <p:txBody>
          <a:bodyPr>
            <a:normAutofit/>
          </a:bodyPr>
          <a:lstStyle/>
          <a:p>
            <a:r>
              <a:rPr lang="en-IN" sz="3200" b="1" dirty="0"/>
              <a:t>FACTOR AFFECTING ON BRAKE PERFORMANCE</a:t>
            </a:r>
          </a:p>
        </p:txBody>
      </p:sp>
      <p:sp>
        <p:nvSpPr>
          <p:cNvPr id="3" name="Content Placeholder 2">
            <a:extLst>
              <a:ext uri="{FF2B5EF4-FFF2-40B4-BE49-F238E27FC236}">
                <a16:creationId xmlns:a16="http://schemas.microsoft.com/office/drawing/2014/main" id="{86E77208-4EB4-D4CB-11BA-B3DC40D9DB6A}"/>
              </a:ext>
            </a:extLst>
          </p:cNvPr>
          <p:cNvSpPr>
            <a:spLocks noGrp="1"/>
          </p:cNvSpPr>
          <p:nvPr>
            <p:ph idx="1"/>
          </p:nvPr>
        </p:nvSpPr>
        <p:spPr/>
        <p:txBody>
          <a:bodyPr/>
          <a:lstStyle/>
          <a:p>
            <a:pPr algn="just"/>
            <a:r>
              <a:rPr lang="en-US" dirty="0"/>
              <a:t>Several factors can affect the performance of brakes, including temperature, pressure, and wear. Brakes that are too hot or too cold may not function properly, while excessive pressure can cause them to lock up.</a:t>
            </a:r>
          </a:p>
          <a:p>
            <a:pPr algn="just"/>
            <a:r>
              <a:rPr lang="en-US" dirty="0"/>
              <a:t>Wear is also a significant factor, as brake pads and rotors need to be replaced periodically. The frequency of replacement depends on various factors such as driving style, vehicle weight, and road conditions.</a:t>
            </a:r>
          </a:p>
          <a:p>
            <a:endParaRPr lang="en-IN" dirty="0"/>
          </a:p>
        </p:txBody>
      </p:sp>
    </p:spTree>
    <p:extLst>
      <p:ext uri="{BB962C8B-B14F-4D97-AF65-F5344CB8AC3E}">
        <p14:creationId xmlns:p14="http://schemas.microsoft.com/office/powerpoint/2010/main" val="2672581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54C99-5F15-5789-196D-13A2105474DD}"/>
              </a:ext>
            </a:extLst>
          </p:cNvPr>
          <p:cNvSpPr>
            <a:spLocks noGrp="1"/>
          </p:cNvSpPr>
          <p:nvPr>
            <p:ph type="title"/>
          </p:nvPr>
        </p:nvSpPr>
        <p:spPr/>
        <p:txBody>
          <a:bodyPr>
            <a:normAutofit/>
          </a:bodyPr>
          <a:lstStyle/>
          <a:p>
            <a:r>
              <a:rPr lang="en-IN" sz="3200" b="1" dirty="0"/>
              <a:t>BRAKE SYSTEM MAINTAINANCE</a:t>
            </a:r>
          </a:p>
        </p:txBody>
      </p:sp>
      <p:sp>
        <p:nvSpPr>
          <p:cNvPr id="3" name="Content Placeholder 2">
            <a:extLst>
              <a:ext uri="{FF2B5EF4-FFF2-40B4-BE49-F238E27FC236}">
                <a16:creationId xmlns:a16="http://schemas.microsoft.com/office/drawing/2014/main" id="{7181B008-9508-9B79-6E55-A382CDEA3D21}"/>
              </a:ext>
            </a:extLst>
          </p:cNvPr>
          <p:cNvSpPr>
            <a:spLocks noGrp="1"/>
          </p:cNvSpPr>
          <p:nvPr>
            <p:ph idx="1"/>
          </p:nvPr>
        </p:nvSpPr>
        <p:spPr/>
        <p:txBody>
          <a:bodyPr/>
          <a:lstStyle/>
          <a:p>
            <a:pPr algn="just"/>
            <a:r>
              <a:rPr lang="en-US" dirty="0"/>
              <a:t>Proper maintenance of the brake system is essential for its longevity and performance. Regular inspections and servicing can help identify any issues before they become major problems.</a:t>
            </a:r>
          </a:p>
          <a:p>
            <a:pPr algn="just"/>
            <a:r>
              <a:rPr lang="en-US" dirty="0"/>
              <a:t>Some common maintenance tasks include checking the brake fluid level, replacing worn brake pads and rotors, and cleaning the brake calipers and pistons. It is also important to use the correct type of brake fluid and to follow the manufacturer's recommendations for maintenance intervals.</a:t>
            </a:r>
          </a:p>
          <a:p>
            <a:endParaRPr lang="en-IN" dirty="0"/>
          </a:p>
        </p:txBody>
      </p:sp>
    </p:spTree>
    <p:extLst>
      <p:ext uri="{BB962C8B-B14F-4D97-AF65-F5344CB8AC3E}">
        <p14:creationId xmlns:p14="http://schemas.microsoft.com/office/powerpoint/2010/main" val="1981163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4302-A55B-74EA-670B-0693F9AC185F}"/>
              </a:ext>
            </a:extLst>
          </p:cNvPr>
          <p:cNvSpPr>
            <a:spLocks noGrp="1"/>
          </p:cNvSpPr>
          <p:nvPr>
            <p:ph type="title"/>
          </p:nvPr>
        </p:nvSpPr>
        <p:spPr/>
        <p:txBody>
          <a:bodyPr>
            <a:normAutofit/>
          </a:bodyPr>
          <a:lstStyle/>
          <a:p>
            <a:r>
              <a:rPr lang="en-IN" sz="3200" b="1" dirty="0"/>
              <a:t>CONCLUSION</a:t>
            </a:r>
          </a:p>
        </p:txBody>
      </p:sp>
      <p:sp>
        <p:nvSpPr>
          <p:cNvPr id="3" name="Content Placeholder 2">
            <a:extLst>
              <a:ext uri="{FF2B5EF4-FFF2-40B4-BE49-F238E27FC236}">
                <a16:creationId xmlns:a16="http://schemas.microsoft.com/office/drawing/2014/main" id="{AD748C25-54FF-2565-CF94-AD73D880C033}"/>
              </a:ext>
            </a:extLst>
          </p:cNvPr>
          <p:cNvSpPr>
            <a:spLocks noGrp="1"/>
          </p:cNvSpPr>
          <p:nvPr>
            <p:ph idx="1"/>
          </p:nvPr>
        </p:nvSpPr>
        <p:spPr/>
        <p:txBody>
          <a:bodyPr/>
          <a:lstStyle/>
          <a:p>
            <a:pPr algn="just"/>
            <a:r>
              <a:rPr lang="en-US" dirty="0"/>
              <a:t>In conclusion, designing brakes is a complex process that requires careful consideration of various factors, including materials, testing, and future advancements.</a:t>
            </a:r>
          </a:p>
          <a:p>
            <a:pPr algn="just"/>
            <a:r>
              <a:rPr lang="en-US" dirty="0"/>
              <a:t>By staying at the forefront of brake technology, we can continue to improve safety and performance on the road, while also pushing the boundaries of what is possible in automotive engineering.</a:t>
            </a:r>
          </a:p>
          <a:p>
            <a:endParaRPr lang="en-IN" dirty="0"/>
          </a:p>
        </p:txBody>
      </p:sp>
    </p:spTree>
    <p:extLst>
      <p:ext uri="{BB962C8B-B14F-4D97-AF65-F5344CB8AC3E}">
        <p14:creationId xmlns:p14="http://schemas.microsoft.com/office/powerpoint/2010/main" val="1978354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2E9BC-F019-611D-6189-C1C5637E3224}"/>
              </a:ext>
            </a:extLst>
          </p:cNvPr>
          <p:cNvSpPr>
            <a:spLocks noGrp="1"/>
          </p:cNvSpPr>
          <p:nvPr>
            <p:ph type="title"/>
          </p:nvPr>
        </p:nvSpPr>
        <p:spPr/>
        <p:txBody>
          <a:bodyPr>
            <a:normAutofit/>
          </a:bodyPr>
          <a:lstStyle/>
          <a:p>
            <a:r>
              <a:rPr lang="en-IN" sz="3200" b="1" dirty="0"/>
              <a:t>FORMULAS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5766182-5A59-ABA7-C070-DB7FCB3504BB}"/>
                  </a:ext>
                </a:extLst>
              </p:cNvPr>
              <p:cNvSpPr>
                <a:spLocks noGrp="1"/>
              </p:cNvSpPr>
              <p:nvPr>
                <p:ph idx="1"/>
              </p:nvPr>
            </p:nvSpPr>
            <p:spPr/>
            <p:txBody>
              <a:bodyPr>
                <a:normAutofit fontScale="70000" lnSpcReduction="20000"/>
              </a:bodyPr>
              <a:lstStyle/>
              <a:p>
                <a:pPr algn="just"/>
                <a:r>
                  <a:rPr lang="en-US" dirty="0"/>
                  <a:t>The first step in the design of a mechanical brake is to determine the braking-torque capacity for the given application. The braking-torque depends upon the amount of energy absorbed by the brake. When a mechanical system of mass m moving with a velocity v1 is slowed down to the velocity v2 during the period of braking, the kinetic energy absorbed by the brake is given by </a:t>
                </a:r>
              </a:p>
              <a:p>
                <a:pPr marL="0" indent="0">
                  <a:buNone/>
                </a:pPr>
                <a:r>
                  <a:rPr lang="en-IN" sz="2200" dirty="0"/>
                  <a:t>                 KE</a:t>
                </a:r>
                <a:r>
                  <a:rPr lang="en-IN" sz="2600" dirty="0"/>
                  <a:t>=</a:t>
                </a:r>
                <a14:m>
                  <m:oMath xmlns:m="http://schemas.openxmlformats.org/officeDocument/2006/math">
                    <m:f>
                      <m:fPr>
                        <m:ctrlPr>
                          <a:rPr lang="en-IN" sz="2600" i="1" smtClean="0">
                            <a:latin typeface="Cambria Math" panose="02040503050406030204" pitchFamily="18" charset="0"/>
                          </a:rPr>
                        </m:ctrlPr>
                      </m:fPr>
                      <m:num>
                        <m:r>
                          <a:rPr lang="en-IN" sz="2600" b="0" i="1" smtClean="0">
                            <a:latin typeface="Cambria Math" panose="02040503050406030204" pitchFamily="18" charset="0"/>
                          </a:rPr>
                          <m:t>1</m:t>
                        </m:r>
                      </m:num>
                      <m:den>
                        <m:r>
                          <a:rPr lang="en-IN" sz="2600" b="0" i="1" smtClean="0">
                            <a:latin typeface="Cambria Math" panose="02040503050406030204" pitchFamily="18" charset="0"/>
                          </a:rPr>
                          <m:t>2</m:t>
                        </m:r>
                      </m:den>
                    </m:f>
                    <m:r>
                      <a:rPr lang="en-IN" sz="2600" b="0" i="1" smtClean="0">
                        <a:latin typeface="Cambria Math" panose="02040503050406030204" pitchFamily="18" charset="0"/>
                      </a:rPr>
                      <m:t>𝑚</m:t>
                    </m:r>
                    <m:sSubSup>
                      <m:sSubSupPr>
                        <m:ctrlPr>
                          <a:rPr lang="en-IN" sz="2600" i="1" smtClean="0">
                            <a:latin typeface="Cambria Math" panose="02040503050406030204" pitchFamily="18" charset="0"/>
                          </a:rPr>
                        </m:ctrlPr>
                      </m:sSubSupPr>
                      <m:e>
                        <m:r>
                          <a:rPr lang="en-IN" sz="2600" b="0" i="1" smtClean="0">
                            <a:latin typeface="Cambria Math" panose="02040503050406030204" pitchFamily="18" charset="0"/>
                          </a:rPr>
                          <m:t>(</m:t>
                        </m:r>
                        <m:r>
                          <a:rPr lang="en-IN" sz="2600" b="0" i="1" smtClean="0">
                            <a:latin typeface="Cambria Math" panose="02040503050406030204" pitchFamily="18" charset="0"/>
                          </a:rPr>
                          <m:t>𝑉</m:t>
                        </m:r>
                      </m:e>
                      <m:sub>
                        <m:r>
                          <a:rPr lang="en-IN" sz="2600" b="0" i="1" smtClean="0">
                            <a:latin typeface="Cambria Math" panose="02040503050406030204" pitchFamily="18" charset="0"/>
                          </a:rPr>
                          <m:t>1</m:t>
                        </m:r>
                      </m:sub>
                      <m:sup>
                        <m:r>
                          <a:rPr lang="en-IN" sz="2600" b="0" i="1" smtClean="0">
                            <a:latin typeface="Cambria Math" panose="02040503050406030204" pitchFamily="18" charset="0"/>
                          </a:rPr>
                          <m:t>2</m:t>
                        </m:r>
                      </m:sup>
                    </m:sSubSup>
                    <m:r>
                      <a:rPr lang="en-IN" sz="2600" b="0" i="1" smtClean="0">
                        <a:latin typeface="Cambria Math" panose="02040503050406030204" pitchFamily="18" charset="0"/>
                      </a:rPr>
                      <m:t>−</m:t>
                    </m:r>
                    <m:sSubSup>
                      <m:sSubSupPr>
                        <m:ctrlPr>
                          <a:rPr lang="en-IN" sz="2600" b="0" i="1" smtClean="0">
                            <a:latin typeface="Cambria Math" panose="02040503050406030204" pitchFamily="18" charset="0"/>
                          </a:rPr>
                        </m:ctrlPr>
                      </m:sSubSupPr>
                      <m:e>
                        <m:r>
                          <a:rPr lang="en-IN" sz="2600" b="0" i="1" smtClean="0">
                            <a:latin typeface="Cambria Math" panose="02040503050406030204" pitchFamily="18" charset="0"/>
                          </a:rPr>
                          <m:t>𝑉</m:t>
                        </m:r>
                      </m:e>
                      <m:sub>
                        <m:r>
                          <a:rPr lang="en-IN" sz="2600" b="0" i="1" smtClean="0">
                            <a:latin typeface="Cambria Math" panose="02040503050406030204" pitchFamily="18" charset="0"/>
                          </a:rPr>
                          <m:t>2</m:t>
                        </m:r>
                      </m:sub>
                      <m:sup>
                        <m:r>
                          <a:rPr lang="en-IN" sz="2600" b="0" i="1" smtClean="0">
                            <a:latin typeface="Cambria Math" panose="02040503050406030204" pitchFamily="18" charset="0"/>
                          </a:rPr>
                          <m:t>2</m:t>
                        </m:r>
                      </m:sup>
                    </m:sSubSup>
                    <m:r>
                      <a:rPr lang="en-IN" sz="2600" b="0" i="1" smtClean="0">
                        <a:latin typeface="Cambria Math" panose="02040503050406030204" pitchFamily="18" charset="0"/>
                      </a:rPr>
                      <m:t>)</m:t>
                    </m:r>
                  </m:oMath>
                </a14:m>
                <a:endParaRPr lang="en-IN" sz="2600" b="0" dirty="0"/>
              </a:p>
              <a:p>
                <a:r>
                  <a:rPr lang="en-US" dirty="0"/>
                  <a:t>Similarly, the kinetic energy of the rotating body is given by</a:t>
                </a:r>
              </a:p>
              <a:p>
                <a:pPr marL="0" indent="0">
                  <a:buNone/>
                </a:pPr>
                <a:r>
                  <a:rPr lang="en-US" dirty="0"/>
                  <a:t>                KE=</a:t>
                </a:r>
                <a:r>
                  <a:rPr lang="en-US" dirty="0" err="1"/>
                  <a:t>i</a:t>
                </a:r>
                <a:r>
                  <a:rPr lang="en-US" dirty="0"/>
                  <a:t>(</a:t>
                </a:r>
                <a14:m>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𝜔</m:t>
                        </m:r>
                      </m:e>
                      <m:sub>
                        <m:r>
                          <a:rPr lang="en-IN" b="0" i="1" smtClean="0">
                            <a:latin typeface="Cambria Math" panose="02040503050406030204" pitchFamily="18" charset="0"/>
                          </a:rPr>
                          <m:t>1</m:t>
                        </m:r>
                      </m:sub>
                      <m:sup>
                        <m:r>
                          <a:rPr lang="en-IN" b="0" i="1" smtClean="0">
                            <a:latin typeface="Cambria Math" panose="02040503050406030204" pitchFamily="18" charset="0"/>
                          </a:rPr>
                          <m:t>2</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ea typeface="Cambria Math" panose="02040503050406030204" pitchFamily="18" charset="0"/>
                          </a:rPr>
                          <m:t>𝜔</m:t>
                        </m:r>
                      </m:e>
                      <m:sub>
                        <m:r>
                          <a:rPr lang="en-IN" b="0" i="1" smtClean="0">
                            <a:latin typeface="Cambria Math" panose="02040503050406030204" pitchFamily="18" charset="0"/>
                          </a:rPr>
                          <m:t>2</m:t>
                        </m:r>
                      </m:sub>
                      <m:sup>
                        <m:r>
                          <a:rPr lang="en-IN" b="0" i="1" smtClean="0">
                            <a:latin typeface="Cambria Math" panose="02040503050406030204" pitchFamily="18" charset="0"/>
                          </a:rPr>
                          <m:t>2</m:t>
                        </m:r>
                      </m:sup>
                    </m:sSubSup>
                    <m:r>
                      <a:rPr lang="en-IN" b="0" i="1" smtClean="0">
                        <a:latin typeface="Cambria Math" panose="02040503050406030204" pitchFamily="18" charset="0"/>
                      </a:rPr>
                      <m:t>)</m:t>
                    </m:r>
                  </m:oMath>
                </a14:m>
                <a:r>
                  <a:rPr lang="en-US" dirty="0"/>
                  <a:t>     </a:t>
                </a:r>
              </a:p>
              <a:p>
                <a:pPr marL="0" indent="0">
                  <a:buNone/>
                </a:pPr>
                <a:r>
                  <a:rPr lang="en-US" dirty="0"/>
                  <a:t>                         or</a:t>
                </a:r>
              </a:p>
              <a:p>
                <a:pPr marL="0" indent="0">
                  <a:buNone/>
                </a:pPr>
                <a:r>
                  <a:rPr lang="en-US" sz="2600" dirty="0"/>
                  <a:t>               </a:t>
                </a:r>
                <a:r>
                  <a:rPr lang="en-US" dirty="0"/>
                  <a:t>KE</a:t>
                </a:r>
                <a:r>
                  <a:rPr lang="en-US" sz="2600" dirty="0"/>
                  <a:t>=</a:t>
                </a:r>
                <a14:m>
                  <m:oMath xmlns:m="http://schemas.openxmlformats.org/officeDocument/2006/math">
                    <m:f>
                      <m:fPr>
                        <m:ctrlPr>
                          <a:rPr lang="en-US" sz="2600" i="1" smtClean="0">
                            <a:latin typeface="Cambria Math" panose="02040503050406030204" pitchFamily="18" charset="0"/>
                          </a:rPr>
                        </m:ctrlPr>
                      </m:fPr>
                      <m:num>
                        <m:r>
                          <a:rPr lang="en-IN" sz="2600" b="0" i="1" smtClean="0">
                            <a:latin typeface="Cambria Math" panose="02040503050406030204" pitchFamily="18" charset="0"/>
                          </a:rPr>
                          <m:t>1</m:t>
                        </m:r>
                      </m:num>
                      <m:den>
                        <m:r>
                          <a:rPr lang="en-IN" sz="2600" b="0" i="1" smtClean="0">
                            <a:latin typeface="Cambria Math" panose="02040503050406030204" pitchFamily="18" charset="0"/>
                          </a:rPr>
                          <m:t>2</m:t>
                        </m:r>
                      </m:den>
                    </m:f>
                    <m:r>
                      <a:rPr lang="en-IN" sz="2600" b="0" i="1" smtClean="0">
                        <a:latin typeface="Cambria Math" panose="02040503050406030204" pitchFamily="18" charset="0"/>
                      </a:rPr>
                      <m:t>𝑚</m:t>
                    </m:r>
                    <m:sSup>
                      <m:sSupPr>
                        <m:ctrlPr>
                          <a:rPr lang="en-IN" sz="2600" b="0" i="1" smtClean="0">
                            <a:latin typeface="Cambria Math" panose="02040503050406030204" pitchFamily="18" charset="0"/>
                          </a:rPr>
                        </m:ctrlPr>
                      </m:sSupPr>
                      <m:e>
                        <m:r>
                          <a:rPr lang="en-IN" sz="2600" b="0" i="1" smtClean="0">
                            <a:latin typeface="Cambria Math" panose="02040503050406030204" pitchFamily="18" charset="0"/>
                          </a:rPr>
                          <m:t>𝑘</m:t>
                        </m:r>
                      </m:e>
                      <m:sup>
                        <m:r>
                          <a:rPr lang="en-IN" sz="2600" b="0" i="1" smtClean="0">
                            <a:latin typeface="Cambria Math" panose="02040503050406030204" pitchFamily="18" charset="0"/>
                          </a:rPr>
                          <m:t>2</m:t>
                        </m:r>
                      </m:sup>
                    </m:sSup>
                    <m:r>
                      <a:rPr lang="en-IN" sz="2600" b="0" i="1" smtClean="0">
                        <a:latin typeface="Cambria Math" panose="02040503050406030204" pitchFamily="18" charset="0"/>
                      </a:rPr>
                      <m:t>(</m:t>
                    </m:r>
                    <m:sSubSup>
                      <m:sSubSupPr>
                        <m:ctrlPr>
                          <a:rPr lang="en-IN" sz="2600" b="0" i="1" smtClean="0">
                            <a:latin typeface="Cambria Math" panose="02040503050406030204" pitchFamily="18" charset="0"/>
                          </a:rPr>
                        </m:ctrlPr>
                      </m:sSubSupPr>
                      <m:e>
                        <m:r>
                          <a:rPr lang="en-IN" sz="2600" b="0" i="1" smtClean="0">
                            <a:latin typeface="Cambria Math" panose="02040503050406030204" pitchFamily="18" charset="0"/>
                            <a:ea typeface="Cambria Math" panose="02040503050406030204" pitchFamily="18" charset="0"/>
                          </a:rPr>
                          <m:t>𝜔</m:t>
                        </m:r>
                      </m:e>
                      <m:sub>
                        <m:r>
                          <a:rPr lang="en-IN" sz="2600" b="0" i="1" smtClean="0">
                            <a:latin typeface="Cambria Math" panose="02040503050406030204" pitchFamily="18" charset="0"/>
                          </a:rPr>
                          <m:t>1</m:t>
                        </m:r>
                      </m:sub>
                      <m:sup>
                        <m:r>
                          <a:rPr lang="en-IN" sz="2600" b="0" i="1" smtClean="0">
                            <a:latin typeface="Cambria Math" panose="02040503050406030204" pitchFamily="18" charset="0"/>
                          </a:rPr>
                          <m:t>2</m:t>
                        </m:r>
                      </m:sup>
                    </m:sSubSup>
                    <m:r>
                      <a:rPr lang="en-IN" sz="2600" b="0" i="1" smtClean="0">
                        <a:latin typeface="Cambria Math" panose="02040503050406030204" pitchFamily="18" charset="0"/>
                      </a:rPr>
                      <m:t>−</m:t>
                    </m:r>
                    <m:sSubSup>
                      <m:sSubSupPr>
                        <m:ctrlPr>
                          <a:rPr lang="en-IN" sz="2600" b="0" i="1" smtClean="0">
                            <a:latin typeface="Cambria Math" panose="02040503050406030204" pitchFamily="18" charset="0"/>
                          </a:rPr>
                        </m:ctrlPr>
                      </m:sSubSupPr>
                      <m:e>
                        <m:r>
                          <a:rPr lang="en-IN" sz="2600" b="0" i="1" smtClean="0">
                            <a:latin typeface="Cambria Math" panose="02040503050406030204" pitchFamily="18" charset="0"/>
                            <a:ea typeface="Cambria Math" panose="02040503050406030204" pitchFamily="18" charset="0"/>
                          </a:rPr>
                          <m:t>𝜔</m:t>
                        </m:r>
                      </m:e>
                      <m:sub>
                        <m:r>
                          <a:rPr lang="en-IN" sz="2600" b="0" i="1" smtClean="0">
                            <a:latin typeface="Cambria Math" panose="02040503050406030204" pitchFamily="18" charset="0"/>
                          </a:rPr>
                          <m:t>2</m:t>
                        </m:r>
                      </m:sub>
                      <m:sup>
                        <m:r>
                          <a:rPr lang="en-IN" sz="2600" b="0" i="1" smtClean="0">
                            <a:latin typeface="Cambria Math" panose="02040503050406030204" pitchFamily="18" charset="0"/>
                          </a:rPr>
                          <m:t>2</m:t>
                        </m:r>
                      </m:sup>
                    </m:sSubSup>
                    <m:r>
                      <a:rPr lang="en-IN" sz="2600" b="0" i="1" smtClean="0">
                        <a:latin typeface="Cambria Math" panose="02040503050406030204" pitchFamily="18" charset="0"/>
                      </a:rPr>
                      <m:t>)</m:t>
                    </m:r>
                  </m:oMath>
                </a14:m>
                <a:endParaRPr lang="en-US" sz="2600" dirty="0"/>
              </a:p>
              <a:p>
                <a:pPr marL="0" indent="0">
                  <a:buNone/>
                </a:pPr>
                <a:r>
                  <a:rPr lang="en-US" dirty="0"/>
                  <a:t>    </a:t>
                </a:r>
              </a:p>
              <a:p>
                <a:pPr marL="0" indent="0">
                  <a:buNone/>
                </a:pPr>
                <a:r>
                  <a:rPr lang="en-US" dirty="0"/>
                  <a:t>                  </a:t>
                </a:r>
                <a:endParaRPr lang="en-IN" b="0" dirty="0"/>
              </a:p>
            </p:txBody>
          </p:sp>
        </mc:Choice>
        <mc:Fallback>
          <p:sp>
            <p:nvSpPr>
              <p:cNvPr id="3" name="Content Placeholder 2">
                <a:extLst>
                  <a:ext uri="{FF2B5EF4-FFF2-40B4-BE49-F238E27FC236}">
                    <a16:creationId xmlns:a16="http://schemas.microsoft.com/office/drawing/2014/main" id="{35766182-5A59-ABA7-C070-DB7FCB3504BB}"/>
                  </a:ext>
                </a:extLst>
              </p:cNvPr>
              <p:cNvSpPr>
                <a:spLocks noGrp="1" noRot="1" noChangeAspect="1" noMove="1" noResize="1" noEditPoints="1" noAdjustHandles="1" noChangeArrowheads="1" noChangeShapeType="1" noTextEdit="1"/>
              </p:cNvSpPr>
              <p:nvPr>
                <p:ph idx="1"/>
              </p:nvPr>
            </p:nvSpPr>
            <p:spPr>
              <a:blipFill>
                <a:blip r:embed="rId2"/>
                <a:stretch>
                  <a:fillRect l="-317" t="-2538" r="-380"/>
                </a:stretch>
              </a:blipFill>
            </p:spPr>
            <p:txBody>
              <a:bodyPr/>
              <a:lstStyle/>
              <a:p>
                <a:r>
                  <a:rPr lang="en-IN">
                    <a:noFill/>
                  </a:rPr>
                  <a:t> </a:t>
                </a:r>
              </a:p>
            </p:txBody>
          </p:sp>
        </mc:Fallback>
      </mc:AlternateContent>
    </p:spTree>
    <p:extLst>
      <p:ext uri="{BB962C8B-B14F-4D97-AF65-F5344CB8AC3E}">
        <p14:creationId xmlns:p14="http://schemas.microsoft.com/office/powerpoint/2010/main" val="3375227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CEFB2DF5-3436-C58E-946B-69E67D3FABD7}"/>
                  </a:ext>
                </a:extLst>
              </p:cNvPr>
              <p:cNvSpPr>
                <a:spLocks noGrp="1"/>
              </p:cNvSpPr>
              <p:nvPr>
                <p:ph idx="1"/>
              </p:nvPr>
            </p:nvSpPr>
            <p:spPr>
              <a:xfrm>
                <a:off x="728420" y="2336873"/>
                <a:ext cx="9565762" cy="3599316"/>
              </a:xfrm>
            </p:spPr>
            <p:txBody>
              <a:bodyPr>
                <a:normAutofit fontScale="47500" lnSpcReduction="20000"/>
              </a:bodyPr>
              <a:lstStyle/>
              <a:p>
                <a:pPr marL="0" indent="0">
                  <a:buNone/>
                </a:pPr>
                <a:r>
                  <a:rPr lang="en-IN" dirty="0"/>
                  <a:t>    where,</a:t>
                </a:r>
              </a:p>
              <a:p>
                <a:pPr marL="0" indent="0">
                  <a:buNone/>
                </a:pPr>
                <a:r>
                  <a:rPr lang="en-IN" dirty="0"/>
                  <a:t>               </a:t>
                </a:r>
                <a:r>
                  <a:rPr lang="en-US" dirty="0"/>
                  <a:t>I = mass moment of inertia of the rotating body (kg-m2)</a:t>
                </a:r>
              </a:p>
              <a:p>
                <a:pPr marL="0" indent="0">
                  <a:buNone/>
                </a:pPr>
                <a:r>
                  <a:rPr lang="en-US" dirty="0"/>
                  <a:t>               k = radius of gyration of the body (m) </a:t>
                </a:r>
              </a:p>
              <a:p>
                <a:pPr marL="0" indent="0">
                  <a:buNone/>
                </a:pPr>
                <a:r>
                  <a:rPr lang="en-US" dirty="0"/>
                  <a:t>               w1, w2 = initial and final angular velocities of the body</a:t>
                </a:r>
              </a:p>
              <a:p>
                <a:pPr marL="0" indent="0">
                  <a:buNone/>
                </a:pPr>
                <a:r>
                  <a:rPr lang="en-US" dirty="0"/>
                  <a:t>               (rad/s)       </a:t>
                </a:r>
              </a:p>
              <a:p>
                <a:pPr marL="0" indent="0">
                  <a:buNone/>
                </a:pPr>
                <a:r>
                  <a:rPr lang="en-US" dirty="0"/>
                  <a:t>      In certain applications like hoists, the brake absorbs the potential energy released by the moving weight    during the braking period</a:t>
                </a:r>
              </a:p>
              <a:p>
                <a:pPr marL="0" indent="0">
                  <a:buNone/>
                </a:pPr>
                <a:r>
                  <a:rPr lang="en-US" dirty="0"/>
                  <a:t>                      PE=</a:t>
                </a:r>
                <a:r>
                  <a:rPr lang="en-US" dirty="0" err="1"/>
                  <a:t>mgh</a:t>
                </a:r>
                <a:endParaRPr lang="en-US" dirty="0"/>
              </a:p>
              <a:p>
                <a:pPr algn="just"/>
                <a:r>
                  <a:rPr lang="en-US" dirty="0"/>
                  <a:t>Depending upon the type of application, the total energy absorbed by the brake is determined by adding the respective quantities .This energy is equated to the work done by the brake. Therefore,</a:t>
                </a:r>
              </a:p>
              <a:p>
                <a:pPr marL="0" indent="0" algn="just">
                  <a:buNone/>
                </a:pPr>
                <a:r>
                  <a:rPr lang="en-US" dirty="0"/>
                  <a:t>                      E =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𝑀</m:t>
                        </m:r>
                      </m:e>
                      <m:sub>
                        <m:r>
                          <a:rPr lang="en-IN" b="0" i="1" smtClean="0">
                            <a:latin typeface="Cambria Math" panose="02040503050406030204" pitchFamily="18" charset="0"/>
                            <a:ea typeface="Cambria Math" panose="02040503050406030204" pitchFamily="18" charset="0"/>
                          </a:rPr>
                          <m:t>𝑡</m:t>
                        </m:r>
                      </m:sub>
                    </m:sSub>
                    <m:r>
                      <a:rPr lang="en-US" i="1" smtClean="0">
                        <a:latin typeface="Cambria Math" panose="02040503050406030204" pitchFamily="18" charset="0"/>
                        <a:ea typeface="Cambria Math" panose="02040503050406030204" pitchFamily="18" charset="0"/>
                      </a:rPr>
                      <m:t>𝜃</m:t>
                    </m:r>
                  </m:oMath>
                </a14:m>
                <a:endParaRPr lang="en-US" dirty="0"/>
              </a:p>
              <a:p>
                <a:pPr marL="0" indent="0">
                  <a:buNone/>
                </a:pPr>
                <a:r>
                  <a:rPr lang="en-US" dirty="0"/>
                  <a:t>       where,</a:t>
                </a:r>
              </a:p>
              <a:p>
                <a:pPr marL="0" indent="0">
                  <a:buNone/>
                </a:pPr>
                <a:r>
                  <a:rPr lang="en-US" dirty="0"/>
                  <a:t>                E = total energy absorbed by the brake (J)</a:t>
                </a:r>
              </a:p>
              <a:p>
                <a:pPr marL="0" indent="0">
                  <a:buNone/>
                </a:pPr>
                <a:r>
                  <a:rPr lang="en-US" dirty="0"/>
                  <a:t>                Mt = braking-torque (N-m)</a:t>
                </a:r>
              </a:p>
              <a:p>
                <a:pPr marL="0" indent="0">
                  <a:buNone/>
                </a:pPr>
                <a:r>
                  <a:rPr lang="en-US" dirty="0"/>
                  <a:t>               q = angle through which the brake drum rotates during the braking period (rad</a:t>
                </a:r>
                <a:endParaRPr lang="en-IN" dirty="0"/>
              </a:p>
            </p:txBody>
          </p:sp>
        </mc:Choice>
        <mc:Fallback>
          <p:sp>
            <p:nvSpPr>
              <p:cNvPr id="5" name="Content Placeholder 4">
                <a:extLst>
                  <a:ext uri="{FF2B5EF4-FFF2-40B4-BE49-F238E27FC236}">
                    <a16:creationId xmlns:a16="http://schemas.microsoft.com/office/drawing/2014/main" id="{CEFB2DF5-3436-C58E-946B-69E67D3FABD7}"/>
                  </a:ext>
                </a:extLst>
              </p:cNvPr>
              <p:cNvSpPr>
                <a:spLocks noGrp="1" noRot="1" noChangeAspect="1" noMove="1" noResize="1" noEditPoints="1" noAdjustHandles="1" noChangeArrowheads="1" noChangeShapeType="1" noTextEdit="1"/>
              </p:cNvSpPr>
              <p:nvPr>
                <p:ph idx="1"/>
              </p:nvPr>
            </p:nvSpPr>
            <p:spPr>
              <a:xfrm>
                <a:off x="728420" y="2336873"/>
                <a:ext cx="9565762" cy="3599316"/>
              </a:xfrm>
              <a:blipFill>
                <a:blip r:embed="rId2"/>
                <a:stretch>
                  <a:fillRect t="-1523"/>
                </a:stretch>
              </a:blipFill>
            </p:spPr>
            <p:txBody>
              <a:bodyPr/>
              <a:lstStyle/>
              <a:p>
                <a:r>
                  <a:rPr lang="en-IN">
                    <a:noFill/>
                  </a:rPr>
                  <a:t> </a:t>
                </a:r>
              </a:p>
            </p:txBody>
          </p:sp>
        </mc:Fallback>
      </mc:AlternateContent>
    </p:spTree>
    <p:extLst>
      <p:ext uri="{BB962C8B-B14F-4D97-AF65-F5344CB8AC3E}">
        <p14:creationId xmlns:p14="http://schemas.microsoft.com/office/powerpoint/2010/main" val="2353172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9081B6-E263-509A-5A4A-6447A8369409}"/>
              </a:ext>
            </a:extLst>
          </p:cNvPr>
          <p:cNvSpPr>
            <a:spLocks noGrp="1"/>
          </p:cNvSpPr>
          <p:nvPr>
            <p:ph idx="1"/>
          </p:nvPr>
        </p:nvSpPr>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3600" dirty="0"/>
              <a:t>THANK YOU</a:t>
            </a:r>
          </a:p>
        </p:txBody>
      </p:sp>
    </p:spTree>
    <p:extLst>
      <p:ext uri="{BB962C8B-B14F-4D97-AF65-F5344CB8AC3E}">
        <p14:creationId xmlns:p14="http://schemas.microsoft.com/office/powerpoint/2010/main" val="30577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803E-B030-6AE6-D103-FD6D0DFEED1A}"/>
              </a:ext>
            </a:extLst>
          </p:cNvPr>
          <p:cNvSpPr>
            <a:spLocks noGrp="1"/>
          </p:cNvSpPr>
          <p:nvPr>
            <p:ph type="title"/>
          </p:nvPr>
        </p:nvSpPr>
        <p:spPr/>
        <p:txBody>
          <a:bodyPr>
            <a:normAutofit/>
          </a:bodyPr>
          <a:lstStyle/>
          <a:p>
            <a:r>
              <a:rPr lang="en-IN" sz="3200" b="1" dirty="0"/>
              <a:t>INTRODUCTION</a:t>
            </a:r>
          </a:p>
        </p:txBody>
      </p:sp>
      <p:sp>
        <p:nvSpPr>
          <p:cNvPr id="3" name="Content Placeholder 2">
            <a:extLst>
              <a:ext uri="{FF2B5EF4-FFF2-40B4-BE49-F238E27FC236}">
                <a16:creationId xmlns:a16="http://schemas.microsoft.com/office/drawing/2014/main" id="{9A79D7D8-1E10-3A67-0236-8FD9A89F7868}"/>
              </a:ext>
            </a:extLst>
          </p:cNvPr>
          <p:cNvSpPr>
            <a:spLocks noGrp="1"/>
          </p:cNvSpPr>
          <p:nvPr>
            <p:ph idx="1"/>
          </p:nvPr>
        </p:nvSpPr>
        <p:spPr/>
        <p:txBody>
          <a:bodyPr>
            <a:normAutofit/>
          </a:bodyPr>
          <a:lstStyle/>
          <a:p>
            <a:pPr algn="just"/>
            <a:r>
              <a:rPr lang="en-US" dirty="0"/>
              <a:t>Brakes are an essential component of any vehicle, responsible for slowing down or stopping it when needed. The design of brakes has evolved significantly over the years, with advancements in technology and materials.</a:t>
            </a:r>
          </a:p>
          <a:p>
            <a:pPr algn="just"/>
            <a:r>
              <a:rPr lang="en-US" dirty="0"/>
              <a:t>The basic principle of a brake is to convert kinetic energy into heat energy through friction. This is achieved by applying pressure on a rotating disc or drum, which slows down the vehicle.</a:t>
            </a:r>
          </a:p>
        </p:txBody>
      </p:sp>
    </p:spTree>
    <p:extLst>
      <p:ext uri="{BB962C8B-B14F-4D97-AF65-F5344CB8AC3E}">
        <p14:creationId xmlns:p14="http://schemas.microsoft.com/office/powerpoint/2010/main" val="661273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0AC6-926C-C7B7-0661-A93C1AFAC993}"/>
              </a:ext>
            </a:extLst>
          </p:cNvPr>
          <p:cNvSpPr>
            <a:spLocks noGrp="1"/>
          </p:cNvSpPr>
          <p:nvPr>
            <p:ph type="title"/>
          </p:nvPr>
        </p:nvSpPr>
        <p:spPr/>
        <p:txBody>
          <a:bodyPr>
            <a:normAutofit/>
          </a:bodyPr>
          <a:lstStyle/>
          <a:p>
            <a:r>
              <a:rPr lang="en-IN" sz="3200" dirty="0"/>
              <a:t>Fig-1:brake</a:t>
            </a:r>
          </a:p>
        </p:txBody>
      </p:sp>
      <p:pic>
        <p:nvPicPr>
          <p:cNvPr id="6" name="Content Placeholder 5">
            <a:extLst>
              <a:ext uri="{FF2B5EF4-FFF2-40B4-BE49-F238E27FC236}">
                <a16:creationId xmlns:a16="http://schemas.microsoft.com/office/drawing/2014/main" id="{F205821D-4B9F-FE33-576D-B7BE57B31A0D}"/>
              </a:ext>
            </a:extLst>
          </p:cNvPr>
          <p:cNvPicPr>
            <a:picLocks noGrp="1" noChangeAspect="1"/>
          </p:cNvPicPr>
          <p:nvPr>
            <p:ph idx="1"/>
          </p:nvPr>
        </p:nvPicPr>
        <p:blipFill>
          <a:blip r:embed="rId2"/>
          <a:stretch>
            <a:fillRect/>
          </a:stretch>
        </p:blipFill>
        <p:spPr>
          <a:xfrm>
            <a:off x="3869459" y="2635183"/>
            <a:ext cx="3679819" cy="3598863"/>
          </a:xfrm>
        </p:spPr>
      </p:pic>
    </p:spTree>
    <p:extLst>
      <p:ext uri="{BB962C8B-B14F-4D97-AF65-F5344CB8AC3E}">
        <p14:creationId xmlns:p14="http://schemas.microsoft.com/office/powerpoint/2010/main" val="2922510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5BC81-84BB-9AAB-48EA-2AC68860222D}"/>
              </a:ext>
            </a:extLst>
          </p:cNvPr>
          <p:cNvSpPr>
            <a:spLocks noGrp="1"/>
          </p:cNvSpPr>
          <p:nvPr>
            <p:ph type="title"/>
          </p:nvPr>
        </p:nvSpPr>
        <p:spPr/>
        <p:txBody>
          <a:bodyPr>
            <a:normAutofit/>
          </a:bodyPr>
          <a:lstStyle/>
          <a:p>
            <a:r>
              <a:rPr lang="en-IN" sz="3200" b="1" dirty="0"/>
              <a:t>DESIGN OF BRAKES</a:t>
            </a:r>
          </a:p>
        </p:txBody>
      </p:sp>
      <p:sp>
        <p:nvSpPr>
          <p:cNvPr id="3" name="Content Placeholder 2">
            <a:extLst>
              <a:ext uri="{FF2B5EF4-FFF2-40B4-BE49-F238E27FC236}">
                <a16:creationId xmlns:a16="http://schemas.microsoft.com/office/drawing/2014/main" id="{A6DBEB87-7C6D-8C04-EA9E-231F8BBF4766}"/>
              </a:ext>
            </a:extLst>
          </p:cNvPr>
          <p:cNvSpPr>
            <a:spLocks noGrp="1"/>
          </p:cNvSpPr>
          <p:nvPr>
            <p:ph idx="1"/>
          </p:nvPr>
        </p:nvSpPr>
        <p:spPr/>
        <p:txBody>
          <a:bodyPr>
            <a:normAutofit/>
          </a:bodyPr>
          <a:lstStyle/>
          <a:p>
            <a:pPr algn="just"/>
            <a:r>
              <a:rPr lang="en-US" dirty="0"/>
              <a:t>The design of brakes is a complex process that involves considering various factors such as the weight and speed of the vehicle, the type of material used for braking surfaces, and the type of brake system used. The brake system can be disc or drum brakes, and each has its advantages and disadvantages. Disc brakes provide better stopping power and are more efficient in dissipating heat, while drum brakes are less expensive and simpler to maintain</a:t>
            </a:r>
            <a:endParaRPr lang="en-IN" dirty="0"/>
          </a:p>
        </p:txBody>
      </p:sp>
    </p:spTree>
    <p:extLst>
      <p:ext uri="{BB962C8B-B14F-4D97-AF65-F5344CB8AC3E}">
        <p14:creationId xmlns:p14="http://schemas.microsoft.com/office/powerpoint/2010/main" val="1462596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2421-3D9F-18DE-3B5C-408B4F0B9417}"/>
              </a:ext>
            </a:extLst>
          </p:cNvPr>
          <p:cNvSpPr>
            <a:spLocks noGrp="1"/>
          </p:cNvSpPr>
          <p:nvPr>
            <p:ph type="title"/>
          </p:nvPr>
        </p:nvSpPr>
        <p:spPr/>
        <p:txBody>
          <a:bodyPr/>
          <a:lstStyle/>
          <a:p>
            <a:r>
              <a:rPr lang="en-IN" dirty="0"/>
              <a:t>Fig-2:designing of brake</a:t>
            </a:r>
          </a:p>
        </p:txBody>
      </p:sp>
      <p:pic>
        <p:nvPicPr>
          <p:cNvPr id="9" name="Content Placeholder 8">
            <a:extLst>
              <a:ext uri="{FF2B5EF4-FFF2-40B4-BE49-F238E27FC236}">
                <a16:creationId xmlns:a16="http://schemas.microsoft.com/office/drawing/2014/main" id="{E8B779E2-8A22-3204-DD5F-278C793518B2}"/>
              </a:ext>
            </a:extLst>
          </p:cNvPr>
          <p:cNvPicPr>
            <a:picLocks noGrp="1" noChangeAspect="1"/>
          </p:cNvPicPr>
          <p:nvPr>
            <p:ph idx="1"/>
          </p:nvPr>
        </p:nvPicPr>
        <p:blipFill>
          <a:blip r:embed="rId2"/>
          <a:stretch>
            <a:fillRect/>
          </a:stretch>
        </p:blipFill>
        <p:spPr>
          <a:xfrm>
            <a:off x="2081982" y="2505909"/>
            <a:ext cx="7022293" cy="3598863"/>
          </a:xfrm>
        </p:spPr>
      </p:pic>
    </p:spTree>
    <p:extLst>
      <p:ext uri="{BB962C8B-B14F-4D97-AF65-F5344CB8AC3E}">
        <p14:creationId xmlns:p14="http://schemas.microsoft.com/office/powerpoint/2010/main" val="3264684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C9680-3B54-65DE-DEB9-4A3AD4B84C39}"/>
              </a:ext>
            </a:extLst>
          </p:cNvPr>
          <p:cNvSpPr>
            <a:spLocks noGrp="1"/>
          </p:cNvSpPr>
          <p:nvPr>
            <p:ph type="title"/>
          </p:nvPr>
        </p:nvSpPr>
        <p:spPr/>
        <p:txBody>
          <a:bodyPr>
            <a:normAutofit/>
          </a:bodyPr>
          <a:lstStyle/>
          <a:p>
            <a:r>
              <a:rPr lang="en-IN" sz="3200" b="1" dirty="0"/>
              <a:t>TYPES OF BRAKES</a:t>
            </a:r>
          </a:p>
        </p:txBody>
      </p:sp>
      <p:sp>
        <p:nvSpPr>
          <p:cNvPr id="3" name="Content Placeholder 2">
            <a:extLst>
              <a:ext uri="{FF2B5EF4-FFF2-40B4-BE49-F238E27FC236}">
                <a16:creationId xmlns:a16="http://schemas.microsoft.com/office/drawing/2014/main" id="{C3EA193F-B50C-8767-6F8F-7F81A80F10C7}"/>
              </a:ext>
            </a:extLst>
          </p:cNvPr>
          <p:cNvSpPr>
            <a:spLocks noGrp="1"/>
          </p:cNvSpPr>
          <p:nvPr>
            <p:ph idx="1"/>
          </p:nvPr>
        </p:nvSpPr>
        <p:spPr/>
        <p:txBody>
          <a:bodyPr/>
          <a:lstStyle/>
          <a:p>
            <a:pPr algn="just"/>
            <a:r>
              <a:rPr lang="en-US" dirty="0"/>
              <a:t>There are two main types of brakes - disc brakes and drum brakes. Disc brakes consist of a rotor and caliper, while drum brakes have a drum and shoes. Both types of brakes work on the same principle of friction, but disc brakes are more efficient due to their larger surface area.</a:t>
            </a:r>
          </a:p>
          <a:p>
            <a:pPr algn="just"/>
            <a:r>
              <a:rPr lang="en-US" dirty="0"/>
              <a:t>Another type of brake that is gaining popularity is regenerative braking, which converts the kinetic energy of the vehicle into electrical energy to charge the battery. This is commonly found in hybrid and electric vehicle</a:t>
            </a:r>
          </a:p>
          <a:p>
            <a:endParaRPr lang="en-IN" dirty="0"/>
          </a:p>
        </p:txBody>
      </p:sp>
    </p:spTree>
    <p:extLst>
      <p:ext uri="{BB962C8B-B14F-4D97-AF65-F5344CB8AC3E}">
        <p14:creationId xmlns:p14="http://schemas.microsoft.com/office/powerpoint/2010/main" val="387305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3744E-93DA-EF97-B3F5-3DFA357658FE}"/>
              </a:ext>
            </a:extLst>
          </p:cNvPr>
          <p:cNvSpPr>
            <a:spLocks noGrp="1"/>
          </p:cNvSpPr>
          <p:nvPr>
            <p:ph type="title"/>
          </p:nvPr>
        </p:nvSpPr>
        <p:spPr/>
        <p:txBody>
          <a:bodyPr>
            <a:normAutofit/>
          </a:bodyPr>
          <a:lstStyle/>
          <a:p>
            <a:r>
              <a:rPr lang="en-IN" sz="3200" b="1" dirty="0"/>
              <a:t>DISC BRAKE </a:t>
            </a:r>
          </a:p>
        </p:txBody>
      </p:sp>
      <p:sp>
        <p:nvSpPr>
          <p:cNvPr id="3" name="Content Placeholder 2">
            <a:extLst>
              <a:ext uri="{FF2B5EF4-FFF2-40B4-BE49-F238E27FC236}">
                <a16:creationId xmlns:a16="http://schemas.microsoft.com/office/drawing/2014/main" id="{D3FA3B81-2446-7F3B-B6E4-EC6E99674F29}"/>
              </a:ext>
            </a:extLst>
          </p:cNvPr>
          <p:cNvSpPr>
            <a:spLocks noGrp="1"/>
          </p:cNvSpPr>
          <p:nvPr>
            <p:ph idx="1"/>
          </p:nvPr>
        </p:nvSpPr>
        <p:spPr/>
        <p:txBody>
          <a:bodyPr>
            <a:normAutofit/>
          </a:bodyPr>
          <a:lstStyle/>
          <a:p>
            <a:pPr algn="just"/>
            <a:r>
              <a:rPr lang="en-US" dirty="0"/>
              <a:t>Disc brakes are a type of braking system used in vehicles that utilize a caliper(</a:t>
            </a:r>
            <a:r>
              <a:rPr lang="en-US" b="0" i="0" dirty="0">
                <a:solidFill>
                  <a:srgbClr val="202124"/>
                </a:solidFill>
                <a:effectLst/>
                <a:latin typeface="Google Sans"/>
              </a:rPr>
              <a:t>A caliper is </a:t>
            </a:r>
            <a:r>
              <a:rPr lang="en-US" b="0" i="0" dirty="0">
                <a:solidFill>
                  <a:srgbClr val="040C28"/>
                </a:solidFill>
                <a:effectLst/>
                <a:latin typeface="Google Sans"/>
              </a:rPr>
              <a:t>part of the disc brake system</a:t>
            </a:r>
            <a:r>
              <a:rPr lang="en-US" b="0" i="0" dirty="0">
                <a:solidFill>
                  <a:srgbClr val="202124"/>
                </a:solidFill>
                <a:effectLst/>
                <a:latin typeface="Google Sans"/>
              </a:rPr>
              <a:t>)</a:t>
            </a:r>
            <a:r>
              <a:rPr lang="en-US" dirty="0"/>
              <a:t> and brake rotor to slow or stop the vehicle. The caliper is mounted to the wheel hub and contains a set of brake pads that are pressed against the rotor when the brake pedal is applied.</a:t>
            </a:r>
          </a:p>
          <a:p>
            <a:pPr algn="just"/>
            <a:r>
              <a:rPr lang="en-US" dirty="0"/>
              <a:t>The friction generated between the pads and the rotor slows down the vehicle. Disc brakes are known for their superior stopping power and ability to dissipate heat, making them ideal for high-performance vehicles.</a:t>
            </a:r>
          </a:p>
          <a:p>
            <a:pPr marL="0" indent="0" algn="just">
              <a:buNone/>
            </a:pPr>
            <a:endParaRPr lang="en-IN" b="1" dirty="0">
              <a:solidFill>
                <a:schemeClr val="bg1"/>
              </a:solidFill>
            </a:endParaRPr>
          </a:p>
        </p:txBody>
      </p:sp>
    </p:spTree>
    <p:extLst>
      <p:ext uri="{BB962C8B-B14F-4D97-AF65-F5344CB8AC3E}">
        <p14:creationId xmlns:p14="http://schemas.microsoft.com/office/powerpoint/2010/main" val="1141476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5EA19-8120-63EF-12A2-7A91E10E8634}"/>
              </a:ext>
            </a:extLst>
          </p:cNvPr>
          <p:cNvSpPr>
            <a:spLocks noGrp="1"/>
          </p:cNvSpPr>
          <p:nvPr>
            <p:ph type="title"/>
          </p:nvPr>
        </p:nvSpPr>
        <p:spPr/>
        <p:txBody>
          <a:bodyPr>
            <a:normAutofit/>
          </a:bodyPr>
          <a:lstStyle/>
          <a:p>
            <a:r>
              <a:rPr lang="en-IN" sz="3200" b="1" dirty="0"/>
              <a:t>DRUM BRAKE</a:t>
            </a:r>
          </a:p>
        </p:txBody>
      </p:sp>
      <p:sp>
        <p:nvSpPr>
          <p:cNvPr id="3" name="Content Placeholder 2">
            <a:extLst>
              <a:ext uri="{FF2B5EF4-FFF2-40B4-BE49-F238E27FC236}">
                <a16:creationId xmlns:a16="http://schemas.microsoft.com/office/drawing/2014/main" id="{6F885727-CC41-EB7E-282B-C3ADB67CEFAE}"/>
              </a:ext>
            </a:extLst>
          </p:cNvPr>
          <p:cNvSpPr>
            <a:spLocks noGrp="1"/>
          </p:cNvSpPr>
          <p:nvPr>
            <p:ph idx="1"/>
          </p:nvPr>
        </p:nvSpPr>
        <p:spPr/>
        <p:txBody>
          <a:bodyPr/>
          <a:lstStyle/>
          <a:p>
            <a:pPr algn="just"/>
            <a:r>
              <a:rPr lang="en-US" dirty="0"/>
              <a:t>Drum brakes are another type of braking system commonly used in vehicles. They consist of a brake drum, brake shoes, and a wheel cylinder. When the brake pedal is applied, the wheel cylinder pushes the brake shoes outwards, pressing them against the inside of the drum.</a:t>
            </a:r>
          </a:p>
          <a:p>
            <a:pPr algn="just"/>
            <a:r>
              <a:rPr lang="en-US" dirty="0"/>
              <a:t>The friction generated between the shoes and the drum slows down the vehicle. Drum brakes are known for their durability and low cost, making them a popular choice for many vehicles.</a:t>
            </a:r>
          </a:p>
          <a:p>
            <a:endParaRPr lang="en-IN" dirty="0"/>
          </a:p>
        </p:txBody>
      </p:sp>
    </p:spTree>
    <p:extLst>
      <p:ext uri="{BB962C8B-B14F-4D97-AF65-F5344CB8AC3E}">
        <p14:creationId xmlns:p14="http://schemas.microsoft.com/office/powerpoint/2010/main" val="751788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FF15A-8600-ED52-018C-AB7BD1175C56}"/>
              </a:ext>
            </a:extLst>
          </p:cNvPr>
          <p:cNvSpPr>
            <a:spLocks noGrp="1"/>
          </p:cNvSpPr>
          <p:nvPr>
            <p:ph type="title"/>
          </p:nvPr>
        </p:nvSpPr>
        <p:spPr/>
        <p:txBody>
          <a:bodyPr/>
          <a:lstStyle/>
          <a:p>
            <a:r>
              <a:rPr lang="en-IN" dirty="0"/>
              <a:t>Fig-3:disc and drum brake</a:t>
            </a:r>
          </a:p>
        </p:txBody>
      </p:sp>
      <p:pic>
        <p:nvPicPr>
          <p:cNvPr id="9" name="Content Placeholder 8">
            <a:extLst>
              <a:ext uri="{FF2B5EF4-FFF2-40B4-BE49-F238E27FC236}">
                <a16:creationId xmlns:a16="http://schemas.microsoft.com/office/drawing/2014/main" id="{874B1991-4A1D-D1D8-5C24-FA4042391548}"/>
              </a:ext>
            </a:extLst>
          </p:cNvPr>
          <p:cNvPicPr>
            <a:picLocks noGrp="1" noChangeAspect="1"/>
          </p:cNvPicPr>
          <p:nvPr>
            <p:ph idx="1"/>
          </p:nvPr>
        </p:nvPicPr>
        <p:blipFill>
          <a:blip r:embed="rId2"/>
          <a:stretch>
            <a:fillRect/>
          </a:stretch>
        </p:blipFill>
        <p:spPr>
          <a:xfrm>
            <a:off x="2420410" y="2505909"/>
            <a:ext cx="6397978" cy="3598863"/>
          </a:xfrm>
        </p:spPr>
      </p:pic>
    </p:spTree>
    <p:extLst>
      <p:ext uri="{BB962C8B-B14F-4D97-AF65-F5344CB8AC3E}">
        <p14:creationId xmlns:p14="http://schemas.microsoft.com/office/powerpoint/2010/main" val="3705771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223</TotalTime>
  <Words>1088</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Cambria Math</vt:lpstr>
      <vt:lpstr>Google Sans</vt:lpstr>
      <vt:lpstr>Trebuchet MS</vt:lpstr>
      <vt:lpstr>Berlin</vt:lpstr>
      <vt:lpstr>DESIGN OF BRAKES                -BY BODA RAJA                                             K.HARSHA VARDHAN</vt:lpstr>
      <vt:lpstr>INTRODUCTION</vt:lpstr>
      <vt:lpstr>Fig-1:brake</vt:lpstr>
      <vt:lpstr>DESIGN OF BRAKES</vt:lpstr>
      <vt:lpstr>Fig-2:designing of brake</vt:lpstr>
      <vt:lpstr>TYPES OF BRAKES</vt:lpstr>
      <vt:lpstr>DISC BRAKE </vt:lpstr>
      <vt:lpstr>DRUM BRAKE</vt:lpstr>
      <vt:lpstr>Fig-3:disc and drum brake</vt:lpstr>
      <vt:lpstr>ADVANTAGES OF DISC AND DRUM BRAKES</vt:lpstr>
      <vt:lpstr>FACTOR AFFECTING ON BRAKE PERFORMANCE</vt:lpstr>
      <vt:lpstr>BRAKE SYSTEM MAINTAINANCE</vt:lpstr>
      <vt:lpstr>CONCLUSION</vt:lpstr>
      <vt:lpstr>FORMULAS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BRAKES                      -BY BODA RAJA</dc:title>
  <dc:creator>arjun kumar</dc:creator>
  <cp:lastModifiedBy>arjun kumar</cp:lastModifiedBy>
  <cp:revision>1</cp:revision>
  <dcterms:created xsi:type="dcterms:W3CDTF">2023-05-31T15:16:46Z</dcterms:created>
  <dcterms:modified xsi:type="dcterms:W3CDTF">2023-06-02T15:58:33Z</dcterms:modified>
</cp:coreProperties>
</file>