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ACE1-876F-49A2-9B22-2BA2F95E81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2FB3-AA13-4B75-BB60-88D9B133EA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6800" y="1295400"/>
            <a:ext cx="7315200" cy="472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</a:rPr>
              <a:t>WOMEN</a:t>
            </a:r>
          </a:p>
          <a:p>
            <a:pPr algn="ctr"/>
            <a:r>
              <a:rPr lang="en-US" sz="6000" b="1" dirty="0" smtClean="0">
                <a:solidFill>
                  <a:srgbClr val="7030A0"/>
                </a:solidFill>
              </a:rPr>
              <a:t>ENTREPRENEURSHIP</a:t>
            </a:r>
            <a:endParaRPr lang="en-US" sz="6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716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FFFF00"/>
                </a:solidFill>
              </a:rPr>
              <a:t>How to Develop Women Entrepreneurs?</a:t>
            </a:r>
            <a:r>
              <a:rPr lang="en-US" sz="400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2286000"/>
            <a:ext cx="6478587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    </a:t>
            </a:r>
            <a:r>
              <a:rPr lang="en-US" sz="2800">
                <a:solidFill>
                  <a:srgbClr val="CCFF33"/>
                </a:solidFill>
              </a:rPr>
              <a:t>1. Consider women as specific target group for all developmental programmes.</a:t>
            </a: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00FFFF"/>
                </a:solidFill>
              </a:rPr>
              <a:t>2. Better educational facilities and schemes should be extended to women folk from government part.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00FF99"/>
                </a:solidFill>
              </a:rPr>
              <a:t>3. Adequate training programme on management skills to be provided to women community.</a:t>
            </a: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99FF33"/>
                </a:solidFill>
              </a:rPr>
              <a:t>4. Encourage women's participation in decision-making.</a:t>
            </a:r>
            <a:r>
              <a:rPr lang="en-US" sz="2800"/>
              <a:t>                   Cont……..d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Cont…………d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9342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   </a:t>
            </a:r>
            <a:r>
              <a:rPr lang="en-US" sz="2400">
                <a:solidFill>
                  <a:srgbClr val="00FFFF"/>
                </a:solidFill>
              </a:rPr>
              <a:t>5. Vocational training to be extended to women community that enables them to understand the production process and production management.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00FF00"/>
                </a:solidFill>
              </a:rPr>
              <a:t>6. Skill development to be done in women's polytechnics and industrial training institutes. Skills are put to work in training-cum-production workshops.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FFFF00"/>
                </a:solidFill>
              </a:rPr>
              <a:t>7. Training on professional competence and leadership skill to be extended to women entrepreneurs.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00FF99"/>
                </a:solidFill>
              </a:rPr>
              <a:t>8. Training and counselling on a large scale of existing women entrepreneurs to remove psychological causes like lack of self-confidence and fear of success</a:t>
            </a:r>
            <a:r>
              <a:rPr lang="en-US" sz="2400">
                <a:solidFill>
                  <a:srgbClr val="00FFFF"/>
                </a:solidFill>
              </a:rPr>
              <a:t>.</a:t>
            </a:r>
            <a:r>
              <a:rPr lang="en-US" sz="2400"/>
              <a:t> Cont..d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FF00"/>
                </a:solidFill>
              </a:rPr>
              <a:t>Cont………d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572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     </a:t>
            </a:r>
            <a:r>
              <a:rPr lang="en-US" sz="2800">
                <a:solidFill>
                  <a:srgbClr val="00FFFF"/>
                </a:solidFill>
              </a:rPr>
              <a:t>9. Counselling through the aid of committed NGOs, psychologists, managerial experts and technical personnel should be provided to existing and emerging women entrepreneurs</a:t>
            </a:r>
            <a:r>
              <a:rPr lang="en-US" sz="2800"/>
              <a:t>. 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FFFF00"/>
                </a:solidFill>
              </a:rPr>
              <a:t>10. Continuous monitoring and improvement of training programmes</a:t>
            </a:r>
            <a:r>
              <a:rPr lang="en-US" sz="2800"/>
              <a:t>.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00FF00"/>
                </a:solidFill>
              </a:rPr>
              <a:t>11. Activities in which women are trained should focus on their marketability and profitability.</a:t>
            </a:r>
            <a:br>
              <a:rPr lang="en-US" sz="2800">
                <a:solidFill>
                  <a:srgbClr val="00FF00"/>
                </a:solidFill>
              </a:rPr>
            </a:br>
            <a:r>
              <a:rPr lang="en-US" sz="2800">
                <a:solidFill>
                  <a:srgbClr val="00FF00"/>
                </a:solidFill>
              </a:rPr>
              <a:t/>
            </a:r>
            <a:br>
              <a:rPr lang="en-US" sz="2800">
                <a:solidFill>
                  <a:srgbClr val="00FF00"/>
                </a:solidFill>
              </a:rPr>
            </a:br>
            <a:r>
              <a:rPr lang="en-US" sz="2800">
                <a:solidFill>
                  <a:srgbClr val="FFFF00"/>
                </a:solidFill>
              </a:rPr>
              <a:t>12. Making provision of marketing and sales assistance from government part</a:t>
            </a:r>
            <a:r>
              <a:rPr lang="en-US" sz="2800">
                <a:solidFill>
                  <a:srgbClr val="99FF33"/>
                </a:solidFill>
              </a:rPr>
              <a:t>.</a:t>
            </a:r>
            <a:r>
              <a:rPr lang="en-US" sz="2800"/>
              <a:t>       Cont…..d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FFFF"/>
                </a:solidFill>
              </a:rPr>
              <a:t>Cont…………..d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57400"/>
            <a:ext cx="72390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    </a:t>
            </a:r>
            <a:r>
              <a:rPr lang="en-US" sz="2400">
                <a:solidFill>
                  <a:srgbClr val="00FF00"/>
                </a:solidFill>
              </a:rPr>
              <a:t>13. To encourage more passive women entrepreneurs the Women training programme should be organised that taught to recognize her own psychological needs and express them</a:t>
            </a:r>
            <a:r>
              <a:rPr lang="en-US" sz="2400"/>
              <a:t>.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FFFF00"/>
                </a:solidFill>
              </a:rPr>
              <a:t>14. State finance corporations and financing institutions should permit by statute to extend purely trade related finance to women entrepreneurs. </a:t>
            </a:r>
            <a:br>
              <a:rPr lang="en-US" sz="2400">
                <a:solidFill>
                  <a:srgbClr val="FFFF00"/>
                </a:solidFill>
              </a:rPr>
            </a:br>
            <a:r>
              <a:rPr lang="en-US" sz="2400">
                <a:solidFill>
                  <a:srgbClr val="FFFF00"/>
                </a:solidFill>
              </a:rPr>
              <a:t/>
            </a:r>
            <a:br>
              <a:rPr lang="en-US" sz="2400">
                <a:solidFill>
                  <a:srgbClr val="FFFF00"/>
                </a:solidFill>
              </a:rPr>
            </a:br>
            <a:r>
              <a:rPr lang="en-US" sz="2400">
                <a:solidFill>
                  <a:srgbClr val="00FFFF"/>
                </a:solidFill>
              </a:rPr>
              <a:t>15.  Women's development corporations have to gain access to open-ended financing</a:t>
            </a:r>
            <a:r>
              <a:rPr lang="en-US" sz="2400"/>
              <a:t>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00FF00"/>
                </a:solidFill>
              </a:rPr>
              <a:t>16.  The financial institutions should provide more working capital assistance both for small scale venture and large scale ventures.</a:t>
            </a:r>
            <a:r>
              <a:rPr lang="en-US" sz="2400"/>
              <a:t>                                     Cont.d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Cont…..d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57400"/>
            <a:ext cx="67818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    </a:t>
            </a:r>
            <a:r>
              <a:rPr lang="en-US" sz="2400">
                <a:solidFill>
                  <a:srgbClr val="00FF00"/>
                </a:solidFill>
              </a:rPr>
              <a:t>17. Making provision of micro credit system and enterprise credit system to the women entrepreneurs at local level.</a:t>
            </a:r>
            <a:br>
              <a:rPr lang="en-US" sz="2400">
                <a:solidFill>
                  <a:srgbClr val="00FF00"/>
                </a:solidFill>
              </a:rPr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00FFFF"/>
                </a:solidFill>
              </a:rPr>
              <a:t>18. Repeated gender sensitisation programmes should be held to train financiers to treat women with dignity and respect as persons in their own right.</a:t>
            </a:r>
            <a:br>
              <a:rPr lang="en-US" sz="2400">
                <a:solidFill>
                  <a:srgbClr val="00FFFF"/>
                </a:solidFill>
              </a:rPr>
            </a:br>
            <a:r>
              <a:rPr lang="en-US" sz="2400">
                <a:solidFill>
                  <a:srgbClr val="00FFFF"/>
                </a:solidFill>
              </a:rPr>
              <a:t/>
            </a:r>
            <a:br>
              <a:rPr lang="en-US" sz="2400">
                <a:solidFill>
                  <a:srgbClr val="00FFFF"/>
                </a:solidFill>
              </a:rPr>
            </a:br>
            <a:r>
              <a:rPr lang="en-US" sz="2400">
                <a:solidFill>
                  <a:srgbClr val="FFFF00"/>
                </a:solidFill>
              </a:rPr>
              <a:t>19. Infrastructure, in the form of industrial plots and sheds, to set up industries is to be provided by state run agencies</a:t>
            </a:r>
            <a:r>
              <a:rPr lang="en-US" sz="2400"/>
              <a:t>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20. Industrial estates could also provide marketing outlets for the display and sale of products made by women.                                Cont…..d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Cont……….d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7056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FF00"/>
                </a:solidFill>
              </a:rPr>
              <a:t>    21. A Women Entrepreneur's Guidance Cell set up to handle the various problems of women entrepreneurs all over the state.</a:t>
            </a: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00FFFF"/>
                </a:solidFill>
              </a:rPr>
              <a:t>22.  District Industries Centres and Single Window Agencies should make use of assisting women in their trade and business guidance.</a:t>
            </a:r>
            <a:br>
              <a:rPr lang="en-US" sz="2800">
                <a:solidFill>
                  <a:srgbClr val="00FFFF"/>
                </a:solidFill>
              </a:rPr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FFFF00"/>
                </a:solidFill>
              </a:rPr>
              <a:t>23.  Programmes for encouraging entrepreneurship among women are to be extended at local level.</a:t>
            </a:r>
            <a:r>
              <a:rPr lang="en-US" sz="2800"/>
              <a:t>     Cont……d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Cont…..d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286000"/>
            <a:ext cx="6858000" cy="4572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00FFFF"/>
                </a:solidFill>
              </a:rPr>
              <a:t>    24. Training in entrepreneurial attitudes should start at the high school level through well-designed courses, which build confidence through behavioral games.</a:t>
            </a:r>
            <a:br>
              <a:rPr lang="en-US" sz="2800">
                <a:solidFill>
                  <a:srgbClr val="00FFFF"/>
                </a:solidFill>
              </a:rPr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FFFF00"/>
                </a:solidFill>
              </a:rPr>
              <a:t>25. More governmental schemes to motivate women entrepreneurs to engage in small scale and large-scale business ventures</a:t>
            </a:r>
            <a:r>
              <a:rPr lang="en-US" sz="2800"/>
              <a:t>.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00FF00"/>
                </a:solidFill>
              </a:rPr>
              <a:t>26. Involvement of Non Governmental Organizations in women entrepreneurial training programmes and counselling.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52400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FF00"/>
                </a:solidFill>
              </a:rPr>
              <a:t>No Progress without </a:t>
            </a:r>
            <a:br>
              <a:rPr lang="en-US" b="1">
                <a:solidFill>
                  <a:srgbClr val="00FF00"/>
                </a:solidFill>
              </a:rPr>
            </a:br>
            <a:r>
              <a:rPr lang="en-US" b="1">
                <a:solidFill>
                  <a:srgbClr val="00FF00"/>
                </a:solidFill>
              </a:rPr>
              <a:t>Gender Equality- MDGs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2286000"/>
            <a:ext cx="6478587" cy="457200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FFFF00"/>
                </a:solidFill>
              </a:rPr>
              <a:t>Millennium Development Goals [MDGs]</a:t>
            </a:r>
          </a:p>
          <a:p>
            <a:r>
              <a:rPr lang="en-US">
                <a:solidFill>
                  <a:srgbClr val="FFFF00"/>
                </a:solidFill>
              </a:rPr>
              <a:t>191 countries signed to achieve ‘Equal Rights for Women’ by the year 2015 </a:t>
            </a:r>
          </a:p>
          <a:p>
            <a:r>
              <a:rPr lang="en-US">
                <a:solidFill>
                  <a:srgbClr val="00FFFF"/>
                </a:solidFill>
              </a:rPr>
              <a:t>Women Empowerment is the Goal</a:t>
            </a:r>
          </a:p>
          <a:p>
            <a:r>
              <a:rPr lang="en-US">
                <a:solidFill>
                  <a:srgbClr val="FFCCFF"/>
                </a:solidFill>
              </a:rPr>
              <a:t>Social Empowerment [SE]</a:t>
            </a:r>
          </a:p>
          <a:p>
            <a:r>
              <a:rPr lang="en-US">
                <a:solidFill>
                  <a:srgbClr val="FFCCFF"/>
                </a:solidFill>
              </a:rPr>
              <a:t>Economic Empowerment [EE]</a:t>
            </a:r>
          </a:p>
          <a:p>
            <a:r>
              <a:rPr lang="en-US">
                <a:solidFill>
                  <a:srgbClr val="FFCCFF"/>
                </a:solidFill>
              </a:rPr>
              <a:t>Political Empowerment [PE]</a:t>
            </a:r>
          </a:p>
          <a:p>
            <a:r>
              <a:rPr lang="en-US"/>
              <a:t>‘EE’ paves way for others automatically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00FF00"/>
                </a:solidFill>
              </a:rPr>
              <a:t>UNIDO’s Future Focus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2286000"/>
            <a:ext cx="6630987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Development of small and medium enterprises</a:t>
            </a:r>
          </a:p>
          <a:p>
            <a:pPr>
              <a:lnSpc>
                <a:spcPct val="90000"/>
              </a:lnSpc>
            </a:pPr>
            <a:r>
              <a:rPr lang="en-US"/>
              <a:t> </a:t>
            </a:r>
            <a:r>
              <a:rPr lang="en-US">
                <a:solidFill>
                  <a:srgbClr val="00FF00"/>
                </a:solidFill>
              </a:rPr>
              <a:t>Rural industrial development &amp; women entrepreneurship</a:t>
            </a:r>
          </a:p>
          <a:p>
            <a:pPr>
              <a:lnSpc>
                <a:spcPct val="90000"/>
              </a:lnSpc>
            </a:pPr>
            <a:r>
              <a:rPr lang="en-US"/>
              <a:t> </a:t>
            </a:r>
            <a:r>
              <a:rPr lang="en-US">
                <a:solidFill>
                  <a:srgbClr val="00FFFF"/>
                </a:solidFill>
              </a:rPr>
              <a:t>Industrial information, investment and technology promotion</a:t>
            </a:r>
          </a:p>
          <a:p>
            <a:pPr>
              <a:lnSpc>
                <a:spcPct val="90000"/>
              </a:lnSpc>
            </a:pPr>
            <a:r>
              <a:rPr lang="en-US"/>
              <a:t> </a:t>
            </a:r>
            <a:r>
              <a:rPr lang="en-US">
                <a:solidFill>
                  <a:srgbClr val="FFCCFF"/>
                </a:solidFill>
              </a:rPr>
              <a:t>Environment and energy</a:t>
            </a:r>
          </a:p>
          <a:p>
            <a:pPr>
              <a:lnSpc>
                <a:spcPct val="90000"/>
              </a:lnSpc>
            </a:pPr>
            <a:r>
              <a:rPr lang="en-US"/>
              <a:t> Innovation, productivity and quality for international competitiveness.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FFFF"/>
                </a:solidFill>
              </a:rPr>
              <a:t>Economic Empowerment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2286000"/>
            <a:ext cx="6630987" cy="4572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FF00"/>
                </a:solidFill>
              </a:rPr>
              <a:t>Self-Awareness and Self Assessment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FF00"/>
                </a:solidFill>
              </a:rPr>
              <a:t>Self-management and Self-governance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</a:rPr>
              <a:t>Self-employment leads to ‘Economic Empowerment’ of Women as a whole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FF99"/>
                </a:solidFill>
              </a:rPr>
              <a:t>All the above are achieved by ‘Acquiring of Skills, Development of  and properly channelizing them’ towards meaningful income</a:t>
            </a:r>
          </a:p>
          <a:p>
            <a:pPr>
              <a:lnSpc>
                <a:spcPct val="90000"/>
              </a:lnSpc>
            </a:pPr>
            <a:r>
              <a:rPr lang="en-US"/>
              <a:t>Creation of savings and asset building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00FFFF"/>
                </a:solidFill>
              </a:rPr>
              <a:t>Six Points for Success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6781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00FF00"/>
                </a:solidFill>
              </a:rPr>
              <a:t>Come up with a compelling idea. </a:t>
            </a:r>
          </a:p>
          <a:p>
            <a:r>
              <a:rPr lang="en-US">
                <a:solidFill>
                  <a:srgbClr val="00FF00"/>
                </a:solidFill>
              </a:rPr>
              <a:t>Have a well thought out execution plan.</a:t>
            </a:r>
            <a:r>
              <a:rPr lang="en-US"/>
              <a:t> </a:t>
            </a:r>
          </a:p>
          <a:p>
            <a:r>
              <a:rPr lang="en-US">
                <a:solidFill>
                  <a:srgbClr val="FFFF00"/>
                </a:solidFill>
              </a:rPr>
              <a:t>Execute as planned and demonstrate success quickly. </a:t>
            </a:r>
          </a:p>
          <a:p>
            <a:r>
              <a:rPr lang="en-US">
                <a:solidFill>
                  <a:srgbClr val="FFFF00"/>
                </a:solidFill>
              </a:rPr>
              <a:t>Be passionate about your idea, articulate it well.</a:t>
            </a:r>
            <a:r>
              <a:rPr lang="en-US"/>
              <a:t> </a:t>
            </a:r>
          </a:p>
          <a:p>
            <a:r>
              <a:rPr lang="en-US">
                <a:solidFill>
                  <a:srgbClr val="00FFFF"/>
                </a:solidFill>
              </a:rPr>
              <a:t>Build a core team that buys into your idea. </a:t>
            </a:r>
          </a:p>
          <a:p>
            <a:r>
              <a:rPr lang="en-US">
                <a:solidFill>
                  <a:srgbClr val="00FFFF"/>
                </a:solidFill>
              </a:rPr>
              <a:t>Market building and customer satisfaction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7162800" cy="1371600"/>
          </a:xfrm>
        </p:spPr>
        <p:txBody>
          <a:bodyPr/>
          <a:lstStyle/>
          <a:p>
            <a:pPr algn="ctr"/>
            <a:r>
              <a:rPr lang="en-US" sz="4000" b="1">
                <a:solidFill>
                  <a:srgbClr val="00FF00"/>
                </a:solidFill>
              </a:rPr>
              <a:t>Modern Avenues of the </a:t>
            </a:r>
            <a:br>
              <a:rPr lang="en-US" sz="4000" b="1">
                <a:solidFill>
                  <a:srgbClr val="00FF00"/>
                </a:solidFill>
              </a:rPr>
            </a:br>
            <a:r>
              <a:rPr lang="en-US" sz="4000" b="1">
                <a:solidFill>
                  <a:srgbClr val="00FF00"/>
                </a:solidFill>
              </a:rPr>
              <a:t>Women Entrepreneurs</a:t>
            </a:r>
            <a:r>
              <a:rPr lang="en-US" sz="400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705600" cy="48006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World Bank Institute-funded Women's Enterprise Management Training Outreach Program (WEMTOP).</a:t>
            </a:r>
            <a:r>
              <a:rPr lang="en-US"/>
              <a:t> </a:t>
            </a:r>
          </a:p>
          <a:p>
            <a:r>
              <a:rPr lang="en-US"/>
              <a:t>Grassroots Management Training (GMT) </a:t>
            </a:r>
          </a:p>
          <a:p>
            <a:r>
              <a:rPr lang="en-US">
                <a:solidFill>
                  <a:srgbClr val="00FFFF"/>
                </a:solidFill>
              </a:rPr>
              <a:t>Training of Enterprise Support Teams (TEST)</a:t>
            </a:r>
          </a:p>
          <a:p>
            <a:r>
              <a:rPr lang="en-US">
                <a:solidFill>
                  <a:srgbClr val="99FF33"/>
                </a:solidFill>
              </a:rPr>
              <a:t>Enterprise Support Teams (ESTs).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162800" cy="13716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FF00"/>
                </a:solidFill>
              </a:rPr>
              <a:t>Scheme for Women Entrepreneurship</a:t>
            </a:r>
            <a:r>
              <a:rPr lang="en-US" sz="4000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0FFFF"/>
                </a:solidFill>
              </a:rPr>
              <a:t>Trade Related Entrepreneurship Assistance and Development of Women (TREAD)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FFFF"/>
                </a:solidFill>
              </a:rPr>
              <a:t>The scheme has three components</a:t>
            </a:r>
            <a:r>
              <a:rPr lang="en-US" sz="2000" dirty="0"/>
              <a:t>;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FF99"/>
                </a:solidFill>
              </a:rPr>
              <a:t>(a) To provide assistance to women entrepreneurs through NGOs for non farm entrepreneurial activity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(b) To build up capacity of Entrepreneurship Development Institutions like National Institute for Small Industry Extension &amp; Training (NISIET), Small Industries Service Institutes (SISI), State level EDIs, etc., by providing financial support in the form of Government of India grant.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(c)  To create entrepreneurship development training facility through NGOs by providing financial support for conducting training </a:t>
            </a:r>
            <a:r>
              <a:rPr lang="en-US" sz="2000" dirty="0" err="1"/>
              <a:t>programmes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7162800" cy="152400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FF00"/>
                </a:solidFill>
              </a:rPr>
              <a:t>Push-Pull factors and Women in business</a:t>
            </a:r>
            <a:r>
              <a:rPr lang="en-US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705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>
                <a:solidFill>
                  <a:srgbClr val="FFFF00"/>
                </a:solidFill>
              </a:rPr>
              <a:t>The greatest deterrent to women entrepreneurs is that they are women.  A kind of patriarchal</a:t>
            </a:r>
            <a:r>
              <a:rPr lang="en-US" sz="2800"/>
              <a:t> </a:t>
            </a:r>
          </a:p>
          <a:p>
            <a:r>
              <a:rPr lang="en-US" sz="2800">
                <a:solidFill>
                  <a:srgbClr val="00FFFF"/>
                </a:solidFill>
              </a:rPr>
              <a:t>The bankers consider women loonies as higher risk than men loonies</a:t>
            </a:r>
            <a:r>
              <a:rPr lang="en-US" sz="2800"/>
              <a:t>. </a:t>
            </a:r>
          </a:p>
          <a:p>
            <a:r>
              <a:rPr lang="en-US" sz="2800">
                <a:solidFill>
                  <a:srgbClr val="00FF99"/>
                </a:solidFill>
              </a:rPr>
              <a:t>The women entrepreneurs are suffering from inadequate financial resources and working capital</a:t>
            </a:r>
            <a:r>
              <a:rPr lang="en-US" sz="2800">
                <a:solidFill>
                  <a:srgbClr val="99FF33"/>
                </a:solidFill>
              </a:rPr>
              <a:t>.</a:t>
            </a:r>
          </a:p>
          <a:p>
            <a:r>
              <a:rPr lang="en-US" sz="2800">
                <a:solidFill>
                  <a:srgbClr val="CCFF33"/>
                </a:solidFill>
              </a:rPr>
              <a:t>Women's family obligations also bar them from becoming successful entrepreneurs in both developed and developing nations.</a:t>
            </a:r>
            <a:r>
              <a:rPr lang="en-US" sz="2800"/>
              <a:t>    Cont…d 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Cont………….d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2286000"/>
            <a:ext cx="6478587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rgbClr val="CCFF33"/>
                </a:solidFill>
              </a:rPr>
              <a:t>Indian women give more emphasis to family ties and relationships</a:t>
            </a:r>
            <a:r>
              <a:rPr lang="en-US" sz="2800"/>
              <a:t> 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FF00"/>
                </a:solidFill>
              </a:rPr>
              <a:t>Women entrepreneurs have low-level management skills 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FF00"/>
                </a:solidFill>
              </a:rPr>
              <a:t>The male - female competition is another factor</a:t>
            </a:r>
            <a:r>
              <a:rPr lang="en-US" sz="2800"/>
              <a:t> 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FFFF"/>
                </a:solidFill>
              </a:rPr>
              <a:t>Lack of knowledge on raw-materials, technology, market creation, support systems and obviously cost control techniques</a:t>
            </a:r>
          </a:p>
          <a:p>
            <a:pPr>
              <a:lnSpc>
                <a:spcPct val="80000"/>
              </a:lnSpc>
            </a:pPr>
            <a:r>
              <a:rPr lang="en-US" sz="2800"/>
              <a:t>Low-level risk taking attitude is another factor affecting women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508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No Progress without  Gender Equality- MDGs</vt:lpstr>
      <vt:lpstr>UNIDO’s Future Focus</vt:lpstr>
      <vt:lpstr>Economic Empowerment</vt:lpstr>
      <vt:lpstr>Six Points for Success</vt:lpstr>
      <vt:lpstr>Modern Avenues of the  Women Entrepreneurs </vt:lpstr>
      <vt:lpstr>Scheme for Women Entrepreneurship </vt:lpstr>
      <vt:lpstr>Push-Pull factors and Women in business </vt:lpstr>
      <vt:lpstr>Cont………….d</vt:lpstr>
      <vt:lpstr>How to Develop Women Entrepreneurs? </vt:lpstr>
      <vt:lpstr>Cont…………d</vt:lpstr>
      <vt:lpstr>Cont………d</vt:lpstr>
      <vt:lpstr>Cont…………..d</vt:lpstr>
      <vt:lpstr>Cont…..d</vt:lpstr>
      <vt:lpstr>Cont……….d</vt:lpstr>
      <vt:lpstr>Cont…..d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2023-04-21T08:02:51Z</dcterms:created>
  <dcterms:modified xsi:type="dcterms:W3CDTF">2023-04-21T08:13:51Z</dcterms:modified>
</cp:coreProperties>
</file>