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81" r:id="rId8"/>
    <p:sldId id="261" r:id="rId9"/>
    <p:sldId id="262" r:id="rId10"/>
    <p:sldId id="263" r:id="rId11"/>
    <p:sldId id="279" r:id="rId12"/>
    <p:sldId id="278" r:id="rId13"/>
    <p:sldId id="264" r:id="rId14"/>
    <p:sldId id="265" r:id="rId15"/>
    <p:sldId id="266" r:id="rId16"/>
    <p:sldId id="267" r:id="rId17"/>
    <p:sldId id="268" r:id="rId18"/>
    <p:sldId id="276" r:id="rId19"/>
    <p:sldId id="269" r:id="rId20"/>
    <p:sldId id="277" r:id="rId21"/>
    <p:sldId id="270" r:id="rId22"/>
    <p:sldId id="272" r:id="rId23"/>
    <p:sldId id="273" r:id="rId24"/>
    <p:sldId id="280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8758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0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2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2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36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3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0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8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8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7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C37293-C7CC-45A0-94B7-95B6B0D443B0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E7C7F1-3D76-46CE-AFF9-28F523890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1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6ECA-5C37-09DD-F739-284A464D9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Patients Condition Classification Using Drug</a:t>
            </a: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Reviews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105B-D58B-D810-845C-1E456A07E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898571"/>
            <a:ext cx="6987645" cy="48623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  <a:latin typeface="Arial Black" panose="020B0A04020102020204" pitchFamily="34" charset="0"/>
              </a:rPr>
              <a:t>P-194 GROUP-7</a:t>
            </a:r>
          </a:p>
        </p:txBody>
      </p:sp>
    </p:spTree>
    <p:extLst>
      <p:ext uri="{BB962C8B-B14F-4D97-AF65-F5344CB8AC3E}">
        <p14:creationId xmlns:p14="http://schemas.microsoft.com/office/powerpoint/2010/main" val="176467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29EFE1-FD9E-B843-ED94-4FAEAB17DB85}"/>
              </a:ext>
            </a:extLst>
          </p:cNvPr>
          <p:cNvSpPr txBox="1"/>
          <p:nvPr/>
        </p:nvSpPr>
        <p:spPr>
          <a:xfrm>
            <a:off x="1724626" y="0"/>
            <a:ext cx="1020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</a:rPr>
              <a:t>Plot for top Drug which used in many condition.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F58DD-EE53-0BE0-6525-B8291D6D0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26" y="1469023"/>
            <a:ext cx="10208873" cy="47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73FC-2CE2-B7E8-44AC-1982E74F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3849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Most common condition and popular drug: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BE919-4FAA-47B3-E433-4E352707B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46" y="1442976"/>
            <a:ext cx="4549354" cy="45347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DF141-BF67-836E-9DB7-DF98FCF44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56" y="1442976"/>
            <a:ext cx="5539471" cy="453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E3AD-4102-94EF-70B9-93EEC16D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17" y="0"/>
            <a:ext cx="10018713" cy="123849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Top 10 condition and top 10 drug used in depression: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13699-5C24-609B-C031-C290E89E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79" y="1351344"/>
            <a:ext cx="4754444" cy="45517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1D22E-FBE8-E55D-E496-51EC1087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59" y="1351344"/>
            <a:ext cx="5452876" cy="45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FCD3C-5297-9A8C-A9CD-D7CB52488912}"/>
              </a:ext>
            </a:extLst>
          </p:cNvPr>
          <p:cNvSpPr txBox="1"/>
          <p:nvPr/>
        </p:nvSpPr>
        <p:spPr>
          <a:xfrm>
            <a:off x="1701478" y="81024"/>
            <a:ext cx="177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</a:rPr>
              <a:t>Rating: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46997-2AC6-02D2-B224-9CB69162A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78" y="1136289"/>
            <a:ext cx="10278319" cy="50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5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A4851-B7E1-7017-42C8-961F4F391096}"/>
              </a:ext>
            </a:extLst>
          </p:cNvPr>
          <p:cNvSpPr txBox="1"/>
          <p:nvPr/>
        </p:nvSpPr>
        <p:spPr>
          <a:xfrm>
            <a:off x="1624315" y="159635"/>
            <a:ext cx="1015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Positive and negative sentiments and rating chart: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20633-AB09-6F1B-7F82-3A6D2BC6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2" y="966485"/>
            <a:ext cx="4925803" cy="5439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69A802-4433-B88B-0957-3A333763E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35" y="966485"/>
            <a:ext cx="5051108" cy="54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3393E-C9D2-7481-E238-C1B9E1A8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27" y="1527858"/>
            <a:ext cx="5347505" cy="4964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BF9DE0-08BE-CC3E-E7C2-DAD2F3AD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32" y="1527858"/>
            <a:ext cx="4907665" cy="489503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A8B2947-08FD-3BB0-EEF6-15783D1B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59" y="-291779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Most common words in positive and negative review :</a:t>
            </a:r>
          </a:p>
        </p:txBody>
      </p:sp>
    </p:spTree>
    <p:extLst>
      <p:ext uri="{BB962C8B-B14F-4D97-AF65-F5344CB8AC3E}">
        <p14:creationId xmlns:p14="http://schemas.microsoft.com/office/powerpoint/2010/main" val="220363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8B622-8881-8225-2753-12F8FBE4DC5A}"/>
              </a:ext>
            </a:extLst>
          </p:cNvPr>
          <p:cNvSpPr txBox="1"/>
          <p:nvPr/>
        </p:nvSpPr>
        <p:spPr>
          <a:xfrm>
            <a:off x="3252487" y="2442258"/>
            <a:ext cx="682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8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BUILDING:</a:t>
            </a:r>
          </a:p>
        </p:txBody>
      </p:sp>
    </p:spTree>
    <p:extLst>
      <p:ext uri="{BB962C8B-B14F-4D97-AF65-F5344CB8AC3E}">
        <p14:creationId xmlns:p14="http://schemas.microsoft.com/office/powerpoint/2010/main" val="11438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826F8A-7733-A34A-98CE-95630DEFF712}"/>
              </a:ext>
            </a:extLst>
          </p:cNvPr>
          <p:cNvSpPr txBox="1"/>
          <p:nvPr/>
        </p:nvSpPr>
        <p:spPr>
          <a:xfrm>
            <a:off x="1516285" y="780185"/>
            <a:ext cx="10185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Data scaling: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split  our data in the train and test dataset and  to fine accuracy of our model :</a:t>
            </a:r>
          </a:p>
          <a:p>
            <a:endParaRPr lang="en-IN" sz="28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85766-73F1-6656-12F2-335EAA9E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85" y="2503522"/>
            <a:ext cx="10055229" cy="1328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F1C95-E721-EF7D-28D6-A086573F9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85" y="3831771"/>
            <a:ext cx="10145541" cy="28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4B2190-6150-48B8-A951-5C62625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62" y="0"/>
            <a:ext cx="10018713" cy="855079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NAÏVE BAYES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D6CB27-BF6F-624B-DC29-8E4B0FF2A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51" y="936172"/>
            <a:ext cx="4158863" cy="56387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D8221-A377-DA3C-9D24-49DE2C6D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14" y="936172"/>
            <a:ext cx="5469472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5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B6B475-19A6-4B84-1742-9448068682C6}"/>
              </a:ext>
            </a:extLst>
          </p:cNvPr>
          <p:cNvSpPr txBox="1"/>
          <p:nvPr/>
        </p:nvSpPr>
        <p:spPr>
          <a:xfrm>
            <a:off x="2375702" y="246297"/>
            <a:ext cx="931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ML MODEL FOR TFIDF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6E197-4B81-E14A-5597-D431F569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15" y="892630"/>
            <a:ext cx="4132385" cy="5344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EEA66-ED0B-0BF7-FD77-D727655CF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2629"/>
            <a:ext cx="5029200" cy="53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2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C560D-1C98-C016-1E0A-59841C8C8F94}"/>
              </a:ext>
            </a:extLst>
          </p:cNvPr>
          <p:cNvSpPr txBox="1"/>
          <p:nvPr/>
        </p:nvSpPr>
        <p:spPr>
          <a:xfrm flipH="1">
            <a:off x="2620967" y="559837"/>
            <a:ext cx="629909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Team members: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Chaman Kumar </a:t>
            </a:r>
            <a:r>
              <a:rPr lang="en-IN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pandey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Keshav Balte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Aaditya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</a:p>
        </p:txBody>
      </p:sp>
    </p:spTree>
    <p:extLst>
      <p:ext uri="{BB962C8B-B14F-4D97-AF65-F5344CB8AC3E}">
        <p14:creationId xmlns:p14="http://schemas.microsoft.com/office/powerpoint/2010/main" val="3899898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7B1BE-48F2-75A7-AE98-A246F610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90" y="109960"/>
            <a:ext cx="10018713" cy="956840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TFIDF FOR BIGRAMS AND TRIGREMS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F9EF9-4A6E-B1DB-9B43-03100A58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02" y="1066800"/>
            <a:ext cx="4557769" cy="5388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F71A8-3A63-B8D6-A965-43426DCD5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1066800"/>
            <a:ext cx="5159829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D0C-4665-A8C4-6916-4195E433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15" y="0"/>
            <a:ext cx="10018713" cy="965521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FOR DEPLOYNMENT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B0B45-EB00-9B48-87AD-2DFDFDDFD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8" y="922182"/>
            <a:ext cx="5539735" cy="4771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95B653-08CC-8DF5-1E4F-CB79A410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66" y="980881"/>
            <a:ext cx="4344975" cy="5892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A9A83F-BE7F-5737-A252-4DCB98BDA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3698039"/>
            <a:ext cx="5580501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9DB78-9CE5-7065-2A44-EFC19BF57C22}"/>
              </a:ext>
            </a:extLst>
          </p:cNvPr>
          <p:cNvSpPr txBox="1"/>
          <p:nvPr/>
        </p:nvSpPr>
        <p:spPr>
          <a:xfrm>
            <a:off x="2396924" y="2569578"/>
            <a:ext cx="7398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58400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92F1E2-BD07-6919-5E63-D0E5060A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654" y="254344"/>
            <a:ext cx="10018713" cy="6966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ENTER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3A1DE-CD6E-1B4F-207D-93B5ADB25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8" y="1426028"/>
            <a:ext cx="10101942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0C5E-969B-C467-B478-76DD687F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586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When you enter review it predicted medical </a:t>
            </a:r>
            <a:r>
              <a:rPr lang="en-IN" b="1" dirty="0" err="1">
                <a:latin typeface="Arial Rounded MT Bold" panose="020F0704030504030204" pitchFamily="34" charset="0"/>
              </a:rPr>
              <a:t>condtion</a:t>
            </a:r>
            <a:r>
              <a:rPr lang="en-IN" b="1" dirty="0">
                <a:latin typeface="Arial Rounded MT Bold" panose="020F0704030504030204" pitchFamily="34" charset="0"/>
              </a:rPr>
              <a:t> and also recommend top dugs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866A2-6021-C2BA-4DFE-59DD49E7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01" y="1458687"/>
            <a:ext cx="9788756" cy="49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7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2ACB6-ACC2-7C56-0231-59BC86B4BF8A}"/>
              </a:ext>
            </a:extLst>
          </p:cNvPr>
          <p:cNvSpPr txBox="1"/>
          <p:nvPr/>
        </p:nvSpPr>
        <p:spPr>
          <a:xfrm>
            <a:off x="3634451" y="2523280"/>
            <a:ext cx="6516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58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E9679-58BF-3D98-ACCB-0150533454E0}"/>
              </a:ext>
            </a:extLst>
          </p:cNvPr>
          <p:cNvSpPr txBox="1"/>
          <p:nvPr/>
        </p:nvSpPr>
        <p:spPr>
          <a:xfrm>
            <a:off x="2091612" y="1119673"/>
            <a:ext cx="9865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Business Objective:</a:t>
            </a:r>
          </a:p>
          <a:p>
            <a:pPr algn="just"/>
            <a:r>
              <a:rPr lang="en-US" sz="3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 project</a:t>
            </a:r>
            <a:r>
              <a:rPr lang="en-IN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is to examine how patients are feeling using the drugs their positive and negative experiences so that we can recommend him a suitable drug . By </a:t>
            </a:r>
            <a:r>
              <a:rPr lang="en-IN" sz="36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 reviews, we can understand the drug effectiveness and its side effects 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0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A4C8D393-2BBC-CCAB-C547-765A4D64B362}"/>
              </a:ext>
            </a:extLst>
          </p:cNvPr>
          <p:cNvSpPr/>
          <p:nvPr/>
        </p:nvSpPr>
        <p:spPr>
          <a:xfrm>
            <a:off x="1231602" y="2456573"/>
            <a:ext cx="1660133" cy="799186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alt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Rectangles 1">
            <a:extLst>
              <a:ext uri="{FF2B5EF4-FFF2-40B4-BE49-F238E27FC236}">
                <a16:creationId xmlns:a16="http://schemas.microsoft.com/office/drawing/2014/main" id="{6C5ACB8F-4795-5596-ACA5-A65EC50BC0B9}"/>
              </a:ext>
            </a:extLst>
          </p:cNvPr>
          <p:cNvSpPr/>
          <p:nvPr/>
        </p:nvSpPr>
        <p:spPr>
          <a:xfrm>
            <a:off x="3963352" y="1774245"/>
            <a:ext cx="1346017" cy="1807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Data Preparation</a:t>
            </a:r>
          </a:p>
          <a:p>
            <a:pPr algn="ctr"/>
            <a:endParaRPr lang="en-IN" altLang="en-US" sz="1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ctr"/>
            <a:endParaRPr lang="en-IN" altLang="en-US" sz="1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EDA</a:t>
            </a:r>
          </a:p>
          <a:p>
            <a:pPr algn="ctr"/>
            <a:endParaRPr lang="en-IN" altLang="en-US" sz="105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s 4">
            <a:extLst>
              <a:ext uri="{FF2B5EF4-FFF2-40B4-BE49-F238E27FC236}">
                <a16:creationId xmlns:a16="http://schemas.microsoft.com/office/drawing/2014/main" id="{2F69F617-D8D7-9937-F24F-A22F61CD19B1}"/>
              </a:ext>
            </a:extLst>
          </p:cNvPr>
          <p:cNvSpPr/>
          <p:nvPr/>
        </p:nvSpPr>
        <p:spPr>
          <a:xfrm>
            <a:off x="6876945" y="1903158"/>
            <a:ext cx="1369814" cy="180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en-IN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I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Model Building</a:t>
            </a:r>
            <a:endParaRPr lang="en-IN" altLang="en-US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15">
            <a:extLst>
              <a:ext uri="{FF2B5EF4-FFF2-40B4-BE49-F238E27FC236}">
                <a16:creationId xmlns:a16="http://schemas.microsoft.com/office/drawing/2014/main" id="{6A23519F-38B5-AEAF-0345-9B0F340BB2FF}"/>
              </a:ext>
            </a:extLst>
          </p:cNvPr>
          <p:cNvSpPr/>
          <p:nvPr/>
        </p:nvSpPr>
        <p:spPr>
          <a:xfrm>
            <a:off x="2999998" y="2629814"/>
            <a:ext cx="863600" cy="47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ight Arrow 16">
            <a:extLst>
              <a:ext uri="{FF2B5EF4-FFF2-40B4-BE49-F238E27FC236}">
                <a16:creationId xmlns:a16="http://schemas.microsoft.com/office/drawing/2014/main" id="{2FAF8C69-FB9A-0A50-C65F-9969E83411F6}"/>
              </a:ext>
            </a:extLst>
          </p:cNvPr>
          <p:cNvSpPr/>
          <p:nvPr/>
        </p:nvSpPr>
        <p:spPr>
          <a:xfrm>
            <a:off x="5409123" y="2678008"/>
            <a:ext cx="1346017" cy="43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Right Arrow 17">
            <a:extLst>
              <a:ext uri="{FF2B5EF4-FFF2-40B4-BE49-F238E27FC236}">
                <a16:creationId xmlns:a16="http://schemas.microsoft.com/office/drawing/2014/main" id="{14601D10-0F50-99E1-21D4-0D9E48C5E2FA}"/>
              </a:ext>
            </a:extLst>
          </p:cNvPr>
          <p:cNvSpPr/>
          <p:nvPr/>
        </p:nvSpPr>
        <p:spPr>
          <a:xfrm flipV="1">
            <a:off x="8322716" y="2579042"/>
            <a:ext cx="1115353" cy="455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94A338-FD1E-F682-BDC2-C68F780F3CB3}"/>
              </a:ext>
            </a:extLst>
          </p:cNvPr>
          <p:cNvSpPr/>
          <p:nvPr/>
        </p:nvSpPr>
        <p:spPr>
          <a:xfrm>
            <a:off x="9692530" y="2164928"/>
            <a:ext cx="1961018" cy="1026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 Deployment</a:t>
            </a:r>
            <a:endParaRPr lang="en-I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846C9-6EB4-F4E0-95F9-2481ADB0196B}"/>
              </a:ext>
            </a:extLst>
          </p:cNvPr>
          <p:cNvSpPr txBox="1"/>
          <p:nvPr/>
        </p:nvSpPr>
        <p:spPr>
          <a:xfrm>
            <a:off x="2403966" y="451412"/>
            <a:ext cx="763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776"/>
                </a:solidFill>
                <a:latin typeface="Arial Rounded MT Bold" panose="020F0704030504030204" pitchFamily="34" charset="0"/>
                <a:ea typeface="Arial"/>
                <a:cs typeface="Arial"/>
                <a:sym typeface="Arial"/>
              </a:rPr>
              <a:t>Project Architecture / Project Flow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4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E6AAC-B5A8-3C15-56AE-F7DE837BD6B1}"/>
              </a:ext>
            </a:extLst>
          </p:cNvPr>
          <p:cNvSpPr txBox="1"/>
          <p:nvPr/>
        </p:nvSpPr>
        <p:spPr>
          <a:xfrm>
            <a:off x="-293824" y="2407534"/>
            <a:ext cx="133037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EXPLORATORY DATA ANALYSIS AND VISUALIZATION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1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A860-028A-5933-AA3A-0B80F459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816429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IMPORTING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6E74C-9832-1B12-EACB-CC0D1FB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26" y="816429"/>
            <a:ext cx="10664274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8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EF2E-11C6-66A0-99C8-07992DD6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25" y="54425"/>
            <a:ext cx="10018713" cy="5878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IMPORTING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812E5-DF69-E18E-AFA0-4647FDE3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03" y="642254"/>
            <a:ext cx="9744337" cy="58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3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45C7D-0E13-61F8-A337-B2952F5B9A9E}"/>
              </a:ext>
            </a:extLst>
          </p:cNvPr>
          <p:cNvSpPr txBox="1"/>
          <p:nvPr/>
        </p:nvSpPr>
        <p:spPr>
          <a:xfrm>
            <a:off x="2361235" y="694481"/>
            <a:ext cx="83106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latin typeface="Arial Rounded MT Bold" panose="020F0704030504030204" pitchFamily="34" charset="0"/>
              </a:rPr>
              <a:t>DATASET DETAILS: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 161297 Entries and 6 Features.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review  dataset has some  missing or null values and no duplicates values 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review dataset contains 899 null  rows at the beginning which is removed in subsequent EDA process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40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BC164-8F60-CCFF-650B-57B04F6F4D2E}"/>
              </a:ext>
            </a:extLst>
          </p:cNvPr>
          <p:cNvSpPr txBox="1"/>
          <p:nvPr/>
        </p:nvSpPr>
        <p:spPr>
          <a:xfrm>
            <a:off x="1736203" y="787079"/>
            <a:ext cx="100584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Information: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DrugName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(categorical): </a:t>
            </a:r>
            <a:r>
              <a:rPr lang="en-IN" sz="2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Name of drug.</a:t>
            </a:r>
            <a:r>
              <a:rPr lang="en-IN" sz="32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Conditioin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(categorical):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condition.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review.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g(numerical):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star patients rating.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Date(date): 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 entry.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44444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UsefulCount</a:t>
            </a:r>
            <a:r>
              <a:rPr lang="en-US" sz="3200" b="1" dirty="0">
                <a:solidFill>
                  <a:srgbClr val="44444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(numerical): 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user who found review   useful</a:t>
            </a:r>
            <a:endParaRPr lang="en-US" sz="3200" dirty="0">
              <a:solidFill>
                <a:srgbClr val="44444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IN" dirty="0"/>
            </a:br>
            <a:endParaRPr lang="en-US" b="0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i="0" dirty="0"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85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306</TotalTime>
  <Words>301</Words>
  <Application>Microsoft Office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Algerian</vt:lpstr>
      <vt:lpstr>Arial</vt:lpstr>
      <vt:lpstr>Arial Black</vt:lpstr>
      <vt:lpstr>Arial Rounded MT Bold</vt:lpstr>
      <vt:lpstr>Bodoni MT Black</vt:lpstr>
      <vt:lpstr>Calibri</vt:lpstr>
      <vt:lpstr>Corbel</vt:lpstr>
      <vt:lpstr>inherit</vt:lpstr>
      <vt:lpstr>open sans</vt:lpstr>
      <vt:lpstr>Times New Roman</vt:lpstr>
      <vt:lpstr>Wingdings</vt:lpstr>
      <vt:lpstr>Parallax</vt:lpstr>
      <vt:lpstr>Patients Condition Classification Using Drug Reviews</vt:lpstr>
      <vt:lpstr>PowerPoint Presentation</vt:lpstr>
      <vt:lpstr>PowerPoint Presentation</vt:lpstr>
      <vt:lpstr>PowerPoint Presentation</vt:lpstr>
      <vt:lpstr>PowerPoint Presentation</vt:lpstr>
      <vt:lpstr>IMPORTING LIBRARIES</vt:lpstr>
      <vt:lpstr>IMPORTING DATASET </vt:lpstr>
      <vt:lpstr>PowerPoint Presentation</vt:lpstr>
      <vt:lpstr>PowerPoint Presentation</vt:lpstr>
      <vt:lpstr>PowerPoint Presentation</vt:lpstr>
      <vt:lpstr>Most common condition and popular drug:</vt:lpstr>
      <vt:lpstr>Top 10 condition and top 10 drug used in depression:</vt:lpstr>
      <vt:lpstr>PowerPoint Presentation</vt:lpstr>
      <vt:lpstr>PowerPoint Presentation</vt:lpstr>
      <vt:lpstr>Most common words in positive and negative review :</vt:lpstr>
      <vt:lpstr>PowerPoint Presentation</vt:lpstr>
      <vt:lpstr>PowerPoint Presentation</vt:lpstr>
      <vt:lpstr>NAÏVE BAYES</vt:lpstr>
      <vt:lpstr>PowerPoint Presentation</vt:lpstr>
      <vt:lpstr>TFIDF FOR BIGRAMS AND TRIGREMS</vt:lpstr>
      <vt:lpstr>FOR DEPLOYNMENT </vt:lpstr>
      <vt:lpstr>PowerPoint Presentation</vt:lpstr>
      <vt:lpstr>ENTER REVIEW</vt:lpstr>
      <vt:lpstr>When you enter review it predicted medical condtion and also recommend top dugs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ENGINE</dc:title>
  <dc:creator>Shubham Sutar</dc:creator>
  <cp:lastModifiedBy>balteakshay1998@gmail.com</cp:lastModifiedBy>
  <cp:revision>24</cp:revision>
  <dcterms:created xsi:type="dcterms:W3CDTF">2023-01-19T09:11:50Z</dcterms:created>
  <dcterms:modified xsi:type="dcterms:W3CDTF">2023-02-21T15:49:58Z</dcterms:modified>
</cp:coreProperties>
</file>