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71" r:id="rId11"/>
    <p:sldId id="272" r:id="rId12"/>
    <p:sldId id="273" r:id="rId13"/>
    <p:sldId id="269" r:id="rId14"/>
    <p:sldId id="270" r:id="rId15"/>
    <p:sldId id="274" r:id="rId16"/>
    <p:sldId id="276" r:id="rId17"/>
    <p:sldId id="263" r:id="rId18"/>
    <p:sldId id="275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7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1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8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4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4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2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6873D9-AB34-40AB-9C24-CE450C80C34B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D2C1A7-4B38-40F5-AFEA-93DF4D4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930A-568A-DA6F-5869-9F77826A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902" y="743427"/>
            <a:ext cx="11204195" cy="731957"/>
          </a:xfrm>
        </p:spPr>
        <p:txBody>
          <a:bodyPr/>
          <a:lstStyle/>
          <a:p>
            <a:r>
              <a:rPr lang="en-US" b="1" dirty="0"/>
              <a:t>     </a:t>
            </a:r>
            <a:r>
              <a:rPr lang="en-US" sz="4000" b="1" dirty="0"/>
              <a:t>P878-BANK ANALYTICS PROJECT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02D56-E16D-6AF5-A7AB-EC1CCACAE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Group – 4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F8842-177A-96F8-B6E9-DD0C41917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8" y="723956"/>
            <a:ext cx="830654" cy="669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794CB0-FEEE-1124-DE40-D5B53F091F0C}"/>
              </a:ext>
            </a:extLst>
          </p:cNvPr>
          <p:cNvSpPr txBox="1"/>
          <p:nvPr/>
        </p:nvSpPr>
        <p:spPr>
          <a:xfrm>
            <a:off x="933292" y="2572825"/>
            <a:ext cx="4473678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Abhishek Ranjan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Md. Samreen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Sejal Sahu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bg2"/>
                </a:solidFill>
              </a:rPr>
              <a:t>Pothuganti</a:t>
            </a:r>
            <a:r>
              <a:rPr lang="en-US" b="1" dirty="0">
                <a:solidFill>
                  <a:schemeClr val="bg2"/>
                </a:solidFill>
              </a:rPr>
              <a:t> Ramya Sri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Darshini 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Akshay 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A5751-8125-EA6D-4248-A7A2C29F3268}"/>
              </a:ext>
            </a:extLst>
          </p:cNvPr>
          <p:cNvSpPr txBox="1"/>
          <p:nvPr/>
        </p:nvSpPr>
        <p:spPr>
          <a:xfrm>
            <a:off x="8927689" y="2828835"/>
            <a:ext cx="254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PROJECT MENTORS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Shakeeb Qureshi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/>
                </a:solidFill>
              </a:rPr>
              <a:t>B. Harish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96D888-3B48-69CF-9B90-5962B48CF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61" y="3839165"/>
            <a:ext cx="4473678" cy="27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7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74DC1-5763-0C35-8E2F-C08C420C9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E75E-E68E-85E4-ECF6-6B806F840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E5239-3103-CD89-41DC-CA3C492E1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E93DB-4602-687E-FEC2-66DCB70E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6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CAB1-7AA4-E17B-792D-90E5C5EC6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164F-083C-97DB-9880-B3E902C99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0F3E8-7F9C-79EB-BD78-0D8BE0668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43AB0-7F9D-2A33-90F4-AD046897B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969DD-154C-D6BF-27A6-F088D8F9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4F30-F6E6-913D-B6C9-3560395C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D99B4-8350-1B11-3D7C-8DDEE2CFD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E21A4-F64D-20D4-74D3-0C4ECF5A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3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55012-B4F9-4AAE-03D6-0AA671482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E163-2C55-B2BB-F722-195983695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81463-654B-F62A-1CB8-BB5A2D8E8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9603E-B475-77CD-F58B-F499816B1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25" y="1540253"/>
            <a:ext cx="2989007" cy="298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689DA-65C2-0710-7EC4-9F1E00FFC486}"/>
              </a:ext>
            </a:extLst>
          </p:cNvPr>
          <p:cNvSpPr txBox="1"/>
          <p:nvPr/>
        </p:nvSpPr>
        <p:spPr>
          <a:xfrm>
            <a:off x="3901227" y="4603154"/>
            <a:ext cx="38586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</a:rPr>
              <a:t>MYSQL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</a:rPr>
              <a:t>QUERIES </a:t>
            </a:r>
          </a:p>
        </p:txBody>
      </p:sp>
    </p:spTree>
    <p:extLst>
      <p:ext uri="{BB962C8B-B14F-4D97-AF65-F5344CB8AC3E}">
        <p14:creationId xmlns:p14="http://schemas.microsoft.com/office/powerpoint/2010/main" val="286118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A8EF9-D654-AA57-A286-AFB13EE5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F98C-72D2-DA42-4B40-064DE8E7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DA42-7569-9C36-6949-E88EAF668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5FFEC-6791-CB5A-0673-D88C98F05D11}"/>
              </a:ext>
            </a:extLst>
          </p:cNvPr>
          <p:cNvSpPr txBox="1"/>
          <p:nvPr/>
        </p:nvSpPr>
        <p:spPr>
          <a:xfrm>
            <a:off x="7568836" y="1870294"/>
            <a:ext cx="1786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QUERIES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8106C-47AC-8283-8517-B54F7E09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25" y="1267307"/>
            <a:ext cx="4258140" cy="2597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FA74D-F52F-2A6B-5BFA-3C476686A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6" y="3948465"/>
            <a:ext cx="6430297" cy="2254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813BCF-1A53-3C41-35AC-2BF6E00884DA}"/>
              </a:ext>
            </a:extLst>
          </p:cNvPr>
          <p:cNvSpPr txBox="1"/>
          <p:nvPr/>
        </p:nvSpPr>
        <p:spPr>
          <a:xfrm>
            <a:off x="788194" y="897975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Total No. of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8C233-7874-8C95-9E1B-57FF28C8FCE7}"/>
              </a:ext>
            </a:extLst>
          </p:cNvPr>
          <p:cNvSpPr txBox="1"/>
          <p:nvPr/>
        </p:nvSpPr>
        <p:spPr>
          <a:xfrm>
            <a:off x="9625772" y="357913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Total Collection</a:t>
            </a:r>
          </a:p>
        </p:txBody>
      </p:sp>
    </p:spTree>
    <p:extLst>
      <p:ext uri="{BB962C8B-B14F-4D97-AF65-F5344CB8AC3E}">
        <p14:creationId xmlns:p14="http://schemas.microsoft.com/office/powerpoint/2010/main" val="212943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8975-CBC4-AD92-5E18-F5D0ACA97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C91A-C19F-2DD8-FEB2-29352AEC4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90D74-CDDA-56C5-A0E9-E52B9712D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00C8F-D523-6161-7DA9-8A844DC5B99A}"/>
              </a:ext>
            </a:extLst>
          </p:cNvPr>
          <p:cNvSpPr txBox="1"/>
          <p:nvPr/>
        </p:nvSpPr>
        <p:spPr>
          <a:xfrm>
            <a:off x="8249263" y="1893458"/>
            <a:ext cx="1786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QUERIES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06C9B-52D3-F3D6-0209-9C715729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5" y="1665611"/>
            <a:ext cx="5398945" cy="1844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49B38-E753-D282-E6A7-FCA829611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38" y="4200967"/>
            <a:ext cx="6988289" cy="1844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21C791-8117-7BFC-2187-31A74EC550F7}"/>
              </a:ext>
            </a:extLst>
          </p:cNvPr>
          <p:cNvSpPr txBox="1"/>
          <p:nvPr/>
        </p:nvSpPr>
        <p:spPr>
          <a:xfrm>
            <a:off x="618659" y="127446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Total Funded Amount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BF041-4C6C-EA68-ADC3-78A2683000A9}"/>
              </a:ext>
            </a:extLst>
          </p:cNvPr>
          <p:cNvSpPr txBox="1"/>
          <p:nvPr/>
        </p:nvSpPr>
        <p:spPr>
          <a:xfrm>
            <a:off x="9664527" y="3831635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Total Interest</a:t>
            </a:r>
          </a:p>
        </p:txBody>
      </p:sp>
    </p:spTree>
    <p:extLst>
      <p:ext uri="{BB962C8B-B14F-4D97-AF65-F5344CB8AC3E}">
        <p14:creationId xmlns:p14="http://schemas.microsoft.com/office/powerpoint/2010/main" val="295715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82EB0-8B9B-D40A-1622-58DE3AB20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5CC6-5172-5CFA-EBDA-72B5A6155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2A9B-A63E-084F-4C16-FD960572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E67F1-693F-4339-2E22-7312B552B057}"/>
              </a:ext>
            </a:extLst>
          </p:cNvPr>
          <p:cNvSpPr txBox="1"/>
          <p:nvPr/>
        </p:nvSpPr>
        <p:spPr>
          <a:xfrm>
            <a:off x="4992159" y="1043636"/>
            <a:ext cx="1385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QUERIES</a:t>
            </a:r>
            <a:endParaRPr lang="en-US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9CBA9C-EA83-BA85-6F45-F79CCD6B9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98" y="2574952"/>
            <a:ext cx="6734175" cy="2428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AF314C-7DA7-DD6B-EA8D-AC0E93FDF63E}"/>
              </a:ext>
            </a:extLst>
          </p:cNvPr>
          <p:cNvSpPr txBox="1"/>
          <p:nvPr/>
        </p:nvSpPr>
        <p:spPr>
          <a:xfrm>
            <a:off x="2458065" y="220562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Total Revenue</a:t>
            </a:r>
          </a:p>
        </p:txBody>
      </p:sp>
    </p:spTree>
    <p:extLst>
      <p:ext uri="{BB962C8B-B14F-4D97-AF65-F5344CB8AC3E}">
        <p14:creationId xmlns:p14="http://schemas.microsoft.com/office/powerpoint/2010/main" val="224213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4E8CB-FE1F-B2FF-361D-1883DB09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3EB2-E0D9-C4F4-378D-CB0C020E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14168-EC10-4D26-8D04-48F094DDB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2FE68-B065-96E0-A3E3-818F691C9B22}"/>
              </a:ext>
            </a:extLst>
          </p:cNvPr>
          <p:cNvSpPr txBox="1"/>
          <p:nvPr/>
        </p:nvSpPr>
        <p:spPr>
          <a:xfrm>
            <a:off x="1209368" y="1132163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CHALLENGES FACED DURING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5BF7A-A650-1F4A-4D5D-3B09CA77708F}"/>
              </a:ext>
            </a:extLst>
          </p:cNvPr>
          <p:cNvSpPr txBox="1"/>
          <p:nvPr/>
        </p:nvSpPr>
        <p:spPr>
          <a:xfrm>
            <a:off x="1071716" y="2216624"/>
            <a:ext cx="92234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Issue: Excel became very slow or unresponsive while loading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Solution: Switched to Power Pivot / Power Query and minimized rows before loading.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Issue: Column names was  incorrect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Solution: Renamed columns uniformly using Power Query to avoid errors.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Issue: Some rows had missing values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Solution: Replaced nulls and blanks according to the data 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4BEB6-C6EF-FB43-D4F8-FDE371287F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46" y="3324769"/>
            <a:ext cx="3644106" cy="33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4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AF3F-F68D-4836-CAC5-98345681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6F0-A47A-FA1A-F33B-F767B7122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4FAB0-F22F-C699-40D5-604D36CC0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F8B8-F306-AE07-27B9-4CA5E1DDE330}"/>
              </a:ext>
            </a:extLst>
          </p:cNvPr>
          <p:cNvSpPr txBox="1"/>
          <p:nvPr/>
        </p:nvSpPr>
        <p:spPr>
          <a:xfrm>
            <a:off x="933292" y="839598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PROJECT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AE8D0-280D-9F45-7A25-AE705ADF2E79}"/>
              </a:ext>
            </a:extLst>
          </p:cNvPr>
          <p:cNvSpPr txBox="1"/>
          <p:nvPr/>
        </p:nvSpPr>
        <p:spPr>
          <a:xfrm>
            <a:off x="933292" y="1444905"/>
            <a:ext cx="10118165" cy="489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Total Loans Disbursed: 65,535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Total Revenue: 2,417.10 Million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Total Collection: 808.38 Million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Total Funded Amount: 732.70 Million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Total Interest Earned: 3.75 Million---Key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Highest Loan Age Group: 26–35 years (20,648 loans)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Top Loan Product: XLG (657 Million disbursed)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Top Loan Purpose: Home Loan (178 Million), followed by Services (155.5 Million)Verification Status: 42% of loans fall under "Others" or "Not Verified" – indicating risk exposure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Loan Tenure Preference: Majority prefer 3-year loans (45,844 cases)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Disbursement Trend: Peaked in 2018 (289.6M), dropped sharply by 2020 (26.5M)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Religion-wise Distribution: Hindus dominate loan disbursements (563 Million), Muslims (80.5M), Sikhs (101.5M) </a:t>
            </a:r>
          </a:p>
          <a:p>
            <a:pPr>
              <a:lnSpc>
                <a:spcPct val="150000"/>
              </a:lnSpc>
            </a:pPr>
            <a:endParaRPr lang="en-US" sz="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0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8026-9307-B84F-DEFA-92C33AB52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C571-D011-A4E6-39B3-7F0AD8096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93EF0-BA29-32D3-6570-2CFC84961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F4191-D66F-B9B4-09C2-EDED7C84ACA3}"/>
              </a:ext>
            </a:extLst>
          </p:cNvPr>
          <p:cNvSpPr txBox="1"/>
          <p:nvPr/>
        </p:nvSpPr>
        <p:spPr>
          <a:xfrm>
            <a:off x="933292" y="1208738"/>
            <a:ext cx="7767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1. Strengthen Verification and Risk Controls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Automate KYC and Verification to reduce the "Others" (25,818) and                        "Not Verified" (16,921) loan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Enhance risk profiling using verification data to improve loan quality and reduce defaults.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F2C06-F7EB-DA60-541A-3BF2824247B7}"/>
              </a:ext>
            </a:extLst>
          </p:cNvPr>
          <p:cNvSpPr txBox="1"/>
          <p:nvPr/>
        </p:nvSpPr>
        <p:spPr>
          <a:xfrm>
            <a:off x="869382" y="2871763"/>
            <a:ext cx="7895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2. Improve Disbursement Recovery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Revenue Collection (808.38M) is significantly lower than Total Revenue (2,417.10M).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Set up stronger collection strategies, such as automated reminders, flexible repayment plans, and customer education.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AE96E-B455-65A6-658B-2DF462432B15}"/>
              </a:ext>
            </a:extLst>
          </p:cNvPr>
          <p:cNvSpPr txBox="1"/>
          <p:nvPr/>
        </p:nvSpPr>
        <p:spPr>
          <a:xfrm>
            <a:off x="869382" y="4700171"/>
            <a:ext cx="7767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3. Reignite Growth Post-2018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Disbursement dropped sharply after 2018 – review policy or market factors that caused this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Launch re-engagement campaigns and introduce seasonal offers to boost disbursements.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FE8B5-5A73-80FC-3EC8-9B4A012D997C}"/>
              </a:ext>
            </a:extLst>
          </p:cNvPr>
          <p:cNvSpPr txBox="1"/>
          <p:nvPr/>
        </p:nvSpPr>
        <p:spPr>
          <a:xfrm>
            <a:off x="869382" y="71836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367727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9BAD1-0486-EE51-FA40-2B034502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3887-E2E1-0E78-EA69-B37442E37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96A73-81A0-9601-14A5-EA18E3F4D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DA23A-90B9-292C-FED3-295F8732FDA0}"/>
              </a:ext>
            </a:extLst>
          </p:cNvPr>
          <p:cNvSpPr txBox="1"/>
          <p:nvPr/>
        </p:nvSpPr>
        <p:spPr>
          <a:xfrm>
            <a:off x="933291" y="804747"/>
            <a:ext cx="178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CONTENTS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091DA-01A6-EB13-64F3-2D93AA31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1" y="2024346"/>
            <a:ext cx="4729316" cy="4729316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97D64E-FAC7-F633-9434-BAC929B8592C}"/>
              </a:ext>
            </a:extLst>
          </p:cNvPr>
          <p:cNvSpPr/>
          <p:nvPr/>
        </p:nvSpPr>
        <p:spPr>
          <a:xfrm>
            <a:off x="1061884" y="2083339"/>
            <a:ext cx="1660880" cy="806245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C74161-1AC2-8D38-8352-5E6A6A95AB64}"/>
              </a:ext>
            </a:extLst>
          </p:cNvPr>
          <p:cNvSpPr/>
          <p:nvPr/>
        </p:nvSpPr>
        <p:spPr>
          <a:xfrm>
            <a:off x="2846055" y="2088806"/>
            <a:ext cx="1660880" cy="806245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KPI’s List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5E2D80-BCE7-FB20-436D-78AB63CCC872}"/>
              </a:ext>
            </a:extLst>
          </p:cNvPr>
          <p:cNvSpPr/>
          <p:nvPr/>
        </p:nvSpPr>
        <p:spPr>
          <a:xfrm>
            <a:off x="4630226" y="2088805"/>
            <a:ext cx="1660880" cy="806245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Dashboard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0F33E5-495C-59FB-9D67-22BCD821C5FF}"/>
              </a:ext>
            </a:extLst>
          </p:cNvPr>
          <p:cNvSpPr/>
          <p:nvPr/>
        </p:nvSpPr>
        <p:spPr>
          <a:xfrm>
            <a:off x="1051282" y="3183597"/>
            <a:ext cx="1660880" cy="806245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 Dashboard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BAFF94-D292-A2D7-C101-E20C1A25B227}"/>
              </a:ext>
            </a:extLst>
          </p:cNvPr>
          <p:cNvSpPr/>
          <p:nvPr/>
        </p:nvSpPr>
        <p:spPr>
          <a:xfrm>
            <a:off x="2851356" y="3213095"/>
            <a:ext cx="1660880" cy="806245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Dashboard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E3E03E-EB8F-708E-6AF9-12776AB1065A}"/>
              </a:ext>
            </a:extLst>
          </p:cNvPr>
          <p:cNvSpPr/>
          <p:nvPr/>
        </p:nvSpPr>
        <p:spPr>
          <a:xfrm>
            <a:off x="4651430" y="3224979"/>
            <a:ext cx="1660880" cy="806245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Queries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CDD56C-45FD-262B-ACC9-2B34FE601CBB}"/>
              </a:ext>
            </a:extLst>
          </p:cNvPr>
          <p:cNvSpPr/>
          <p:nvPr/>
        </p:nvSpPr>
        <p:spPr>
          <a:xfrm>
            <a:off x="2851356" y="4337384"/>
            <a:ext cx="1655579" cy="1267003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Summary</a:t>
            </a:r>
          </a:p>
          <a:p>
            <a:pPr algn="ctr"/>
            <a:r>
              <a:rPr lang="en-US" dirty="0"/>
              <a:t>/ Key Learnings</a:t>
            </a:r>
          </a:p>
        </p:txBody>
      </p:sp>
    </p:spTree>
    <p:extLst>
      <p:ext uri="{BB962C8B-B14F-4D97-AF65-F5344CB8AC3E}">
        <p14:creationId xmlns:p14="http://schemas.microsoft.com/office/powerpoint/2010/main" val="2439216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60089-2BCF-3674-5830-D9CFA5092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43EA-33EF-86B7-8B22-CF5AAE0D4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F1A26-E7AF-3294-2A2C-1D9156E8D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0E083-82EA-6FE1-DB09-616E9AB38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84" y="334704"/>
            <a:ext cx="5715000" cy="5715000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3667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F4740-8469-6866-E4B7-694C385F8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3E20-517F-C87A-BA5D-AE374673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64020-1929-ECC4-2B76-DD49D78B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41081-14FC-10AF-F31B-7345163865D9}"/>
              </a:ext>
            </a:extLst>
          </p:cNvPr>
          <p:cNvSpPr txBox="1"/>
          <p:nvPr/>
        </p:nvSpPr>
        <p:spPr>
          <a:xfrm>
            <a:off x="1661265" y="1706388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PROJECT </a:t>
            </a:r>
            <a:r>
              <a:rPr lang="en-US" sz="2400" b="1" dirty="0">
                <a:solidFill>
                  <a:schemeClr val="bg2"/>
                </a:solidFill>
              </a:rPr>
              <a:t>INTRODUCTION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1A659-6FD4-702E-13BD-9285779F9AE2}"/>
              </a:ext>
            </a:extLst>
          </p:cNvPr>
          <p:cNvSpPr txBox="1"/>
          <p:nvPr/>
        </p:nvSpPr>
        <p:spPr>
          <a:xfrm>
            <a:off x="815305" y="2436250"/>
            <a:ext cx="98715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>
              <a:solidFill>
                <a:schemeClr val="bg2"/>
              </a:solidFill>
            </a:endParaRPr>
          </a:p>
          <a:p>
            <a:endParaRPr lang="en-US" sz="15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This project focuses on analyzing the overall performance of loans disbursed by a bank across various segments including age, product, verification, and purpose.</a:t>
            </a:r>
          </a:p>
          <a:p>
            <a:endParaRPr lang="en-US" sz="15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We used Excel ,Power BI and Tableau to create an interactive dashboard that highlights key performance indicators such as funded amount, recoveries, interest rates, loan durations, and disbursement trends.</a:t>
            </a:r>
          </a:p>
          <a:p>
            <a:endParaRPr lang="en-US" sz="15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Data was derived from various dimensions such as:</a:t>
            </a:r>
          </a:p>
          <a:p>
            <a:r>
              <a:rPr lang="en-US" sz="1500" dirty="0">
                <a:solidFill>
                  <a:schemeClr val="bg2"/>
                </a:solidFill>
              </a:rPr>
              <a:t>     Verification Status, Loan Duration, Religion, Grade, Product Type, Age Group, and Purpose Category.</a:t>
            </a:r>
          </a:p>
          <a:p>
            <a:endParaRPr lang="en-US" sz="15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bg2"/>
                </a:solidFill>
              </a:rPr>
              <a:t>The dashboard enables stakeholders to track total loans, high-performing segments, and disbursement patterns across years, helping with strategic decision-making and risk management.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73A5C7-F329-4BB0-023C-E2D984982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813" y="632835"/>
            <a:ext cx="2694038" cy="2139862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D49665-AE85-298E-AFC1-25CB972D9990}"/>
              </a:ext>
            </a:extLst>
          </p:cNvPr>
          <p:cNvSpPr txBox="1"/>
          <p:nvPr/>
        </p:nvSpPr>
        <p:spPr>
          <a:xfrm>
            <a:off x="9042819" y="896765"/>
            <a:ext cx="192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DAC2BA5D-E73D-D013-C93B-5C1739B98804}"/>
              </a:ext>
            </a:extLst>
          </p:cNvPr>
          <p:cNvSpPr/>
          <p:nvPr/>
        </p:nvSpPr>
        <p:spPr>
          <a:xfrm>
            <a:off x="9435903" y="1323788"/>
            <a:ext cx="546129" cy="484662"/>
          </a:xfrm>
          <a:prstGeom prst="pen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9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4ED66-7F8F-9790-A238-22300598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EA20-A48D-2EAC-2E37-6547A4B9A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76E7D-56EA-D5EA-65D7-18966FDDB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286A8-D013-6E9C-967B-0D28F834363E}"/>
              </a:ext>
            </a:extLst>
          </p:cNvPr>
          <p:cNvSpPr txBox="1"/>
          <p:nvPr/>
        </p:nvSpPr>
        <p:spPr>
          <a:xfrm>
            <a:off x="677653" y="69464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KPI’S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311FFF-A360-C953-A9B4-93C54A25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72" y="3761942"/>
            <a:ext cx="3133728" cy="30960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68731D-FFD0-9F94-1642-9E0A18F31031}"/>
              </a:ext>
            </a:extLst>
          </p:cNvPr>
          <p:cNvSpPr txBox="1"/>
          <p:nvPr/>
        </p:nvSpPr>
        <p:spPr>
          <a:xfrm>
            <a:off x="825909" y="1434065"/>
            <a:ext cx="90358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Loan Portfolio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Total Loans Disbursed: 65,535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Total Revenue Generated: 2,417.10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Total Collection Amount: 088.38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Total Funded Amount: 732.70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Total Interest Earned: 3.75 Million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0DC37-D12F-822F-6091-CEFCEA19ABEC}"/>
              </a:ext>
            </a:extLst>
          </p:cNvPr>
          <p:cNvSpPr txBox="1"/>
          <p:nvPr/>
        </p:nvSpPr>
        <p:spPr>
          <a:xfrm>
            <a:off x="825909" y="3096058"/>
            <a:ext cx="76699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Customer &amp; Product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Top Age Group Loan Share: 26–35 years – 31.5% of total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Top Loan Product: XLG – 657 Million disbursed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Top Loan Purpose: Home Loans – 178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3-Year Tenure Loan Share: 45,844 loans (70% of total)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5D68A-94C3-EA0E-5125-3DA53D83D033}"/>
              </a:ext>
            </a:extLst>
          </p:cNvPr>
          <p:cNvSpPr txBox="1"/>
          <p:nvPr/>
        </p:nvSpPr>
        <p:spPr>
          <a:xfrm>
            <a:off x="825909" y="4568043"/>
            <a:ext cx="83980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Operational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Verified Loans Share: 19.5% (12,809 of 65,535)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Unverified/Others Status Loans: 42% (approx. 27,000+ loans)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Collection Efficiency Rate: 33.4% (808.38M / 2,417.10M)</a:t>
            </a:r>
          </a:p>
        </p:txBody>
      </p:sp>
    </p:spTree>
    <p:extLst>
      <p:ext uri="{BB962C8B-B14F-4D97-AF65-F5344CB8AC3E}">
        <p14:creationId xmlns:p14="http://schemas.microsoft.com/office/powerpoint/2010/main" val="132234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4C980-6C74-61A0-1F2E-B8BB223E5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964B-C697-2E69-998C-0B2159E2E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1F6D4-92B5-45A1-2FEC-6E6F7A867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D6642-B34F-8BE9-74C6-30BD85456BC4}"/>
              </a:ext>
            </a:extLst>
          </p:cNvPr>
          <p:cNvSpPr txBox="1"/>
          <p:nvPr/>
        </p:nvSpPr>
        <p:spPr>
          <a:xfrm>
            <a:off x="3842032" y="4616992"/>
            <a:ext cx="612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EXCEL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4083A-45D7-3500-7996-7C80EFB2D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47" y="1001141"/>
            <a:ext cx="6304167" cy="3939017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9739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E939-4200-3CF4-D642-D64423F40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FC62-DAB1-C745-54A9-1650D72DE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6622F-E76C-03EE-B6B7-404DEC093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5E1F5-40B8-3B90-3687-49156F66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57D52-1A4E-ECEC-9AD2-7ED521C1F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2545-1EB4-C1F0-DA68-6E7B21FA4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0B134-35C6-EB1F-2FB3-F47503DF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A91AD-6113-BBA7-3189-86E48A506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11" y="446686"/>
            <a:ext cx="7135128" cy="4892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5BCDC-3A9D-7944-BA09-5351AF1A1597}"/>
              </a:ext>
            </a:extLst>
          </p:cNvPr>
          <p:cNvSpPr txBox="1"/>
          <p:nvPr/>
        </p:nvSpPr>
        <p:spPr>
          <a:xfrm>
            <a:off x="4772455" y="4611465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TABLEAU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8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C55A9-B283-CA99-6299-01E818D0C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6B38-093E-BB8C-5E99-53B2418AA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B5378-8403-FD50-3C77-00CCF696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D4676-EB41-BE89-489B-B51E484E5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1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A0E4D-4570-A386-5FCE-3766E00AE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FD3F-5105-6583-9428-47E453773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66" y="808296"/>
            <a:ext cx="9129587" cy="731957"/>
          </a:xfrm>
        </p:spPr>
        <p:txBody>
          <a:bodyPr/>
          <a:lstStyle/>
          <a:p>
            <a:r>
              <a:rPr lang="en-US" b="1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044DC-930F-6199-6C0D-D67A8098A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92" y="2024346"/>
            <a:ext cx="1455947" cy="384557"/>
          </a:xfrm>
        </p:spPr>
        <p:txBody>
          <a:bodyPr/>
          <a:lstStyle/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831FD-0A82-230A-1CE1-AC44AAE9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56" y="924233"/>
            <a:ext cx="3303182" cy="3303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EDD7C7-0683-94AA-3C69-BCE7B53D221A}"/>
              </a:ext>
            </a:extLst>
          </p:cNvPr>
          <p:cNvSpPr txBox="1"/>
          <p:nvPr/>
        </p:nvSpPr>
        <p:spPr>
          <a:xfrm>
            <a:off x="4212460" y="4572000"/>
            <a:ext cx="280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1451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290</TotalTime>
  <Words>653</Words>
  <Application>Microsoft Office PowerPoint</Application>
  <PresentationFormat>Widescreen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 Boardroom</vt:lpstr>
      <vt:lpstr>     P878-BANK ANALYTICS PROJECT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Deo</dc:creator>
  <cp:lastModifiedBy>Akshay Deo</cp:lastModifiedBy>
  <cp:revision>5</cp:revision>
  <dcterms:created xsi:type="dcterms:W3CDTF">2025-05-17T12:15:14Z</dcterms:created>
  <dcterms:modified xsi:type="dcterms:W3CDTF">2025-05-20T03:53:55Z</dcterms:modified>
</cp:coreProperties>
</file>