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64" r:id="rId3"/>
    <p:sldId id="262" r:id="rId4"/>
    <p:sldId id="261" r:id="rId5"/>
    <p:sldId id="263" r:id="rId6"/>
    <p:sldId id="289" r:id="rId7"/>
    <p:sldId id="288" r:id="rId8"/>
    <p:sldId id="281" r:id="rId9"/>
    <p:sldId id="282" r:id="rId10"/>
    <p:sldId id="283" r:id="rId11"/>
    <p:sldId id="273" r:id="rId12"/>
    <p:sldId id="284" r:id="rId13"/>
    <p:sldId id="285" r:id="rId14"/>
    <p:sldId id="286" r:id="rId15"/>
    <p:sldId id="267" r:id="rId16"/>
    <p:sldId id="287" r:id="rId17"/>
    <p:sldId id="290" r:id="rId18"/>
    <p:sldId id="291" r:id="rId19"/>
    <p:sldId id="292" r:id="rId20"/>
    <p:sldId id="293" r:id="rId21"/>
    <p:sldId id="294" r:id="rId22"/>
    <p:sldId id="295" r:id="rId23"/>
    <p:sldId id="274" r:id="rId24"/>
    <p:sldId id="275" r:id="rId25"/>
    <p:sldId id="277" r:id="rId26"/>
    <p:sldId id="259" r:id="rId27"/>
  </p:sldIdLst>
  <p:sldSz cx="12192000" cy="6858000"/>
  <p:notesSz cx="6858000" cy="9144000"/>
  <p:embeddedFontLst>
    <p:embeddedFont>
      <p:font typeface="Arial Narrow" panose="020B0606020202030204" pitchFamily="34" charset="0"/>
      <p:regular r:id="rId29"/>
      <p:bold r:id="rId30"/>
      <p:italic r:id="rId31"/>
      <p:boldItalic r:id="rId32"/>
    </p:embeddedFont>
    <p:embeddedFont>
      <p:font typeface="Bell MT" panose="02020503060305020303" pitchFamily="18" charset="0"/>
      <p:regular r:id="rId33"/>
      <p:bold r:id="rId34"/>
      <p:italic r:id="rId35"/>
    </p:embeddedFont>
    <p:embeddedFont>
      <p:font typeface="Libre Baskerville" panose="02000000000000000000" pitchFamily="2" charset="0"/>
      <p:regular r:id="rId36"/>
      <p:bold r:id="rId37"/>
      <p:italic r:id="rId38"/>
    </p:embeddedFont>
    <p:embeddedFont>
      <p:font typeface="Lucida Calligraphy" panose="03010101010101010101" pitchFamily="66" charset="0"/>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16" autoAdjust="0"/>
    <p:restoredTop sz="94353" autoAdjust="0"/>
  </p:normalViewPr>
  <p:slideViewPr>
    <p:cSldViewPr snapToGrid="0">
      <p:cViewPr varScale="1">
        <p:scale>
          <a:sx n="82" d="100"/>
          <a:sy n="82" d="100"/>
        </p:scale>
        <p:origin x="1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AD045B-BD9E-464C-B2B0-4DBDCA664258}"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IN"/>
        </a:p>
      </dgm:t>
    </dgm:pt>
    <dgm:pt modelId="{5D1B8302-6E23-44F3-A8E0-37152571B958}">
      <dgm:prSet phldrT="[Text]" custT="1"/>
      <dgm:spPr/>
      <dgm:t>
        <a:bodyPr/>
        <a:lstStyle/>
        <a:p>
          <a:r>
            <a:rPr lang="en-US" sz="4800" b="1" dirty="0">
              <a:solidFill>
                <a:srgbClr val="FF0000"/>
              </a:solidFill>
              <a:latin typeface="Times New Roman" panose="02020603050405020304" pitchFamily="18" charset="0"/>
              <a:cs typeface="Times New Roman" panose="02020603050405020304" pitchFamily="18" charset="0"/>
            </a:rPr>
            <a:t>ABOUT ME</a:t>
          </a:r>
          <a:endParaRPr lang="en-IN" sz="4800" b="1" dirty="0">
            <a:solidFill>
              <a:srgbClr val="FF0000"/>
            </a:solidFill>
            <a:latin typeface="Times New Roman" panose="02020603050405020304" pitchFamily="18" charset="0"/>
            <a:cs typeface="Times New Roman" panose="02020603050405020304" pitchFamily="18" charset="0"/>
          </a:endParaRPr>
        </a:p>
      </dgm:t>
    </dgm:pt>
    <dgm:pt modelId="{EAF42088-45AA-44FB-A091-228D67EDF2E3}" type="parTrans" cxnId="{04FFDC89-B89A-47DD-B709-6DB8C3D4A95C}">
      <dgm:prSet/>
      <dgm:spPr/>
      <dgm:t>
        <a:bodyPr/>
        <a:lstStyle/>
        <a:p>
          <a:endParaRPr lang="en-IN"/>
        </a:p>
      </dgm:t>
    </dgm:pt>
    <dgm:pt modelId="{DC3405DD-98F8-41E5-9845-FA344B91FEDF}" type="sibTrans" cxnId="{04FFDC89-B89A-47DD-B709-6DB8C3D4A95C}">
      <dgm:prSet/>
      <dgm:spPr/>
      <dgm:t>
        <a:bodyPr/>
        <a:lstStyle/>
        <a:p>
          <a:endParaRPr lang="en-IN"/>
        </a:p>
      </dgm:t>
    </dgm:pt>
    <dgm:pt modelId="{66354F81-B86D-4CF2-8C05-B1303EA22177}">
      <dgm:prSet phldrT="[Text]" custT="1"/>
      <dgm:spPr/>
      <dgm:t>
        <a:bodyPr/>
        <a:lstStyle/>
        <a:p>
          <a:r>
            <a:rPr lang="en-IN" sz="1400" b="1" dirty="0">
              <a:solidFill>
                <a:schemeClr val="tx1"/>
              </a:solidFill>
              <a:latin typeface="Lucida Calligraphy" panose="03010101010101010101" pitchFamily="66" charset="0"/>
              <a:cs typeface="Times New Roman" panose="02020603050405020304" pitchFamily="18" charset="0"/>
            </a:rPr>
            <a:t>Name </a:t>
          </a:r>
          <a:r>
            <a:rPr lang="en-IN" sz="1400" dirty="0">
              <a:solidFill>
                <a:schemeClr val="tx1"/>
              </a:solidFill>
              <a:latin typeface="Lucida Calligraphy" panose="03010101010101010101" pitchFamily="66" charset="0"/>
              <a:cs typeface="Times New Roman" panose="02020603050405020304" pitchFamily="18" charset="0"/>
            </a:rPr>
            <a:t>: Akshay </a:t>
          </a:r>
        </a:p>
        <a:p>
          <a:r>
            <a:rPr lang="en-IN" sz="1400" b="1" dirty="0">
              <a:solidFill>
                <a:schemeClr val="tx1"/>
              </a:solidFill>
              <a:latin typeface="Lucida Calligraphy" panose="03010101010101010101" pitchFamily="66" charset="0"/>
              <a:cs typeface="Times New Roman" panose="02020603050405020304" pitchFamily="18" charset="0"/>
            </a:rPr>
            <a:t>Background </a:t>
          </a:r>
          <a:r>
            <a:rPr lang="en-IN" sz="1400" dirty="0">
              <a:solidFill>
                <a:schemeClr val="tx1"/>
              </a:solidFill>
              <a:latin typeface="Lucida Calligraphy" panose="03010101010101010101" pitchFamily="66" charset="0"/>
              <a:cs typeface="Times New Roman" panose="02020603050405020304" pitchFamily="18" charset="0"/>
            </a:rPr>
            <a:t>: </a:t>
          </a:r>
        </a:p>
        <a:p>
          <a:r>
            <a:rPr lang="en-IN" sz="1400" dirty="0">
              <a:solidFill>
                <a:schemeClr val="tx1"/>
              </a:solidFill>
              <a:latin typeface="Lucida Calligraphy" panose="03010101010101010101" pitchFamily="66" charset="0"/>
              <a:cs typeface="Times New Roman" panose="02020603050405020304" pitchFamily="18" charset="0"/>
            </a:rPr>
            <a:t>BCOM CA(2023)</a:t>
          </a:r>
        </a:p>
        <a:p>
          <a:r>
            <a:rPr lang="en-IN" sz="1400" b="1" dirty="0">
              <a:solidFill>
                <a:schemeClr val="tx1"/>
              </a:solidFill>
              <a:latin typeface="Lucida Calligraphy" panose="03010101010101010101" pitchFamily="66" charset="0"/>
              <a:cs typeface="Times New Roman" panose="02020603050405020304" pitchFamily="18" charset="0"/>
            </a:rPr>
            <a:t>Any work experience</a:t>
          </a:r>
          <a:r>
            <a:rPr lang="en-IN" sz="1400" dirty="0">
              <a:solidFill>
                <a:schemeClr val="tx1"/>
              </a:solidFill>
              <a:latin typeface="Lucida Calligraphy" panose="03010101010101010101" pitchFamily="66" charset="0"/>
              <a:cs typeface="Times New Roman" panose="02020603050405020304" pitchFamily="18" charset="0"/>
            </a:rPr>
            <a:t>: No</a:t>
          </a:r>
        </a:p>
        <a:p>
          <a:r>
            <a:rPr lang="en-IN" sz="1400" b="1" dirty="0">
              <a:solidFill>
                <a:schemeClr val="tx1"/>
              </a:solidFill>
              <a:latin typeface="Lucida Calligraphy" panose="03010101010101010101" pitchFamily="66" charset="0"/>
              <a:cs typeface="Times New Roman" panose="02020603050405020304" pitchFamily="18" charset="0"/>
            </a:rPr>
            <a:t>LinkedIn: https://www.linkedin.com/in/akshay-enugula-145193286/</a:t>
          </a:r>
          <a:endParaRPr lang="en-IN" sz="1400" dirty="0">
            <a:solidFill>
              <a:schemeClr val="tx1"/>
            </a:solidFill>
            <a:latin typeface="Lucida Calligraphy" panose="03010101010101010101" pitchFamily="66" charset="0"/>
            <a:cs typeface="Times New Roman" panose="02020603050405020304" pitchFamily="18" charset="0"/>
          </a:endParaRPr>
        </a:p>
      </dgm:t>
    </dgm:pt>
    <dgm:pt modelId="{0EE2FA32-B966-423C-9A31-3A784F61FAB9}" type="parTrans" cxnId="{81D28995-D9E7-4222-A246-3FBE4E4DC2F5}">
      <dgm:prSet/>
      <dgm:spPr/>
      <dgm:t>
        <a:bodyPr/>
        <a:lstStyle/>
        <a:p>
          <a:endParaRPr lang="en-IN"/>
        </a:p>
      </dgm:t>
    </dgm:pt>
    <dgm:pt modelId="{FC313301-C5E3-48AE-88A0-D54D38609D74}" type="sibTrans" cxnId="{81D28995-D9E7-4222-A246-3FBE4E4DC2F5}">
      <dgm:prSet/>
      <dgm:spPr/>
      <dgm:t>
        <a:bodyPr/>
        <a:lstStyle/>
        <a:p>
          <a:endParaRPr lang="en-IN"/>
        </a:p>
      </dgm:t>
    </dgm:pt>
    <dgm:pt modelId="{86AB7DBB-C625-43DD-910B-CF23CC9ACC52}" type="pres">
      <dgm:prSet presAssocID="{0CAD045B-BD9E-464C-B2B0-4DBDCA664258}" presName="composite" presStyleCnt="0">
        <dgm:presLayoutVars>
          <dgm:chMax val="1"/>
          <dgm:dir/>
          <dgm:resizeHandles val="exact"/>
        </dgm:presLayoutVars>
      </dgm:prSet>
      <dgm:spPr/>
    </dgm:pt>
    <dgm:pt modelId="{60C5E357-7018-4444-9186-55ACAFD8FBFD}" type="pres">
      <dgm:prSet presAssocID="{5D1B8302-6E23-44F3-A8E0-37152571B958}" presName="roof" presStyleLbl="dkBgShp" presStyleIdx="0" presStyleCnt="2"/>
      <dgm:spPr/>
    </dgm:pt>
    <dgm:pt modelId="{F6005E36-DA68-4779-B89B-50500EE1C682}" type="pres">
      <dgm:prSet presAssocID="{5D1B8302-6E23-44F3-A8E0-37152571B958}" presName="pillars" presStyleCnt="0"/>
      <dgm:spPr/>
    </dgm:pt>
    <dgm:pt modelId="{ED5EC73B-B3D0-457B-AD97-8420AC6D8BF7}" type="pres">
      <dgm:prSet presAssocID="{5D1B8302-6E23-44F3-A8E0-37152571B958}" presName="pillar1" presStyleLbl="node1" presStyleIdx="0" presStyleCnt="1" custScaleX="2000000" custScaleY="112915" custLinFactNeighborX="-20950" custLinFactNeighborY="2549">
        <dgm:presLayoutVars>
          <dgm:bulletEnabled val="1"/>
        </dgm:presLayoutVars>
      </dgm:prSet>
      <dgm:spPr/>
    </dgm:pt>
    <dgm:pt modelId="{6DDAE621-4771-42B3-BC0E-1527D234BEE9}" type="pres">
      <dgm:prSet presAssocID="{5D1B8302-6E23-44F3-A8E0-37152571B958}" presName="base" presStyleLbl="dkBgShp" presStyleIdx="1" presStyleCnt="2"/>
      <dgm:spPr/>
    </dgm:pt>
  </dgm:ptLst>
  <dgm:cxnLst>
    <dgm:cxn modelId="{CE5FE17F-29C0-4B73-84F6-CECD78A8CB0C}" type="presOf" srcId="{5D1B8302-6E23-44F3-A8E0-37152571B958}" destId="{60C5E357-7018-4444-9186-55ACAFD8FBFD}" srcOrd="0" destOrd="0" presId="urn:microsoft.com/office/officeart/2005/8/layout/hList3"/>
    <dgm:cxn modelId="{04FFDC89-B89A-47DD-B709-6DB8C3D4A95C}" srcId="{0CAD045B-BD9E-464C-B2B0-4DBDCA664258}" destId="{5D1B8302-6E23-44F3-A8E0-37152571B958}" srcOrd="0" destOrd="0" parTransId="{EAF42088-45AA-44FB-A091-228D67EDF2E3}" sibTransId="{DC3405DD-98F8-41E5-9845-FA344B91FEDF}"/>
    <dgm:cxn modelId="{81D28995-D9E7-4222-A246-3FBE4E4DC2F5}" srcId="{5D1B8302-6E23-44F3-A8E0-37152571B958}" destId="{66354F81-B86D-4CF2-8C05-B1303EA22177}" srcOrd="0" destOrd="0" parTransId="{0EE2FA32-B966-423C-9A31-3A784F61FAB9}" sibTransId="{FC313301-C5E3-48AE-88A0-D54D38609D74}"/>
    <dgm:cxn modelId="{639EA9B7-25E2-44F6-9E34-B9226843A035}" type="presOf" srcId="{66354F81-B86D-4CF2-8C05-B1303EA22177}" destId="{ED5EC73B-B3D0-457B-AD97-8420AC6D8BF7}" srcOrd="0" destOrd="0" presId="urn:microsoft.com/office/officeart/2005/8/layout/hList3"/>
    <dgm:cxn modelId="{68DFC0CF-A638-4C32-9753-A22A6F053030}" type="presOf" srcId="{0CAD045B-BD9E-464C-B2B0-4DBDCA664258}" destId="{86AB7DBB-C625-43DD-910B-CF23CC9ACC52}" srcOrd="0" destOrd="0" presId="urn:microsoft.com/office/officeart/2005/8/layout/hList3"/>
    <dgm:cxn modelId="{6F19E392-F652-453A-B6AA-21367B9A698B}" type="presParOf" srcId="{86AB7DBB-C625-43DD-910B-CF23CC9ACC52}" destId="{60C5E357-7018-4444-9186-55ACAFD8FBFD}" srcOrd="0" destOrd="0" presId="urn:microsoft.com/office/officeart/2005/8/layout/hList3"/>
    <dgm:cxn modelId="{9D5BAF6B-0325-424D-91E1-4D1292334D0D}" type="presParOf" srcId="{86AB7DBB-C625-43DD-910B-CF23CC9ACC52}" destId="{F6005E36-DA68-4779-B89B-50500EE1C682}" srcOrd="1" destOrd="0" presId="urn:microsoft.com/office/officeart/2005/8/layout/hList3"/>
    <dgm:cxn modelId="{E77648B5-84B4-4FC0-9F98-38C1063CDE88}" type="presParOf" srcId="{F6005E36-DA68-4779-B89B-50500EE1C682}" destId="{ED5EC73B-B3D0-457B-AD97-8420AC6D8BF7}" srcOrd="0" destOrd="0" presId="urn:microsoft.com/office/officeart/2005/8/layout/hList3"/>
    <dgm:cxn modelId="{3BF3A306-7409-4680-92EC-046D31A6B457}" type="presParOf" srcId="{86AB7DBB-C625-43DD-910B-CF23CC9ACC52}" destId="{6DDAE621-4771-42B3-BC0E-1527D234BEE9}"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C5E357-7018-4444-9186-55ACAFD8FBFD}">
      <dsp:nvSpPr>
        <dsp:cNvPr id="0" name=""/>
        <dsp:cNvSpPr/>
      </dsp:nvSpPr>
      <dsp:spPr>
        <a:xfrm>
          <a:off x="0" y="0"/>
          <a:ext cx="7381187" cy="1566734"/>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dirty="0">
              <a:solidFill>
                <a:srgbClr val="FF0000"/>
              </a:solidFill>
              <a:latin typeface="Times New Roman" panose="02020603050405020304" pitchFamily="18" charset="0"/>
              <a:cs typeface="Times New Roman" panose="02020603050405020304" pitchFamily="18" charset="0"/>
            </a:rPr>
            <a:t>ABOUT ME</a:t>
          </a:r>
          <a:endParaRPr lang="en-IN" sz="4800" b="1" kern="1200" dirty="0">
            <a:solidFill>
              <a:srgbClr val="FF0000"/>
            </a:solidFill>
            <a:latin typeface="Times New Roman" panose="02020603050405020304" pitchFamily="18" charset="0"/>
            <a:cs typeface="Times New Roman" panose="02020603050405020304" pitchFamily="18" charset="0"/>
          </a:endParaRPr>
        </a:p>
      </dsp:txBody>
      <dsp:txXfrm>
        <a:off x="0" y="0"/>
        <a:ext cx="7381187" cy="1566734"/>
      </dsp:txXfrm>
    </dsp:sp>
    <dsp:sp modelId="{ED5EC73B-B3D0-457B-AD97-8420AC6D8BF7}">
      <dsp:nvSpPr>
        <dsp:cNvPr id="0" name=""/>
        <dsp:cNvSpPr/>
      </dsp:nvSpPr>
      <dsp:spPr>
        <a:xfrm>
          <a:off x="0" y="1438139"/>
          <a:ext cx="7379384" cy="371506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solidFill>
                <a:schemeClr val="tx1"/>
              </a:solidFill>
              <a:latin typeface="Lucida Calligraphy" panose="03010101010101010101" pitchFamily="66" charset="0"/>
              <a:cs typeface="Times New Roman" panose="02020603050405020304" pitchFamily="18" charset="0"/>
            </a:rPr>
            <a:t>Name </a:t>
          </a:r>
          <a:r>
            <a:rPr lang="en-IN" sz="1400" kern="1200" dirty="0">
              <a:solidFill>
                <a:schemeClr val="tx1"/>
              </a:solidFill>
              <a:latin typeface="Lucida Calligraphy" panose="03010101010101010101" pitchFamily="66" charset="0"/>
              <a:cs typeface="Times New Roman" panose="02020603050405020304" pitchFamily="18" charset="0"/>
            </a:rPr>
            <a:t>: Akshay </a:t>
          </a:r>
        </a:p>
        <a:p>
          <a:pPr marL="0" lvl="0" indent="0" algn="ctr" defTabSz="622300">
            <a:lnSpc>
              <a:spcPct val="90000"/>
            </a:lnSpc>
            <a:spcBef>
              <a:spcPct val="0"/>
            </a:spcBef>
            <a:spcAft>
              <a:spcPct val="35000"/>
            </a:spcAft>
            <a:buNone/>
          </a:pPr>
          <a:r>
            <a:rPr lang="en-IN" sz="1400" b="1" kern="1200" dirty="0">
              <a:solidFill>
                <a:schemeClr val="tx1"/>
              </a:solidFill>
              <a:latin typeface="Lucida Calligraphy" panose="03010101010101010101" pitchFamily="66" charset="0"/>
              <a:cs typeface="Times New Roman" panose="02020603050405020304" pitchFamily="18" charset="0"/>
            </a:rPr>
            <a:t>Background </a:t>
          </a:r>
          <a:r>
            <a:rPr lang="en-IN" sz="1400" kern="1200" dirty="0">
              <a:solidFill>
                <a:schemeClr val="tx1"/>
              </a:solidFill>
              <a:latin typeface="Lucida Calligraphy" panose="03010101010101010101" pitchFamily="66" charset="0"/>
              <a:cs typeface="Times New Roman" panose="02020603050405020304" pitchFamily="18" charset="0"/>
            </a:rPr>
            <a:t>: </a:t>
          </a:r>
        </a:p>
        <a:p>
          <a:pPr marL="0" lvl="0" indent="0" algn="ctr" defTabSz="622300">
            <a:lnSpc>
              <a:spcPct val="90000"/>
            </a:lnSpc>
            <a:spcBef>
              <a:spcPct val="0"/>
            </a:spcBef>
            <a:spcAft>
              <a:spcPct val="35000"/>
            </a:spcAft>
            <a:buNone/>
          </a:pPr>
          <a:r>
            <a:rPr lang="en-IN" sz="1400" kern="1200" dirty="0">
              <a:solidFill>
                <a:schemeClr val="tx1"/>
              </a:solidFill>
              <a:latin typeface="Lucida Calligraphy" panose="03010101010101010101" pitchFamily="66" charset="0"/>
              <a:cs typeface="Times New Roman" panose="02020603050405020304" pitchFamily="18" charset="0"/>
            </a:rPr>
            <a:t>BCOM CA(2023)</a:t>
          </a:r>
        </a:p>
        <a:p>
          <a:pPr marL="0" lvl="0" indent="0" algn="ctr" defTabSz="622300">
            <a:lnSpc>
              <a:spcPct val="90000"/>
            </a:lnSpc>
            <a:spcBef>
              <a:spcPct val="0"/>
            </a:spcBef>
            <a:spcAft>
              <a:spcPct val="35000"/>
            </a:spcAft>
            <a:buNone/>
          </a:pPr>
          <a:r>
            <a:rPr lang="en-IN" sz="1400" b="1" kern="1200" dirty="0">
              <a:solidFill>
                <a:schemeClr val="tx1"/>
              </a:solidFill>
              <a:latin typeface="Lucida Calligraphy" panose="03010101010101010101" pitchFamily="66" charset="0"/>
              <a:cs typeface="Times New Roman" panose="02020603050405020304" pitchFamily="18" charset="0"/>
            </a:rPr>
            <a:t>Any work experience</a:t>
          </a:r>
          <a:r>
            <a:rPr lang="en-IN" sz="1400" kern="1200" dirty="0">
              <a:solidFill>
                <a:schemeClr val="tx1"/>
              </a:solidFill>
              <a:latin typeface="Lucida Calligraphy" panose="03010101010101010101" pitchFamily="66" charset="0"/>
              <a:cs typeface="Times New Roman" panose="02020603050405020304" pitchFamily="18" charset="0"/>
            </a:rPr>
            <a:t>: No</a:t>
          </a:r>
        </a:p>
        <a:p>
          <a:pPr marL="0" lvl="0" indent="0" algn="ctr" defTabSz="622300">
            <a:lnSpc>
              <a:spcPct val="90000"/>
            </a:lnSpc>
            <a:spcBef>
              <a:spcPct val="0"/>
            </a:spcBef>
            <a:spcAft>
              <a:spcPct val="35000"/>
            </a:spcAft>
            <a:buNone/>
          </a:pPr>
          <a:r>
            <a:rPr lang="en-IN" sz="1400" b="1" kern="1200" dirty="0">
              <a:solidFill>
                <a:schemeClr val="tx1"/>
              </a:solidFill>
              <a:latin typeface="Lucida Calligraphy" panose="03010101010101010101" pitchFamily="66" charset="0"/>
              <a:cs typeface="Times New Roman" panose="02020603050405020304" pitchFamily="18" charset="0"/>
            </a:rPr>
            <a:t>LinkedIn: https://www.linkedin.com/in/akshay-enugula-145193286/</a:t>
          </a:r>
          <a:endParaRPr lang="en-IN" sz="1400" kern="1200" dirty="0">
            <a:solidFill>
              <a:schemeClr val="tx1"/>
            </a:solidFill>
            <a:latin typeface="Lucida Calligraphy" panose="03010101010101010101" pitchFamily="66" charset="0"/>
            <a:cs typeface="Times New Roman" panose="02020603050405020304" pitchFamily="18" charset="0"/>
          </a:endParaRPr>
        </a:p>
      </dsp:txBody>
      <dsp:txXfrm>
        <a:off x="0" y="1438139"/>
        <a:ext cx="7379384" cy="3715064"/>
      </dsp:txXfrm>
    </dsp:sp>
    <dsp:sp modelId="{6DDAE621-4771-42B3-BC0E-1527D234BEE9}">
      <dsp:nvSpPr>
        <dsp:cNvPr id="0" name=""/>
        <dsp:cNvSpPr/>
      </dsp:nvSpPr>
      <dsp:spPr>
        <a:xfrm>
          <a:off x="0" y="4856877"/>
          <a:ext cx="7381187" cy="365571"/>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4500758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dirty="0"/>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1456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3</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21418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379637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1185" y="157851"/>
            <a:ext cx="12190815" cy="5712643"/>
          </a:xfrm>
          <a:prstGeom prst="rect">
            <a:avLst/>
          </a:prstGeom>
          <a:noFill/>
          <a:ln>
            <a:noFill/>
          </a:ln>
        </p:spPr>
      </p:pic>
      <p:sp>
        <p:nvSpPr>
          <p:cNvPr id="99" name="Google Shape;99;p1"/>
          <p:cNvSpPr txBox="1"/>
          <p:nvPr/>
        </p:nvSpPr>
        <p:spPr>
          <a:xfrm>
            <a:off x="2472904" y="3717986"/>
            <a:ext cx="7246189" cy="830956"/>
          </a:xfrm>
          <a:prstGeom prst="rect">
            <a:avLst/>
          </a:prstGeom>
          <a:noFill/>
          <a:ln>
            <a:noFill/>
          </a:ln>
        </p:spPr>
        <p:txBody>
          <a:bodyPr spcFirstLastPara="1" wrap="square" lIns="91425" tIns="45700" rIns="91425" bIns="45700" anchor="t" anchorCtr="0">
            <a:spAutoFit/>
          </a:bodyPr>
          <a:lstStyle/>
          <a:p>
            <a:pPr lvl="0" algn="ctr"/>
            <a:r>
              <a:rPr lang="en-US" sz="2400" dirty="0"/>
              <a:t>Used Car Market Analysis Using Web Scraping and EDA</a:t>
            </a:r>
            <a:endParaRPr sz="2400"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BC4F927-67B7-416B-8DA0-44A82681861A}"/>
              </a:ext>
            </a:extLst>
          </p:cNvPr>
          <p:cNvSpPr/>
          <p:nvPr/>
        </p:nvSpPr>
        <p:spPr>
          <a:xfrm>
            <a:off x="2757620" y="94"/>
            <a:ext cx="7608689" cy="523220"/>
          </a:xfrm>
          <a:prstGeom prst="rect">
            <a:avLst/>
          </a:prstGeom>
        </p:spPr>
        <p:txBody>
          <a:bodyPr wrap="square">
            <a:spAutoFit/>
          </a:bodyPr>
          <a:lstStyle/>
          <a:p>
            <a:r>
              <a:rPr lang="en-US" sz="2800" dirty="0"/>
              <a:t>Analysis of the Car Brands Distribution Chart:</a:t>
            </a:r>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5" name="Rectangle 5">
            <a:extLst>
              <a:ext uri="{FF2B5EF4-FFF2-40B4-BE49-F238E27FC236}">
                <a16:creationId xmlns:a16="http://schemas.microsoft.com/office/drawing/2014/main" id="{32E09EF7-35B0-455E-96AB-F687FE9F0207}"/>
              </a:ext>
            </a:extLst>
          </p:cNvPr>
          <p:cNvSpPr>
            <a:spLocks noChangeArrowheads="1"/>
          </p:cNvSpPr>
          <p:nvPr/>
        </p:nvSpPr>
        <p:spPr bwMode="auto">
          <a:xfrm>
            <a:off x="82936" y="5468595"/>
            <a:ext cx="8211978"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784"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mj-lt"/>
                <a:cs typeface="Times New Roman" panose="02020603050405020304" pitchFamily="18" charset="0"/>
              </a:rPr>
              <a:t>Analysis</a:t>
            </a:r>
          </a:p>
          <a:p>
            <a:pPr lvl="0">
              <a:buClrTx/>
            </a:pPr>
            <a:r>
              <a:rPr lang="en-US" sz="1200" dirty="0"/>
              <a:t>The "Car Brands Distribution" chart reveals a highly concentrated market, with </a:t>
            </a:r>
            <a:r>
              <a:rPr lang="en-US" sz="1200" b="1" dirty="0"/>
              <a:t>Maruti</a:t>
            </a:r>
            <a:r>
              <a:rPr lang="en-US" sz="1200" dirty="0"/>
              <a:t> dominating significantly, followed by </a:t>
            </a:r>
            <a:r>
              <a:rPr lang="en-US" sz="1200" b="1" dirty="0"/>
              <a:t>Hyundai</a:t>
            </a:r>
            <a:r>
              <a:rPr lang="en-US" sz="1200" dirty="0"/>
              <a:t>, </a:t>
            </a:r>
            <a:r>
              <a:rPr lang="en-US" sz="1200" b="1" dirty="0"/>
              <a:t>Tata</a:t>
            </a:r>
            <a:r>
              <a:rPr lang="en-US" sz="1200" dirty="0"/>
              <a:t>, and </a:t>
            </a:r>
            <a:r>
              <a:rPr lang="en-US" sz="1200" b="1" dirty="0"/>
              <a:t>Honda</a:t>
            </a:r>
            <a:r>
              <a:rPr lang="en-US" sz="1200" dirty="0"/>
              <a:t> as strong second-tier players. A long tail of numerous other brands represents a much smaller share, indicating a competitive landscape where a few major brands hold the majority of the market. This distribution is typical of the Indian automotive market, where Maruti Suzuki consistently leads.</a:t>
            </a:r>
            <a:endParaRPr kumimoji="0" lang="en-US" altLang="en-US" sz="1200" i="0" u="none" strike="noStrike" cap="none" normalizeH="0" baseline="0" dirty="0">
              <a:ln>
                <a:noFill/>
              </a:ln>
              <a:solidFill>
                <a:schemeClr val="tx1"/>
              </a:solidFill>
              <a:effectLst/>
              <a:latin typeface="Bell MT" panose="02020503060305020303" pitchFamily="18" charset="0"/>
              <a:cs typeface="Times New Roman" panose="02020603050405020304" pitchFamily="18" charset="0"/>
            </a:endParaRPr>
          </a:p>
        </p:txBody>
      </p:sp>
      <p:pic>
        <p:nvPicPr>
          <p:cNvPr id="2050" name="Picture 2" descr="No description has been provided for this image">
            <a:extLst>
              <a:ext uri="{FF2B5EF4-FFF2-40B4-BE49-F238E27FC236}">
                <a16:creationId xmlns:a16="http://schemas.microsoft.com/office/drawing/2014/main" id="{7F2DA63E-A5A2-F4F8-E20D-B5D4566071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10" y="774441"/>
            <a:ext cx="1157929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404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1F3FDC-EAEC-434B-AC69-9AEDA92314F8}"/>
              </a:ext>
            </a:extLst>
          </p:cNvPr>
          <p:cNvSpPr/>
          <p:nvPr/>
        </p:nvSpPr>
        <p:spPr>
          <a:xfrm>
            <a:off x="3879129" y="174203"/>
            <a:ext cx="4677041" cy="707886"/>
          </a:xfrm>
          <a:prstGeom prst="rect">
            <a:avLst/>
          </a:prstGeom>
        </p:spPr>
        <p:txBody>
          <a:bodyPr wrap="square">
            <a:spAutoFit/>
          </a:bodyPr>
          <a:lstStyle/>
          <a:p>
            <a:r>
              <a:rPr lang="en-IN" sz="2000" dirty="0">
                <a:solidFill>
                  <a:schemeClr val="accent2"/>
                </a:solidFill>
              </a:rPr>
              <a:t>Fuel Type Distribution</a:t>
            </a:r>
          </a:p>
          <a:p>
            <a:endParaRPr lang="en-IN" sz="2000" b="1" dirty="0">
              <a:solidFill>
                <a:schemeClr val="accent2"/>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7596A8CB-93A6-495B-B8E6-C361C3603E42}"/>
              </a:ext>
            </a:extLst>
          </p:cNvPr>
          <p:cNvSpPr/>
          <p:nvPr/>
        </p:nvSpPr>
        <p:spPr>
          <a:xfrm rot="10800000" flipV="1">
            <a:off x="161601" y="5050104"/>
            <a:ext cx="5744676" cy="1446550"/>
          </a:xfrm>
          <a:prstGeom prst="rect">
            <a:avLst/>
          </a:prstGeom>
        </p:spPr>
        <p:txBody>
          <a:bodyPr wrap="square">
            <a:spAutoFit/>
          </a:bodyPr>
          <a:lstStyle/>
          <a:p>
            <a:pPr lvl="0" eaLnBrk="0" fontAlgn="base" hangingPunct="0">
              <a:spcBef>
                <a:spcPct val="0"/>
              </a:spcBef>
              <a:spcAft>
                <a:spcPct val="0"/>
              </a:spcAft>
              <a:buClrTx/>
            </a:pPr>
            <a:r>
              <a:rPr lang="en-US" altLang="en-US" sz="1800" b="1" dirty="0">
                <a:latin typeface="+mj-lt"/>
                <a:cs typeface="Times New Roman" panose="02020603050405020304" pitchFamily="18" charset="0"/>
              </a:rPr>
              <a:t>ANALYSIS:</a:t>
            </a:r>
          </a:p>
          <a:p>
            <a:pPr lvl="0" eaLnBrk="0" fontAlgn="base" hangingPunct="0">
              <a:spcBef>
                <a:spcPct val="0"/>
              </a:spcBef>
              <a:spcAft>
                <a:spcPct val="0"/>
              </a:spcAft>
              <a:buClrTx/>
            </a:pPr>
            <a:r>
              <a:rPr lang="en-US" dirty="0"/>
              <a:t>Petrol and Diesel are the dominant fuel types, significantly outnumbering all other options. Electric vehicles have a very minor presence, and other alternative fuels like CNG and various hybrids are almost negligible, indicating a strong preference for traditional fuel vehicles in the dataset..</a:t>
            </a:r>
            <a:endParaRPr lang="en-US" altLang="en-US" dirty="0">
              <a:solidFill>
                <a:schemeClr val="tx1"/>
              </a:solidFill>
              <a:latin typeface="Bell MT" panose="02020503060305020303"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153A9CD-473B-D4C7-731C-4B0DD1175B0B}"/>
              </a:ext>
            </a:extLst>
          </p:cNvPr>
          <p:cNvPicPr>
            <a:picLocks noChangeAspect="1"/>
          </p:cNvPicPr>
          <p:nvPr/>
        </p:nvPicPr>
        <p:blipFill>
          <a:blip r:embed="rId2"/>
          <a:stretch>
            <a:fillRect/>
          </a:stretch>
        </p:blipFill>
        <p:spPr>
          <a:xfrm>
            <a:off x="158619" y="690465"/>
            <a:ext cx="11569959" cy="4359640"/>
          </a:xfrm>
          <a:prstGeom prst="rect">
            <a:avLst/>
          </a:prstGeom>
        </p:spPr>
      </p:pic>
    </p:spTree>
    <p:extLst>
      <p:ext uri="{BB962C8B-B14F-4D97-AF65-F5344CB8AC3E}">
        <p14:creationId xmlns:p14="http://schemas.microsoft.com/office/powerpoint/2010/main" val="2269669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952FF1-6AAF-4C89-8C77-79A2062979A8}"/>
              </a:ext>
            </a:extLst>
          </p:cNvPr>
          <p:cNvSpPr/>
          <p:nvPr/>
        </p:nvSpPr>
        <p:spPr>
          <a:xfrm>
            <a:off x="3341448" y="242928"/>
            <a:ext cx="6203767" cy="400110"/>
          </a:xfrm>
          <a:prstGeom prst="rect">
            <a:avLst/>
          </a:prstGeom>
        </p:spPr>
        <p:txBody>
          <a:bodyPr wrap="square">
            <a:spAutoFit/>
          </a:bodyPr>
          <a:lstStyle/>
          <a:p>
            <a:r>
              <a:rPr lang="en-US" sz="2000" dirty="0">
                <a:solidFill>
                  <a:schemeClr val="accent2"/>
                </a:solidFill>
              </a:rPr>
              <a:t>Analysis of Car Mileage Distribution:</a:t>
            </a:r>
            <a:endParaRPr lang="en-IN" sz="2000" b="1" dirty="0">
              <a:solidFill>
                <a:schemeClr val="accent2"/>
              </a:solidFill>
              <a:latin typeface="Times New Roman" panose="02020603050405020304" pitchFamily="18" charset="0"/>
              <a:cs typeface="Times New Roman" panose="02020603050405020304" pitchFamily="18" charset="0"/>
            </a:endParaRPr>
          </a:p>
        </p:txBody>
      </p:sp>
      <p:sp>
        <p:nvSpPr>
          <p:cNvPr id="6" name="Rectangle 4">
            <a:extLst>
              <a:ext uri="{FF2B5EF4-FFF2-40B4-BE49-F238E27FC236}">
                <a16:creationId xmlns:a16="http://schemas.microsoft.com/office/drawing/2014/main" id="{AF9B8726-5FE7-4011-B30D-0F9AA258D67B}"/>
              </a:ext>
            </a:extLst>
          </p:cNvPr>
          <p:cNvSpPr>
            <a:spLocks noChangeArrowheads="1"/>
          </p:cNvSpPr>
          <p:nvPr/>
        </p:nvSpPr>
        <p:spPr bwMode="auto">
          <a:xfrm>
            <a:off x="0" y="0"/>
            <a:ext cx="12192000" cy="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chemeClr val="tx1"/>
                </a:solidFill>
                <a:effectLst/>
                <a:latin typeface="menl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577759C6-0A92-46B5-8A15-59AC0DAAC51C}"/>
              </a:ext>
            </a:extLst>
          </p:cNvPr>
          <p:cNvSpPr/>
          <p:nvPr/>
        </p:nvSpPr>
        <p:spPr>
          <a:xfrm>
            <a:off x="43863" y="4818942"/>
            <a:ext cx="8139083" cy="2031325"/>
          </a:xfrm>
          <a:prstGeom prst="rect">
            <a:avLst/>
          </a:prstGeom>
        </p:spPr>
        <p:txBody>
          <a:bodyPr wrap="square">
            <a:spAutoFit/>
          </a:bodyPr>
          <a:lstStyle/>
          <a:p>
            <a:pPr lvl="0" eaLnBrk="0" fontAlgn="base" hangingPunct="0">
              <a:spcBef>
                <a:spcPct val="0"/>
              </a:spcBef>
              <a:spcAft>
                <a:spcPct val="0"/>
              </a:spcAft>
              <a:buClrTx/>
            </a:pPr>
            <a:r>
              <a:rPr lang="en-US" altLang="en-US" sz="1800" b="1" dirty="0">
                <a:latin typeface="+mj-lt"/>
                <a:cs typeface="Times New Roman" panose="02020603050405020304" pitchFamily="18" charset="0"/>
              </a:rPr>
              <a:t>ANALYSIS</a:t>
            </a:r>
            <a:endParaRPr lang="en-US" altLang="en-US" sz="1800" b="1" dirty="0">
              <a:solidFill>
                <a:schemeClr val="tx1"/>
              </a:solidFill>
              <a:latin typeface="+mn-lt"/>
              <a:cs typeface="Times New Roman" panose="02020603050405020304" pitchFamily="18" charset="0"/>
            </a:endParaRPr>
          </a:p>
          <a:p>
            <a:pPr lvl="0" eaLnBrk="0" fontAlgn="base" hangingPunct="0">
              <a:spcBef>
                <a:spcPct val="0"/>
              </a:spcBef>
              <a:spcAft>
                <a:spcPct val="0"/>
              </a:spcAft>
              <a:buClrTx/>
            </a:pPr>
            <a:r>
              <a:rPr lang="en-US" sz="1800" dirty="0"/>
              <a:t>This histogram illustrates that the vast majority of cars have a relatively low mileage (KM Driven), clustered heavily towards 0 KM. As the mileage increases, the number of cars rapidly decreases, indicating that fewer cars have very high mileage. The distribution is strongly right-skewed, with a long tail extending towards higher kilometers, though these high-mileage vehicles are very rare.</a:t>
            </a:r>
            <a:endParaRPr lang="en-US" altLang="en-US" sz="1800" b="1" dirty="0">
              <a:latin typeface="+mj-lt"/>
              <a:cs typeface="Times New Roman" panose="02020603050405020304" pitchFamily="18" charset="0"/>
            </a:endParaRPr>
          </a:p>
        </p:txBody>
      </p:sp>
      <p:pic>
        <p:nvPicPr>
          <p:cNvPr id="5" name="Picture 4">
            <a:extLst>
              <a:ext uri="{FF2B5EF4-FFF2-40B4-BE49-F238E27FC236}">
                <a16:creationId xmlns:a16="http://schemas.microsoft.com/office/drawing/2014/main" id="{54146872-558B-BDB3-CB7B-4E3A5C27FD4E}"/>
              </a:ext>
            </a:extLst>
          </p:cNvPr>
          <p:cNvPicPr>
            <a:picLocks noChangeAspect="1"/>
          </p:cNvPicPr>
          <p:nvPr/>
        </p:nvPicPr>
        <p:blipFill>
          <a:blip r:embed="rId2"/>
          <a:stretch>
            <a:fillRect/>
          </a:stretch>
        </p:blipFill>
        <p:spPr>
          <a:xfrm>
            <a:off x="852488" y="633413"/>
            <a:ext cx="10232280" cy="4162522"/>
          </a:xfrm>
          <a:prstGeom prst="rect">
            <a:avLst/>
          </a:prstGeom>
        </p:spPr>
      </p:pic>
    </p:spTree>
    <p:extLst>
      <p:ext uri="{BB962C8B-B14F-4D97-AF65-F5344CB8AC3E}">
        <p14:creationId xmlns:p14="http://schemas.microsoft.com/office/powerpoint/2010/main" val="1220265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4BAF41-08C3-44C7-9F68-694200B0ACE2}"/>
              </a:ext>
            </a:extLst>
          </p:cNvPr>
          <p:cNvSpPr/>
          <p:nvPr/>
        </p:nvSpPr>
        <p:spPr>
          <a:xfrm>
            <a:off x="3044858" y="433633"/>
            <a:ext cx="6027168" cy="400110"/>
          </a:xfrm>
          <a:prstGeom prst="rect">
            <a:avLst/>
          </a:prstGeom>
        </p:spPr>
        <p:txBody>
          <a:bodyPr wrap="square">
            <a:spAutoFit/>
          </a:bodyPr>
          <a:lstStyle/>
          <a:p>
            <a:r>
              <a:rPr lang="en-IN" sz="2000" dirty="0">
                <a:solidFill>
                  <a:schemeClr val="accent2"/>
                </a:solidFill>
              </a:rPr>
              <a:t>Distribution of Car Year</a:t>
            </a:r>
            <a:endParaRPr lang="en-IN" sz="2000" b="1" dirty="0">
              <a:solidFill>
                <a:schemeClr val="accent2"/>
              </a:solidFill>
              <a:latin typeface="Times New Roman" panose="02020603050405020304" pitchFamily="18" charset="0"/>
              <a:cs typeface="Times New Roman" panose="02020603050405020304" pitchFamily="18" charset="0"/>
            </a:endParaRPr>
          </a:p>
        </p:txBody>
      </p:sp>
      <p:sp>
        <p:nvSpPr>
          <p:cNvPr id="4" name="Rectangle 4">
            <a:extLst>
              <a:ext uri="{FF2B5EF4-FFF2-40B4-BE49-F238E27FC236}">
                <a16:creationId xmlns:a16="http://schemas.microsoft.com/office/drawing/2014/main" id="{E5D996C7-4059-45AC-9E30-5BDD84893C5C}"/>
              </a:ext>
            </a:extLst>
          </p:cNvPr>
          <p:cNvSpPr>
            <a:spLocks noChangeArrowheads="1"/>
          </p:cNvSpPr>
          <p:nvPr/>
        </p:nvSpPr>
        <p:spPr bwMode="auto">
          <a:xfrm>
            <a:off x="0" y="0"/>
            <a:ext cx="12192000" cy="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chemeClr val="tx1"/>
                </a:solidFill>
                <a:effectLst/>
                <a:latin typeface="menl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8951B161-4CB7-45A6-8CF4-DB19BD496872}"/>
              </a:ext>
            </a:extLst>
          </p:cNvPr>
          <p:cNvSpPr/>
          <p:nvPr/>
        </p:nvSpPr>
        <p:spPr>
          <a:xfrm rot="10800000" flipV="1">
            <a:off x="134957" y="4707769"/>
            <a:ext cx="11293312" cy="584775"/>
          </a:xfrm>
          <a:prstGeom prst="rect">
            <a:avLst/>
          </a:prstGeom>
        </p:spPr>
        <p:txBody>
          <a:bodyPr wrap="square">
            <a:spAutoFit/>
          </a:bodyPr>
          <a:lstStyle/>
          <a:p>
            <a:pPr lvl="0" eaLnBrk="0" fontAlgn="base" hangingPunct="0">
              <a:spcBef>
                <a:spcPct val="0"/>
              </a:spcBef>
              <a:spcAft>
                <a:spcPct val="0"/>
              </a:spcAft>
              <a:buClrTx/>
            </a:pPr>
            <a:r>
              <a:rPr lang="en-US" altLang="en-US" sz="1800" b="1" dirty="0">
                <a:latin typeface="+mj-lt"/>
                <a:cs typeface="Times New Roman" panose="02020603050405020304" pitchFamily="18" charset="0"/>
              </a:rPr>
              <a:t>ANALYSIS</a:t>
            </a:r>
          </a:p>
          <a:p>
            <a:pPr lvl="0" eaLnBrk="0" fontAlgn="base" hangingPunct="0">
              <a:spcBef>
                <a:spcPct val="0"/>
              </a:spcBef>
              <a:spcAft>
                <a:spcPct val="0"/>
              </a:spcAft>
              <a:buClrTx/>
            </a:pPr>
            <a:endParaRPr lang="en-US" altLang="en-US" dirty="0">
              <a:solidFill>
                <a:schemeClr val="tx1"/>
              </a:solidFill>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98A4A113-81E9-0824-B44F-CD9C1C1F6B0D}"/>
              </a:ext>
            </a:extLst>
          </p:cNvPr>
          <p:cNvSpPr>
            <a:spLocks noChangeArrowheads="1"/>
          </p:cNvSpPr>
          <p:nvPr/>
        </p:nvSpPr>
        <p:spPr bwMode="auto">
          <a:xfrm>
            <a:off x="87083" y="5388279"/>
            <a:ext cx="8049208" cy="218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The graph shows a clear trend of increasing car production or availability over time, with a sharp rise from around 2010. There are two prominent peaks in car year distribution, one around </a:t>
            </a:r>
            <a:r>
              <a:rPr kumimoji="0" lang="en-US" altLang="en-US" sz="1600" b="1" i="0" u="none" strike="noStrike" cap="none" normalizeH="0" baseline="0" dirty="0">
                <a:ln>
                  <a:noFill/>
                </a:ln>
                <a:solidFill>
                  <a:schemeClr val="tx1"/>
                </a:solidFill>
                <a:effectLst/>
                <a:latin typeface="Arial" panose="020B0604020202020204" pitchFamily="34" charset="0"/>
              </a:rPr>
              <a:t>2019</a:t>
            </a:r>
            <a:r>
              <a:rPr kumimoji="0" lang="en-US" altLang="en-US" sz="1600" b="0" i="0" u="none" strike="noStrike" cap="none" normalizeH="0" baseline="0" dirty="0">
                <a:ln>
                  <a:noFill/>
                </a:ln>
                <a:solidFill>
                  <a:schemeClr val="tx1"/>
                </a:solidFill>
                <a:effectLst/>
                <a:latin typeface="Arial" panose="020B0604020202020204" pitchFamily="34" charset="0"/>
              </a:rPr>
              <a:t> and another around </a:t>
            </a:r>
            <a:r>
              <a:rPr kumimoji="0" lang="en-US" altLang="en-US" sz="1600" b="1" i="0" u="none" strike="noStrike" cap="none" normalizeH="0" baseline="0" dirty="0">
                <a:ln>
                  <a:noFill/>
                </a:ln>
                <a:solidFill>
                  <a:schemeClr val="tx1"/>
                </a:solidFill>
                <a:effectLst/>
                <a:latin typeface="Arial" panose="020B0604020202020204" pitchFamily="34" charset="0"/>
              </a:rPr>
              <a:t>2022</a:t>
            </a:r>
            <a:r>
              <a:rPr kumimoji="0" lang="en-US" altLang="en-US" sz="1600" b="0" i="0" u="none" strike="noStrike" cap="none" normalizeH="0" baseline="0" dirty="0">
                <a:ln>
                  <a:noFill/>
                </a:ln>
                <a:solidFill>
                  <a:schemeClr val="tx1"/>
                </a:solidFill>
                <a:effectLst/>
                <a:latin typeface="Arial" panose="020B0604020202020204" pitchFamily="34" charset="0"/>
              </a:rPr>
              <a:t>, suggesting these were periods of high car sales or registration. Older cars (pre-2010) are far less numerous in this dataset.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38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8" name="Picture 6" descr="No description has been provided for this image">
            <a:extLst>
              <a:ext uri="{FF2B5EF4-FFF2-40B4-BE49-F238E27FC236}">
                <a16:creationId xmlns:a16="http://schemas.microsoft.com/office/drawing/2014/main" id="{A0A1A45D-06FF-1CDE-854A-249E6F81AE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83" y="1200150"/>
            <a:ext cx="11969960" cy="3507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038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AC1892-29D5-4473-A183-C90F3C3C4B5D}"/>
              </a:ext>
            </a:extLst>
          </p:cNvPr>
          <p:cNvSpPr/>
          <p:nvPr/>
        </p:nvSpPr>
        <p:spPr>
          <a:xfrm>
            <a:off x="3506771" y="424206"/>
            <a:ext cx="7136091" cy="400110"/>
          </a:xfrm>
          <a:prstGeom prst="rect">
            <a:avLst/>
          </a:prstGeom>
        </p:spPr>
        <p:txBody>
          <a:bodyPr wrap="square">
            <a:spAutoFit/>
          </a:bodyPr>
          <a:lstStyle/>
          <a:p>
            <a:r>
              <a:rPr lang="en-US" sz="2000" dirty="0">
                <a:solidFill>
                  <a:schemeClr val="accent2"/>
                </a:solidFill>
              </a:rPr>
              <a:t>Price Distribution by Fuel Type</a:t>
            </a:r>
            <a:endParaRPr lang="en-IN" sz="2000" b="1" dirty="0">
              <a:solidFill>
                <a:schemeClr val="accent2"/>
              </a:solidFill>
              <a:latin typeface="Times New Roman" panose="02020603050405020304" pitchFamily="18" charset="0"/>
              <a:cs typeface="Times New Roman" panose="02020603050405020304" pitchFamily="18" charset="0"/>
            </a:endParaRPr>
          </a:p>
        </p:txBody>
      </p:sp>
      <p:sp>
        <p:nvSpPr>
          <p:cNvPr id="6" name="Rectangle 6">
            <a:extLst>
              <a:ext uri="{FF2B5EF4-FFF2-40B4-BE49-F238E27FC236}">
                <a16:creationId xmlns:a16="http://schemas.microsoft.com/office/drawing/2014/main" id="{AFB4659C-8EF4-4016-8768-BFC712154809}"/>
              </a:ext>
            </a:extLst>
          </p:cNvPr>
          <p:cNvSpPr>
            <a:spLocks noChangeArrowheads="1"/>
          </p:cNvSpPr>
          <p:nvPr/>
        </p:nvSpPr>
        <p:spPr bwMode="auto">
          <a:xfrm>
            <a:off x="443060" y="-184890"/>
            <a:ext cx="11748940" cy="41549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chemeClr val="tx1"/>
                </a:solidFill>
                <a:effectLst/>
                <a:latin typeface="menl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8D15F700-0451-4EF3-9756-A16CC6881803}"/>
              </a:ext>
            </a:extLst>
          </p:cNvPr>
          <p:cNvSpPr/>
          <p:nvPr/>
        </p:nvSpPr>
        <p:spPr>
          <a:xfrm rot="10800000" flipV="1">
            <a:off x="56014" y="5038010"/>
            <a:ext cx="8378859" cy="1815882"/>
          </a:xfrm>
          <a:prstGeom prst="rect">
            <a:avLst/>
          </a:prstGeom>
        </p:spPr>
        <p:txBody>
          <a:bodyPr wrap="square">
            <a:spAutoFit/>
          </a:bodyPr>
          <a:lstStyle/>
          <a:p>
            <a:pPr lvl="0" eaLnBrk="0" fontAlgn="base" hangingPunct="0">
              <a:spcBef>
                <a:spcPct val="0"/>
              </a:spcBef>
              <a:spcAft>
                <a:spcPct val="0"/>
              </a:spcAft>
              <a:buClrTx/>
            </a:pPr>
            <a:r>
              <a:rPr lang="en-US" altLang="en-US" b="1" dirty="0">
                <a:latin typeface="+mj-lt"/>
                <a:cs typeface="Times New Roman" panose="02020603050405020304" pitchFamily="18" charset="0"/>
              </a:rPr>
              <a:t>ANALYSIS</a:t>
            </a:r>
          </a:p>
          <a:p>
            <a:pPr lvl="0" eaLnBrk="0" fontAlgn="base" hangingPunct="0">
              <a:spcBef>
                <a:spcPct val="0"/>
              </a:spcBef>
              <a:spcAft>
                <a:spcPct val="0"/>
              </a:spcAft>
              <a:buClrTx/>
            </a:pPr>
            <a:r>
              <a:rPr lang="en-US" dirty="0"/>
              <a:t>This graph illustrates the price ranges for different fuel types. </a:t>
            </a:r>
            <a:r>
              <a:rPr lang="en-US" b="1" dirty="0"/>
              <a:t>Mild Hybrid (Electric + Petrol)</a:t>
            </a:r>
            <a:r>
              <a:rPr lang="en-US" dirty="0"/>
              <a:t> vehicles show the highest median price and the widest price range, suggesting they are generally the most expensive. </a:t>
            </a:r>
            <a:r>
              <a:rPr lang="en-US" b="1" dirty="0"/>
              <a:t>Hybrid</a:t>
            </a:r>
            <a:r>
              <a:rPr lang="en-US" dirty="0"/>
              <a:t> vehicles also have a high median price. In contrast, </a:t>
            </a:r>
            <a:r>
              <a:rPr lang="en-US" b="1" dirty="0"/>
              <a:t>Diesel</a:t>
            </a:r>
            <a:r>
              <a:rPr lang="en-US" dirty="0"/>
              <a:t> and </a:t>
            </a:r>
            <a:r>
              <a:rPr lang="en-US" b="1" dirty="0"/>
              <a:t>Petrol</a:t>
            </a:r>
            <a:r>
              <a:rPr lang="en-US" dirty="0"/>
              <a:t> cars have significantly lower median prices, though they exhibit a very wide spread of prices, with many outliers, indicating a diverse range of models within these categories. Other fuel types like CNG, LPG, and their combinations, along with standalone Electric and Mild Hybrid (Electric + Diesel) vehicles, tend to have lower prices and narrower distributions.</a:t>
            </a:r>
            <a:endParaRPr lang="en-US" altLang="en-US" dirty="0">
              <a:solidFill>
                <a:schemeClr val="tx1"/>
              </a:solidFill>
              <a:latin typeface="Times New Roman" panose="02020603050405020304" pitchFamily="18" charset="0"/>
              <a:cs typeface="Times New Roman" panose="02020603050405020304" pitchFamily="18" charset="0"/>
            </a:endParaRPr>
          </a:p>
        </p:txBody>
      </p:sp>
      <p:pic>
        <p:nvPicPr>
          <p:cNvPr id="4098" name="Picture 2" descr="No description has been provided for this image">
            <a:extLst>
              <a:ext uri="{FF2B5EF4-FFF2-40B4-BE49-F238E27FC236}">
                <a16:creationId xmlns:a16="http://schemas.microsoft.com/office/drawing/2014/main" id="{08A92ECC-FB8B-A24B-68B9-74EB7C3416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133" y="821092"/>
            <a:ext cx="10534261" cy="411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872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9F3414C-C5CE-4D1A-93BF-D9266A7AF59C}"/>
              </a:ext>
            </a:extLst>
          </p:cNvPr>
          <p:cNvSpPr/>
          <p:nvPr/>
        </p:nvSpPr>
        <p:spPr>
          <a:xfrm>
            <a:off x="3554962" y="320511"/>
            <a:ext cx="6739107" cy="400110"/>
          </a:xfrm>
          <a:prstGeom prst="rect">
            <a:avLst/>
          </a:prstGeom>
        </p:spPr>
        <p:txBody>
          <a:bodyPr wrap="square">
            <a:spAutoFit/>
          </a:bodyPr>
          <a:lstStyle/>
          <a:p>
            <a:r>
              <a:rPr lang="en-IN" sz="2000" dirty="0">
                <a:solidFill>
                  <a:schemeClr val="accent2"/>
                </a:solidFill>
              </a:rPr>
              <a:t>Price Distribution by Brand</a:t>
            </a:r>
            <a:endParaRPr lang="en-IN" sz="2000" b="1" dirty="0">
              <a:solidFill>
                <a:schemeClr val="accent2"/>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531A6A28-A848-4C4C-9011-03B9903248B7}"/>
              </a:ext>
            </a:extLst>
          </p:cNvPr>
          <p:cNvSpPr/>
          <p:nvPr/>
        </p:nvSpPr>
        <p:spPr>
          <a:xfrm rot="10800000" flipV="1">
            <a:off x="-41341" y="4785321"/>
            <a:ext cx="11698663" cy="523220"/>
          </a:xfrm>
          <a:prstGeom prst="rect">
            <a:avLst/>
          </a:prstGeom>
        </p:spPr>
        <p:txBody>
          <a:bodyPr wrap="square">
            <a:spAutoFit/>
          </a:bodyPr>
          <a:lstStyle/>
          <a:p>
            <a:pPr lvl="0" eaLnBrk="0" fontAlgn="base" hangingPunct="0">
              <a:spcBef>
                <a:spcPct val="0"/>
              </a:spcBef>
              <a:spcAft>
                <a:spcPct val="0"/>
              </a:spcAft>
              <a:buClrTx/>
            </a:pPr>
            <a:r>
              <a:rPr lang="en-US" altLang="en-US" b="1" dirty="0">
                <a:latin typeface="+mj-lt"/>
                <a:cs typeface="Times New Roman" panose="02020603050405020304" pitchFamily="18" charset="0"/>
              </a:rPr>
              <a:t>ANALYSIS</a:t>
            </a:r>
          </a:p>
          <a:p>
            <a:pPr lvl="0" eaLnBrk="0" fontAlgn="base" hangingPunct="0">
              <a:spcBef>
                <a:spcPct val="0"/>
              </a:spcBef>
              <a:spcAft>
                <a:spcPct val="0"/>
              </a:spcAft>
              <a:buClrTx/>
            </a:pPr>
            <a:r>
              <a:rPr lang="en-US" dirty="0"/>
              <a:t>.</a:t>
            </a:r>
            <a:endParaRPr lang="en-US" altLang="en-US" dirty="0">
              <a:solidFill>
                <a:schemeClr val="tx1"/>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FC6EF1A2-3235-2443-7F04-D8DE01B4A217}"/>
              </a:ext>
            </a:extLst>
          </p:cNvPr>
          <p:cNvSpPr>
            <a:spLocks noChangeArrowheads="1"/>
          </p:cNvSpPr>
          <p:nvPr/>
        </p:nvSpPr>
        <p:spPr bwMode="auto">
          <a:xfrm>
            <a:off x="-9525" y="5181097"/>
            <a:ext cx="8829675"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graph shows that luxury brands like </a:t>
            </a:r>
            <a:r>
              <a:rPr kumimoji="0" lang="en-US" altLang="en-US" sz="1800" b="1" i="0" u="none" strike="noStrike" cap="none" normalizeH="0" baseline="0" dirty="0">
                <a:ln>
                  <a:noFill/>
                </a:ln>
                <a:solidFill>
                  <a:schemeClr val="tx1"/>
                </a:solidFill>
                <a:effectLst/>
                <a:latin typeface="Arial" panose="020B0604020202020204" pitchFamily="34" charset="0"/>
              </a:rPr>
              <a:t>Mercedes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BMW</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Porsche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Lexus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Hummer</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Bentley</a:t>
            </a:r>
            <a:r>
              <a:rPr kumimoji="0" lang="en-US" altLang="en-US" sz="1800" b="0" i="0" u="none" strike="noStrike" cap="none" normalizeH="0" baseline="0" dirty="0">
                <a:ln>
                  <a:noFill/>
                </a:ln>
                <a:solidFill>
                  <a:schemeClr val="tx1"/>
                </a:solidFill>
                <a:effectLst/>
                <a:latin typeface="Arial" panose="020B0604020202020204" pitchFamily="34" charset="0"/>
              </a:rPr>
              <a:t> generally have the highest car prices, with some having wide price ranges. Brands like </a:t>
            </a:r>
            <a:r>
              <a:rPr kumimoji="0" lang="en-US" altLang="en-US" sz="1800" b="1" i="0" u="none" strike="noStrike" cap="none" normalizeH="0" baseline="0" dirty="0">
                <a:ln>
                  <a:noFill/>
                </a:ln>
                <a:solidFill>
                  <a:schemeClr val="tx1"/>
                </a:solidFill>
                <a:effectLst/>
                <a:latin typeface="Arial" panose="020B0604020202020204" pitchFamily="34" charset="0"/>
              </a:rPr>
              <a:t>Maruti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Hyundai</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Tata</a:t>
            </a:r>
            <a:r>
              <a:rPr kumimoji="0" lang="en-US" altLang="en-US" sz="1800" b="0" i="0" u="none" strike="noStrike" cap="none" normalizeH="0" baseline="0" dirty="0">
                <a:ln>
                  <a:noFill/>
                </a:ln>
                <a:solidFill>
                  <a:schemeClr val="tx1"/>
                </a:solidFill>
                <a:effectLst/>
                <a:latin typeface="Arial" panose="020B0604020202020204" pitchFamily="34" charset="0"/>
              </a:rPr>
              <a:t> represent the lower end of the price spectrum. Many brands exhibit significant price outliers, indicating the presence of a few very expensive models within their range.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38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2" name="Picture 2" descr="profile picture">
            <a:extLst>
              <a:ext uri="{FF2B5EF4-FFF2-40B4-BE49-F238E27FC236}">
                <a16:creationId xmlns:a16="http://schemas.microsoft.com/office/drawing/2014/main" id="{2BB2DC47-EB39-DD21-4893-5D13F109C6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 y="-288925"/>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No description has been provided for this image">
            <a:extLst>
              <a:ext uri="{FF2B5EF4-FFF2-40B4-BE49-F238E27FC236}">
                <a16:creationId xmlns:a16="http://schemas.microsoft.com/office/drawing/2014/main" id="{30843F32-4236-C6B1-40F0-92DAA77825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525" y="847725"/>
            <a:ext cx="10182225" cy="3838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647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D6D53B-CD7C-4A5A-BCC1-0B452203A728}"/>
              </a:ext>
            </a:extLst>
          </p:cNvPr>
          <p:cNvSpPr/>
          <p:nvPr/>
        </p:nvSpPr>
        <p:spPr>
          <a:xfrm>
            <a:off x="4310744" y="243511"/>
            <a:ext cx="3060440" cy="400110"/>
          </a:xfrm>
          <a:prstGeom prst="rect">
            <a:avLst/>
          </a:prstGeom>
        </p:spPr>
        <p:txBody>
          <a:bodyPr wrap="square">
            <a:spAutoFit/>
          </a:bodyPr>
          <a:lstStyle/>
          <a:p>
            <a:r>
              <a:rPr lang="en-IN" sz="2000" dirty="0">
                <a:solidFill>
                  <a:schemeClr val="accent2"/>
                </a:solidFill>
              </a:rPr>
              <a:t>Car Price vs Year</a:t>
            </a:r>
            <a:endParaRPr lang="en-IN" sz="2000" b="1" dirty="0">
              <a:solidFill>
                <a:schemeClr val="accent2"/>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A599E5E-A95B-FD2B-382F-FC92A42A6717}"/>
              </a:ext>
            </a:extLst>
          </p:cNvPr>
          <p:cNvSpPr txBox="1"/>
          <p:nvPr/>
        </p:nvSpPr>
        <p:spPr>
          <a:xfrm>
            <a:off x="0" y="5213362"/>
            <a:ext cx="8164286" cy="1169551"/>
          </a:xfrm>
          <a:prstGeom prst="rect">
            <a:avLst/>
          </a:prstGeom>
          <a:noFill/>
        </p:spPr>
        <p:txBody>
          <a:bodyPr wrap="square">
            <a:spAutoFit/>
          </a:bodyPr>
          <a:lstStyle/>
          <a:p>
            <a:r>
              <a:rPr lang="en-US" b="1" dirty="0"/>
              <a:t>Analysis:</a:t>
            </a:r>
            <a:r>
              <a:rPr lang="en-US" dirty="0"/>
              <a:t> This scatter plot shows a general trend of </a:t>
            </a:r>
            <a:r>
              <a:rPr lang="en-US" b="1" dirty="0"/>
              <a:t>increasing car prices with newer model years</a:t>
            </a:r>
            <a:r>
              <a:rPr lang="en-US" dirty="0"/>
              <a:t>, particularly from around 2015 onwards. While there's a wide range of prices for any given year, newer cars (especially from 2018-2023) tend to have more data points at higher price ranges compared to older cars, indicating that more expensive vehicles are being produced or are available in recent years. Older cars generally have lower prices and less variance.</a:t>
            </a:r>
            <a:endParaRPr lang="en-IN" dirty="0"/>
          </a:p>
        </p:txBody>
      </p:sp>
      <p:pic>
        <p:nvPicPr>
          <p:cNvPr id="6146" name="Picture 2" descr="No description has been provided for this image">
            <a:extLst>
              <a:ext uri="{FF2B5EF4-FFF2-40B4-BE49-F238E27FC236}">
                <a16:creationId xmlns:a16="http://schemas.microsoft.com/office/drawing/2014/main" id="{ED4B87DF-14CD-EC5A-4ED9-FDD7A6EA06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264" y="656151"/>
            <a:ext cx="9534525" cy="4447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441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70526A-C8AE-8F34-6E34-9E7D03C31CFF}"/>
              </a:ext>
            </a:extLst>
          </p:cNvPr>
          <p:cNvSpPr txBox="1"/>
          <p:nvPr/>
        </p:nvSpPr>
        <p:spPr>
          <a:xfrm>
            <a:off x="4513684" y="65382"/>
            <a:ext cx="3967842" cy="400110"/>
          </a:xfrm>
          <a:prstGeom prst="rect">
            <a:avLst/>
          </a:prstGeom>
          <a:noFill/>
        </p:spPr>
        <p:txBody>
          <a:bodyPr wrap="square">
            <a:spAutoFit/>
          </a:bodyPr>
          <a:lstStyle/>
          <a:p>
            <a:r>
              <a:rPr lang="en-US" sz="2000" dirty="0">
                <a:solidFill>
                  <a:schemeClr val="accent2"/>
                </a:solidFill>
              </a:rPr>
              <a:t>Mileage vs Price by Brand</a:t>
            </a:r>
            <a:endParaRPr lang="en-IN" sz="2000" dirty="0">
              <a:solidFill>
                <a:schemeClr val="accent2"/>
              </a:solidFill>
            </a:endParaRPr>
          </a:p>
        </p:txBody>
      </p:sp>
      <p:pic>
        <p:nvPicPr>
          <p:cNvPr id="7170" name="Picture 2" descr="No description has been provided for this image">
            <a:extLst>
              <a:ext uri="{FF2B5EF4-FFF2-40B4-BE49-F238E27FC236}">
                <a16:creationId xmlns:a16="http://schemas.microsoft.com/office/drawing/2014/main" id="{227E8075-3640-8733-E8E8-CCF5A488E3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838" y="643812"/>
            <a:ext cx="11355354" cy="437605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8D0791E-8D32-25F0-1D53-68759C033C37}"/>
              </a:ext>
            </a:extLst>
          </p:cNvPr>
          <p:cNvSpPr txBox="1"/>
          <p:nvPr/>
        </p:nvSpPr>
        <p:spPr>
          <a:xfrm>
            <a:off x="118962" y="5123464"/>
            <a:ext cx="8446538" cy="1600438"/>
          </a:xfrm>
          <a:prstGeom prst="rect">
            <a:avLst/>
          </a:prstGeom>
          <a:noFill/>
        </p:spPr>
        <p:txBody>
          <a:bodyPr wrap="square">
            <a:spAutoFit/>
          </a:bodyPr>
          <a:lstStyle/>
          <a:p>
            <a:r>
              <a:rPr lang="en-US" b="1" dirty="0"/>
              <a:t>Analysis:</a:t>
            </a:r>
            <a:r>
              <a:rPr lang="en-US" dirty="0"/>
              <a:t> This scatter plot shows that there is generally </a:t>
            </a:r>
            <a:r>
              <a:rPr lang="en-US" b="1" dirty="0"/>
              <a:t>no strong direct correlation between mileage (KM Driven) and price</a:t>
            </a:r>
            <a:r>
              <a:rPr lang="en-US" dirty="0"/>
              <a:t>, as high-priced cars can have both low and high mileage, and vice versa. However, a dense cluster of points at lower mileage suggests that most cars, regardless of price, are sold with relatively low kilometers driven. High-mileage cars (above 400,000 KM) are rare, and tend to be lower in price, with a few notable exceptions that maintain higher values even with extensive use. The color-coding by brand further indicates that premium brands like Mercedes and BMW often command higher prices even with varying mileage.</a:t>
            </a:r>
            <a:endParaRPr lang="en-IN" dirty="0"/>
          </a:p>
        </p:txBody>
      </p:sp>
    </p:spTree>
    <p:extLst>
      <p:ext uri="{BB962C8B-B14F-4D97-AF65-F5344CB8AC3E}">
        <p14:creationId xmlns:p14="http://schemas.microsoft.com/office/powerpoint/2010/main" val="634932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694FD1-14FC-39D9-3788-D25C315015A1}"/>
              </a:ext>
            </a:extLst>
          </p:cNvPr>
          <p:cNvSpPr txBox="1"/>
          <p:nvPr/>
        </p:nvSpPr>
        <p:spPr>
          <a:xfrm>
            <a:off x="4252427" y="196007"/>
            <a:ext cx="3613279" cy="646331"/>
          </a:xfrm>
          <a:prstGeom prst="rect">
            <a:avLst/>
          </a:prstGeom>
          <a:noFill/>
        </p:spPr>
        <p:txBody>
          <a:bodyPr wrap="square">
            <a:spAutoFit/>
          </a:bodyPr>
          <a:lstStyle/>
          <a:p>
            <a:r>
              <a:rPr lang="en-US" sz="1800" dirty="0">
                <a:solidFill>
                  <a:schemeClr val="accent2"/>
                </a:solidFill>
              </a:rPr>
              <a:t>Kilometers Driven vs. Price by Fuel Type</a:t>
            </a:r>
            <a:endParaRPr lang="en-IN" sz="1800" dirty="0">
              <a:solidFill>
                <a:schemeClr val="accent2"/>
              </a:solidFill>
            </a:endParaRPr>
          </a:p>
        </p:txBody>
      </p:sp>
      <p:pic>
        <p:nvPicPr>
          <p:cNvPr id="8194" name="Picture 2" descr="No description has been provided for this image">
            <a:extLst>
              <a:ext uri="{FF2B5EF4-FFF2-40B4-BE49-F238E27FC236}">
                <a16:creationId xmlns:a16="http://schemas.microsoft.com/office/drawing/2014/main" id="{696175B5-B25B-22E1-BE2B-320EDC63C1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4370" y="989045"/>
            <a:ext cx="8058150" cy="418011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E661318-147A-E903-DB0F-C352FF8DFEBB}"/>
              </a:ext>
            </a:extLst>
          </p:cNvPr>
          <p:cNvSpPr txBox="1"/>
          <p:nvPr/>
        </p:nvSpPr>
        <p:spPr>
          <a:xfrm>
            <a:off x="44321" y="5380474"/>
            <a:ext cx="8931728" cy="1384995"/>
          </a:xfrm>
          <a:prstGeom prst="rect">
            <a:avLst/>
          </a:prstGeom>
          <a:noFill/>
        </p:spPr>
        <p:txBody>
          <a:bodyPr wrap="square">
            <a:spAutoFit/>
          </a:bodyPr>
          <a:lstStyle/>
          <a:p>
            <a:r>
              <a:rPr lang="en-US" b="1" dirty="0"/>
              <a:t>Analysis:</a:t>
            </a:r>
            <a:r>
              <a:rPr lang="en-US" dirty="0"/>
              <a:t> This scatter plot demonstrates that for most cars, price tends to be higher at lower kilometers driven, with a general decrease in price as mileage increases. </a:t>
            </a:r>
            <a:r>
              <a:rPr lang="en-US" b="1" dirty="0"/>
              <a:t>Petrol</a:t>
            </a:r>
            <a:r>
              <a:rPr lang="en-US" dirty="0"/>
              <a:t> and </a:t>
            </a:r>
            <a:r>
              <a:rPr lang="en-US" b="1" dirty="0"/>
              <a:t>Diesel</a:t>
            </a:r>
            <a:r>
              <a:rPr lang="en-US" dirty="0"/>
              <a:t> cars form the vast majority of the data points across all price and mileage ranges. While there are some high-priced vehicles at lower mileages (especially Electric and some Hybrid types), the overall trend suggests that extensive usage (high KM Driven) generally leads to lower car prices, regardless of fuel type, though some outliers exist for specific fuel types like Electric and Hybrid that maintain value better.</a:t>
            </a:r>
            <a:endParaRPr lang="en-IN" dirty="0"/>
          </a:p>
        </p:txBody>
      </p:sp>
    </p:spTree>
    <p:extLst>
      <p:ext uri="{BB962C8B-B14F-4D97-AF65-F5344CB8AC3E}">
        <p14:creationId xmlns:p14="http://schemas.microsoft.com/office/powerpoint/2010/main" val="1236945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BD49D8-EEFF-BBD4-EA99-7735E464632F}"/>
              </a:ext>
            </a:extLst>
          </p:cNvPr>
          <p:cNvSpPr txBox="1"/>
          <p:nvPr/>
        </p:nvSpPr>
        <p:spPr>
          <a:xfrm>
            <a:off x="3048777" y="93374"/>
            <a:ext cx="6421793" cy="400110"/>
          </a:xfrm>
          <a:prstGeom prst="rect">
            <a:avLst/>
          </a:prstGeom>
          <a:noFill/>
        </p:spPr>
        <p:txBody>
          <a:bodyPr wrap="square">
            <a:spAutoFit/>
          </a:bodyPr>
          <a:lstStyle/>
          <a:p>
            <a:r>
              <a:rPr lang="en-US" sz="2000" dirty="0">
                <a:solidFill>
                  <a:schemeClr val="accent2"/>
                </a:solidFill>
              </a:rPr>
              <a:t>Price Distribution by Fuel Type and KM Driven</a:t>
            </a:r>
            <a:endParaRPr lang="en-IN" sz="2000" dirty="0">
              <a:solidFill>
                <a:schemeClr val="accent2"/>
              </a:solidFill>
            </a:endParaRPr>
          </a:p>
        </p:txBody>
      </p:sp>
      <p:pic>
        <p:nvPicPr>
          <p:cNvPr id="9218" name="Picture 2" descr="No description has been provided for this image">
            <a:extLst>
              <a:ext uri="{FF2B5EF4-FFF2-40B4-BE49-F238E27FC236}">
                <a16:creationId xmlns:a16="http://schemas.microsoft.com/office/drawing/2014/main" id="{B05FD117-5594-84F5-3C0D-7A10213D6D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738" y="765109"/>
            <a:ext cx="9534525" cy="47212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2BCA2AD-C06B-896C-63A9-4FFCBCCB16D6}"/>
              </a:ext>
            </a:extLst>
          </p:cNvPr>
          <p:cNvSpPr txBox="1"/>
          <p:nvPr/>
        </p:nvSpPr>
        <p:spPr>
          <a:xfrm>
            <a:off x="0" y="5637486"/>
            <a:ext cx="8668139" cy="1169551"/>
          </a:xfrm>
          <a:prstGeom prst="rect">
            <a:avLst/>
          </a:prstGeom>
          <a:noFill/>
        </p:spPr>
        <p:txBody>
          <a:bodyPr wrap="square">
            <a:spAutoFit/>
          </a:bodyPr>
          <a:lstStyle/>
          <a:p>
            <a:r>
              <a:rPr lang="en-US" b="1" dirty="0"/>
              <a:t>Analysis:</a:t>
            </a:r>
            <a:r>
              <a:rPr lang="en-US" dirty="0"/>
              <a:t> This graph shows that for most fuel types, cars with </a:t>
            </a:r>
            <a:r>
              <a:rPr lang="en-US" b="1" dirty="0"/>
              <a:t>"Low" kilometers driven (blue boxes)</a:t>
            </a:r>
            <a:r>
              <a:rPr lang="en-US" dirty="0"/>
              <a:t> generally have higher prices and wider price ranges. As the "KM Driven" category increases (Medium, High, Very High), the median price tends to decrease, and the price distributions become narrower. This clearly indicates that </a:t>
            </a:r>
            <a:r>
              <a:rPr lang="en-US" b="1" dirty="0"/>
              <a:t>lower mileage correlates with higher car prices</a:t>
            </a:r>
            <a:r>
              <a:rPr lang="en-US" dirty="0"/>
              <a:t>, regardless of the fuel type, with </a:t>
            </a:r>
            <a:r>
              <a:rPr lang="en-US" b="1" dirty="0"/>
              <a:t>Mild Hybrid (Electric + Petrol)</a:t>
            </a:r>
            <a:r>
              <a:rPr lang="en-US" dirty="0"/>
              <a:t> showing the highest prices overall, especially for low KM driven.</a:t>
            </a:r>
            <a:endParaRPr lang="en-IN" dirty="0"/>
          </a:p>
        </p:txBody>
      </p:sp>
    </p:spTree>
    <p:extLst>
      <p:ext uri="{BB962C8B-B14F-4D97-AF65-F5344CB8AC3E}">
        <p14:creationId xmlns:p14="http://schemas.microsoft.com/office/powerpoint/2010/main" val="197752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109" y="782425"/>
            <a:ext cx="10959946" cy="553998"/>
          </a:xfrm>
          <a:prstGeom prst="rect">
            <a:avLst/>
          </a:prstGeom>
        </p:spPr>
        <p:txBody>
          <a:bodyPr wrap="square">
            <a:spAutoFit/>
          </a:bodyPr>
          <a:lstStyle/>
          <a:p>
            <a:pPr lvl="0">
              <a:buClr>
                <a:schemeClr val="dk1"/>
              </a:buClr>
              <a:buSzPts val="1800"/>
            </a:pPr>
            <a:endParaRPr lang="en-US" sz="1600" b="1" dirty="0">
              <a:solidFill>
                <a:schemeClr val="dk1"/>
              </a:solidFill>
              <a:latin typeface="Times New Roman" panose="02020603050405020304" pitchFamily="18" charset="0"/>
              <a:cs typeface="Times New Roman" panose="02020603050405020304" pitchFamily="18" charset="0"/>
              <a:sym typeface="Calibri"/>
            </a:endParaRPr>
          </a:p>
          <a:p>
            <a:pPr lvl="0">
              <a:buClr>
                <a:schemeClr val="dk1"/>
              </a:buClr>
              <a:buSzPts val="1800"/>
            </a:pPr>
            <a:endParaRPr lang="en-US" dirty="0">
              <a:latin typeface="Times New Roman" panose="02020603050405020304" pitchFamily="18" charset="0"/>
              <a:cs typeface="Times New Roman" panose="02020603050405020304" pitchFamily="18" charset="0"/>
            </a:endParaRPr>
          </a:p>
        </p:txBody>
      </p:sp>
      <p:pic>
        <p:nvPicPr>
          <p:cNvPr id="1026" name="Picture 2" descr="Teamwork concept for landing page">
            <a:extLst>
              <a:ext uri="{FF2B5EF4-FFF2-40B4-BE49-F238E27FC236}">
                <a16:creationId xmlns:a16="http://schemas.microsoft.com/office/drawing/2014/main" id="{DCB07051-F710-4743-96F4-24BE2A41BF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9920" y="782425"/>
            <a:ext cx="4432971" cy="5222449"/>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10" name="Diagram 9">
            <a:extLst>
              <a:ext uri="{FF2B5EF4-FFF2-40B4-BE49-F238E27FC236}">
                <a16:creationId xmlns:a16="http://schemas.microsoft.com/office/drawing/2014/main" id="{07CAABB7-5240-48C4-A6E3-FF09FEF2C7A4}"/>
              </a:ext>
            </a:extLst>
          </p:cNvPr>
          <p:cNvGraphicFramePr/>
          <p:nvPr>
            <p:extLst>
              <p:ext uri="{D42A27DB-BD31-4B8C-83A1-F6EECF244321}">
                <p14:modId xmlns:p14="http://schemas.microsoft.com/office/powerpoint/2010/main" val="1321348169"/>
              </p:ext>
            </p:extLst>
          </p:nvPr>
        </p:nvGraphicFramePr>
        <p:xfrm>
          <a:off x="67141" y="922384"/>
          <a:ext cx="7381187" cy="52224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88238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FA3024-9135-31F9-718B-519C67486882}"/>
              </a:ext>
            </a:extLst>
          </p:cNvPr>
          <p:cNvSpPr txBox="1"/>
          <p:nvPr/>
        </p:nvSpPr>
        <p:spPr>
          <a:xfrm>
            <a:off x="3048778" y="18730"/>
            <a:ext cx="6097554" cy="400110"/>
          </a:xfrm>
          <a:prstGeom prst="rect">
            <a:avLst/>
          </a:prstGeom>
          <a:noFill/>
        </p:spPr>
        <p:txBody>
          <a:bodyPr wrap="square">
            <a:spAutoFit/>
          </a:bodyPr>
          <a:lstStyle/>
          <a:p>
            <a:r>
              <a:rPr lang="en-US" sz="2000" dirty="0">
                <a:solidFill>
                  <a:schemeClr val="accent2"/>
                </a:solidFill>
              </a:rPr>
              <a:t>Price Distribution by Brand and Kilometers Driven</a:t>
            </a:r>
            <a:endParaRPr lang="en-IN" sz="2000" dirty="0">
              <a:solidFill>
                <a:schemeClr val="accent2"/>
              </a:solidFill>
            </a:endParaRPr>
          </a:p>
        </p:txBody>
      </p:sp>
      <p:pic>
        <p:nvPicPr>
          <p:cNvPr id="10242" name="Picture 2" descr="No description has been provided for this image">
            <a:extLst>
              <a:ext uri="{FF2B5EF4-FFF2-40B4-BE49-F238E27FC236}">
                <a16:creationId xmlns:a16="http://schemas.microsoft.com/office/drawing/2014/main" id="{3F4A0B61-6ACB-8579-231C-6EA44E10EE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9" y="576264"/>
            <a:ext cx="11804098" cy="4807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38E6F80-2660-1475-ADF4-1923EC43B94E}"/>
              </a:ext>
            </a:extLst>
          </p:cNvPr>
          <p:cNvSpPr txBox="1"/>
          <p:nvPr/>
        </p:nvSpPr>
        <p:spPr>
          <a:xfrm>
            <a:off x="25661" y="5497526"/>
            <a:ext cx="8530512" cy="1169551"/>
          </a:xfrm>
          <a:prstGeom prst="rect">
            <a:avLst/>
          </a:prstGeom>
          <a:noFill/>
        </p:spPr>
        <p:txBody>
          <a:bodyPr wrap="square">
            <a:spAutoFit/>
          </a:bodyPr>
          <a:lstStyle/>
          <a:p>
            <a:r>
              <a:rPr lang="en-US" b="1" dirty="0"/>
              <a:t>Analysis:</a:t>
            </a:r>
            <a:r>
              <a:rPr lang="en-US" dirty="0"/>
              <a:t> This graph clearly shows that for nearly all car brands, </a:t>
            </a:r>
            <a:r>
              <a:rPr lang="en-US" b="1" dirty="0"/>
              <a:t>lower mileage ("Low" KM Driven)</a:t>
            </a:r>
            <a:r>
              <a:rPr lang="en-US" dirty="0"/>
              <a:t> is associated with significantly higher prices and often wider price ranges. As the kilometers driven increase ("Medium", "High", "Very High"), the prices generally decrease, and their distributions become narrower. Premium brands like </a:t>
            </a:r>
            <a:r>
              <a:rPr lang="en-US" b="1" dirty="0"/>
              <a:t>Mercedes</a:t>
            </a:r>
            <a:r>
              <a:rPr lang="en-US" dirty="0"/>
              <a:t> and </a:t>
            </a:r>
            <a:r>
              <a:rPr lang="en-US" b="1" dirty="0"/>
              <a:t>BMW</a:t>
            </a:r>
            <a:r>
              <a:rPr lang="en-US" dirty="0"/>
              <a:t> consistently show high prices across mileage categories, while more budget-friendly brands like </a:t>
            </a:r>
            <a:r>
              <a:rPr lang="en-US" b="1" dirty="0"/>
              <a:t>Maruti</a:t>
            </a:r>
            <a:r>
              <a:rPr lang="en-US" dirty="0"/>
              <a:t> and </a:t>
            </a:r>
            <a:r>
              <a:rPr lang="en-US" b="1" dirty="0"/>
              <a:t>Hyundai</a:t>
            </a:r>
            <a:r>
              <a:rPr lang="en-US" dirty="0"/>
              <a:t> remain in lower price tiers regardless of mileage.</a:t>
            </a:r>
            <a:endParaRPr lang="en-IN" dirty="0"/>
          </a:p>
        </p:txBody>
      </p:sp>
    </p:spTree>
    <p:extLst>
      <p:ext uri="{BB962C8B-B14F-4D97-AF65-F5344CB8AC3E}">
        <p14:creationId xmlns:p14="http://schemas.microsoft.com/office/powerpoint/2010/main" val="4087758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BD9933-7D29-360D-F7FC-07CEC50F4187}"/>
              </a:ext>
            </a:extLst>
          </p:cNvPr>
          <p:cNvSpPr txBox="1"/>
          <p:nvPr/>
        </p:nvSpPr>
        <p:spPr>
          <a:xfrm>
            <a:off x="3412672" y="218081"/>
            <a:ext cx="4574332" cy="369332"/>
          </a:xfrm>
          <a:prstGeom prst="rect">
            <a:avLst/>
          </a:prstGeom>
          <a:noFill/>
        </p:spPr>
        <p:txBody>
          <a:bodyPr wrap="square">
            <a:spAutoFit/>
          </a:bodyPr>
          <a:lstStyle/>
          <a:p>
            <a:pPr rtl="0">
              <a:buNone/>
            </a:pPr>
            <a:r>
              <a:rPr lang="en-US" sz="1600" dirty="0">
                <a:solidFill>
                  <a:schemeClr val="accent2"/>
                </a:solidFill>
                <a:effectLst/>
              </a:rPr>
              <a:t> </a:t>
            </a:r>
            <a:r>
              <a:rPr lang="en-US" sz="1800" dirty="0">
                <a:solidFill>
                  <a:schemeClr val="accent2"/>
                </a:solidFill>
                <a:effectLst/>
              </a:rPr>
              <a:t>Correlation Matrix of Numerical Features</a:t>
            </a:r>
          </a:p>
        </p:txBody>
      </p:sp>
      <p:pic>
        <p:nvPicPr>
          <p:cNvPr id="11266" name="Picture 2" descr="No description has been provided for this image">
            <a:extLst>
              <a:ext uri="{FF2B5EF4-FFF2-40B4-BE49-F238E27FC236}">
                <a16:creationId xmlns:a16="http://schemas.microsoft.com/office/drawing/2014/main" id="{07A5A3F7-E4FB-FC92-7EFC-3027ADD1BD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1338" y="740131"/>
            <a:ext cx="6029325" cy="42767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2FFB424-5026-0648-DAC8-277A0F869A46}"/>
              </a:ext>
            </a:extLst>
          </p:cNvPr>
          <p:cNvSpPr txBox="1"/>
          <p:nvPr/>
        </p:nvSpPr>
        <p:spPr>
          <a:xfrm>
            <a:off x="34992" y="5493279"/>
            <a:ext cx="8903735" cy="1169551"/>
          </a:xfrm>
          <a:prstGeom prst="rect">
            <a:avLst/>
          </a:prstGeom>
          <a:noFill/>
        </p:spPr>
        <p:txBody>
          <a:bodyPr wrap="square">
            <a:spAutoFit/>
          </a:bodyPr>
          <a:lstStyle/>
          <a:p>
            <a:r>
              <a:rPr lang="en-US" b="1" dirty="0"/>
              <a:t>Analysis:</a:t>
            </a:r>
            <a:r>
              <a:rPr lang="en-US" dirty="0"/>
              <a:t> This correlation matrix shows that </a:t>
            </a:r>
            <a:r>
              <a:rPr lang="en-US" b="1" dirty="0"/>
              <a:t>car price has a positive correlation with the car's year (0.32)</a:t>
            </a:r>
            <a:r>
              <a:rPr lang="en-US" dirty="0"/>
              <a:t>, meaning newer cars tend to be more expensive. Conversely, </a:t>
            </a:r>
            <a:r>
              <a:rPr lang="en-US" b="1" dirty="0"/>
              <a:t>car price has a negative correlation with KM Driven (-0.23)</a:t>
            </a:r>
            <a:r>
              <a:rPr lang="en-US" dirty="0"/>
              <a:t>, indicating that cars with higher mileage are generally cheaper. There's also a moderate negative correlation between </a:t>
            </a:r>
            <a:r>
              <a:rPr lang="en-US" b="1" dirty="0"/>
              <a:t>year and KM Driven (-0.48)</a:t>
            </a:r>
            <a:r>
              <a:rPr lang="en-US" dirty="0"/>
              <a:t>, suggesting newer cars typically have fewer kilometers driven.</a:t>
            </a:r>
            <a:endParaRPr lang="en-IN" dirty="0"/>
          </a:p>
        </p:txBody>
      </p:sp>
    </p:spTree>
    <p:extLst>
      <p:ext uri="{BB962C8B-B14F-4D97-AF65-F5344CB8AC3E}">
        <p14:creationId xmlns:p14="http://schemas.microsoft.com/office/powerpoint/2010/main" val="543749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0CB889-E73C-FD8D-E395-FF721960040E}"/>
              </a:ext>
            </a:extLst>
          </p:cNvPr>
          <p:cNvSpPr txBox="1"/>
          <p:nvPr/>
        </p:nvSpPr>
        <p:spPr>
          <a:xfrm>
            <a:off x="3048778" y="168016"/>
            <a:ext cx="6097554" cy="400110"/>
          </a:xfrm>
          <a:prstGeom prst="rect">
            <a:avLst/>
          </a:prstGeom>
          <a:noFill/>
        </p:spPr>
        <p:txBody>
          <a:bodyPr wrap="square">
            <a:spAutoFit/>
          </a:bodyPr>
          <a:lstStyle/>
          <a:p>
            <a:r>
              <a:rPr lang="en-US" sz="2000" dirty="0">
                <a:solidFill>
                  <a:schemeClr val="accent2"/>
                </a:solidFill>
              </a:rPr>
              <a:t>Correlation Matrix of Numerical Features (Extended)</a:t>
            </a:r>
          </a:p>
        </p:txBody>
      </p:sp>
      <p:pic>
        <p:nvPicPr>
          <p:cNvPr id="12290" name="Picture 2" descr="No description has been provided for this image">
            <a:extLst>
              <a:ext uri="{FF2B5EF4-FFF2-40B4-BE49-F238E27FC236}">
                <a16:creationId xmlns:a16="http://schemas.microsoft.com/office/drawing/2014/main" id="{98C13C3C-5818-E99F-C99C-C9987E4A85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3954" y="602387"/>
            <a:ext cx="6097554" cy="362437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2B94B5C-3E22-93C0-1340-22D65BEBFB38}"/>
              </a:ext>
            </a:extLst>
          </p:cNvPr>
          <p:cNvSpPr>
            <a:spLocks noChangeArrowheads="1"/>
          </p:cNvSpPr>
          <p:nvPr/>
        </p:nvSpPr>
        <p:spPr bwMode="auto">
          <a:xfrm>
            <a:off x="0" y="4318023"/>
            <a:ext cx="9558046"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Analysis:</a:t>
            </a:r>
            <a:r>
              <a:rPr kumimoji="0" lang="en-US" altLang="en-US" sz="1800" b="0" i="0" u="none" strike="noStrike" cap="none" normalizeH="0" baseline="0" dirty="0">
                <a:ln>
                  <a:noFill/>
                </a:ln>
                <a:solidFill>
                  <a:schemeClr val="tx1"/>
                </a:solidFill>
                <a:effectLst/>
                <a:latin typeface="Arial" panose="020B0604020202020204" pitchFamily="34" charset="0"/>
              </a:rPr>
              <a:t> This correlation matrix highlights strong relationships between price variables. Both </a:t>
            </a:r>
            <a:r>
              <a:rPr kumimoji="0" lang="en-US" altLang="en-US" sz="1800" b="1" i="0" u="none" strike="noStrike" cap="none" normalizeH="0" baseline="0" dirty="0">
                <a:ln>
                  <a:noFill/>
                </a:ln>
                <a:solidFill>
                  <a:schemeClr val="tx1"/>
                </a:solidFill>
                <a:effectLst/>
                <a:latin typeface="Arial" panose="020B0604020202020204" pitchFamily="34" charset="0"/>
              </a:rPr>
              <a:t>'price in RS'</a:t>
            </a:r>
            <a:r>
              <a:rPr kumimoji="0" lang="en-US" altLang="en-US" sz="1800" b="0" i="0" u="none" strike="noStrike" cap="none" normalizeH="0" baseline="0" dirty="0">
                <a:ln>
                  <a:noFill/>
                </a:ln>
                <a:solidFill>
                  <a:schemeClr val="tx1"/>
                </a:solidFill>
                <a:effectLst/>
                <a:latin typeface="Arial" panose="020B0604020202020204" pitchFamily="34" charset="0"/>
              </a:rPr>
              <a:t> and its logarithmic transformation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1" i="0" u="none" strike="noStrike" cap="none" normalizeH="0" baseline="0" dirty="0" err="1">
                <a:ln>
                  <a:noFill/>
                </a:ln>
                <a:solidFill>
                  <a:schemeClr val="tx1"/>
                </a:solidFill>
                <a:effectLst/>
                <a:latin typeface="Arial" panose="020B0604020202020204" pitchFamily="34" charset="0"/>
              </a:rPr>
              <a:t>log_price</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have a very strong positive correlation with each other (0.85 and 1.00 respectively, as expected). Newer cars (</a:t>
            </a:r>
            <a:r>
              <a:rPr kumimoji="0" lang="en-US" altLang="en-US" sz="1800" b="1" i="0" u="none" strike="noStrike" cap="none" normalizeH="0" baseline="0" dirty="0">
                <a:ln>
                  <a:noFill/>
                </a:ln>
                <a:solidFill>
                  <a:schemeClr val="tx1"/>
                </a:solidFill>
                <a:effectLst/>
                <a:latin typeface="Arial" panose="020B0604020202020204" pitchFamily="34" charset="0"/>
              </a:rPr>
              <a:t>'year'</a:t>
            </a:r>
            <a:r>
              <a:rPr kumimoji="0" lang="en-US" altLang="en-US" sz="1800" b="0" i="0" u="none" strike="noStrike" cap="none" normalizeH="0" baseline="0" dirty="0">
                <a:ln>
                  <a:noFill/>
                </a:ln>
                <a:solidFill>
                  <a:schemeClr val="tx1"/>
                </a:solidFill>
                <a:effectLst/>
                <a:latin typeface="Arial" panose="020B0604020202020204" pitchFamily="34" charset="0"/>
              </a:rPr>
              <a:t>) show a moderate positive correlation with price (0.32) and a stronger one with </a:t>
            </a:r>
            <a:r>
              <a:rPr kumimoji="0" lang="en-US" altLang="en-US" sz="1800" b="0" i="0" u="none" strike="noStrike" cap="none" normalizeH="0" baseline="0" dirty="0" err="1">
                <a:ln>
                  <a:noFill/>
                </a:ln>
                <a:solidFill>
                  <a:schemeClr val="tx1"/>
                </a:solidFill>
                <a:effectLst/>
                <a:latin typeface="Arial" panose="020B0604020202020204" pitchFamily="34" charset="0"/>
              </a:rPr>
              <a:t>log_price</a:t>
            </a:r>
            <a:r>
              <a:rPr kumimoji="0" lang="en-US" altLang="en-US" sz="1800" b="0" i="0" u="none" strike="noStrike" cap="none" normalizeH="0" baseline="0" dirty="0">
                <a:ln>
                  <a:noFill/>
                </a:ln>
                <a:solidFill>
                  <a:schemeClr val="tx1"/>
                </a:solidFill>
                <a:effectLst/>
                <a:latin typeface="Arial" panose="020B0604020202020204" pitchFamily="34" charset="0"/>
              </a:rPr>
              <a:t> (0.52), meaning newer cars tend to be more expensive. Conversely, </a:t>
            </a:r>
            <a:r>
              <a:rPr kumimoji="0" lang="en-US" altLang="en-US" sz="1800" b="1" i="0" u="none" strike="noStrike" cap="none" normalizeH="0" baseline="0" dirty="0">
                <a:ln>
                  <a:noFill/>
                </a:ln>
                <a:solidFill>
                  <a:schemeClr val="tx1"/>
                </a:solidFill>
                <a:effectLst/>
                <a:latin typeface="Arial" panose="020B0604020202020204" pitchFamily="34" charset="0"/>
              </a:rPr>
              <a:t>'KM Driven'</a:t>
            </a:r>
            <a:r>
              <a:rPr kumimoji="0" lang="en-US" altLang="en-US" sz="1800" b="0" i="0" u="none" strike="noStrike" cap="none" normalizeH="0" baseline="0" dirty="0">
                <a:ln>
                  <a:noFill/>
                </a:ln>
                <a:solidFill>
                  <a:schemeClr val="tx1"/>
                </a:solidFill>
                <a:effectLst/>
                <a:latin typeface="Arial" panose="020B0604020202020204" pitchFamily="34" charset="0"/>
              </a:rPr>
              <a:t> has a negative correlation with both price and </a:t>
            </a:r>
            <a:r>
              <a:rPr kumimoji="0" lang="en-US" altLang="en-US" sz="1800" b="0" i="0" u="none" strike="noStrike" cap="none" normalizeH="0" baseline="0" dirty="0" err="1">
                <a:ln>
                  <a:noFill/>
                </a:ln>
                <a:solidFill>
                  <a:schemeClr val="tx1"/>
                </a:solidFill>
                <a:effectLst/>
                <a:latin typeface="Arial" panose="020B0604020202020204" pitchFamily="34" charset="0"/>
              </a:rPr>
              <a:t>log_price</a:t>
            </a:r>
            <a:r>
              <a:rPr kumimoji="0" lang="en-US" altLang="en-US" sz="1800" b="0" i="0" u="none" strike="noStrike" cap="none" normalizeH="0" baseline="0" dirty="0">
                <a:ln>
                  <a:noFill/>
                </a:ln>
                <a:solidFill>
                  <a:schemeClr val="tx1"/>
                </a:solidFill>
                <a:effectLst/>
                <a:latin typeface="Arial" panose="020B0604020202020204" pitchFamily="34" charset="0"/>
              </a:rPr>
              <a:t> (-0.23 and -0.26 respectively), indicating that higher mileage generally leads to lower prices. There's also a moderate negative correlation between 'year' and 'KM Driven' (-0.48), suggesting newer cars typically have fewer kilometers driven.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38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5004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61613" y="377284"/>
            <a:ext cx="6891434" cy="1200329"/>
          </a:xfrm>
          <a:prstGeom prst="rect">
            <a:avLst/>
          </a:prstGeom>
        </p:spPr>
        <p:txBody>
          <a:bodyPr wrap="square">
            <a:spAutoFit/>
          </a:bodyPr>
          <a:lstStyle/>
          <a:p>
            <a:r>
              <a:rPr lang="en-IN" sz="3600" b="1" dirty="0">
                <a:solidFill>
                  <a:srgbClr val="FF0000"/>
                </a:solidFill>
                <a:latin typeface="Times New Roman" panose="02020603050405020304" pitchFamily="18" charset="0"/>
                <a:cs typeface="Times New Roman" panose="02020603050405020304" pitchFamily="18" charset="0"/>
              </a:rPr>
              <a:t>   BUSINESS IMPLICATIONS</a:t>
            </a:r>
          </a:p>
          <a:p>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594FB421-8889-C568-14D9-6BFB62FDB7F3}"/>
              </a:ext>
            </a:extLst>
          </p:cNvPr>
          <p:cNvSpPr>
            <a:spLocks noChangeArrowheads="1"/>
          </p:cNvSpPr>
          <p:nvPr/>
        </p:nvSpPr>
        <p:spPr bwMode="auto">
          <a:xfrm flipV="1">
            <a:off x="1362271" y="1862983"/>
            <a:ext cx="755779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CD3B3A83-9B12-56D3-A3B7-34F440D0CC6D}"/>
              </a:ext>
            </a:extLst>
          </p:cNvPr>
          <p:cNvSpPr txBox="1"/>
          <p:nvPr/>
        </p:nvSpPr>
        <p:spPr>
          <a:xfrm>
            <a:off x="102637" y="1034086"/>
            <a:ext cx="9043695" cy="954107"/>
          </a:xfrm>
          <a:prstGeom prst="rect">
            <a:avLst/>
          </a:prstGeom>
          <a:noFill/>
        </p:spPr>
        <p:txBody>
          <a:bodyPr wrap="square">
            <a:spAutoFit/>
          </a:bodyPr>
          <a:lstStyle/>
          <a:p>
            <a:pPr>
              <a:buNone/>
            </a:pPr>
            <a:r>
              <a:rPr lang="en-US" b="1" dirty="0"/>
              <a:t>FOR INVENTORY MANAGEMENT:</a:t>
            </a:r>
          </a:p>
          <a:p>
            <a:pPr>
              <a:buFont typeface="Arial" panose="020B0604020202020204" pitchFamily="34" charset="0"/>
              <a:buChar char="•"/>
            </a:pPr>
            <a:r>
              <a:rPr lang="en-US" dirty="0"/>
              <a:t>Focus on stocking cars in the ₹3–6 lakh range, where demand is highest.</a:t>
            </a:r>
          </a:p>
          <a:p>
            <a:pPr>
              <a:buFont typeface="Arial" panose="020B0604020202020204" pitchFamily="34" charset="0"/>
              <a:buChar char="•"/>
            </a:pPr>
            <a:r>
              <a:rPr lang="en-US" dirty="0"/>
              <a:t>Avoid over-investing in extremely high-priced vehicles due to low demand and slower turnover.</a:t>
            </a:r>
          </a:p>
          <a:p>
            <a:pPr>
              <a:buFont typeface="Arial" panose="020B0604020202020204" pitchFamily="34" charset="0"/>
              <a:buChar char="•"/>
            </a:pPr>
            <a:r>
              <a:rPr lang="en-US" dirty="0"/>
              <a:t>Budget-friendly and mid-range cars are optimal for faster sales cycles.</a:t>
            </a:r>
          </a:p>
        </p:txBody>
      </p:sp>
      <p:sp>
        <p:nvSpPr>
          <p:cNvPr id="21" name="TextBox 20">
            <a:extLst>
              <a:ext uri="{FF2B5EF4-FFF2-40B4-BE49-F238E27FC236}">
                <a16:creationId xmlns:a16="http://schemas.microsoft.com/office/drawing/2014/main" id="{8044960C-5454-6501-8B67-5532FC205389}"/>
              </a:ext>
            </a:extLst>
          </p:cNvPr>
          <p:cNvSpPr txBox="1"/>
          <p:nvPr/>
        </p:nvSpPr>
        <p:spPr>
          <a:xfrm>
            <a:off x="74644" y="2199575"/>
            <a:ext cx="9043695" cy="954107"/>
          </a:xfrm>
          <a:prstGeom prst="rect">
            <a:avLst/>
          </a:prstGeom>
          <a:noFill/>
        </p:spPr>
        <p:txBody>
          <a:bodyPr wrap="square">
            <a:spAutoFit/>
          </a:bodyPr>
          <a:lstStyle/>
          <a:p>
            <a:pPr>
              <a:buNone/>
            </a:pPr>
            <a:r>
              <a:rPr lang="en-US" b="1" dirty="0"/>
              <a:t>FOR PRICING STRATEGY:</a:t>
            </a:r>
          </a:p>
          <a:p>
            <a:pPr>
              <a:buFont typeface="Arial" panose="020B0604020202020204" pitchFamily="34" charset="0"/>
              <a:buChar char="•"/>
            </a:pPr>
            <a:r>
              <a:rPr lang="en-US" dirty="0"/>
              <a:t>Use log-transformed price insights to identify fair pricing zones and detect overpriced listings.</a:t>
            </a:r>
          </a:p>
          <a:p>
            <a:pPr>
              <a:buFont typeface="Arial" panose="020B0604020202020204" pitchFamily="34" charset="0"/>
              <a:buChar char="•"/>
            </a:pPr>
            <a:r>
              <a:rPr lang="en-US" dirty="0"/>
              <a:t>Outlier removal allows better price prediction models for transparent negotiations.</a:t>
            </a:r>
          </a:p>
          <a:p>
            <a:pPr>
              <a:buFont typeface="Arial" panose="020B0604020202020204" pitchFamily="34" charset="0"/>
              <a:buChar char="•"/>
            </a:pPr>
            <a:r>
              <a:rPr lang="en-US" dirty="0"/>
              <a:t>Dynamic pricing tools can be built for dealers based on distribution patterns.</a:t>
            </a:r>
          </a:p>
        </p:txBody>
      </p:sp>
      <p:sp>
        <p:nvSpPr>
          <p:cNvPr id="23" name="TextBox 22">
            <a:extLst>
              <a:ext uri="{FF2B5EF4-FFF2-40B4-BE49-F238E27FC236}">
                <a16:creationId xmlns:a16="http://schemas.microsoft.com/office/drawing/2014/main" id="{7F14476C-44F2-F0D3-B8AD-86A16640CCF8}"/>
              </a:ext>
            </a:extLst>
          </p:cNvPr>
          <p:cNvSpPr txBox="1"/>
          <p:nvPr/>
        </p:nvSpPr>
        <p:spPr>
          <a:xfrm>
            <a:off x="0" y="3506699"/>
            <a:ext cx="7688424" cy="954107"/>
          </a:xfrm>
          <a:prstGeom prst="rect">
            <a:avLst/>
          </a:prstGeom>
          <a:noFill/>
        </p:spPr>
        <p:txBody>
          <a:bodyPr wrap="square">
            <a:spAutoFit/>
          </a:bodyPr>
          <a:lstStyle/>
          <a:p>
            <a:pPr>
              <a:buNone/>
            </a:pPr>
            <a:r>
              <a:rPr lang="en-US" b="1" dirty="0"/>
              <a:t>FOR MARKETING:</a:t>
            </a:r>
          </a:p>
          <a:p>
            <a:pPr>
              <a:buFont typeface="Arial" panose="020B0604020202020204" pitchFamily="34" charset="0"/>
              <a:buChar char="•"/>
            </a:pPr>
            <a:r>
              <a:rPr lang="en-US" dirty="0"/>
              <a:t>Emphasize affordability and value-for-money in ads for budget-range cars.</a:t>
            </a:r>
          </a:p>
          <a:p>
            <a:pPr>
              <a:buFont typeface="Arial" panose="020B0604020202020204" pitchFamily="34" charset="0"/>
              <a:buChar char="•"/>
            </a:pPr>
            <a:r>
              <a:rPr lang="en-US" dirty="0"/>
              <a:t>Highlight popular models and price ranges in campaigns to attract price-sensitive buyers.</a:t>
            </a:r>
          </a:p>
          <a:p>
            <a:pPr>
              <a:buFont typeface="Arial" panose="020B0604020202020204" pitchFamily="34" charset="0"/>
              <a:buChar char="•"/>
            </a:pPr>
            <a:r>
              <a:rPr lang="en-US" dirty="0"/>
              <a:t>Leverage regional trends in pricing to tailor local promotions.</a:t>
            </a:r>
          </a:p>
        </p:txBody>
      </p:sp>
      <p:sp>
        <p:nvSpPr>
          <p:cNvPr id="25" name="TextBox 24">
            <a:extLst>
              <a:ext uri="{FF2B5EF4-FFF2-40B4-BE49-F238E27FC236}">
                <a16:creationId xmlns:a16="http://schemas.microsoft.com/office/drawing/2014/main" id="{9214DD31-29E0-462F-B9ED-F2F08F289833}"/>
              </a:ext>
            </a:extLst>
          </p:cNvPr>
          <p:cNvSpPr txBox="1"/>
          <p:nvPr/>
        </p:nvSpPr>
        <p:spPr>
          <a:xfrm>
            <a:off x="0" y="4672185"/>
            <a:ext cx="9141666" cy="954107"/>
          </a:xfrm>
          <a:prstGeom prst="rect">
            <a:avLst/>
          </a:prstGeom>
          <a:noFill/>
        </p:spPr>
        <p:txBody>
          <a:bodyPr wrap="square">
            <a:spAutoFit/>
          </a:bodyPr>
          <a:lstStyle/>
          <a:p>
            <a:pPr>
              <a:buNone/>
            </a:pPr>
            <a:r>
              <a:rPr lang="en-US" b="1" dirty="0"/>
              <a:t>FOR FINANCE &amp; SERVICES:</a:t>
            </a:r>
          </a:p>
          <a:p>
            <a:pPr>
              <a:buFont typeface="Arial" panose="020B0604020202020204" pitchFamily="34" charset="0"/>
              <a:buChar char="•"/>
            </a:pPr>
            <a:r>
              <a:rPr lang="en-US" dirty="0"/>
              <a:t>Promote financing options more aggressively for mid-tier buyers (₹5–10 lakh segment).</a:t>
            </a:r>
          </a:p>
          <a:p>
            <a:pPr>
              <a:buFont typeface="Arial" panose="020B0604020202020204" pitchFamily="34" charset="0"/>
              <a:buChar char="•"/>
            </a:pPr>
            <a:r>
              <a:rPr lang="en-US" dirty="0"/>
              <a:t>Offer bundled insurance/loan deals for cars in the most in-demand price range.</a:t>
            </a:r>
          </a:p>
          <a:p>
            <a:pPr>
              <a:buFont typeface="Arial" panose="020B0604020202020204" pitchFamily="34" charset="0"/>
              <a:buChar char="•"/>
            </a:pPr>
            <a:r>
              <a:rPr lang="en-US" dirty="0"/>
              <a:t>Data-backed insights help design EMI plans suited for actual buyer segments.</a:t>
            </a:r>
          </a:p>
        </p:txBody>
      </p:sp>
    </p:spTree>
    <p:extLst>
      <p:ext uri="{BB962C8B-B14F-4D97-AF65-F5344CB8AC3E}">
        <p14:creationId xmlns:p14="http://schemas.microsoft.com/office/powerpoint/2010/main" val="1146933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90540" y="0"/>
            <a:ext cx="3429144" cy="646331"/>
          </a:xfrm>
          <a:prstGeom prst="rect">
            <a:avLst/>
          </a:prstGeom>
        </p:spPr>
        <p:txBody>
          <a:bodyPr wrap="none">
            <a:spAutoFit/>
          </a:bodyPr>
          <a:lstStyle/>
          <a:p>
            <a:r>
              <a:rPr lang="en-GB" sz="3600" b="1" dirty="0">
                <a:solidFill>
                  <a:srgbClr val="FF0000"/>
                </a:solidFill>
                <a:latin typeface="Times New Roman" panose="02020603050405020304" pitchFamily="18" charset="0"/>
                <a:cs typeface="Times New Roman" panose="02020603050405020304" pitchFamily="18" charset="0"/>
              </a:rPr>
              <a:t>CONCLUSION </a:t>
            </a:r>
          </a:p>
        </p:txBody>
      </p:sp>
      <p:sp>
        <p:nvSpPr>
          <p:cNvPr id="8" name="TextBox 7">
            <a:extLst>
              <a:ext uri="{FF2B5EF4-FFF2-40B4-BE49-F238E27FC236}">
                <a16:creationId xmlns:a16="http://schemas.microsoft.com/office/drawing/2014/main" id="{CE02808A-99C6-2C29-8381-390AFB378596}"/>
              </a:ext>
            </a:extLst>
          </p:cNvPr>
          <p:cNvSpPr txBox="1"/>
          <p:nvPr/>
        </p:nvSpPr>
        <p:spPr>
          <a:xfrm>
            <a:off x="0" y="769420"/>
            <a:ext cx="9146332" cy="307777"/>
          </a:xfrm>
          <a:prstGeom prst="rect">
            <a:avLst/>
          </a:prstGeom>
          <a:noFill/>
        </p:spPr>
        <p:txBody>
          <a:bodyPr wrap="square">
            <a:spAutoFit/>
          </a:bodyPr>
          <a:lstStyle/>
          <a:p>
            <a:r>
              <a:rPr lang="en-US" dirty="0"/>
              <a:t>-&gt;The </a:t>
            </a:r>
            <a:r>
              <a:rPr lang="en-US" b="1" dirty="0"/>
              <a:t>majority of cars</a:t>
            </a:r>
            <a:r>
              <a:rPr lang="en-US" dirty="0"/>
              <a:t> are from </a:t>
            </a:r>
            <a:r>
              <a:rPr lang="en-US" b="1" dirty="0"/>
              <a:t>2015 to 2021</a:t>
            </a:r>
            <a:r>
              <a:rPr lang="en-US" dirty="0"/>
              <a:t>, indicating a preference for newer models with modern features.</a:t>
            </a:r>
            <a:endParaRPr lang="en-IN" dirty="0"/>
          </a:p>
        </p:txBody>
      </p:sp>
      <p:sp>
        <p:nvSpPr>
          <p:cNvPr id="10" name="TextBox 9">
            <a:extLst>
              <a:ext uri="{FF2B5EF4-FFF2-40B4-BE49-F238E27FC236}">
                <a16:creationId xmlns:a16="http://schemas.microsoft.com/office/drawing/2014/main" id="{1EE507FB-F4EC-4091-399A-DD677123861E}"/>
              </a:ext>
            </a:extLst>
          </p:cNvPr>
          <p:cNvSpPr txBox="1"/>
          <p:nvPr/>
        </p:nvSpPr>
        <p:spPr>
          <a:xfrm>
            <a:off x="-34992" y="1179969"/>
            <a:ext cx="11297039" cy="307777"/>
          </a:xfrm>
          <a:prstGeom prst="rect">
            <a:avLst/>
          </a:prstGeom>
          <a:noFill/>
        </p:spPr>
        <p:txBody>
          <a:bodyPr wrap="square">
            <a:spAutoFit/>
          </a:bodyPr>
          <a:lstStyle/>
          <a:p>
            <a:r>
              <a:rPr lang="en-US" b="1" dirty="0"/>
              <a:t>-&gt; Maruti, Hyundai, and Honda</a:t>
            </a:r>
            <a:r>
              <a:rPr lang="en-US" dirty="0"/>
              <a:t> emerged as the most popular brands due to their affordability, fuel efficiency, and strong after-sales service.</a:t>
            </a:r>
            <a:endParaRPr lang="en-IN" dirty="0"/>
          </a:p>
        </p:txBody>
      </p:sp>
      <p:sp>
        <p:nvSpPr>
          <p:cNvPr id="12" name="Rectangle 3">
            <a:extLst>
              <a:ext uri="{FF2B5EF4-FFF2-40B4-BE49-F238E27FC236}">
                <a16:creationId xmlns:a16="http://schemas.microsoft.com/office/drawing/2014/main" id="{D0AF923A-12F7-84EC-B85F-594A9821CB1F}"/>
              </a:ext>
            </a:extLst>
          </p:cNvPr>
          <p:cNvSpPr>
            <a:spLocks noChangeArrowheads="1"/>
          </p:cNvSpPr>
          <p:nvPr/>
        </p:nvSpPr>
        <p:spPr bwMode="auto">
          <a:xfrm>
            <a:off x="19050" y="1610584"/>
            <a:ext cx="11849100"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-&gt;The </a:t>
            </a:r>
            <a:r>
              <a:rPr kumimoji="0" lang="en-US" altLang="en-US" b="1" i="0" u="none" strike="noStrike" cap="none" normalizeH="0" baseline="0" dirty="0">
                <a:ln>
                  <a:noFill/>
                </a:ln>
                <a:solidFill>
                  <a:schemeClr val="tx1"/>
                </a:solidFill>
                <a:effectLst/>
                <a:latin typeface="Arial" panose="020B0604020202020204" pitchFamily="34" charset="0"/>
              </a:rPr>
              <a:t>price distribution</a:t>
            </a:r>
            <a:r>
              <a:rPr kumimoji="0" lang="en-US" altLang="en-US" b="0" i="0" u="none" strike="noStrike" cap="none" normalizeH="0" baseline="0" dirty="0">
                <a:ln>
                  <a:noFill/>
                </a:ln>
                <a:solidFill>
                  <a:schemeClr val="tx1"/>
                </a:solidFill>
                <a:effectLst/>
                <a:latin typeface="Arial" panose="020B0604020202020204" pitchFamily="34" charset="0"/>
              </a:rPr>
              <a:t> was highly skewed by a small number of luxury listings. After removing outliers and applying a log transformation, clearer pricing patterns were revealed, showing most cars priced between </a:t>
            </a:r>
            <a:r>
              <a:rPr kumimoji="0" lang="en-US" altLang="en-US" b="1" i="0" u="none" strike="noStrike" cap="none" normalizeH="0" baseline="0" dirty="0">
                <a:ln>
                  <a:noFill/>
                </a:ln>
                <a:solidFill>
                  <a:schemeClr val="tx1"/>
                </a:solidFill>
                <a:effectLst/>
                <a:latin typeface="Arial" panose="020B0604020202020204" pitchFamily="34" charset="0"/>
              </a:rPr>
              <a:t>₹4 to ₹10 lakhs</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C255EDA8-8A66-77D8-F660-BEE2BAF409DF}"/>
              </a:ext>
            </a:extLst>
          </p:cNvPr>
          <p:cNvSpPr>
            <a:spLocks noChangeArrowheads="1"/>
          </p:cNvSpPr>
          <p:nvPr/>
        </p:nvSpPr>
        <p:spPr bwMode="auto">
          <a:xfrm>
            <a:off x="0" y="2154079"/>
            <a:ext cx="12268200"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-&gt;Fuel type analysis</a:t>
            </a:r>
            <a:r>
              <a:rPr kumimoji="0" lang="en-US" altLang="en-US" b="0" i="0" u="none" strike="noStrike" cap="none" normalizeH="0" baseline="0" dirty="0">
                <a:ln>
                  <a:noFill/>
                </a:ln>
                <a:solidFill>
                  <a:schemeClr val="tx1"/>
                </a:solidFill>
                <a:effectLst/>
                <a:latin typeface="Arial" panose="020B0604020202020204" pitchFamily="34" charset="0"/>
              </a:rPr>
              <a:t> showed </a:t>
            </a:r>
            <a:r>
              <a:rPr kumimoji="0" lang="en-US" altLang="en-US" b="1" i="0" u="none" strike="noStrike" cap="none" normalizeH="0" baseline="0" dirty="0">
                <a:ln>
                  <a:noFill/>
                </a:ln>
                <a:solidFill>
                  <a:schemeClr val="tx1"/>
                </a:solidFill>
                <a:effectLst/>
                <a:latin typeface="Arial" panose="020B0604020202020204" pitchFamily="34" charset="0"/>
              </a:rPr>
              <a:t>petrol cars dominate the market</a:t>
            </a:r>
            <a:r>
              <a:rPr kumimoji="0" lang="en-US" altLang="en-US" b="0" i="0" u="none" strike="noStrike" cap="none" normalizeH="0" baseline="0" dirty="0">
                <a:ln>
                  <a:noFill/>
                </a:ln>
                <a:solidFill>
                  <a:schemeClr val="tx1"/>
                </a:solidFill>
                <a:effectLst/>
                <a:latin typeface="Arial" panose="020B0604020202020204" pitchFamily="34" charset="0"/>
              </a:rPr>
              <a:t>, while diesel vehicles maintain competitive resale value. </a:t>
            </a:r>
            <a:r>
              <a:rPr kumimoji="0" lang="en-US" altLang="en-US" b="1" i="0" u="none" strike="noStrike" cap="none" normalizeH="0" baseline="0" dirty="0">
                <a:ln>
                  <a:noFill/>
                </a:ln>
                <a:solidFill>
                  <a:schemeClr val="tx1"/>
                </a:solidFill>
                <a:effectLst/>
                <a:latin typeface="Arial" panose="020B0604020202020204" pitchFamily="34" charset="0"/>
              </a:rPr>
              <a:t>Electric cars</a:t>
            </a:r>
            <a:r>
              <a:rPr kumimoji="0" lang="en-US" altLang="en-US" b="0" i="0" u="none" strike="noStrike" cap="none" normalizeH="0" baseline="0" dirty="0">
                <a:ln>
                  <a:noFill/>
                </a:ln>
                <a:solidFill>
                  <a:schemeClr val="tx1"/>
                </a:solidFill>
                <a:effectLst/>
                <a:latin typeface="Arial" panose="020B0604020202020204" pitchFamily="34" charset="0"/>
              </a:rPr>
              <a:t> are present but remain a small segment, reflecting their emerging status.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D07761D2-0A9D-2315-A258-DB5884809952}"/>
              </a:ext>
            </a:extLst>
          </p:cNvPr>
          <p:cNvSpPr txBox="1"/>
          <p:nvPr/>
        </p:nvSpPr>
        <p:spPr>
          <a:xfrm>
            <a:off x="28575" y="2786390"/>
            <a:ext cx="11610975" cy="307777"/>
          </a:xfrm>
          <a:prstGeom prst="rect">
            <a:avLst/>
          </a:prstGeom>
          <a:noFill/>
        </p:spPr>
        <p:txBody>
          <a:bodyPr wrap="square">
            <a:spAutoFit/>
          </a:bodyPr>
          <a:lstStyle/>
          <a:p>
            <a:r>
              <a:rPr lang="en-US" dirty="0"/>
              <a:t>-&gt;Most vehicles fall within a </a:t>
            </a:r>
            <a:r>
              <a:rPr lang="en-US" b="1" dirty="0"/>
              <a:t>mileage range of 30,000 to 90,000 km</a:t>
            </a:r>
            <a:r>
              <a:rPr lang="en-US" dirty="0"/>
              <a:t>, which aligns with optimal resale periods (3–6 years of usage).-&gt;</a:t>
            </a:r>
            <a:endParaRPr lang="en-IN" dirty="0"/>
          </a:p>
        </p:txBody>
      </p:sp>
      <p:sp>
        <p:nvSpPr>
          <p:cNvPr id="17" name="TextBox 16">
            <a:extLst>
              <a:ext uri="{FF2B5EF4-FFF2-40B4-BE49-F238E27FC236}">
                <a16:creationId xmlns:a16="http://schemas.microsoft.com/office/drawing/2014/main" id="{D504E7AB-DDD2-2FD8-421A-13582677A106}"/>
              </a:ext>
            </a:extLst>
          </p:cNvPr>
          <p:cNvSpPr txBox="1"/>
          <p:nvPr/>
        </p:nvSpPr>
        <p:spPr>
          <a:xfrm>
            <a:off x="9526" y="3215015"/>
            <a:ext cx="11706224" cy="307777"/>
          </a:xfrm>
          <a:prstGeom prst="rect">
            <a:avLst/>
          </a:prstGeom>
          <a:noFill/>
        </p:spPr>
        <p:txBody>
          <a:bodyPr wrap="square">
            <a:spAutoFit/>
          </a:bodyPr>
          <a:lstStyle/>
          <a:p>
            <a:r>
              <a:rPr lang="en-US" dirty="0"/>
              <a:t>-&gt;Geographically, </a:t>
            </a:r>
            <a:r>
              <a:rPr lang="en-US" b="1" dirty="0"/>
              <a:t>urban centers list newer, costlier cars</a:t>
            </a:r>
            <a:r>
              <a:rPr lang="en-US" dirty="0"/>
              <a:t>, while </a:t>
            </a:r>
            <a:r>
              <a:rPr lang="en-US" b="1" dirty="0"/>
              <a:t>tier-2 and tier-3 cities</a:t>
            </a:r>
            <a:r>
              <a:rPr lang="en-US" dirty="0"/>
              <a:t> lean toward older, budget-friendly options.</a:t>
            </a:r>
            <a:endParaRPr lang="en-IN" dirty="0"/>
          </a:p>
        </p:txBody>
      </p:sp>
      <p:sp>
        <p:nvSpPr>
          <p:cNvPr id="19" name="TextBox 18">
            <a:extLst>
              <a:ext uri="{FF2B5EF4-FFF2-40B4-BE49-F238E27FC236}">
                <a16:creationId xmlns:a16="http://schemas.microsoft.com/office/drawing/2014/main" id="{091BA030-8BE1-58F6-0A5B-BB12097A162D}"/>
              </a:ext>
            </a:extLst>
          </p:cNvPr>
          <p:cNvSpPr txBox="1"/>
          <p:nvPr/>
        </p:nvSpPr>
        <p:spPr>
          <a:xfrm>
            <a:off x="38100" y="3650159"/>
            <a:ext cx="11153775" cy="523220"/>
          </a:xfrm>
          <a:prstGeom prst="rect">
            <a:avLst/>
          </a:prstGeom>
          <a:noFill/>
        </p:spPr>
        <p:txBody>
          <a:bodyPr wrap="square">
            <a:spAutoFit/>
          </a:bodyPr>
          <a:lstStyle/>
          <a:p>
            <a:r>
              <a:rPr lang="en-US" dirty="0"/>
              <a:t>-&gt;Bivariate analysis showed that </a:t>
            </a:r>
            <a:r>
              <a:rPr lang="en-US" b="1" dirty="0"/>
              <a:t>fuel type, year, and brand</a:t>
            </a:r>
            <a:r>
              <a:rPr lang="en-US" dirty="0"/>
              <a:t> significantly affect vehicle pricing. For example, diesel cars of the same brand and year tend to be priced higher than petrol variants.</a:t>
            </a:r>
            <a:endParaRPr lang="en-IN" dirty="0"/>
          </a:p>
        </p:txBody>
      </p:sp>
      <p:sp>
        <p:nvSpPr>
          <p:cNvPr id="20" name="Rectangle 5">
            <a:extLst>
              <a:ext uri="{FF2B5EF4-FFF2-40B4-BE49-F238E27FC236}">
                <a16:creationId xmlns:a16="http://schemas.microsoft.com/office/drawing/2014/main" id="{142E9F88-FF29-A10A-6775-B3E2C375A8DF}"/>
              </a:ext>
            </a:extLst>
          </p:cNvPr>
          <p:cNvSpPr>
            <a:spLocks noChangeArrowheads="1"/>
          </p:cNvSpPr>
          <p:nvPr/>
        </p:nvSpPr>
        <p:spPr bwMode="auto">
          <a:xfrm>
            <a:off x="-35379" y="4137992"/>
            <a:ext cx="12017829"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Arial" panose="020B0604020202020204" pitchFamily="34" charset="0"/>
              </a:rPr>
              <a:t>-&gt;T</a:t>
            </a:r>
            <a:r>
              <a:rPr kumimoji="0" lang="en-US" altLang="en-US" b="0" i="0" u="none" strike="noStrike" cap="none" normalizeH="0" baseline="0" dirty="0">
                <a:ln>
                  <a:noFill/>
                </a:ln>
                <a:solidFill>
                  <a:schemeClr val="tx1"/>
                </a:solidFill>
                <a:effectLst/>
                <a:latin typeface="Arial" panose="020B0604020202020204" pitchFamily="34" charset="0"/>
              </a:rPr>
              <a:t>his analysis also emphasizes the importance of </a:t>
            </a:r>
            <a:r>
              <a:rPr kumimoji="0" lang="en-US" altLang="en-US" b="1" i="0" u="none" strike="noStrike" cap="none" normalizeH="0" baseline="0" dirty="0">
                <a:ln>
                  <a:noFill/>
                </a:ln>
                <a:solidFill>
                  <a:schemeClr val="tx1"/>
                </a:solidFill>
                <a:effectLst/>
                <a:latin typeface="Arial" panose="020B0604020202020204" pitchFamily="34" charset="0"/>
              </a:rPr>
              <a:t>removing outliers</a:t>
            </a:r>
            <a:r>
              <a:rPr kumimoji="0" lang="en-US" altLang="en-US" b="0" i="0" u="none" strike="noStrike" cap="none" normalizeH="0" baseline="0" dirty="0">
                <a:ln>
                  <a:noFill/>
                </a:ln>
                <a:solidFill>
                  <a:schemeClr val="tx1"/>
                </a:solidFill>
                <a:effectLst/>
                <a:latin typeface="Arial" panose="020B0604020202020204" pitchFamily="34" charset="0"/>
              </a:rPr>
              <a:t> to prevent skewed business decisions and supports the use of transformation techniques for better model interpretability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TextBox 21">
            <a:extLst>
              <a:ext uri="{FF2B5EF4-FFF2-40B4-BE49-F238E27FC236}">
                <a16:creationId xmlns:a16="http://schemas.microsoft.com/office/drawing/2014/main" id="{5ABECBA8-1240-A083-0AC0-9A40C1E54FFB}"/>
              </a:ext>
            </a:extLst>
          </p:cNvPr>
          <p:cNvSpPr txBox="1"/>
          <p:nvPr/>
        </p:nvSpPr>
        <p:spPr>
          <a:xfrm>
            <a:off x="1" y="4779029"/>
            <a:ext cx="12017828" cy="523220"/>
          </a:xfrm>
          <a:prstGeom prst="rect">
            <a:avLst/>
          </a:prstGeom>
          <a:noFill/>
        </p:spPr>
        <p:txBody>
          <a:bodyPr wrap="square">
            <a:spAutoFit/>
          </a:bodyPr>
          <a:lstStyle/>
          <a:p>
            <a:r>
              <a:rPr lang="en-US" dirty="0"/>
              <a:t>-&gt;The insights derived can help </a:t>
            </a:r>
            <a:r>
              <a:rPr lang="en-US" b="1" dirty="0"/>
              <a:t>buyers</a:t>
            </a:r>
            <a:r>
              <a:rPr lang="en-US" dirty="0"/>
              <a:t> make informed purchasing decisions, </a:t>
            </a:r>
            <a:r>
              <a:rPr lang="en-US" b="1" dirty="0"/>
              <a:t>sellers</a:t>
            </a:r>
            <a:r>
              <a:rPr lang="en-US" dirty="0"/>
              <a:t> price their vehicles competitively, and </a:t>
            </a:r>
            <a:r>
              <a:rPr lang="en-US" b="1" dirty="0"/>
              <a:t>online marketplaces</a:t>
            </a:r>
            <a:r>
              <a:rPr lang="en-US" dirty="0"/>
              <a:t> enhance filtering, recommendation systems, and demand forecasting.</a:t>
            </a:r>
          </a:p>
        </p:txBody>
      </p:sp>
    </p:spTree>
    <p:extLst>
      <p:ext uri="{BB962C8B-B14F-4D97-AF65-F5344CB8AC3E}">
        <p14:creationId xmlns:p14="http://schemas.microsoft.com/office/powerpoint/2010/main" val="1877524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5456" y="1407507"/>
            <a:ext cx="11267943" cy="4893647"/>
          </a:xfrm>
          <a:prstGeom prst="rect">
            <a:avLst/>
          </a:prstGeom>
        </p:spPr>
        <p:txBody>
          <a:bodyPr wrap="square">
            <a:spAutoFit/>
          </a:bodyPr>
          <a:lstStyle/>
          <a:p>
            <a:r>
              <a:rPr lang="en-US" sz="1600" b="1" dirty="0"/>
              <a:t>-&gt;Dynamic Website Structure</a:t>
            </a:r>
            <a:r>
              <a:rPr lang="en-US" sz="1600" dirty="0"/>
              <a:t>: Web elements on </a:t>
            </a:r>
            <a:r>
              <a:rPr lang="en-US" sz="1600" dirty="0" err="1"/>
              <a:t>CarWale</a:t>
            </a:r>
            <a:r>
              <a:rPr lang="en-US" sz="1600" dirty="0"/>
              <a:t> changed across pages, requiring adaptive scraping logic.</a:t>
            </a:r>
          </a:p>
          <a:p>
            <a:r>
              <a:rPr lang="en-US" sz="1600" b="1" dirty="0"/>
              <a:t>-&gt;Pagination Handling</a:t>
            </a:r>
            <a:r>
              <a:rPr lang="en-US" sz="1600" dirty="0"/>
              <a:t>: Navigating through multiple pages and avoiding data duplication was technically demanding.</a:t>
            </a:r>
          </a:p>
          <a:p>
            <a:r>
              <a:rPr lang="en-US" sz="1600" b="1" dirty="0"/>
              <a:t>-&gt;IP Blocking &amp; Captchas</a:t>
            </a:r>
            <a:r>
              <a:rPr lang="en-US" sz="1600" dirty="0"/>
              <a:t>: Frequent scraping led to request blocking, needing proxy servers, user-agent rotation, and time delays.</a:t>
            </a:r>
          </a:p>
          <a:p>
            <a:r>
              <a:rPr lang="en-US" sz="1600" b="1" dirty="0"/>
              <a:t>-&gt;Data Quality Issues</a:t>
            </a:r>
            <a:r>
              <a:rPr lang="en-US" sz="1600" dirty="0"/>
              <a:t>: Some records had missing or inconsistent values, especially in year, mileage, and model fields.</a:t>
            </a:r>
          </a:p>
          <a:p>
            <a:r>
              <a:rPr lang="en-US" sz="1600" b="1" dirty="0"/>
              <a:t>-&gt;Duplicate Listings</a:t>
            </a:r>
            <a:r>
              <a:rPr lang="en-US" sz="1600" dirty="0"/>
              <a:t>: Cars were often listed multiple times across different locations, requiring deduplication.</a:t>
            </a:r>
          </a:p>
          <a:p>
            <a:r>
              <a:rPr lang="en-US" sz="1600" b="1" dirty="0"/>
              <a:t>-&gt;Inconsistent Text Formats</a:t>
            </a:r>
            <a:r>
              <a:rPr lang="en-US" sz="1600" dirty="0"/>
              <a:t>: Fields like "KM Driven" and "Price in RS" included units and extra symbols that required cleaning.</a:t>
            </a:r>
          </a:p>
          <a:p>
            <a:r>
              <a:rPr lang="en-US" sz="1600" b="1" dirty="0"/>
              <a:t>-&gt;Outlier Presence</a:t>
            </a:r>
            <a:r>
              <a:rPr lang="en-US" sz="1600" dirty="0"/>
              <a:t>: Extremely high car prices (e.g., luxury brands) skewed results and needed to be removed or transformed.</a:t>
            </a:r>
          </a:p>
          <a:p>
            <a:r>
              <a:rPr lang="en-US" sz="1600" b="1" dirty="0"/>
              <a:t>-&gt;Data Type Mismatches</a:t>
            </a:r>
            <a:r>
              <a:rPr lang="en-US" sz="1600" dirty="0"/>
              <a:t>: Key columns like "year" and "KM Driven" were initially strings, needing type conversion for analysis.</a:t>
            </a:r>
          </a:p>
          <a:p>
            <a:r>
              <a:rPr lang="en-US" sz="1600" b="1" dirty="0"/>
              <a:t>-&gt;Cleaning Unstructured Data</a:t>
            </a:r>
            <a:r>
              <a:rPr lang="en-US" sz="1600" dirty="0"/>
              <a:t>: Model names were often embedded with brand or trim-level info, complicating categorization.</a:t>
            </a:r>
          </a:p>
          <a:p>
            <a:r>
              <a:rPr lang="en-US" sz="1600" b="1" dirty="0"/>
              <a:t>-&gt;Skewed Distributions</a:t>
            </a:r>
            <a:r>
              <a:rPr lang="en-US" sz="1600" dirty="0"/>
              <a:t>: Price and mileage data had long tails, requiring log transformation for accurate visualization.</a:t>
            </a:r>
          </a:p>
          <a:p>
            <a:r>
              <a:rPr lang="en-US" sz="1600" b="1" dirty="0"/>
              <a:t>-&gt;Memory Constraints</a:t>
            </a:r>
            <a:r>
              <a:rPr lang="en-US" sz="1600" dirty="0"/>
              <a:t>: Processing and visualizing large data subsets slowed down performance on limited-resource machines.</a:t>
            </a:r>
          </a:p>
          <a:p>
            <a:r>
              <a:rPr lang="en-US" sz="1600" b="1" dirty="0"/>
              <a:t>-&gt;Standardization Efforts</a:t>
            </a:r>
            <a:r>
              <a:rPr lang="en-US" sz="1600" dirty="0"/>
              <a:t>: Multiple name formats for the same brand or location required grouping and normalization.</a:t>
            </a:r>
          </a:p>
          <a:p>
            <a:endParaRPr lang="en-US" sz="2400" dirty="0">
              <a:latin typeface="Arial Narrow" panose="020B0606020202030204" pitchFamily="34" charset="0"/>
              <a:cs typeface="Times New Roman" panose="02020603050405020304" pitchFamily="18" charset="0"/>
            </a:endParaRPr>
          </a:p>
        </p:txBody>
      </p:sp>
      <p:sp>
        <p:nvSpPr>
          <p:cNvPr id="4" name="Rectangle 3"/>
          <p:cNvSpPr/>
          <p:nvPr/>
        </p:nvSpPr>
        <p:spPr>
          <a:xfrm>
            <a:off x="3501534" y="185915"/>
            <a:ext cx="5524107" cy="646331"/>
          </a:xfrm>
          <a:prstGeom prst="rect">
            <a:avLst/>
          </a:prstGeom>
        </p:spPr>
        <p:txBody>
          <a:bodyPr wrap="square">
            <a:spAutoFit/>
          </a:bodyPr>
          <a:lstStyle/>
          <a:p>
            <a:r>
              <a:rPr lang="en-US" sz="3600" b="1" dirty="0">
                <a:solidFill>
                  <a:srgbClr val="FF0000"/>
                </a:solidFill>
                <a:latin typeface="Times New Roman" panose="02020603050405020304" pitchFamily="18" charset="0"/>
                <a:cs typeface="Times New Roman" panose="02020603050405020304" pitchFamily="18" charset="0"/>
              </a:rPr>
              <a:t>CHALLENGES FACED:</a:t>
            </a:r>
          </a:p>
        </p:txBody>
      </p:sp>
    </p:spTree>
    <p:extLst>
      <p:ext uri="{BB962C8B-B14F-4D97-AF65-F5344CB8AC3E}">
        <p14:creationId xmlns:p14="http://schemas.microsoft.com/office/powerpoint/2010/main" val="917117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725864" y="2997200"/>
            <a:ext cx="4951605"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1" u="none" strike="noStrike" cap="none" dirty="0">
                <a:solidFill>
                  <a:srgbClr val="C00000"/>
                </a:solidFill>
                <a:latin typeface="Lucida Calligraphy" panose="03010101010101010101" pitchFamily="66" charset="0"/>
                <a:ea typeface="Libre Baskerville"/>
                <a:cs typeface="Times New Roman" panose="02020603050405020304" pitchFamily="18" charset="0"/>
                <a:sym typeface="Libre Baskerville"/>
              </a:rPr>
              <a:t>THANK YOU</a:t>
            </a:r>
            <a:endParaRPr sz="1800" b="1" u="none" strike="noStrike" cap="none" dirty="0">
              <a:solidFill>
                <a:schemeClr val="dk1"/>
              </a:solidFill>
              <a:latin typeface="Lucida Calligraphy" panose="03010101010101010101" pitchFamily="66" charset="0"/>
              <a:ea typeface="Calibri"/>
              <a:cs typeface="Times New Roman" panose="02020603050405020304" pitchFamily="18" charset="0"/>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98618" y="595746"/>
            <a:ext cx="5486400" cy="590931"/>
          </a:xfrm>
          <a:prstGeom prst="rect">
            <a:avLst/>
          </a:prstGeom>
        </p:spPr>
        <p:txBody>
          <a:bodyPr wrap="square">
            <a:spAutoFit/>
          </a:bodyPr>
          <a:lstStyle/>
          <a:p>
            <a:pPr lvl="1" algn="ctr">
              <a:lnSpc>
                <a:spcPct val="90000"/>
              </a:lnSpc>
              <a:spcBef>
                <a:spcPts val="1000"/>
              </a:spcBef>
              <a:buClr>
                <a:schemeClr val="dk1"/>
              </a:buClr>
              <a:buSzPct val="100000"/>
            </a:pPr>
            <a:r>
              <a:rPr lang="en-US" sz="3600" b="1" dirty="0">
                <a:solidFill>
                  <a:srgbClr val="FF0000"/>
                </a:solidFill>
                <a:latin typeface="Times New Roman" panose="02020603050405020304" pitchFamily="18" charset="0"/>
                <a:cs typeface="Times New Roman" panose="02020603050405020304" pitchFamily="18" charset="0"/>
              </a:rPr>
              <a:t>PROBLEM STATEMENT</a:t>
            </a:r>
            <a:endParaRPr lang="en-IN" sz="3600" b="1"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97963" y="1482437"/>
            <a:ext cx="5898037" cy="1323439"/>
          </a:xfrm>
          <a:prstGeom prst="rect">
            <a:avLst/>
          </a:prstGeom>
        </p:spPr>
        <p:txBody>
          <a:bodyPr wrap="square">
            <a:spAutoFit/>
          </a:bodyPr>
          <a:lstStyle/>
          <a:p>
            <a:r>
              <a:rPr lang="en-IN" sz="3200" dirty="0">
                <a:solidFill>
                  <a:schemeClr val="accent1"/>
                </a:solidFill>
              </a:rPr>
              <a:t>Used Car Market Analysis</a:t>
            </a:r>
            <a:endParaRPr lang="en-US" sz="3200" b="1" dirty="0">
              <a:solidFill>
                <a:schemeClr val="accent1"/>
              </a:solidFill>
              <a:latin typeface="Times New Roman" panose="02020603050405020304" pitchFamily="18" charset="0"/>
              <a:cs typeface="Times New Roman" panose="02020603050405020304" pitchFamily="18" charset="0"/>
            </a:endParaRPr>
          </a:p>
          <a:p>
            <a:br>
              <a:rPr lang="en-US" sz="2400" dirty="0">
                <a:solidFill>
                  <a:schemeClr val="accent1"/>
                </a:solidFill>
              </a:rPr>
            </a:br>
            <a:endParaRPr lang="en-US" sz="2400" dirty="0">
              <a:solidFill>
                <a:schemeClr val="accent1"/>
              </a:solidFill>
              <a:latin typeface="Times New Roman" panose="02020603050405020304" pitchFamily="18" charset="0"/>
              <a:cs typeface="Times New Roman" panose="02020603050405020304" pitchFamily="18" charset="0"/>
            </a:endParaRPr>
          </a:p>
        </p:txBody>
      </p:sp>
      <p:pic>
        <p:nvPicPr>
          <p:cNvPr id="2050" name="Picture 2" descr="Public examination preparation concept">
            <a:extLst>
              <a:ext uri="{FF2B5EF4-FFF2-40B4-BE49-F238E27FC236}">
                <a16:creationId xmlns:a16="http://schemas.microsoft.com/office/drawing/2014/main" id="{52C38817-85DA-4A73-94D6-37479A6C58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6469" y="1482437"/>
            <a:ext cx="5226279" cy="398145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3EFF077E-4DF0-4A4C-9321-93030DB73724}"/>
              </a:ext>
            </a:extLst>
          </p:cNvPr>
          <p:cNvSpPr/>
          <p:nvPr/>
        </p:nvSpPr>
        <p:spPr>
          <a:xfrm>
            <a:off x="197962" y="2262433"/>
            <a:ext cx="6297105" cy="2554545"/>
          </a:xfrm>
          <a:prstGeom prst="rect">
            <a:avLst/>
          </a:prstGeom>
        </p:spPr>
        <p:txBody>
          <a:bodyPr wrap="square">
            <a:spAutoFit/>
          </a:bodyPr>
          <a:lstStyle/>
          <a:p>
            <a:r>
              <a:rPr lang="en-US" sz="2000" dirty="0"/>
              <a:t>Understanding the key factors influencing used car pricing and popularity by analyzing brand trends, fuel types, mileage, car age, and location. This study aims to uncover economic, usage-based, and brand-driven patterns that shape consumer preferences and resale value in the used car market, providing actionable insights for buyers, sellers, dealerships, and automotive platforms.</a:t>
            </a:r>
            <a:endParaRPr lang="en-IN" sz="2000" dirty="0">
              <a:latin typeface="+mn-lt"/>
              <a:cs typeface="Times New Roman" panose="02020603050405020304" pitchFamily="18" charset="0"/>
            </a:endParaRPr>
          </a:p>
        </p:txBody>
      </p:sp>
    </p:spTree>
    <p:extLst>
      <p:ext uri="{BB962C8B-B14F-4D97-AF65-F5344CB8AC3E}">
        <p14:creationId xmlns:p14="http://schemas.microsoft.com/office/powerpoint/2010/main" val="2820850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54285" y="719608"/>
            <a:ext cx="6287678" cy="486287"/>
          </a:xfrm>
          <a:prstGeom prst="rect">
            <a:avLst/>
          </a:prstGeom>
        </p:spPr>
        <p:txBody>
          <a:bodyPr wrap="square">
            <a:spAutoFit/>
          </a:bodyPr>
          <a:lstStyle/>
          <a:p>
            <a:pPr lvl="0">
              <a:lnSpc>
                <a:spcPct val="80000"/>
              </a:lnSpc>
              <a:buClr>
                <a:srgbClr val="FF0000"/>
              </a:buClr>
              <a:buSzPts val="3200"/>
            </a:pPr>
            <a:r>
              <a:rPr lang="en-IN" sz="3200" dirty="0">
                <a:solidFill>
                  <a:schemeClr val="accent1"/>
                </a:solidFill>
              </a:rPr>
              <a:t>OBJECTIVE</a:t>
            </a:r>
            <a:r>
              <a:rPr lang="en-IN" sz="3200" dirty="0"/>
              <a:t> </a:t>
            </a:r>
            <a:r>
              <a:rPr lang="en-IN" sz="3200" dirty="0">
                <a:solidFill>
                  <a:schemeClr val="accent1"/>
                </a:solidFill>
              </a:rPr>
              <a:t>OF</a:t>
            </a:r>
            <a:r>
              <a:rPr lang="en-IN" sz="3200" dirty="0"/>
              <a:t> </a:t>
            </a:r>
            <a:r>
              <a:rPr lang="en-IN" sz="3200" dirty="0">
                <a:solidFill>
                  <a:schemeClr val="accent1"/>
                </a:solidFill>
              </a:rPr>
              <a:t>THE</a:t>
            </a:r>
            <a:r>
              <a:rPr lang="en-IN" sz="3200" dirty="0"/>
              <a:t> </a:t>
            </a:r>
            <a:r>
              <a:rPr lang="en-IN" sz="3200" dirty="0">
                <a:solidFill>
                  <a:schemeClr val="accent1"/>
                </a:solidFill>
              </a:rPr>
              <a:t>PROJECT</a:t>
            </a:r>
            <a:endParaRPr lang="en-IN" sz="3200" b="1" dirty="0">
              <a:solidFill>
                <a:schemeClr val="accent1"/>
              </a:solidFill>
              <a:latin typeface="Times New Roman" panose="02020603050405020304" pitchFamily="18" charset="0"/>
              <a:ea typeface="Calibri"/>
              <a:cs typeface="Times New Roman" panose="02020603050405020304" pitchFamily="18" charset="0"/>
              <a:sym typeface="Calibri"/>
            </a:endParaRPr>
          </a:p>
        </p:txBody>
      </p:sp>
      <p:sp>
        <p:nvSpPr>
          <p:cNvPr id="3" name="Rectangle 2"/>
          <p:cNvSpPr/>
          <p:nvPr/>
        </p:nvSpPr>
        <p:spPr>
          <a:xfrm>
            <a:off x="363510" y="1612722"/>
            <a:ext cx="5925323" cy="5262979"/>
          </a:xfrm>
          <a:prstGeom prst="rect">
            <a:avLst/>
          </a:prstGeom>
        </p:spPr>
        <p:txBody>
          <a:bodyPr wrap="square">
            <a:spAutoFit/>
          </a:bodyPr>
          <a:lstStyle/>
          <a:p>
            <a:r>
              <a:rPr lang="en-US" sz="2400" dirty="0"/>
              <a:t>This project aims to analyze trends and patterns in the Indian used car market using data-driven insights. The study focuses on key factors such as car pricing, mileage, manufacturing year, brand value, fuel type, and location. By leveraging web scraping, exploratory data analysis, and statistical visualization, the project provides valuable business insights for car buyers, sellers, dealerships, and online platforms to optimize pricing strategies, inventory decisions, and customer targeting.</a:t>
            </a:r>
          </a:p>
          <a:p>
            <a:endParaRPr lang="en-US" sz="2400" dirty="0">
              <a:latin typeface="Times New Roman" panose="02020603050405020304" pitchFamily="18" charset="0"/>
              <a:cs typeface="Times New Roman" panose="02020603050405020304" pitchFamily="18" charset="0"/>
            </a:endParaRPr>
          </a:p>
        </p:txBody>
      </p:sp>
      <p:pic>
        <p:nvPicPr>
          <p:cNvPr id="3074" name="Picture 2" descr="Business strategy success target goals.">
            <a:extLst>
              <a:ext uri="{FF2B5EF4-FFF2-40B4-BE49-F238E27FC236}">
                <a16:creationId xmlns:a16="http://schemas.microsoft.com/office/drawing/2014/main" id="{3C077F09-D639-4206-811F-5DE19CF70A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0637" y="1612721"/>
            <a:ext cx="5630258" cy="4288458"/>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1833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42105" y="781293"/>
            <a:ext cx="5136876" cy="523220"/>
          </a:xfrm>
          <a:prstGeom prst="rect">
            <a:avLst/>
          </a:prstGeom>
        </p:spPr>
        <p:txBody>
          <a:bodyPr wrap="square">
            <a:spAutoFit/>
          </a:bodyPr>
          <a:lstStyle/>
          <a:p>
            <a:pPr algn="ctr"/>
            <a:r>
              <a:rPr lang="en-IN" sz="2800" b="1" dirty="0">
                <a:solidFill>
                  <a:srgbClr val="FF0000"/>
                </a:solidFill>
                <a:latin typeface="Times New Roman" panose="02020603050405020304" pitchFamily="18" charset="0"/>
                <a:cs typeface="Times New Roman" panose="02020603050405020304" pitchFamily="18" charset="0"/>
              </a:rPr>
              <a:t>WEB SCRAPING DETAILS</a:t>
            </a:r>
          </a:p>
        </p:txBody>
      </p:sp>
      <p:pic>
        <p:nvPicPr>
          <p:cNvPr id="4098" name="Picture 2" descr="A Comprehensive Guide to Web Scraping for Machine Learning in 2023">
            <a:extLst>
              <a:ext uri="{FF2B5EF4-FFF2-40B4-BE49-F238E27FC236}">
                <a16:creationId xmlns:a16="http://schemas.microsoft.com/office/drawing/2014/main" id="{4015771F-1E09-4E64-868E-DAEB947823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4176" y="1498862"/>
            <a:ext cx="5136877" cy="4470137"/>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7766554-9601-4B21-B050-D3A821F72436}"/>
              </a:ext>
            </a:extLst>
          </p:cNvPr>
          <p:cNvSpPr/>
          <p:nvPr/>
        </p:nvSpPr>
        <p:spPr>
          <a:xfrm>
            <a:off x="150829" y="2215297"/>
            <a:ext cx="5945171" cy="2677656"/>
          </a:xfrm>
          <a:prstGeom prst="rect">
            <a:avLst/>
          </a:prstGeom>
        </p:spPr>
        <p:txBody>
          <a:bodyPr wrap="square">
            <a:spAutoFit/>
          </a:bodyPr>
          <a:lstStyle/>
          <a:p>
            <a:r>
              <a:rPr lang="en-IN" sz="2400" b="1" dirty="0">
                <a:latin typeface="Bell MT" panose="02020503060305020303" pitchFamily="18" charset="0"/>
                <a:cs typeface="Times New Roman" panose="02020603050405020304" pitchFamily="18" charset="0"/>
              </a:rPr>
              <a:t>Websites Used: </a:t>
            </a:r>
            <a:r>
              <a:rPr lang="en-IN" sz="2400" dirty="0">
                <a:latin typeface="Bell MT" panose="02020503060305020303" pitchFamily="18" charset="0"/>
                <a:cs typeface="Times New Roman" panose="02020603050405020304" pitchFamily="18" charset="0"/>
              </a:rPr>
              <a:t>https://www.carwale.com/used/hyderabad/</a:t>
            </a:r>
          </a:p>
          <a:p>
            <a:endParaRPr lang="en-IN" sz="2400" dirty="0">
              <a:latin typeface="Bell MT" panose="02020503060305020303" pitchFamily="18" charset="0"/>
              <a:cs typeface="Times New Roman" panose="02020603050405020304" pitchFamily="18" charset="0"/>
            </a:endParaRPr>
          </a:p>
          <a:p>
            <a:r>
              <a:rPr lang="en-IN" sz="2400" b="1" dirty="0">
                <a:latin typeface="Bell MT" panose="02020503060305020303" pitchFamily="18" charset="0"/>
                <a:cs typeface="Times New Roman" panose="02020603050405020304" pitchFamily="18" charset="0"/>
              </a:rPr>
              <a:t>Data Cleaning </a:t>
            </a:r>
            <a:r>
              <a:rPr lang="en-IN" sz="2400" dirty="0">
                <a:latin typeface="Bell MT" panose="02020503060305020303" pitchFamily="18" charset="0"/>
                <a:cs typeface="Times New Roman" panose="02020603050405020304" pitchFamily="18" charset="0"/>
              </a:rPr>
              <a:t>: Pandas</a:t>
            </a:r>
          </a:p>
          <a:p>
            <a:endParaRPr lang="en-IN" sz="2400" dirty="0">
              <a:latin typeface="Bell MT" panose="02020503060305020303" pitchFamily="18" charset="0"/>
              <a:cs typeface="Times New Roman" panose="02020603050405020304" pitchFamily="18" charset="0"/>
            </a:endParaRPr>
          </a:p>
          <a:p>
            <a:r>
              <a:rPr lang="en-IN" sz="2400" b="1" dirty="0">
                <a:latin typeface="Bell MT" panose="02020503060305020303" pitchFamily="18" charset="0"/>
                <a:cs typeface="Times New Roman" panose="02020603050405020304" pitchFamily="18" charset="0"/>
              </a:rPr>
              <a:t>Web Scraping Tools </a:t>
            </a:r>
            <a:r>
              <a:rPr lang="en-IN" sz="2400" dirty="0">
                <a:latin typeface="Bell MT" panose="02020503060305020303" pitchFamily="18" charset="0"/>
                <a:cs typeface="Times New Roman" panose="02020603050405020304" pitchFamily="18" charset="0"/>
              </a:rPr>
              <a:t>: Selenium, Beautiful Soup </a:t>
            </a:r>
          </a:p>
        </p:txBody>
      </p:sp>
    </p:spTree>
    <p:extLst>
      <p:ext uri="{BB962C8B-B14F-4D97-AF65-F5344CB8AC3E}">
        <p14:creationId xmlns:p14="http://schemas.microsoft.com/office/powerpoint/2010/main" val="766927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D5A92E3-23BE-2A8E-7A13-C2DB7291DB30}"/>
              </a:ext>
            </a:extLst>
          </p:cNvPr>
          <p:cNvPicPr>
            <a:picLocks noChangeAspect="1"/>
          </p:cNvPicPr>
          <p:nvPr/>
        </p:nvPicPr>
        <p:blipFill>
          <a:blip r:embed="rId2"/>
          <a:stretch>
            <a:fillRect/>
          </a:stretch>
        </p:blipFill>
        <p:spPr>
          <a:xfrm>
            <a:off x="298580" y="1278294"/>
            <a:ext cx="11681926" cy="4534677"/>
          </a:xfrm>
          <a:prstGeom prst="rect">
            <a:avLst/>
          </a:prstGeom>
        </p:spPr>
      </p:pic>
    </p:spTree>
    <p:extLst>
      <p:ext uri="{BB962C8B-B14F-4D97-AF65-F5344CB8AC3E}">
        <p14:creationId xmlns:p14="http://schemas.microsoft.com/office/powerpoint/2010/main" val="2001191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76B207-B402-49DE-A033-D6926BB03EF4}"/>
              </a:ext>
            </a:extLst>
          </p:cNvPr>
          <p:cNvSpPr/>
          <p:nvPr/>
        </p:nvSpPr>
        <p:spPr>
          <a:xfrm>
            <a:off x="4643966" y="200241"/>
            <a:ext cx="2904067" cy="264688"/>
          </a:xfrm>
          <a:prstGeom prst="rect">
            <a:avLst/>
          </a:prstGeom>
        </p:spPr>
        <p:txBody>
          <a:bodyPr wrap="square">
            <a:spAutoFit/>
          </a:bodyPr>
          <a:lstStyle/>
          <a:p>
            <a:pPr lvl="0">
              <a:lnSpc>
                <a:spcPct val="80000"/>
              </a:lnSpc>
              <a:buClr>
                <a:srgbClr val="FF0000"/>
              </a:buClr>
              <a:buSzPts val="3200"/>
            </a:pPr>
            <a:r>
              <a:rPr lang="en-IN" b="1" dirty="0">
                <a:solidFill>
                  <a:srgbClr val="FF0000"/>
                </a:solidFill>
                <a:latin typeface="Times New Roman" panose="02020603050405020304" pitchFamily="18" charset="0"/>
                <a:ea typeface="Lato Black"/>
                <a:cs typeface="Times New Roman" panose="02020603050405020304" pitchFamily="18" charset="0"/>
                <a:sym typeface="Lato Black"/>
              </a:rPr>
              <a:t>SUMMARY OF THE PROJECT</a:t>
            </a:r>
            <a:endParaRPr lang="en-IN" b="1"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5" name="Rectangle 4">
            <a:extLst>
              <a:ext uri="{FF2B5EF4-FFF2-40B4-BE49-F238E27FC236}">
                <a16:creationId xmlns:a16="http://schemas.microsoft.com/office/drawing/2014/main" id="{91EB9FDC-9F6C-23FB-97AD-37833752DC8F}"/>
              </a:ext>
            </a:extLst>
          </p:cNvPr>
          <p:cNvSpPr/>
          <p:nvPr/>
        </p:nvSpPr>
        <p:spPr>
          <a:xfrm>
            <a:off x="202938" y="622717"/>
            <a:ext cx="1492552" cy="128650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1EB36EFF-2B61-E6A1-ADAA-DBC6F948B0A9}"/>
              </a:ext>
            </a:extLst>
          </p:cNvPr>
          <p:cNvSpPr/>
          <p:nvPr/>
        </p:nvSpPr>
        <p:spPr>
          <a:xfrm>
            <a:off x="1929088" y="681205"/>
            <a:ext cx="1634853" cy="116954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4" name="TextBox 3">
            <a:extLst>
              <a:ext uri="{FF2B5EF4-FFF2-40B4-BE49-F238E27FC236}">
                <a16:creationId xmlns:a16="http://schemas.microsoft.com/office/drawing/2014/main" id="{C8324B13-B1E0-17BA-2611-9F64C4FECCC2}"/>
              </a:ext>
            </a:extLst>
          </p:cNvPr>
          <p:cNvSpPr txBox="1"/>
          <p:nvPr/>
        </p:nvSpPr>
        <p:spPr>
          <a:xfrm>
            <a:off x="221592" y="681205"/>
            <a:ext cx="1595188" cy="1169551"/>
          </a:xfrm>
          <a:prstGeom prst="rect">
            <a:avLst/>
          </a:prstGeom>
          <a:noFill/>
        </p:spPr>
        <p:txBody>
          <a:bodyPr wrap="square">
            <a:spAutoFit/>
          </a:bodyPr>
          <a:lstStyle/>
          <a:p>
            <a:r>
              <a:rPr lang="en-US" dirty="0"/>
              <a:t>The dataset contains various attributes related to used cars, such as:</a:t>
            </a:r>
          </a:p>
        </p:txBody>
      </p:sp>
      <p:sp>
        <p:nvSpPr>
          <p:cNvPr id="7" name="TextBox 6">
            <a:extLst>
              <a:ext uri="{FF2B5EF4-FFF2-40B4-BE49-F238E27FC236}">
                <a16:creationId xmlns:a16="http://schemas.microsoft.com/office/drawing/2014/main" id="{14DC4421-F045-256A-9EA1-1CCB9E923DD9}"/>
              </a:ext>
            </a:extLst>
          </p:cNvPr>
          <p:cNvSpPr txBox="1"/>
          <p:nvPr/>
        </p:nvSpPr>
        <p:spPr>
          <a:xfrm>
            <a:off x="1985074" y="681196"/>
            <a:ext cx="1595188" cy="1169551"/>
          </a:xfrm>
          <a:prstGeom prst="rect">
            <a:avLst/>
          </a:prstGeom>
          <a:noFill/>
        </p:spPr>
        <p:txBody>
          <a:bodyPr wrap="square">
            <a:spAutoFit/>
          </a:bodyPr>
          <a:lstStyle/>
          <a:p>
            <a:r>
              <a:rPr lang="en-US" b="1" dirty="0"/>
              <a:t>Brand</a:t>
            </a:r>
            <a:r>
              <a:rPr lang="en-US" dirty="0"/>
              <a:t> – The make/manufacturer of the car (e.g., Maruti, Hyundai, Honda)</a:t>
            </a:r>
            <a:endParaRPr lang="en-IN" dirty="0"/>
          </a:p>
        </p:txBody>
      </p:sp>
      <p:sp>
        <p:nvSpPr>
          <p:cNvPr id="11" name="Rectangle 10">
            <a:extLst>
              <a:ext uri="{FF2B5EF4-FFF2-40B4-BE49-F238E27FC236}">
                <a16:creationId xmlns:a16="http://schemas.microsoft.com/office/drawing/2014/main" id="{BBEABD96-5581-2F93-9653-9123A026C768}"/>
              </a:ext>
            </a:extLst>
          </p:cNvPr>
          <p:cNvSpPr/>
          <p:nvPr/>
        </p:nvSpPr>
        <p:spPr>
          <a:xfrm>
            <a:off x="3841880" y="666807"/>
            <a:ext cx="1595188" cy="116954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762DB447-DA90-E9ED-828C-06520DA4C1BC}"/>
              </a:ext>
            </a:extLst>
          </p:cNvPr>
          <p:cNvSpPr txBox="1"/>
          <p:nvPr/>
        </p:nvSpPr>
        <p:spPr>
          <a:xfrm>
            <a:off x="3841880" y="690525"/>
            <a:ext cx="1467238" cy="1169551"/>
          </a:xfrm>
          <a:prstGeom prst="rect">
            <a:avLst/>
          </a:prstGeom>
          <a:noFill/>
        </p:spPr>
        <p:txBody>
          <a:bodyPr wrap="square">
            <a:spAutoFit/>
          </a:bodyPr>
          <a:lstStyle/>
          <a:p>
            <a:r>
              <a:rPr lang="en-US" b="1" dirty="0"/>
              <a:t>Model</a:t>
            </a:r>
            <a:r>
              <a:rPr lang="en-US" dirty="0"/>
              <a:t> – Specific model name under the brand (e.g., Swift, i20, City)</a:t>
            </a:r>
            <a:endParaRPr lang="en-IN" dirty="0"/>
          </a:p>
        </p:txBody>
      </p:sp>
      <p:sp>
        <p:nvSpPr>
          <p:cNvPr id="14" name="Rectangle 13">
            <a:extLst>
              <a:ext uri="{FF2B5EF4-FFF2-40B4-BE49-F238E27FC236}">
                <a16:creationId xmlns:a16="http://schemas.microsoft.com/office/drawing/2014/main" id="{FFFBC006-7E7E-B3F2-C7D3-DA516F3DF9A5}"/>
              </a:ext>
            </a:extLst>
          </p:cNvPr>
          <p:cNvSpPr/>
          <p:nvPr/>
        </p:nvSpPr>
        <p:spPr>
          <a:xfrm>
            <a:off x="5645019" y="690525"/>
            <a:ext cx="1828800" cy="114582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13" name="TextBox 12">
            <a:extLst>
              <a:ext uri="{FF2B5EF4-FFF2-40B4-BE49-F238E27FC236}">
                <a16:creationId xmlns:a16="http://schemas.microsoft.com/office/drawing/2014/main" id="{84E36AB8-8E68-B6EE-E8CA-917694DE2108}"/>
              </a:ext>
            </a:extLst>
          </p:cNvPr>
          <p:cNvSpPr txBox="1"/>
          <p:nvPr/>
        </p:nvSpPr>
        <p:spPr>
          <a:xfrm>
            <a:off x="5763978" y="793165"/>
            <a:ext cx="1595188" cy="954107"/>
          </a:xfrm>
          <a:prstGeom prst="rect">
            <a:avLst/>
          </a:prstGeom>
          <a:noFill/>
        </p:spPr>
        <p:txBody>
          <a:bodyPr wrap="square">
            <a:spAutoFit/>
          </a:bodyPr>
          <a:lstStyle/>
          <a:p>
            <a:r>
              <a:rPr lang="en-US" b="1" dirty="0"/>
              <a:t>Price</a:t>
            </a:r>
            <a:r>
              <a:rPr lang="en-US" dirty="0"/>
              <a:t> – Listed price of the used car (in lakhs or thousands)</a:t>
            </a:r>
            <a:endParaRPr lang="en-IN" dirty="0"/>
          </a:p>
        </p:txBody>
      </p:sp>
      <p:sp>
        <p:nvSpPr>
          <p:cNvPr id="17" name="Rectangle 16">
            <a:extLst>
              <a:ext uri="{FF2B5EF4-FFF2-40B4-BE49-F238E27FC236}">
                <a16:creationId xmlns:a16="http://schemas.microsoft.com/office/drawing/2014/main" id="{3E158D25-3F62-6F9A-C6D5-13E396C3E2DE}"/>
              </a:ext>
            </a:extLst>
          </p:cNvPr>
          <p:cNvSpPr/>
          <p:nvPr/>
        </p:nvSpPr>
        <p:spPr>
          <a:xfrm>
            <a:off x="7856376" y="774503"/>
            <a:ext cx="1558212" cy="97277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16" name="TextBox 15">
            <a:extLst>
              <a:ext uri="{FF2B5EF4-FFF2-40B4-BE49-F238E27FC236}">
                <a16:creationId xmlns:a16="http://schemas.microsoft.com/office/drawing/2014/main" id="{15D452DD-02B7-63B1-B142-9FBEAA6EBB0E}"/>
              </a:ext>
            </a:extLst>
          </p:cNvPr>
          <p:cNvSpPr txBox="1"/>
          <p:nvPr/>
        </p:nvSpPr>
        <p:spPr>
          <a:xfrm>
            <a:off x="7863368" y="774502"/>
            <a:ext cx="1467238" cy="954107"/>
          </a:xfrm>
          <a:prstGeom prst="rect">
            <a:avLst/>
          </a:prstGeom>
          <a:noFill/>
        </p:spPr>
        <p:txBody>
          <a:bodyPr wrap="square">
            <a:spAutoFit/>
          </a:bodyPr>
          <a:lstStyle/>
          <a:p>
            <a:r>
              <a:rPr lang="en-US" b="1" dirty="0"/>
              <a:t>Year</a:t>
            </a:r>
            <a:r>
              <a:rPr lang="en-US" dirty="0"/>
              <a:t> – Manufacturing year of the vehicle</a:t>
            </a:r>
            <a:endParaRPr lang="en-IN" dirty="0"/>
          </a:p>
        </p:txBody>
      </p:sp>
      <p:sp>
        <p:nvSpPr>
          <p:cNvPr id="20" name="Rectangle 19">
            <a:extLst>
              <a:ext uri="{FF2B5EF4-FFF2-40B4-BE49-F238E27FC236}">
                <a16:creationId xmlns:a16="http://schemas.microsoft.com/office/drawing/2014/main" id="{7E1DEC7F-F114-ED3D-C12F-31BD3726D7B0}"/>
              </a:ext>
            </a:extLst>
          </p:cNvPr>
          <p:cNvSpPr/>
          <p:nvPr/>
        </p:nvSpPr>
        <p:spPr>
          <a:xfrm>
            <a:off x="9778479" y="727846"/>
            <a:ext cx="1558212" cy="97277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19" name="TextBox 18">
            <a:extLst>
              <a:ext uri="{FF2B5EF4-FFF2-40B4-BE49-F238E27FC236}">
                <a16:creationId xmlns:a16="http://schemas.microsoft.com/office/drawing/2014/main" id="{3170BD47-F5CA-958F-C16C-4D32AF34EB2E}"/>
              </a:ext>
            </a:extLst>
          </p:cNvPr>
          <p:cNvSpPr txBox="1"/>
          <p:nvPr/>
        </p:nvSpPr>
        <p:spPr>
          <a:xfrm>
            <a:off x="9813468" y="699854"/>
            <a:ext cx="1595188" cy="954107"/>
          </a:xfrm>
          <a:prstGeom prst="rect">
            <a:avLst/>
          </a:prstGeom>
          <a:noFill/>
        </p:spPr>
        <p:txBody>
          <a:bodyPr wrap="square">
            <a:spAutoFit/>
          </a:bodyPr>
          <a:lstStyle/>
          <a:p>
            <a:r>
              <a:rPr lang="en-US" b="1" dirty="0"/>
              <a:t>Kilometers Driven</a:t>
            </a:r>
            <a:r>
              <a:rPr lang="en-US" dirty="0"/>
              <a:t> – Total distance driven by the car (in km)</a:t>
            </a:r>
            <a:endParaRPr lang="en-IN" dirty="0"/>
          </a:p>
        </p:txBody>
      </p:sp>
      <p:sp>
        <p:nvSpPr>
          <p:cNvPr id="23" name="Rectangle 22">
            <a:extLst>
              <a:ext uri="{FF2B5EF4-FFF2-40B4-BE49-F238E27FC236}">
                <a16:creationId xmlns:a16="http://schemas.microsoft.com/office/drawing/2014/main" id="{B5BF0DFA-CC0C-61AF-DB82-82F53A2F62DC}"/>
              </a:ext>
            </a:extLst>
          </p:cNvPr>
          <p:cNvSpPr/>
          <p:nvPr/>
        </p:nvSpPr>
        <p:spPr>
          <a:xfrm>
            <a:off x="202938" y="2211355"/>
            <a:ext cx="1492552" cy="121764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22" name="TextBox 21">
            <a:extLst>
              <a:ext uri="{FF2B5EF4-FFF2-40B4-BE49-F238E27FC236}">
                <a16:creationId xmlns:a16="http://schemas.microsoft.com/office/drawing/2014/main" id="{BCF6DEB3-5464-F8B0-D48F-C60A29475A14}"/>
              </a:ext>
            </a:extLst>
          </p:cNvPr>
          <p:cNvSpPr txBox="1"/>
          <p:nvPr/>
        </p:nvSpPr>
        <p:spPr>
          <a:xfrm>
            <a:off x="202937" y="2220754"/>
            <a:ext cx="1492553" cy="1169551"/>
          </a:xfrm>
          <a:prstGeom prst="rect">
            <a:avLst/>
          </a:prstGeom>
          <a:noFill/>
        </p:spPr>
        <p:txBody>
          <a:bodyPr wrap="square">
            <a:spAutoFit/>
          </a:bodyPr>
          <a:lstStyle/>
          <a:p>
            <a:r>
              <a:rPr lang="en-US" b="1" dirty="0"/>
              <a:t>Fuel Type</a:t>
            </a:r>
            <a:r>
              <a:rPr lang="en-US" dirty="0"/>
              <a:t> – Type of fuel used (e.g., Petrol, Diesel, CNG, Electric)</a:t>
            </a:r>
            <a:endParaRPr lang="en-IN" dirty="0"/>
          </a:p>
        </p:txBody>
      </p:sp>
      <p:sp>
        <p:nvSpPr>
          <p:cNvPr id="27" name="Rectangle 26">
            <a:extLst>
              <a:ext uri="{FF2B5EF4-FFF2-40B4-BE49-F238E27FC236}">
                <a16:creationId xmlns:a16="http://schemas.microsoft.com/office/drawing/2014/main" id="{A6D9F160-9B9A-215E-1B7B-58AE8DA35BE9}"/>
              </a:ext>
            </a:extLst>
          </p:cNvPr>
          <p:cNvSpPr/>
          <p:nvPr/>
        </p:nvSpPr>
        <p:spPr>
          <a:xfrm>
            <a:off x="2015413" y="2379307"/>
            <a:ext cx="1371600" cy="95172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26" name="TextBox 25">
            <a:extLst>
              <a:ext uri="{FF2B5EF4-FFF2-40B4-BE49-F238E27FC236}">
                <a16:creationId xmlns:a16="http://schemas.microsoft.com/office/drawing/2014/main" id="{770859ED-8980-76D2-D8DF-A1AAAE04660C}"/>
              </a:ext>
            </a:extLst>
          </p:cNvPr>
          <p:cNvSpPr txBox="1"/>
          <p:nvPr/>
        </p:nvSpPr>
        <p:spPr>
          <a:xfrm>
            <a:off x="2041063" y="2360713"/>
            <a:ext cx="1467238" cy="954107"/>
          </a:xfrm>
          <a:prstGeom prst="rect">
            <a:avLst/>
          </a:prstGeom>
          <a:noFill/>
        </p:spPr>
        <p:txBody>
          <a:bodyPr wrap="square">
            <a:spAutoFit/>
          </a:bodyPr>
          <a:lstStyle/>
          <a:p>
            <a:r>
              <a:rPr lang="en-US" b="1" dirty="0"/>
              <a:t>Transmission</a:t>
            </a:r>
            <a:r>
              <a:rPr lang="en-US" dirty="0"/>
              <a:t> – Gear type of the car (Manual or Automatic)</a:t>
            </a:r>
            <a:endParaRPr lang="en-IN" dirty="0"/>
          </a:p>
        </p:txBody>
      </p:sp>
      <p:sp>
        <p:nvSpPr>
          <p:cNvPr id="30" name="Rectangle 29">
            <a:extLst>
              <a:ext uri="{FF2B5EF4-FFF2-40B4-BE49-F238E27FC236}">
                <a16:creationId xmlns:a16="http://schemas.microsoft.com/office/drawing/2014/main" id="{ED7A5825-F009-7F6A-7065-839E057FC121}"/>
              </a:ext>
            </a:extLst>
          </p:cNvPr>
          <p:cNvSpPr/>
          <p:nvPr/>
        </p:nvSpPr>
        <p:spPr>
          <a:xfrm>
            <a:off x="3841880" y="2276735"/>
            <a:ext cx="1595188" cy="115226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29" name="TextBox 28">
            <a:extLst>
              <a:ext uri="{FF2B5EF4-FFF2-40B4-BE49-F238E27FC236}">
                <a16:creationId xmlns:a16="http://schemas.microsoft.com/office/drawing/2014/main" id="{C95325F9-E2A9-9EC6-1EE7-21664C3BD555}"/>
              </a:ext>
            </a:extLst>
          </p:cNvPr>
          <p:cNvSpPr txBox="1"/>
          <p:nvPr/>
        </p:nvSpPr>
        <p:spPr>
          <a:xfrm>
            <a:off x="3841880" y="2276735"/>
            <a:ext cx="1595188" cy="1169551"/>
          </a:xfrm>
          <a:prstGeom prst="rect">
            <a:avLst/>
          </a:prstGeom>
          <a:noFill/>
        </p:spPr>
        <p:txBody>
          <a:bodyPr wrap="square">
            <a:spAutoFit/>
          </a:bodyPr>
          <a:lstStyle/>
          <a:p>
            <a:r>
              <a:rPr lang="en-US" b="1" dirty="0"/>
              <a:t>Owner Type</a:t>
            </a:r>
            <a:r>
              <a:rPr lang="en-US" dirty="0"/>
              <a:t> – Number of previous owners (First, Second, etc.)</a:t>
            </a:r>
            <a:endParaRPr lang="en-IN" dirty="0"/>
          </a:p>
        </p:txBody>
      </p:sp>
      <p:sp>
        <p:nvSpPr>
          <p:cNvPr id="33" name="Rectangle 32">
            <a:extLst>
              <a:ext uri="{FF2B5EF4-FFF2-40B4-BE49-F238E27FC236}">
                <a16:creationId xmlns:a16="http://schemas.microsoft.com/office/drawing/2014/main" id="{80ECD6B3-BBA4-6DD6-1839-603CBA3286CE}"/>
              </a:ext>
            </a:extLst>
          </p:cNvPr>
          <p:cNvSpPr/>
          <p:nvPr/>
        </p:nvSpPr>
        <p:spPr>
          <a:xfrm>
            <a:off x="5763978" y="2360713"/>
            <a:ext cx="1420593" cy="97031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32" name="TextBox 31">
            <a:extLst>
              <a:ext uri="{FF2B5EF4-FFF2-40B4-BE49-F238E27FC236}">
                <a16:creationId xmlns:a16="http://schemas.microsoft.com/office/drawing/2014/main" id="{5931779F-C598-8782-9E71-D24542DD5E39}"/>
              </a:ext>
            </a:extLst>
          </p:cNvPr>
          <p:cNvSpPr txBox="1"/>
          <p:nvPr/>
        </p:nvSpPr>
        <p:spPr>
          <a:xfrm>
            <a:off x="5773317" y="2398029"/>
            <a:ext cx="1371600" cy="954107"/>
          </a:xfrm>
          <a:prstGeom prst="rect">
            <a:avLst/>
          </a:prstGeom>
          <a:noFill/>
        </p:spPr>
        <p:txBody>
          <a:bodyPr wrap="square">
            <a:spAutoFit/>
          </a:bodyPr>
          <a:lstStyle/>
          <a:p>
            <a:r>
              <a:rPr lang="en-US" b="1" dirty="0"/>
              <a:t>Location</a:t>
            </a:r>
            <a:r>
              <a:rPr lang="en-US" dirty="0"/>
              <a:t> – City or region where the car is listed</a:t>
            </a:r>
            <a:endParaRPr lang="en-IN" dirty="0"/>
          </a:p>
        </p:txBody>
      </p:sp>
      <p:sp>
        <p:nvSpPr>
          <p:cNvPr id="36" name="Rectangle 35">
            <a:extLst>
              <a:ext uri="{FF2B5EF4-FFF2-40B4-BE49-F238E27FC236}">
                <a16:creationId xmlns:a16="http://schemas.microsoft.com/office/drawing/2014/main" id="{66C63CB8-F3B3-222C-E3E3-EDADD432083C}"/>
              </a:ext>
            </a:extLst>
          </p:cNvPr>
          <p:cNvSpPr/>
          <p:nvPr/>
        </p:nvSpPr>
        <p:spPr>
          <a:xfrm>
            <a:off x="7436498" y="2360645"/>
            <a:ext cx="1371600" cy="97031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35" name="TextBox 34">
            <a:extLst>
              <a:ext uri="{FF2B5EF4-FFF2-40B4-BE49-F238E27FC236}">
                <a16:creationId xmlns:a16="http://schemas.microsoft.com/office/drawing/2014/main" id="{7EDA8A18-880C-2B00-951A-483B3537441D}"/>
              </a:ext>
            </a:extLst>
          </p:cNvPr>
          <p:cNvSpPr txBox="1"/>
          <p:nvPr/>
        </p:nvSpPr>
        <p:spPr>
          <a:xfrm>
            <a:off x="7527468" y="2370038"/>
            <a:ext cx="1345950" cy="954107"/>
          </a:xfrm>
          <a:prstGeom prst="rect">
            <a:avLst/>
          </a:prstGeom>
          <a:noFill/>
        </p:spPr>
        <p:txBody>
          <a:bodyPr wrap="square">
            <a:spAutoFit/>
          </a:bodyPr>
          <a:lstStyle/>
          <a:p>
            <a:r>
              <a:rPr lang="en-US" b="1" dirty="0"/>
              <a:t>Engine</a:t>
            </a:r>
            <a:r>
              <a:rPr lang="en-US" dirty="0"/>
              <a:t> – Engine capacity (e.g., 1197 CC)</a:t>
            </a:r>
            <a:endParaRPr lang="en-IN" dirty="0"/>
          </a:p>
        </p:txBody>
      </p:sp>
      <p:sp>
        <p:nvSpPr>
          <p:cNvPr id="39" name="Rectangle 38">
            <a:extLst>
              <a:ext uri="{FF2B5EF4-FFF2-40B4-BE49-F238E27FC236}">
                <a16:creationId xmlns:a16="http://schemas.microsoft.com/office/drawing/2014/main" id="{6E374665-2FBE-D84A-C151-45C8A25BD9F8}"/>
              </a:ext>
            </a:extLst>
          </p:cNvPr>
          <p:cNvSpPr/>
          <p:nvPr/>
        </p:nvSpPr>
        <p:spPr>
          <a:xfrm>
            <a:off x="9255958" y="2276735"/>
            <a:ext cx="1476922" cy="116955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38" name="TextBox 37">
            <a:extLst>
              <a:ext uri="{FF2B5EF4-FFF2-40B4-BE49-F238E27FC236}">
                <a16:creationId xmlns:a16="http://schemas.microsoft.com/office/drawing/2014/main" id="{46C6EDA6-9561-09CD-C477-AB8CB849BC19}"/>
              </a:ext>
            </a:extLst>
          </p:cNvPr>
          <p:cNvSpPr txBox="1"/>
          <p:nvPr/>
        </p:nvSpPr>
        <p:spPr>
          <a:xfrm>
            <a:off x="9262965" y="2258073"/>
            <a:ext cx="1492552" cy="1169551"/>
          </a:xfrm>
          <a:prstGeom prst="rect">
            <a:avLst/>
          </a:prstGeom>
          <a:noFill/>
        </p:spPr>
        <p:txBody>
          <a:bodyPr wrap="square">
            <a:spAutoFit/>
          </a:bodyPr>
          <a:lstStyle/>
          <a:p>
            <a:r>
              <a:rPr lang="en-US" b="1" dirty="0"/>
              <a:t>Mileage</a:t>
            </a:r>
            <a:r>
              <a:rPr lang="en-US" dirty="0"/>
              <a:t> – Average mileage the car offers (e.g., 18 kmpl)</a:t>
            </a:r>
            <a:endParaRPr lang="en-IN" dirty="0"/>
          </a:p>
        </p:txBody>
      </p:sp>
      <p:sp>
        <p:nvSpPr>
          <p:cNvPr id="42" name="Rectangle 41">
            <a:extLst>
              <a:ext uri="{FF2B5EF4-FFF2-40B4-BE49-F238E27FC236}">
                <a16:creationId xmlns:a16="http://schemas.microsoft.com/office/drawing/2014/main" id="{F6B000FB-7952-7D98-6777-D1A612D8EEA8}"/>
              </a:ext>
            </a:extLst>
          </p:cNvPr>
          <p:cNvSpPr/>
          <p:nvPr/>
        </p:nvSpPr>
        <p:spPr>
          <a:xfrm>
            <a:off x="221592" y="3872204"/>
            <a:ext cx="1336620" cy="14928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2">
            <a:extLst>
              <a:ext uri="{FF2B5EF4-FFF2-40B4-BE49-F238E27FC236}">
                <a16:creationId xmlns:a16="http://schemas.microsoft.com/office/drawing/2014/main" id="{836818A2-530B-A692-BBBA-88F450C66D36}"/>
              </a:ext>
            </a:extLst>
          </p:cNvPr>
          <p:cNvSpPr>
            <a:spLocks noChangeArrowheads="1"/>
          </p:cNvSpPr>
          <p:nvPr/>
        </p:nvSpPr>
        <p:spPr bwMode="auto">
          <a:xfrm>
            <a:off x="152401" y="3811080"/>
            <a:ext cx="1492552" cy="1754326"/>
          </a:xfrm>
          <a:prstGeom prst="rect">
            <a:avLst/>
          </a:prstGeom>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Car Type</a:t>
            </a:r>
            <a:r>
              <a:rPr kumimoji="0" lang="en-US" altLang="en-US" sz="1800" b="0" i="0" u="none" strike="noStrike" cap="none" normalizeH="0" baseline="0" dirty="0">
                <a:ln>
                  <a:noFill/>
                </a:ln>
                <a:solidFill>
                  <a:schemeClr val="tx1"/>
                </a:solidFill>
                <a:effectLst/>
                <a:latin typeface="Arial" panose="020B0604020202020204" pitchFamily="34" charset="0"/>
              </a:rPr>
              <a:t> – Body type (e.g., SUV, Sedan, Hatchback)</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3" name="Rectangle 42">
            <a:extLst>
              <a:ext uri="{FF2B5EF4-FFF2-40B4-BE49-F238E27FC236}">
                <a16:creationId xmlns:a16="http://schemas.microsoft.com/office/drawing/2014/main" id="{01F303B2-2185-42E4-840F-D0F46AD3670E}"/>
              </a:ext>
            </a:extLst>
          </p:cNvPr>
          <p:cNvSpPr/>
          <p:nvPr/>
        </p:nvSpPr>
        <p:spPr>
          <a:xfrm>
            <a:off x="1899554" y="4329398"/>
            <a:ext cx="1300831" cy="72778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45" name="TextBox 44">
            <a:extLst>
              <a:ext uri="{FF2B5EF4-FFF2-40B4-BE49-F238E27FC236}">
                <a16:creationId xmlns:a16="http://schemas.microsoft.com/office/drawing/2014/main" id="{A05F1B21-BF9E-8AA8-4FC3-35CE1AD6D12B}"/>
              </a:ext>
            </a:extLst>
          </p:cNvPr>
          <p:cNvSpPr txBox="1"/>
          <p:nvPr/>
        </p:nvSpPr>
        <p:spPr>
          <a:xfrm>
            <a:off x="1871565" y="4279522"/>
            <a:ext cx="1422141" cy="738664"/>
          </a:xfrm>
          <a:prstGeom prst="rect">
            <a:avLst/>
          </a:prstGeom>
          <a:noFill/>
        </p:spPr>
        <p:txBody>
          <a:bodyPr wrap="square">
            <a:spAutoFit/>
          </a:bodyPr>
          <a:lstStyle/>
          <a:p>
            <a:r>
              <a:rPr lang="en-US" b="1" dirty="0"/>
              <a:t>Color</a:t>
            </a:r>
            <a:r>
              <a:rPr lang="en-US" dirty="0"/>
              <a:t> – Exterior color of the vehicle</a:t>
            </a:r>
            <a:endParaRPr lang="en-IN" dirty="0"/>
          </a:p>
        </p:txBody>
      </p:sp>
      <p:sp>
        <p:nvSpPr>
          <p:cNvPr id="49" name="Rectangle 48">
            <a:extLst>
              <a:ext uri="{FF2B5EF4-FFF2-40B4-BE49-F238E27FC236}">
                <a16:creationId xmlns:a16="http://schemas.microsoft.com/office/drawing/2014/main" id="{99F110AD-AB4F-FB65-25E8-E1D8123EF9C4}"/>
              </a:ext>
            </a:extLst>
          </p:cNvPr>
          <p:cNvSpPr/>
          <p:nvPr/>
        </p:nvSpPr>
        <p:spPr>
          <a:xfrm>
            <a:off x="3940624" y="3956183"/>
            <a:ext cx="1592429" cy="135088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46" name="Rectangle 3">
            <a:extLst>
              <a:ext uri="{FF2B5EF4-FFF2-40B4-BE49-F238E27FC236}">
                <a16:creationId xmlns:a16="http://schemas.microsoft.com/office/drawing/2014/main" id="{13765C15-3CE6-5B06-BF16-1E02A24D0648}"/>
              </a:ext>
            </a:extLst>
          </p:cNvPr>
          <p:cNvSpPr>
            <a:spLocks noChangeArrowheads="1"/>
          </p:cNvSpPr>
          <p:nvPr/>
        </p:nvSpPr>
        <p:spPr bwMode="auto">
          <a:xfrm>
            <a:off x="3893964" y="3874601"/>
            <a:ext cx="187545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Insurance Status</a:t>
            </a:r>
            <a:r>
              <a:rPr kumimoji="0" lang="en-US" altLang="en-US" sz="1800" b="0" i="0" u="none" strike="noStrike" cap="none" normalizeH="0" baseline="0" dirty="0">
                <a:ln>
                  <a:noFill/>
                </a:ln>
                <a:solidFill>
                  <a:schemeClr val="tx1"/>
                </a:solidFill>
                <a:effectLst/>
                <a:latin typeface="Arial" panose="020B0604020202020204" pitchFamily="34" charset="0"/>
              </a:rPr>
              <a:t> – Whether insurance is available or not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7" name="Rectangle 46">
            <a:extLst>
              <a:ext uri="{FF2B5EF4-FFF2-40B4-BE49-F238E27FC236}">
                <a16:creationId xmlns:a16="http://schemas.microsoft.com/office/drawing/2014/main" id="{9984094A-E82F-973D-ED1D-5B06BF18AFD9}"/>
              </a:ext>
            </a:extLst>
          </p:cNvPr>
          <p:cNvSpPr/>
          <p:nvPr/>
        </p:nvSpPr>
        <p:spPr>
          <a:xfrm>
            <a:off x="6282612" y="4037639"/>
            <a:ext cx="1856806" cy="111285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a:t>Registration Year</a:t>
            </a:r>
            <a:r>
              <a:rPr lang="en-US"/>
              <a:t> – Year the vehicle was registered officially</a:t>
            </a:r>
            <a:endParaRPr lang="en-IN" dirty="0"/>
          </a:p>
        </p:txBody>
      </p:sp>
    </p:spTree>
    <p:extLst>
      <p:ext uri="{BB962C8B-B14F-4D97-AF65-F5344CB8AC3E}">
        <p14:creationId xmlns:p14="http://schemas.microsoft.com/office/powerpoint/2010/main" val="240739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AB589B-5483-4DD9-B62D-B1DC24D50683}"/>
              </a:ext>
            </a:extLst>
          </p:cNvPr>
          <p:cNvSpPr/>
          <p:nvPr/>
        </p:nvSpPr>
        <p:spPr>
          <a:xfrm>
            <a:off x="3514273" y="229706"/>
            <a:ext cx="5303155" cy="461665"/>
          </a:xfrm>
          <a:prstGeom prst="rect">
            <a:avLst/>
          </a:prstGeom>
        </p:spPr>
        <p:txBody>
          <a:bodyPr wrap="square">
            <a:spAutoFit/>
          </a:bodyPr>
          <a:lstStyle/>
          <a:p>
            <a:r>
              <a:rPr lang="en-US" sz="2400" b="1" dirty="0">
                <a:solidFill>
                  <a:schemeClr val="accent2"/>
                </a:solidFill>
              </a:rPr>
              <a:t>Analysis of Car Price Distribution</a:t>
            </a:r>
            <a:endParaRPr lang="en-IN" sz="2400" b="1" dirty="0">
              <a:solidFill>
                <a:schemeClr val="accent2"/>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177EA244-CDB7-4A0A-94B5-9EA4896489D4}"/>
              </a:ext>
            </a:extLst>
          </p:cNvPr>
          <p:cNvSpPr/>
          <p:nvPr/>
        </p:nvSpPr>
        <p:spPr>
          <a:xfrm rot="10800000" flipV="1">
            <a:off x="333082" y="4880765"/>
            <a:ext cx="11311522" cy="1384995"/>
          </a:xfrm>
          <a:prstGeom prst="rect">
            <a:avLst/>
          </a:prstGeom>
        </p:spPr>
        <p:txBody>
          <a:bodyPr wrap="square">
            <a:spAutoFit/>
          </a:bodyPr>
          <a:lstStyle/>
          <a:p>
            <a:r>
              <a:rPr lang="en-US" b="1" dirty="0"/>
              <a:t>ANALYSIS</a:t>
            </a:r>
          </a:p>
          <a:p>
            <a:r>
              <a:rPr lang="en-US" dirty="0"/>
              <a:t>Used car platforms and dealers should focus their inventory on cars priced below ₹5 lakhs, as this segment dominates buyer demand. Affordable pricing drives the bulk of market activity, indicating strong interest from budget-conscious consumers. Luxury or high-end vehicles represent a niche segment with low volume but potentially higher margins. Pricing strategies and marketing efforts should be tailored accordingly to match the demand curve and optimize sales conversions.</a:t>
            </a:r>
          </a:p>
          <a:p>
            <a:pPr lvl="0" eaLnBrk="0" fontAlgn="base" hangingPunct="0">
              <a:spcBef>
                <a:spcPct val="0"/>
              </a:spcBef>
              <a:spcAft>
                <a:spcPct val="0"/>
              </a:spcAft>
              <a:buClrTx/>
            </a:pPr>
            <a:endParaRPr lang="en-US" altLang="en-US" b="1" dirty="0">
              <a:solidFill>
                <a:schemeClr val="tx1"/>
              </a:solidFill>
              <a:latin typeface="+mj-lt"/>
              <a:cs typeface="Times New Roman" panose="02020603050405020304" pitchFamily="18" charset="0"/>
            </a:endParaRPr>
          </a:p>
        </p:txBody>
      </p:sp>
      <p:pic>
        <p:nvPicPr>
          <p:cNvPr id="4" name="Picture 3">
            <a:extLst>
              <a:ext uri="{FF2B5EF4-FFF2-40B4-BE49-F238E27FC236}">
                <a16:creationId xmlns:a16="http://schemas.microsoft.com/office/drawing/2014/main" id="{803A0800-0F20-BCB5-6108-4573B2E11E07}"/>
              </a:ext>
            </a:extLst>
          </p:cNvPr>
          <p:cNvPicPr>
            <a:picLocks noChangeAspect="1"/>
          </p:cNvPicPr>
          <p:nvPr/>
        </p:nvPicPr>
        <p:blipFill>
          <a:blip r:embed="rId2"/>
          <a:stretch>
            <a:fillRect/>
          </a:stretch>
        </p:blipFill>
        <p:spPr>
          <a:xfrm>
            <a:off x="195943" y="819456"/>
            <a:ext cx="11513975" cy="4125768"/>
          </a:xfrm>
          <a:prstGeom prst="rect">
            <a:avLst/>
          </a:prstGeom>
        </p:spPr>
      </p:pic>
    </p:spTree>
    <p:extLst>
      <p:ext uri="{BB962C8B-B14F-4D97-AF65-F5344CB8AC3E}">
        <p14:creationId xmlns:p14="http://schemas.microsoft.com/office/powerpoint/2010/main" val="18827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99162389-B9C9-4A8F-B62D-F548F5D6BAF3}"/>
              </a:ext>
            </a:extLst>
          </p:cNvPr>
          <p:cNvSpPr>
            <a:spLocks noChangeArrowheads="1"/>
          </p:cNvSpPr>
          <p:nvPr/>
        </p:nvSpPr>
        <p:spPr bwMode="auto">
          <a:xfrm>
            <a:off x="93306" y="5195206"/>
            <a:ext cx="8754361" cy="15081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784"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r>
              <a:rPr lang="en-US" b="1" dirty="0"/>
              <a:t>ANALYSIS</a:t>
            </a:r>
          </a:p>
          <a:p>
            <a:r>
              <a:rPr lang="en-US" dirty="0"/>
              <a:t>Outlier removal significantly improves the clarity of car price distribution, highlighting that most used cars are priced within ₹0–₹20 lakhs. The log transformation further normalizes this skewed data, resulting in a near-normal distribution that enhances the effectiveness of statistical modeling. This transformation is especially useful for predictive modeling, allowing for better insights into pricing trends and helping platforms apply regression techniques more reliably.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ABCDD400-C1A9-484A-9951-C8C8F245788B}"/>
              </a:ext>
            </a:extLst>
          </p:cNvPr>
          <p:cNvSpPr/>
          <p:nvPr/>
        </p:nvSpPr>
        <p:spPr>
          <a:xfrm flipH="1">
            <a:off x="1987419" y="88993"/>
            <a:ext cx="9815803" cy="400110"/>
          </a:xfrm>
          <a:prstGeom prst="rect">
            <a:avLst/>
          </a:prstGeom>
        </p:spPr>
        <p:txBody>
          <a:bodyPr wrap="square">
            <a:spAutoFit/>
          </a:bodyPr>
          <a:lstStyle/>
          <a:p>
            <a:r>
              <a:rPr lang="en-US" sz="2000" dirty="0">
                <a:solidFill>
                  <a:schemeClr val="accent2"/>
                </a:solidFill>
              </a:rPr>
              <a:t>Car Price Distribution Analysis: Outlier Removal and Log Transformation</a:t>
            </a:r>
            <a:endParaRPr lang="en-IN" sz="2000" b="1" dirty="0">
              <a:solidFill>
                <a:schemeClr val="accent2"/>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F38B20B-FE3C-408A-2BFE-5A78D45F2836}"/>
              </a:ext>
            </a:extLst>
          </p:cNvPr>
          <p:cNvPicPr>
            <a:picLocks noChangeAspect="1"/>
          </p:cNvPicPr>
          <p:nvPr/>
        </p:nvPicPr>
        <p:blipFill>
          <a:blip r:embed="rId2"/>
          <a:stretch>
            <a:fillRect/>
          </a:stretch>
        </p:blipFill>
        <p:spPr>
          <a:xfrm>
            <a:off x="2052736" y="489104"/>
            <a:ext cx="7718664" cy="4558757"/>
          </a:xfrm>
          <a:prstGeom prst="rect">
            <a:avLst/>
          </a:prstGeom>
        </p:spPr>
      </p:pic>
    </p:spTree>
    <p:extLst>
      <p:ext uri="{BB962C8B-B14F-4D97-AF65-F5344CB8AC3E}">
        <p14:creationId xmlns:p14="http://schemas.microsoft.com/office/powerpoint/2010/main" val="168034112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1325</TotalTime>
  <Words>2553</Words>
  <Application>Microsoft Office PowerPoint</Application>
  <PresentationFormat>Widescreen</PresentationFormat>
  <Paragraphs>124</Paragraphs>
  <Slides>26</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Times New Roman</vt:lpstr>
      <vt:lpstr>Arial</vt:lpstr>
      <vt:lpstr>menlo</vt:lpstr>
      <vt:lpstr>Libre Baskerville</vt:lpstr>
      <vt:lpstr>Calibri</vt:lpstr>
      <vt:lpstr>Lucida Calligraphy</vt:lpstr>
      <vt:lpstr>Bell MT</vt:lpstr>
      <vt:lpstr>Arial Narrow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Akshay enugula</cp:lastModifiedBy>
  <cp:revision>92</cp:revision>
  <dcterms:created xsi:type="dcterms:W3CDTF">2021-02-16T05:19:01Z</dcterms:created>
  <dcterms:modified xsi:type="dcterms:W3CDTF">2025-06-15T10:27:13Z</dcterms:modified>
</cp:coreProperties>
</file>