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6"/>
  </p:notesMasterIdLst>
  <p:handoutMasterIdLst>
    <p:handoutMasterId r:id="rId17"/>
  </p:handoutMasterIdLst>
  <p:sldIdLst>
    <p:sldId id="277" r:id="rId2"/>
    <p:sldId id="290" r:id="rId3"/>
    <p:sldId id="282" r:id="rId4"/>
    <p:sldId id="280" r:id="rId5"/>
    <p:sldId id="278" r:id="rId6"/>
    <p:sldId id="283" r:id="rId7"/>
    <p:sldId id="285" r:id="rId8"/>
    <p:sldId id="286" r:id="rId9"/>
    <p:sldId id="284" r:id="rId10"/>
    <p:sldId id="287" r:id="rId11"/>
    <p:sldId id="279" r:id="rId12"/>
    <p:sldId id="289" r:id="rId13"/>
    <p:sldId id="288"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663300"/>
    <a:srgbClr val="FF6600"/>
    <a:srgbClr val="993300"/>
    <a:srgbClr val="00FF00"/>
    <a:srgbClr val="CC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14" autoAdjust="0"/>
  </p:normalViewPr>
  <p:slideViewPr>
    <p:cSldViewPr snapToGrid="0">
      <p:cViewPr varScale="1">
        <p:scale>
          <a:sx n="75" d="100"/>
          <a:sy n="75" d="100"/>
        </p:scale>
        <p:origin x="450" y="66"/>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7/10/2022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7/10/2022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Rectangle 7">
            <a:extLst>
              <a:ext uri="{FF2B5EF4-FFF2-40B4-BE49-F238E27FC236}">
                <a16:creationId xmlns:a16="http://schemas.microsoft.com/office/drawing/2014/main" id="{1475A5CD-F59C-C844-4ED8-918EC0C46AA1}"/>
              </a:ext>
            </a:extLst>
          </p:cNvPr>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B93266-8FB4-430B-8AE3-3A53F50E1A0B}" type="datetime1">
              <a:rPr lang="en-US" smtClean="0"/>
              <a:pPr/>
              <a:t>7/10/2022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744045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B93266-8FB4-430B-8AE3-3A53F50E1A0B}" type="datetime1">
              <a:rPr lang="en-US" smtClean="0"/>
              <a:pPr/>
              <a:t>7/10/2022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5838612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B93266-8FB4-430B-8AE3-3A53F50E1A0B}" type="datetime1">
              <a:rPr lang="en-US" smtClean="0"/>
              <a:pPr/>
              <a:t>7/10/2022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126551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B93266-8FB4-430B-8AE3-3A53F50E1A0B}" type="datetime1">
              <a:rPr lang="en-US" smtClean="0"/>
              <a:pPr/>
              <a:t>7/10/2022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02944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B93266-8FB4-430B-8AE3-3A53F50E1A0B}" type="datetime1">
              <a:rPr lang="en-US" smtClean="0"/>
              <a:pPr/>
              <a:t>7/10/2022</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1214094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B93266-8FB4-430B-8AE3-3A53F50E1A0B}" type="datetime1">
              <a:rPr lang="en-US" smtClean="0"/>
              <a:pPr/>
              <a:t>7/10/2022</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8326919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93266-8FB4-430B-8AE3-3A53F50E1A0B}" type="datetime1">
              <a:rPr lang="en-US" smtClean="0"/>
              <a:pPr/>
              <a:t>7/10/2022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33313775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93266-8FB4-430B-8AE3-3A53F50E1A0B}" type="datetime1">
              <a:rPr lang="en-US" smtClean="0"/>
              <a:pPr/>
              <a:t>7/10/2022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4934003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93266-8FB4-430B-8AE3-3A53F50E1A0B}" type="datetime1">
              <a:rPr lang="en-US" smtClean="0"/>
              <a:pPr/>
              <a:t>7/10/2022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0097895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93266-8FB4-430B-8AE3-3A53F50E1A0B}" type="datetime1">
              <a:rPr lang="en-US" smtClean="0"/>
              <a:pPr/>
              <a:t>7/10/2022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530870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Rectangle 7">
            <a:extLst>
              <a:ext uri="{FF2B5EF4-FFF2-40B4-BE49-F238E27FC236}">
                <a16:creationId xmlns:a16="http://schemas.microsoft.com/office/drawing/2014/main" id="{9928D7D7-FD14-B403-F0B6-43A3F1811305}"/>
              </a:ext>
            </a:extLst>
          </p:cNvPr>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2DAB5D1-2369-D0BA-BCC1-CA2BCCD5A97F}"/>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929192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B93266-8FB4-430B-8AE3-3A53F50E1A0B}" type="datetime1">
              <a:rPr lang="en-US" smtClean="0"/>
              <a:pPr/>
              <a:t>7/10/2022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0986197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B93266-8FB4-430B-8AE3-3A53F50E1A0B}" type="datetime1">
              <a:rPr lang="en-US" smtClean="0"/>
              <a:pPr/>
              <a:t>7/10/2022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3392714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25771-5E10-4A19-AB0E-909293152332}" type="datetime1">
              <a:rPr lang="en-US" smtClean="0"/>
              <a:pPr/>
              <a:t>7/10/2022</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58528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3606FD5-B03F-45D5-A178-114C548C0032}" type="datetime1">
              <a:rPr lang="en-US" smtClean="0"/>
              <a:pPr/>
              <a:t>7/10/2022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661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B93266-8FB4-430B-8AE3-3A53F50E1A0B}" type="datetime1">
              <a:rPr lang="en-US" smtClean="0"/>
              <a:pPr/>
              <a:t>7/10/2022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992735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1E0B12-F9DE-47EF-A076-CF602073F1B2}" type="datetime1">
              <a:rPr lang="en-US" smtClean="0"/>
              <a:pPr/>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9" name="Rectangle 8">
            <a:extLst>
              <a:ext uri="{FF2B5EF4-FFF2-40B4-BE49-F238E27FC236}">
                <a16:creationId xmlns:a16="http://schemas.microsoft.com/office/drawing/2014/main" id="{70E40677-B09C-292B-1309-78AD15807652}"/>
              </a:ext>
            </a:extLst>
          </p:cNvPr>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073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8B93266-8FB4-430B-8AE3-3A53F50E1A0B}" type="datetime1">
              <a:rPr lang="en-US" smtClean="0"/>
              <a:pPr/>
              <a:t>7/10/2022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31375A4-56A4-47D6-9801-1991572033F7}" type="slidenum">
              <a:rPr lang="en-US" smtClean="0"/>
              <a:pPr/>
              <a:t>‹#›</a:t>
            </a:fld>
            <a:endParaRPr lang="en-US"/>
          </a:p>
        </p:txBody>
      </p:sp>
      <p:sp>
        <p:nvSpPr>
          <p:cNvPr id="8" name="Rectangle 7">
            <a:extLst>
              <a:ext uri="{FF2B5EF4-FFF2-40B4-BE49-F238E27FC236}">
                <a16:creationId xmlns:a16="http://schemas.microsoft.com/office/drawing/2014/main" id="{44D0B960-7218-0B73-8562-62CBF35024FC}"/>
              </a:ext>
            </a:extLst>
          </p:cNvPr>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23764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VilokBhat/Wordle.gi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967359" y="1626143"/>
            <a:ext cx="3365500" cy="895350"/>
          </a:xfrm>
          <a:noFill/>
        </p:spPr>
        <p:txBody>
          <a:bodyPr>
            <a:noAutofit/>
          </a:bodyPr>
          <a:lstStyle/>
          <a:p>
            <a:r>
              <a:rPr lang="en-US" sz="5400" b="1" dirty="0">
                <a:solidFill>
                  <a:srgbClr val="0070C0"/>
                </a:solidFill>
                <a:effectLst/>
                <a:latin typeface="Times New Roman" panose="02020603050405020304" pitchFamily="18" charset="0"/>
                <a:cs typeface="Times New Roman" panose="02020603050405020304" pitchFamily="18" charset="0"/>
              </a:rPr>
              <a:t>w</a:t>
            </a:r>
            <a:r>
              <a:rPr lang="en-US" sz="5400" b="1" dirty="0">
                <a:solidFill>
                  <a:srgbClr val="7030A0"/>
                </a:solidFill>
                <a:effectLst/>
                <a:latin typeface="Times New Roman" panose="02020603050405020304" pitchFamily="18" charset="0"/>
                <a:cs typeface="Times New Roman" panose="02020603050405020304" pitchFamily="18" charset="0"/>
              </a:rPr>
              <a:t>o</a:t>
            </a:r>
            <a:r>
              <a:rPr lang="en-US" sz="5400" b="1" dirty="0">
                <a:solidFill>
                  <a:srgbClr val="00B050"/>
                </a:solidFill>
                <a:effectLst/>
                <a:latin typeface="Times New Roman" panose="02020603050405020304" pitchFamily="18" charset="0"/>
                <a:cs typeface="Times New Roman" panose="02020603050405020304" pitchFamily="18" charset="0"/>
              </a:rPr>
              <a:t>r</a:t>
            </a:r>
            <a:r>
              <a:rPr lang="en-US" sz="5400" b="1" dirty="0">
                <a:solidFill>
                  <a:srgbClr val="FF0000"/>
                </a:solidFill>
                <a:effectLst/>
                <a:latin typeface="Times New Roman" panose="02020603050405020304" pitchFamily="18" charset="0"/>
                <a:cs typeface="Times New Roman" panose="02020603050405020304" pitchFamily="18" charset="0"/>
              </a:rPr>
              <a:t>d</a:t>
            </a:r>
            <a:r>
              <a:rPr lang="en-US" sz="5400" b="1" dirty="0">
                <a:solidFill>
                  <a:srgbClr val="FFC000"/>
                </a:solidFill>
                <a:effectLst/>
                <a:latin typeface="Times New Roman" panose="02020603050405020304" pitchFamily="18" charset="0"/>
                <a:cs typeface="Times New Roman" panose="02020603050405020304" pitchFamily="18" charset="0"/>
              </a:rPr>
              <a:t>l</a:t>
            </a:r>
            <a:r>
              <a:rPr lang="en-US" sz="5400" b="1" dirty="0">
                <a:solidFill>
                  <a:srgbClr val="00B050"/>
                </a:solidFill>
                <a:effectLst/>
                <a:latin typeface="Times New Roman" panose="02020603050405020304" pitchFamily="18" charset="0"/>
                <a:cs typeface="Times New Roman" panose="02020603050405020304" pitchFamily="18" charset="0"/>
              </a:rPr>
              <a:t>e</a:t>
            </a:r>
          </a:p>
        </p:txBody>
      </p:sp>
      <p:sp>
        <p:nvSpPr>
          <p:cNvPr id="6" name="TextBox 5">
            <a:extLst>
              <a:ext uri="{FF2B5EF4-FFF2-40B4-BE49-F238E27FC236}">
                <a16:creationId xmlns:a16="http://schemas.microsoft.com/office/drawing/2014/main" id="{9DA3170C-FD34-59CB-62F4-47A986603D1D}"/>
              </a:ext>
            </a:extLst>
          </p:cNvPr>
          <p:cNvSpPr txBox="1"/>
          <p:nvPr/>
        </p:nvSpPr>
        <p:spPr>
          <a:xfrm>
            <a:off x="1861962" y="1054150"/>
            <a:ext cx="261303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Mini-Project on: </a:t>
            </a:r>
          </a:p>
        </p:txBody>
      </p:sp>
      <p:pic>
        <p:nvPicPr>
          <p:cNvPr id="1026" name="Picture 2" descr="Engineering College in Bangalore">
            <a:extLst>
              <a:ext uri="{FF2B5EF4-FFF2-40B4-BE49-F238E27FC236}">
                <a16:creationId xmlns:a16="http://schemas.microsoft.com/office/drawing/2014/main" id="{CAB2D307-1D66-E2E8-9BC1-D2C2C807AD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215" y="40091"/>
            <a:ext cx="5506894" cy="4001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412ECDC-7D5E-80F6-4D2E-E9BBBF6A0050}"/>
              </a:ext>
            </a:extLst>
          </p:cNvPr>
          <p:cNvSpPr txBox="1"/>
          <p:nvPr/>
        </p:nvSpPr>
        <p:spPr>
          <a:xfrm>
            <a:off x="3892139" y="2885697"/>
            <a:ext cx="3515939"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Subject : Python Programming </a:t>
            </a:r>
          </a:p>
          <a:p>
            <a:pPr algn="ctr"/>
            <a:r>
              <a:rPr lang="en-US" dirty="0">
                <a:latin typeface="Times New Roman" panose="02020603050405020304" pitchFamily="18" charset="0"/>
                <a:cs typeface="Times New Roman" panose="02020603050405020304" pitchFamily="18" charset="0"/>
              </a:rPr>
              <a:t>(18ISE451</a:t>
            </a:r>
            <a:r>
              <a:rPr lang="en-US" dirty="0"/>
              <a:t>)</a:t>
            </a:r>
          </a:p>
        </p:txBody>
      </p:sp>
      <p:sp>
        <p:nvSpPr>
          <p:cNvPr id="9" name="TextBox 8">
            <a:extLst>
              <a:ext uri="{FF2B5EF4-FFF2-40B4-BE49-F238E27FC236}">
                <a16:creationId xmlns:a16="http://schemas.microsoft.com/office/drawing/2014/main" id="{0FADFDF7-E215-9B62-850A-F17940DB7F0D}"/>
              </a:ext>
            </a:extLst>
          </p:cNvPr>
          <p:cNvSpPr txBox="1"/>
          <p:nvPr/>
        </p:nvSpPr>
        <p:spPr>
          <a:xfrm>
            <a:off x="7791812" y="4662197"/>
            <a:ext cx="4172933" cy="1615827"/>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Presented by:</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Akshay</a:t>
            </a:r>
            <a:r>
              <a:rPr lang="en-US" dirty="0">
                <a:latin typeface="Times New Roman" panose="02020603050405020304" pitchFamily="18" charset="0"/>
                <a:cs typeface="Times New Roman" panose="02020603050405020304" pitchFamily="18" charset="0"/>
              </a:rPr>
              <a:t> Prashant Hegde(1NT20IS015)</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Byalalli</a:t>
            </a:r>
            <a:r>
              <a:rPr lang="en-US" dirty="0">
                <a:latin typeface="Times New Roman" panose="02020603050405020304" pitchFamily="18" charset="0"/>
                <a:cs typeface="Times New Roman" panose="02020603050405020304" pitchFamily="18" charset="0"/>
              </a:rPr>
              <a:t> Jagadish(1NT20IS037)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Smriti Suresh (1NT20IS164)</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Vilok Bhat(1NT20IS187)               </a:t>
            </a:r>
          </a:p>
        </p:txBody>
      </p:sp>
      <p:sp>
        <p:nvSpPr>
          <p:cNvPr id="10" name="TextBox 9">
            <a:extLst>
              <a:ext uri="{FF2B5EF4-FFF2-40B4-BE49-F238E27FC236}">
                <a16:creationId xmlns:a16="http://schemas.microsoft.com/office/drawing/2014/main" id="{4B2B49D7-0E20-1F8A-B90B-6E4035140198}"/>
              </a:ext>
            </a:extLst>
          </p:cNvPr>
          <p:cNvSpPr txBox="1"/>
          <p:nvPr/>
        </p:nvSpPr>
        <p:spPr>
          <a:xfrm>
            <a:off x="5042094" y="3592705"/>
            <a:ext cx="121602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Group : 11</a:t>
            </a:r>
          </a:p>
        </p:txBody>
      </p:sp>
      <p:sp>
        <p:nvSpPr>
          <p:cNvPr id="3" name="TextBox 2">
            <a:extLst>
              <a:ext uri="{FF2B5EF4-FFF2-40B4-BE49-F238E27FC236}">
                <a16:creationId xmlns:a16="http://schemas.microsoft.com/office/drawing/2014/main" id="{C8CA7674-1BD7-BEA7-D3C2-9D37B628B4A8}"/>
              </a:ext>
            </a:extLst>
          </p:cNvPr>
          <p:cNvSpPr txBox="1"/>
          <p:nvPr/>
        </p:nvSpPr>
        <p:spPr>
          <a:xfrm>
            <a:off x="2868809" y="2501702"/>
            <a:ext cx="556260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Department of Information Science and Engineering</a:t>
            </a:r>
          </a:p>
        </p:txBody>
      </p:sp>
      <p:sp>
        <p:nvSpPr>
          <p:cNvPr id="4" name="TextBox 3">
            <a:extLst>
              <a:ext uri="{FF2B5EF4-FFF2-40B4-BE49-F238E27FC236}">
                <a16:creationId xmlns:a16="http://schemas.microsoft.com/office/drawing/2014/main" id="{87589AD3-B797-6126-719E-2E9A64ECAB58}"/>
              </a:ext>
            </a:extLst>
          </p:cNvPr>
          <p:cNvSpPr txBox="1"/>
          <p:nvPr/>
        </p:nvSpPr>
        <p:spPr>
          <a:xfrm>
            <a:off x="1005424" y="4639115"/>
            <a:ext cx="1863385" cy="1661993"/>
          </a:xfrm>
          <a:prstGeom prst="rect">
            <a:avLst/>
          </a:prstGeom>
          <a:noFill/>
        </p:spPr>
        <p:txBody>
          <a:bodyPr wrap="square" rtlCol="0">
            <a:spAutoFit/>
          </a:bodyPr>
          <a:lstStyle/>
          <a:p>
            <a:pPr algn="ctr">
              <a:lnSpc>
                <a:spcPct val="150000"/>
              </a:lnSpc>
            </a:pPr>
            <a:r>
              <a:rPr lang="en-US" sz="2000" dirty="0">
                <a:latin typeface="Times New Roman" panose="02020603050405020304" pitchFamily="18" charset="0"/>
                <a:cs typeface="Times New Roman" panose="02020603050405020304" pitchFamily="18" charset="0"/>
              </a:rPr>
              <a:t>Submitted to</a:t>
            </a:r>
          </a:p>
          <a:p>
            <a:pPr algn="ctr">
              <a:lnSpc>
                <a:spcPct val="150000"/>
              </a:lnSpc>
            </a:pPr>
            <a:r>
              <a:rPr lang="en-US" sz="2000" b="1" dirty="0">
                <a:latin typeface="Times New Roman" panose="02020603050405020304" pitchFamily="18" charset="0"/>
                <a:cs typeface="Times New Roman" panose="02020603050405020304" pitchFamily="18" charset="0"/>
              </a:rPr>
              <a:t>Dr. Mohan S.G</a:t>
            </a:r>
          </a:p>
          <a:p>
            <a:pPr algn="ctr"/>
            <a:r>
              <a:rPr lang="en-US" sz="1400" dirty="0">
                <a:latin typeface="Times New Roman" panose="02020603050405020304" pitchFamily="18" charset="0"/>
                <a:cs typeface="Times New Roman" panose="02020603050405020304" pitchFamily="18" charset="0"/>
              </a:rPr>
              <a:t>Professor, HOD</a:t>
            </a:r>
          </a:p>
          <a:p>
            <a:pPr algn="ctr"/>
            <a:r>
              <a:rPr lang="en-US" sz="1400" dirty="0">
                <a:latin typeface="Times New Roman" panose="02020603050405020304" pitchFamily="18" charset="0"/>
                <a:cs typeface="Times New Roman" panose="02020603050405020304" pitchFamily="18" charset="0"/>
              </a:rPr>
              <a:t>Dept of ISE</a:t>
            </a:r>
          </a:p>
          <a:p>
            <a:pPr algn="ctr"/>
            <a:r>
              <a:rPr lang="en-US" sz="1400" dirty="0">
                <a:latin typeface="Times New Roman" panose="02020603050405020304" pitchFamily="18" charset="0"/>
                <a:cs typeface="Times New Roman" panose="02020603050405020304" pitchFamily="18" charset="0"/>
              </a:rPr>
              <a:t>NMIT</a:t>
            </a:r>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a:extLst>
              <a:ext uri="{FF2B5EF4-FFF2-40B4-BE49-F238E27FC236}">
                <a16:creationId xmlns:a16="http://schemas.microsoft.com/office/drawing/2014/main" id="{B8CF0E8A-71F7-227D-7D01-9FA871810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9090" y="701020"/>
            <a:ext cx="3881210" cy="1634289"/>
          </a:xfrm>
          <a:prstGeom prst="rect">
            <a:avLst/>
          </a:prstGeom>
        </p:spPr>
      </p:pic>
      <p:sp>
        <p:nvSpPr>
          <p:cNvPr id="7" name="TextBox 6">
            <a:extLst>
              <a:ext uri="{FF2B5EF4-FFF2-40B4-BE49-F238E27FC236}">
                <a16:creationId xmlns:a16="http://schemas.microsoft.com/office/drawing/2014/main" id="{8CD55AA3-F18E-22CD-ECA0-FA90C1004680}"/>
              </a:ext>
            </a:extLst>
          </p:cNvPr>
          <p:cNvSpPr txBox="1"/>
          <p:nvPr/>
        </p:nvSpPr>
        <p:spPr>
          <a:xfrm>
            <a:off x="609600" y="1285976"/>
            <a:ext cx="5689600" cy="830997"/>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rPr>
              <a:t>In this Project we are using </a:t>
            </a:r>
            <a:r>
              <a:rPr lang="en-US" sz="1600" i="1" dirty="0" err="1">
                <a:effectLst/>
                <a:latin typeface="Times New Roman" panose="02020603050405020304" pitchFamily="18" charset="0"/>
                <a:ea typeface="Calibri" panose="020F0502020204030204" pitchFamily="34" charset="0"/>
              </a:rPr>
              <a:t>read_random_word</a:t>
            </a:r>
            <a:r>
              <a:rPr lang="en-US" sz="1600" dirty="0">
                <a:effectLst/>
                <a:latin typeface="Times New Roman" panose="02020603050405020304" pitchFamily="18" charset="0"/>
                <a:ea typeface="Calibri" panose="020F0502020204030204" pitchFamily="34" charset="0"/>
              </a:rPr>
              <a:t> function to return the random word from the text file </a:t>
            </a:r>
            <a:r>
              <a:rPr lang="en-US" sz="1600" i="1" dirty="0">
                <a:effectLst/>
                <a:latin typeface="Times New Roman" panose="02020603050405020304" pitchFamily="18" charset="0"/>
                <a:ea typeface="Calibri" panose="020F0502020204030204" pitchFamily="34" charset="0"/>
              </a:rPr>
              <a:t>“</a:t>
            </a:r>
            <a:r>
              <a:rPr lang="en-US" sz="1600" i="1" dirty="0" err="1">
                <a:effectLst/>
                <a:latin typeface="Times New Roman" panose="02020603050405020304" pitchFamily="18" charset="0"/>
                <a:ea typeface="Calibri" panose="020F0502020204030204" pitchFamily="34" charset="0"/>
              </a:rPr>
              <a:t>word.text</a:t>
            </a:r>
            <a:r>
              <a:rPr lang="en-US" sz="1600" i="1" dirty="0">
                <a:effectLst/>
                <a:latin typeface="Times New Roman" panose="02020603050405020304" pitchFamily="18" charset="0"/>
                <a:ea typeface="Calibri" panose="020F0502020204030204" pitchFamily="34" charset="0"/>
              </a:rPr>
              <a:t>”</a:t>
            </a:r>
            <a:r>
              <a:rPr lang="en-US" sz="1600" dirty="0">
                <a:effectLst/>
                <a:latin typeface="Times New Roman" panose="02020603050405020304" pitchFamily="18" charset="0"/>
                <a:ea typeface="Calibri" panose="020F0502020204030204" pitchFamily="34" charset="0"/>
              </a:rPr>
              <a:t> which consist of list of five letter words.</a:t>
            </a:r>
            <a:endParaRPr lang="en-US" sz="1600" dirty="0"/>
          </a:p>
        </p:txBody>
      </p:sp>
      <p:sp>
        <p:nvSpPr>
          <p:cNvPr id="9" name="TextBox 8">
            <a:extLst>
              <a:ext uri="{FF2B5EF4-FFF2-40B4-BE49-F238E27FC236}">
                <a16:creationId xmlns:a16="http://schemas.microsoft.com/office/drawing/2014/main" id="{A8FDB393-B88B-AE99-DBEC-DEC979FF7889}"/>
              </a:ext>
            </a:extLst>
          </p:cNvPr>
          <p:cNvSpPr txBox="1"/>
          <p:nvPr/>
        </p:nvSpPr>
        <p:spPr>
          <a:xfrm>
            <a:off x="7594600" y="2313776"/>
            <a:ext cx="3251200" cy="276999"/>
          </a:xfrm>
          <a:prstGeom prst="rect">
            <a:avLst/>
          </a:prstGeom>
          <a:noFill/>
        </p:spPr>
        <p:txBody>
          <a:bodyPr wrap="square" rtlCol="0">
            <a:spAutoFit/>
          </a:bodyPr>
          <a:lstStyle/>
          <a:p>
            <a:pPr algn="ctr"/>
            <a:r>
              <a:rPr lang="en-US" sz="1200" dirty="0"/>
              <a:t>Function for pick the random word for text file</a:t>
            </a:r>
          </a:p>
        </p:txBody>
      </p:sp>
      <p:pic>
        <p:nvPicPr>
          <p:cNvPr id="11" name="Picture 10" descr="Text&#10;&#10;Description automatically generated">
            <a:extLst>
              <a:ext uri="{FF2B5EF4-FFF2-40B4-BE49-F238E27FC236}">
                <a16:creationId xmlns:a16="http://schemas.microsoft.com/office/drawing/2014/main" id="{548AE1BC-602B-E5A6-66FE-59361BF45B0D}"/>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089841" y="3032052"/>
            <a:ext cx="3458883" cy="2611460"/>
          </a:xfrm>
          <a:prstGeom prst="rect">
            <a:avLst/>
          </a:prstGeom>
        </p:spPr>
      </p:pic>
      <p:pic>
        <p:nvPicPr>
          <p:cNvPr id="13" name="Picture 12" descr="Text&#10;&#10;Description automatically generated">
            <a:extLst>
              <a:ext uri="{FF2B5EF4-FFF2-40B4-BE49-F238E27FC236}">
                <a16:creationId xmlns:a16="http://schemas.microsoft.com/office/drawing/2014/main" id="{4C4729F4-8C65-01DC-8688-474A798F63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3121" y="3032052"/>
            <a:ext cx="3458879" cy="2611459"/>
          </a:xfrm>
          <a:prstGeom prst="rect">
            <a:avLst/>
          </a:prstGeom>
        </p:spPr>
      </p:pic>
      <p:sp>
        <p:nvSpPr>
          <p:cNvPr id="14" name="TextBox 13">
            <a:extLst>
              <a:ext uri="{FF2B5EF4-FFF2-40B4-BE49-F238E27FC236}">
                <a16:creationId xmlns:a16="http://schemas.microsoft.com/office/drawing/2014/main" id="{24499691-03E5-1F01-F8EC-B33A20532545}"/>
              </a:ext>
            </a:extLst>
          </p:cNvPr>
          <p:cNvSpPr txBox="1"/>
          <p:nvPr/>
        </p:nvSpPr>
        <p:spPr>
          <a:xfrm>
            <a:off x="7432360" y="5595960"/>
            <a:ext cx="4152900" cy="276999"/>
          </a:xfrm>
          <a:prstGeom prst="rect">
            <a:avLst/>
          </a:prstGeom>
          <a:noFill/>
        </p:spPr>
        <p:txBody>
          <a:bodyPr wrap="square" rtlCol="0">
            <a:spAutoFit/>
          </a:bodyPr>
          <a:lstStyle/>
          <a:p>
            <a:r>
              <a:rPr lang="en-US" sz="1200" dirty="0"/>
              <a:t>Main logic of the program and for coloring</a:t>
            </a:r>
          </a:p>
        </p:txBody>
      </p:sp>
      <p:sp>
        <p:nvSpPr>
          <p:cNvPr id="15" name="TextBox 14">
            <a:extLst>
              <a:ext uri="{FF2B5EF4-FFF2-40B4-BE49-F238E27FC236}">
                <a16:creationId xmlns:a16="http://schemas.microsoft.com/office/drawing/2014/main" id="{4C26E453-D7EF-0AA4-B8A7-25B5913C58FC}"/>
              </a:ext>
            </a:extLst>
          </p:cNvPr>
          <p:cNvSpPr txBox="1"/>
          <p:nvPr/>
        </p:nvSpPr>
        <p:spPr>
          <a:xfrm>
            <a:off x="508000" y="3324043"/>
            <a:ext cx="4581841" cy="2027478"/>
          </a:xfrm>
          <a:prstGeom prst="rect">
            <a:avLst/>
          </a:prstGeom>
          <a:noFill/>
        </p:spPr>
        <p:txBody>
          <a:bodyPr wrap="square" rtlCol="0">
            <a:spAutoFit/>
          </a:bodyPr>
          <a:lstStyle/>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this program we are using   </a:t>
            </a:r>
            <a:r>
              <a:rPr lang="en-US" sz="1600" i="1" dirty="0" err="1">
                <a:effectLst/>
                <a:latin typeface="Times New Roman" panose="02020603050405020304" pitchFamily="18" charset="0"/>
                <a:ea typeface="Calibri" panose="020F0502020204030204" pitchFamily="34" charset="0"/>
                <a:cs typeface="Times New Roman" panose="02020603050405020304" pitchFamily="18" charset="0"/>
              </a:rPr>
              <a:t>termcolor</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package for coloring the letters in word. </a:t>
            </a: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If the letter is in correct position as the original word, that letter in word which the player guessed is shown in green color. If the letter exists but not in correct position, then it is shown in yellow color. Otherwise, it will be shown in white color.</a:t>
            </a:r>
          </a:p>
        </p:txBody>
      </p:sp>
      <p:sp>
        <p:nvSpPr>
          <p:cNvPr id="3" name="Title 2">
            <a:extLst>
              <a:ext uri="{FF2B5EF4-FFF2-40B4-BE49-F238E27FC236}">
                <a16:creationId xmlns:a16="http://schemas.microsoft.com/office/drawing/2014/main" id="{87FD27CB-9CC6-788F-A5D9-0269E8BA1191}"/>
              </a:ext>
            </a:extLst>
          </p:cNvPr>
          <p:cNvSpPr>
            <a:spLocks noGrp="1"/>
          </p:cNvSpPr>
          <p:nvPr>
            <p:ph type="title"/>
          </p:nvPr>
        </p:nvSpPr>
        <p:spPr>
          <a:xfrm>
            <a:off x="714060" y="354476"/>
            <a:ext cx="6718300" cy="1178890"/>
          </a:xfrm>
        </p:spPr>
        <p:txBody>
          <a:bodyPr>
            <a:normAutofit/>
          </a:bodyPr>
          <a:lstStyle/>
          <a:p>
            <a:pPr algn="l"/>
            <a:r>
              <a:rPr lang="en-US" sz="3200" b="1" dirty="0">
                <a:latin typeface="Times New Roman" panose="02020603050405020304" pitchFamily="18" charset="0"/>
                <a:cs typeface="Times New Roman" panose="02020603050405020304" pitchFamily="18" charset="0"/>
              </a:rPr>
              <a:t>Code snippets</a:t>
            </a:r>
            <a:br>
              <a:rPr lang="en-US" sz="3200" b="1" dirty="0"/>
            </a:br>
            <a:endParaRPr lang="en-US" dirty="0"/>
          </a:p>
        </p:txBody>
      </p:sp>
    </p:spTree>
    <p:extLst>
      <p:ext uri="{BB962C8B-B14F-4D97-AF65-F5344CB8AC3E}">
        <p14:creationId xmlns:p14="http://schemas.microsoft.com/office/powerpoint/2010/main" val="145852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76E5E41C-C281-88E4-0227-F9CF4163050B}"/>
              </a:ext>
            </a:extLst>
          </p:cNvPr>
          <p:cNvPicPr>
            <a:picLocks noChangeAspect="1"/>
          </p:cNvPicPr>
          <p:nvPr/>
        </p:nvPicPr>
        <p:blipFill rotWithShape="1">
          <a:blip r:embed="rId2">
            <a:extLst>
              <a:ext uri="{28A0092B-C50C-407E-A947-70E740481C1C}">
                <a14:useLocalDpi xmlns:a14="http://schemas.microsoft.com/office/drawing/2010/main" val="0"/>
              </a:ext>
            </a:extLst>
          </a:blip>
          <a:srcRect r="10711"/>
          <a:stretch/>
        </p:blipFill>
        <p:spPr>
          <a:xfrm>
            <a:off x="507999" y="1851576"/>
            <a:ext cx="4504572" cy="2910794"/>
          </a:xfrm>
          <a:prstGeom prst="rect">
            <a:avLst/>
          </a:prstGeom>
        </p:spPr>
      </p:pic>
      <p:pic>
        <p:nvPicPr>
          <p:cNvPr id="7" name="Picture 6" descr="Text&#10;&#10;Description automatically generated">
            <a:extLst>
              <a:ext uri="{FF2B5EF4-FFF2-40B4-BE49-F238E27FC236}">
                <a16:creationId xmlns:a16="http://schemas.microsoft.com/office/drawing/2014/main" id="{BE0DAF9A-943C-9AD1-8CC2-92FC7A0F4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954" y="1851576"/>
            <a:ext cx="4504573" cy="2910794"/>
          </a:xfrm>
          <a:prstGeom prst="rect">
            <a:avLst/>
          </a:prstGeom>
        </p:spPr>
      </p:pic>
      <p:sp>
        <p:nvSpPr>
          <p:cNvPr id="9" name="TextBox 8">
            <a:extLst>
              <a:ext uri="{FF2B5EF4-FFF2-40B4-BE49-F238E27FC236}">
                <a16:creationId xmlns:a16="http://schemas.microsoft.com/office/drawing/2014/main" id="{961CC8A2-6319-8D8F-035F-692B831D1151}"/>
              </a:ext>
            </a:extLst>
          </p:cNvPr>
          <p:cNvSpPr txBox="1"/>
          <p:nvPr/>
        </p:nvSpPr>
        <p:spPr>
          <a:xfrm>
            <a:off x="507999" y="5182331"/>
            <a:ext cx="4504573" cy="307777"/>
          </a:xfrm>
          <a:prstGeom prst="rect">
            <a:avLst/>
          </a:prstGeom>
          <a:noFill/>
        </p:spPr>
        <p:txBody>
          <a:bodyPr wrap="square" rtlCol="0">
            <a:spAutoFit/>
          </a:bodyPr>
          <a:lstStyle/>
          <a:p>
            <a:r>
              <a:rPr lang="en-US" sz="1400" dirty="0">
                <a:ea typeface="Calibri" panose="020F0502020204030204" pitchFamily="34" charset="0"/>
                <a:cs typeface="Calibri" panose="020F0502020204030204" pitchFamily="34" charset="0"/>
              </a:rPr>
              <a:t>This is the interface of the game </a:t>
            </a:r>
          </a:p>
        </p:txBody>
      </p:sp>
      <p:sp>
        <p:nvSpPr>
          <p:cNvPr id="11" name="TextBox 10">
            <a:extLst>
              <a:ext uri="{FF2B5EF4-FFF2-40B4-BE49-F238E27FC236}">
                <a16:creationId xmlns:a16="http://schemas.microsoft.com/office/drawing/2014/main" id="{6530E0D8-A3E5-358F-F174-C9569CA2D740}"/>
              </a:ext>
            </a:extLst>
          </p:cNvPr>
          <p:cNvSpPr txBox="1"/>
          <p:nvPr/>
        </p:nvSpPr>
        <p:spPr>
          <a:xfrm>
            <a:off x="6127954" y="5182331"/>
            <a:ext cx="4504573" cy="738664"/>
          </a:xfrm>
          <a:prstGeom prst="rect">
            <a:avLst/>
          </a:prstGeom>
          <a:noFill/>
        </p:spPr>
        <p:txBody>
          <a:bodyPr wrap="square" rtlCol="0">
            <a:spAutoFit/>
          </a:bodyPr>
          <a:lstStyle/>
          <a:p>
            <a:r>
              <a:rPr lang="en-US" sz="1400" dirty="0"/>
              <a:t>When the 6 attempts exceeds , it will display ‘you lose the game’ and display the original 5 letter word and score will be initialized to zero.</a:t>
            </a:r>
          </a:p>
        </p:txBody>
      </p:sp>
      <p:sp>
        <p:nvSpPr>
          <p:cNvPr id="12" name="TextBox 11">
            <a:extLst>
              <a:ext uri="{FF2B5EF4-FFF2-40B4-BE49-F238E27FC236}">
                <a16:creationId xmlns:a16="http://schemas.microsoft.com/office/drawing/2014/main" id="{700B9A1D-AF91-EB40-9D7A-7A0ABF5B0C52}"/>
              </a:ext>
            </a:extLst>
          </p:cNvPr>
          <p:cNvSpPr txBox="1"/>
          <p:nvPr/>
        </p:nvSpPr>
        <p:spPr>
          <a:xfrm>
            <a:off x="11212341" y="5594238"/>
            <a:ext cx="1081259" cy="307777"/>
          </a:xfrm>
          <a:prstGeom prst="rect">
            <a:avLst/>
          </a:prstGeom>
          <a:noFill/>
        </p:spPr>
        <p:txBody>
          <a:bodyPr wrap="square" rtlCol="0">
            <a:spAutoFit/>
          </a:bodyPr>
          <a:lstStyle/>
          <a:p>
            <a:r>
              <a:rPr lang="en-US" sz="1400" dirty="0"/>
              <a:t>Continued.,</a:t>
            </a:r>
          </a:p>
        </p:txBody>
      </p:sp>
      <p:sp>
        <p:nvSpPr>
          <p:cNvPr id="3" name="Title 2">
            <a:extLst>
              <a:ext uri="{FF2B5EF4-FFF2-40B4-BE49-F238E27FC236}">
                <a16:creationId xmlns:a16="http://schemas.microsoft.com/office/drawing/2014/main" id="{9105B03E-267E-80C9-A663-C831CF168801}"/>
              </a:ext>
            </a:extLst>
          </p:cNvPr>
          <p:cNvSpPr>
            <a:spLocks noGrp="1"/>
          </p:cNvSpPr>
          <p:nvPr>
            <p:ph type="title"/>
          </p:nvPr>
        </p:nvSpPr>
        <p:spPr>
          <a:xfrm>
            <a:off x="999373" y="288615"/>
            <a:ext cx="9601200" cy="1143000"/>
          </a:xfrm>
        </p:spPr>
        <p:txBody>
          <a:bodyPr>
            <a:normAutofit/>
          </a:bodyPr>
          <a:lstStyle/>
          <a:p>
            <a:pPr algn="l"/>
            <a:r>
              <a:rPr lang="en-US" sz="3200" b="1" dirty="0">
                <a:latin typeface="Times New Roman" panose="02020603050405020304" pitchFamily="18" charset="0"/>
                <a:cs typeface="Times New Roman" panose="02020603050405020304" pitchFamily="18" charset="0"/>
              </a:rPr>
              <a:t>RESULTS AND SNAPSHOTS:</a:t>
            </a:r>
            <a:endParaRPr lang="en-US" dirty="0"/>
          </a:p>
        </p:txBody>
      </p:sp>
    </p:spTree>
    <p:extLst>
      <p:ext uri="{BB962C8B-B14F-4D97-AF65-F5344CB8AC3E}">
        <p14:creationId xmlns:p14="http://schemas.microsoft.com/office/powerpoint/2010/main" val="411021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55191567-7599-0B16-12D6-173E94C43D7A}"/>
              </a:ext>
            </a:extLst>
          </p:cNvPr>
          <p:cNvPicPr>
            <a:picLocks noChangeAspect="1"/>
          </p:cNvPicPr>
          <p:nvPr/>
        </p:nvPicPr>
        <p:blipFill rotWithShape="1">
          <a:blip r:embed="rId2">
            <a:extLst>
              <a:ext uri="{28A0092B-C50C-407E-A947-70E740481C1C}">
                <a14:useLocalDpi xmlns:a14="http://schemas.microsoft.com/office/drawing/2010/main" val="0"/>
              </a:ext>
            </a:extLst>
          </a:blip>
          <a:srcRect r="5220"/>
          <a:stretch/>
        </p:blipFill>
        <p:spPr>
          <a:xfrm>
            <a:off x="510801" y="1153553"/>
            <a:ext cx="4932403" cy="3553002"/>
          </a:xfrm>
          <a:prstGeom prst="rect">
            <a:avLst/>
          </a:prstGeom>
        </p:spPr>
      </p:pic>
      <p:pic>
        <p:nvPicPr>
          <p:cNvPr id="7" name="Picture 6" descr="Text&#10;&#10;Description automatically generated">
            <a:extLst>
              <a:ext uri="{FF2B5EF4-FFF2-40B4-BE49-F238E27FC236}">
                <a16:creationId xmlns:a16="http://schemas.microsoft.com/office/drawing/2014/main" id="{8AB35B71-9E7E-A4D9-10CB-23514D004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690" y="1153553"/>
            <a:ext cx="4932403" cy="3553002"/>
          </a:xfrm>
          <a:prstGeom prst="rect">
            <a:avLst/>
          </a:prstGeom>
        </p:spPr>
      </p:pic>
      <p:sp>
        <p:nvSpPr>
          <p:cNvPr id="8" name="TextBox 7">
            <a:extLst>
              <a:ext uri="{FF2B5EF4-FFF2-40B4-BE49-F238E27FC236}">
                <a16:creationId xmlns:a16="http://schemas.microsoft.com/office/drawing/2014/main" id="{A5ABF948-3C41-1AF4-6756-0AD92D125C41}"/>
              </a:ext>
            </a:extLst>
          </p:cNvPr>
          <p:cNvSpPr txBox="1"/>
          <p:nvPr/>
        </p:nvSpPr>
        <p:spPr>
          <a:xfrm>
            <a:off x="510801" y="5024533"/>
            <a:ext cx="4734299" cy="738664"/>
          </a:xfrm>
          <a:prstGeom prst="rect">
            <a:avLst/>
          </a:prstGeom>
          <a:noFill/>
        </p:spPr>
        <p:txBody>
          <a:bodyPr wrap="square" rtlCol="0">
            <a:spAutoFit/>
          </a:bodyPr>
          <a:lstStyle/>
          <a:p>
            <a:r>
              <a:rPr lang="en-US" sz="1400" dirty="0"/>
              <a:t>When player guess the word within the 6 attempts, and it display ‘you guessed the word’ and score will be incremented by one and display the score.</a:t>
            </a:r>
            <a:endParaRPr lang="en-US" dirty="0"/>
          </a:p>
        </p:txBody>
      </p:sp>
      <p:sp>
        <p:nvSpPr>
          <p:cNvPr id="9" name="TextBox 8">
            <a:extLst>
              <a:ext uri="{FF2B5EF4-FFF2-40B4-BE49-F238E27FC236}">
                <a16:creationId xmlns:a16="http://schemas.microsoft.com/office/drawing/2014/main" id="{E3013F11-664D-1271-D0D4-E925CA258F72}"/>
              </a:ext>
            </a:extLst>
          </p:cNvPr>
          <p:cNvSpPr txBox="1"/>
          <p:nvPr/>
        </p:nvSpPr>
        <p:spPr>
          <a:xfrm>
            <a:off x="6353690" y="5024533"/>
            <a:ext cx="4521200" cy="738664"/>
          </a:xfrm>
          <a:prstGeom prst="rect">
            <a:avLst/>
          </a:prstGeom>
          <a:noFill/>
        </p:spPr>
        <p:txBody>
          <a:bodyPr wrap="square" rtlCol="0">
            <a:spAutoFit/>
          </a:bodyPr>
          <a:lstStyle/>
          <a:p>
            <a:r>
              <a:rPr lang="en-US" sz="1400" dirty="0"/>
              <a:t>After 6 attempt or won the game, If player wants to play again or quit the game,  it will ask  player to hit to continue else type “exit” to quit.</a:t>
            </a:r>
          </a:p>
        </p:txBody>
      </p:sp>
    </p:spTree>
    <p:extLst>
      <p:ext uri="{BB962C8B-B14F-4D97-AF65-F5344CB8AC3E}">
        <p14:creationId xmlns:p14="http://schemas.microsoft.com/office/powerpoint/2010/main" val="2695978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4B1F26-4C1B-C6DB-055C-52CD31FE921A}"/>
              </a:ext>
            </a:extLst>
          </p:cNvPr>
          <p:cNvSpPr txBox="1"/>
          <p:nvPr/>
        </p:nvSpPr>
        <p:spPr>
          <a:xfrm>
            <a:off x="1295400" y="342900"/>
            <a:ext cx="9601200" cy="1143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cap="all" baseline="0" dirty="0">
                <a:effectLst>
                  <a:outerShdw blurRad="38100" dist="25400" dir="18900000" algn="bl" rotWithShape="0">
                    <a:schemeClr val="bg1">
                      <a:alpha val="80000"/>
                    </a:schemeClr>
                  </a:outerShdw>
                </a:effectLst>
                <a:latin typeface="Times New Roman" panose="02020603050405020304" pitchFamily="18" charset="0"/>
                <a:ea typeface="+mj-ea"/>
                <a:cs typeface="Times New Roman" panose="02020603050405020304" pitchFamily="18" charset="0"/>
              </a:rPr>
              <a:t>Conclusion</a:t>
            </a:r>
          </a:p>
        </p:txBody>
      </p:sp>
      <p:sp>
        <p:nvSpPr>
          <p:cNvPr id="5" name="TextBox 4">
            <a:extLst>
              <a:ext uri="{FF2B5EF4-FFF2-40B4-BE49-F238E27FC236}">
                <a16:creationId xmlns:a16="http://schemas.microsoft.com/office/drawing/2014/main" id="{F52BD01E-6CB5-8105-130D-B6D8924F7456}"/>
              </a:ext>
            </a:extLst>
          </p:cNvPr>
          <p:cNvSpPr txBox="1"/>
          <p:nvPr/>
        </p:nvSpPr>
        <p:spPr>
          <a:xfrm>
            <a:off x="1295400" y="1828800"/>
            <a:ext cx="9601200" cy="4114800"/>
          </a:xfrm>
          <a:prstGeom prst="rect">
            <a:avLst/>
          </a:prstGeom>
        </p:spPr>
        <p:txBody>
          <a:bodyPr vert="horz" lIns="91440" tIns="45720" rIns="91440" bIns="45720" rtlCol="0">
            <a:normAutofit/>
          </a:bodyPr>
          <a:lstStyle/>
          <a:p>
            <a:pPr marL="0" marR="0" indent="-228600">
              <a:lnSpc>
                <a:spcPct val="90000"/>
              </a:lnSpc>
              <a:spcBef>
                <a:spcPts val="0"/>
              </a:spcBef>
              <a:spcAft>
                <a:spcPts val="800"/>
              </a:spcAft>
              <a:buClr>
                <a:schemeClr val="accent1"/>
              </a:buClr>
              <a:buFont typeface="Arial" pitchFamily="34" charset="0"/>
              <a:buChar char="•"/>
            </a:pPr>
            <a:r>
              <a:rPr lang="en-US" sz="2000" dirty="0">
                <a:effectLst/>
                <a:latin typeface="Times New Roman" panose="02020603050405020304" pitchFamily="18" charset="0"/>
                <a:cs typeface="Times New Roman" panose="02020603050405020304" pitchFamily="18" charset="0"/>
              </a:rPr>
              <a:t>In the conclusion of this Wordle game project, Wordle is the most popular word guessing game on the internet nowadays. In this game player may guess words like cities, known character, famous words etc., From this we can explore and learn more about the Python programming and its applications. Some of the concepts we can learn from this project are importing modules/packages, lists, </a:t>
            </a:r>
            <a:r>
              <a:rPr lang="en-US" sz="2000" dirty="0" err="1">
                <a:effectLst/>
                <a:latin typeface="Times New Roman" panose="02020603050405020304" pitchFamily="18" charset="0"/>
                <a:cs typeface="Times New Roman" panose="02020603050405020304" pitchFamily="18" charset="0"/>
              </a:rPr>
              <a:t>fstrings</a:t>
            </a:r>
            <a:r>
              <a:rPr lang="en-US" sz="2000" dirty="0">
                <a:effectLst/>
                <a:latin typeface="Times New Roman" panose="02020603050405020304" pitchFamily="18" charset="0"/>
                <a:cs typeface="Times New Roman" panose="02020603050405020304" pitchFamily="18" charset="0"/>
              </a:rPr>
              <a:t>, comparison of words, case conditions(like if else, </a:t>
            </a:r>
            <a:r>
              <a:rPr lang="en-US" sz="2000" dirty="0" err="1">
                <a:effectLst/>
                <a:latin typeface="Times New Roman" panose="02020603050405020304" pitchFamily="18" charset="0"/>
                <a:cs typeface="Times New Roman" panose="02020603050405020304" pitchFamily="18" charset="0"/>
              </a:rPr>
              <a:t>elif</a:t>
            </a:r>
            <a:r>
              <a:rPr lang="en-US" sz="2000" dirty="0">
                <a:effectLst/>
                <a:latin typeface="Times New Roman" panose="02020603050405020304" pitchFamily="18" charset="0"/>
                <a:cs typeface="Times New Roman" panose="02020603050405020304" pitchFamily="18" charset="0"/>
              </a:rPr>
              <a:t> etc.,), loops(like for loop, while loop) etc., This game is simple to code and easy to understand. </a:t>
            </a:r>
          </a:p>
          <a:p>
            <a:pPr marL="0" marR="0" indent="-228600">
              <a:lnSpc>
                <a:spcPct val="90000"/>
              </a:lnSpc>
              <a:spcBef>
                <a:spcPts val="0"/>
              </a:spcBef>
              <a:spcAft>
                <a:spcPts val="800"/>
              </a:spcAft>
              <a:buClr>
                <a:schemeClr val="accent1"/>
              </a:buClr>
              <a:buFont typeface="Arial" pitchFamily="34" charset="0"/>
              <a:buChar char="•"/>
            </a:pPr>
            <a:r>
              <a:rPr lang="en-US" sz="2000" dirty="0">
                <a:effectLst/>
                <a:latin typeface="Times New Roman" panose="02020603050405020304" pitchFamily="18" charset="0"/>
                <a:cs typeface="Times New Roman" panose="02020603050405020304" pitchFamily="18" charset="0"/>
              </a:rPr>
              <a:t>We have met up with the objectives of this project. From this game, player would be able to enjoy </a:t>
            </a:r>
            <a:r>
              <a:rPr lang="en-US" sz="2000" dirty="0">
                <a:latin typeface="Times New Roman" panose="02020603050405020304" pitchFamily="18" charset="0"/>
                <a:cs typeface="Times New Roman" panose="02020603050405020304" pitchFamily="18" charset="0"/>
              </a:rPr>
              <a:t>it</a:t>
            </a:r>
            <a:r>
              <a:rPr lang="en-US" sz="2000" dirty="0">
                <a:effectLst/>
              </a:rPr>
              <a:t>.</a:t>
            </a:r>
          </a:p>
        </p:txBody>
      </p:sp>
    </p:spTree>
    <p:extLst>
      <p:ext uri="{BB962C8B-B14F-4D97-AF65-F5344CB8AC3E}">
        <p14:creationId xmlns:p14="http://schemas.microsoft.com/office/powerpoint/2010/main" val="23378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E4D4F0-6325-AE67-A102-873E468AD7E3}"/>
              </a:ext>
            </a:extLst>
          </p:cNvPr>
          <p:cNvSpPr txBox="1"/>
          <p:nvPr/>
        </p:nvSpPr>
        <p:spPr>
          <a:xfrm>
            <a:off x="913774" y="1600377"/>
            <a:ext cx="9321419" cy="2308324"/>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Think-Python </a:t>
            </a:r>
          </a:p>
          <a:p>
            <a:r>
              <a:rPr lang="en-US" dirty="0">
                <a:latin typeface="Times New Roman" panose="02020603050405020304" pitchFamily="18" charset="0"/>
                <a:cs typeface="Times New Roman" panose="02020603050405020304" pitchFamily="18" charset="0"/>
              </a:rPr>
              <a:t>                      -By  Allen Downey </a:t>
            </a:r>
          </a:p>
          <a:p>
            <a:r>
              <a:rPr lang="en-US" dirty="0">
                <a:latin typeface="Times New Roman" panose="02020603050405020304" pitchFamily="18" charset="0"/>
                <a:cs typeface="Times New Roman" panose="02020603050405020304" pitchFamily="18" charset="0"/>
              </a:rPr>
              <a:t>          (for string, loops, conditions)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Stackoverflow</a:t>
            </a: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termcolor</a:t>
            </a:r>
            <a:r>
              <a:rPr lang="en-US" dirty="0">
                <a:latin typeface="Times New Roman" panose="02020603050405020304" pitchFamily="18" charset="0"/>
                <a:cs typeface="Times New Roman" panose="02020603050405020304" pitchFamily="18" charset="0"/>
              </a:rPr>
              <a:t> package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w3schools (for random module and built-in function)</a:t>
            </a:r>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FC204BD3-D7B0-3557-6246-0E8825A434AE}"/>
              </a:ext>
            </a:extLst>
          </p:cNvPr>
          <p:cNvSpPr txBox="1"/>
          <p:nvPr/>
        </p:nvSpPr>
        <p:spPr>
          <a:xfrm>
            <a:off x="3627023" y="5072957"/>
            <a:ext cx="3894920" cy="369332"/>
          </a:xfrm>
          <a:prstGeom prst="rect">
            <a:avLst/>
          </a:prstGeom>
          <a:noFill/>
        </p:spPr>
        <p:txBody>
          <a:bodyPr wrap="square" rtlCol="0">
            <a:spAutoFit/>
          </a:bodyPr>
          <a:lstStyle/>
          <a:p>
            <a:r>
              <a:rPr lang="en-US"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https://github.com/VilokBhat/Wordle.git</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8492CE5-1536-2EF6-4B42-66392245A436}"/>
              </a:ext>
            </a:extLst>
          </p:cNvPr>
          <p:cNvSpPr>
            <a:spLocks noGrp="1"/>
          </p:cNvSpPr>
          <p:nvPr>
            <p:ph type="title"/>
          </p:nvPr>
        </p:nvSpPr>
        <p:spPr/>
        <p:txBody>
          <a:bodyPr/>
          <a:lstStyle/>
          <a:p>
            <a:pPr algn="l"/>
            <a:r>
              <a:rPr lang="en-US" sz="3200" b="1" dirty="0">
                <a:latin typeface="Times New Roman" panose="02020603050405020304" pitchFamily="18" charset="0"/>
                <a:cs typeface="Times New Roman" panose="02020603050405020304" pitchFamily="18" charset="0"/>
              </a:rPr>
              <a:t>Source and Reference</a:t>
            </a:r>
            <a:br>
              <a:rPr lang="en-US" sz="3200" b="1" dirty="0"/>
            </a:br>
            <a:endParaRPr lang="en-US" dirty="0"/>
          </a:p>
        </p:txBody>
      </p:sp>
      <p:sp>
        <p:nvSpPr>
          <p:cNvPr id="6" name="TextBox 5">
            <a:extLst>
              <a:ext uri="{FF2B5EF4-FFF2-40B4-BE49-F238E27FC236}">
                <a16:creationId xmlns:a16="http://schemas.microsoft.com/office/drawing/2014/main" id="{D314069D-AAD5-52E2-6FF0-F641E102A3E5}"/>
              </a:ext>
            </a:extLst>
          </p:cNvPr>
          <p:cNvSpPr txBox="1"/>
          <p:nvPr/>
        </p:nvSpPr>
        <p:spPr>
          <a:xfrm>
            <a:off x="4206163" y="4658014"/>
            <a:ext cx="257412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Our project GitHub link</a:t>
            </a:r>
            <a:r>
              <a:rPr lang="en-US" dirty="0"/>
              <a:t>: </a:t>
            </a:r>
          </a:p>
        </p:txBody>
      </p:sp>
      <p:sp>
        <p:nvSpPr>
          <p:cNvPr id="7" name="Rectangle 6">
            <a:extLst>
              <a:ext uri="{FF2B5EF4-FFF2-40B4-BE49-F238E27FC236}">
                <a16:creationId xmlns:a16="http://schemas.microsoft.com/office/drawing/2014/main" id="{526AE6EC-54B4-0FEB-327C-83F5EB0D6790}"/>
              </a:ext>
            </a:extLst>
          </p:cNvPr>
          <p:cNvSpPr/>
          <p:nvPr/>
        </p:nvSpPr>
        <p:spPr>
          <a:xfrm>
            <a:off x="3318680" y="4487501"/>
            <a:ext cx="4349086" cy="10922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3897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33E4B3-9FB7-000A-9E45-4A07228900AD}"/>
              </a:ext>
            </a:extLst>
          </p:cNvPr>
          <p:cNvSpPr txBox="1"/>
          <p:nvPr/>
        </p:nvSpPr>
        <p:spPr>
          <a:xfrm>
            <a:off x="1295400" y="381000"/>
            <a:ext cx="9601200" cy="1143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cap="all" baseline="0" dirty="0">
                <a:effectLst>
                  <a:outerShdw blurRad="38100" dist="25400" dir="18900000" algn="bl" rotWithShape="0">
                    <a:schemeClr val="bg1">
                      <a:alpha val="80000"/>
                    </a:schemeClr>
                  </a:outerShdw>
                </a:effectLst>
                <a:latin typeface="Times New Roman" panose="02020603050405020304" pitchFamily="18" charset="0"/>
                <a:ea typeface="+mj-ea"/>
                <a:cs typeface="Times New Roman" panose="02020603050405020304" pitchFamily="18" charset="0"/>
              </a:rPr>
              <a:t>Table of Content</a:t>
            </a:r>
          </a:p>
        </p:txBody>
      </p:sp>
      <p:sp>
        <p:nvSpPr>
          <p:cNvPr id="5" name="TextBox 4">
            <a:extLst>
              <a:ext uri="{FF2B5EF4-FFF2-40B4-BE49-F238E27FC236}">
                <a16:creationId xmlns:a16="http://schemas.microsoft.com/office/drawing/2014/main" id="{AB267C4C-558A-3ADC-163C-90E7E9568CF9}"/>
              </a:ext>
            </a:extLst>
          </p:cNvPr>
          <p:cNvSpPr txBox="1"/>
          <p:nvPr/>
        </p:nvSpPr>
        <p:spPr>
          <a:xfrm>
            <a:off x="1295400" y="1828800"/>
            <a:ext cx="9601200" cy="4114800"/>
          </a:xfrm>
          <a:prstGeom prst="rect">
            <a:avLst/>
          </a:prstGeom>
        </p:spPr>
        <p:txBody>
          <a:bodyPr vert="horz" lIns="91440" tIns="45720" rIns="91440" bIns="45720" rtlCol="0">
            <a:normAutofit/>
          </a:bodyPr>
          <a:lstStyle/>
          <a:p>
            <a:pPr marL="457200" indent="-342900">
              <a:lnSpc>
                <a:spcPct val="90000"/>
              </a:lnSpc>
              <a:spcAft>
                <a:spcPts val="600"/>
              </a:spcAft>
              <a:buClr>
                <a:schemeClr val="accent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457200" indent="-342900">
              <a:lnSpc>
                <a:spcPct val="90000"/>
              </a:lnSpc>
              <a:spcAft>
                <a:spcPts val="600"/>
              </a:spcAft>
              <a:buClr>
                <a:schemeClr val="accent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Objective</a:t>
            </a:r>
          </a:p>
          <a:p>
            <a:pPr marL="457200" indent="-342900">
              <a:lnSpc>
                <a:spcPct val="90000"/>
              </a:lnSpc>
              <a:spcAft>
                <a:spcPts val="600"/>
              </a:spcAft>
              <a:buClr>
                <a:schemeClr val="accent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a:t>
            </a:r>
          </a:p>
          <a:p>
            <a:pPr marL="457200" indent="-342900">
              <a:lnSpc>
                <a:spcPct val="90000"/>
              </a:lnSpc>
              <a:spcAft>
                <a:spcPts val="600"/>
              </a:spcAft>
              <a:buClr>
                <a:schemeClr val="accent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Flowchart</a:t>
            </a:r>
          </a:p>
          <a:p>
            <a:pPr marL="457200" indent="-342900">
              <a:lnSpc>
                <a:spcPct val="90000"/>
              </a:lnSpc>
              <a:spcAft>
                <a:spcPts val="600"/>
              </a:spcAft>
              <a:buClr>
                <a:schemeClr val="accent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Algorithm</a:t>
            </a:r>
          </a:p>
          <a:p>
            <a:pPr marL="457200" indent="-342900">
              <a:lnSpc>
                <a:spcPct val="90000"/>
              </a:lnSpc>
              <a:spcAft>
                <a:spcPts val="600"/>
              </a:spcAft>
              <a:buClr>
                <a:schemeClr val="accent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Method of Working</a:t>
            </a:r>
          </a:p>
          <a:p>
            <a:pPr marL="457200" indent="-342900">
              <a:lnSpc>
                <a:spcPct val="90000"/>
              </a:lnSpc>
              <a:spcAft>
                <a:spcPts val="600"/>
              </a:spcAft>
              <a:buClr>
                <a:schemeClr val="accent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Code snippets</a:t>
            </a:r>
          </a:p>
          <a:p>
            <a:pPr marL="457200" indent="-342900">
              <a:lnSpc>
                <a:spcPct val="90000"/>
              </a:lnSpc>
              <a:spcAft>
                <a:spcPts val="600"/>
              </a:spcAft>
              <a:buClr>
                <a:schemeClr val="accent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Results and snapshots</a:t>
            </a:r>
          </a:p>
          <a:p>
            <a:pPr marL="457200" indent="-342900">
              <a:lnSpc>
                <a:spcPct val="90000"/>
              </a:lnSpc>
              <a:spcAft>
                <a:spcPts val="600"/>
              </a:spcAft>
              <a:buClr>
                <a:schemeClr val="accent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64164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0277-6855-AACC-3EEF-942CDA6164EA}"/>
              </a:ext>
            </a:extLst>
          </p:cNvPr>
          <p:cNvSpPr>
            <a:spLocks noGrp="1"/>
          </p:cNvSpPr>
          <p:nvPr>
            <p:ph type="title"/>
          </p:nvPr>
        </p:nvSpPr>
        <p:spPr>
          <a:xfrm>
            <a:off x="1028700" y="245170"/>
            <a:ext cx="9537700" cy="1143000"/>
          </a:xfrm>
        </p:spPr>
        <p:txBody>
          <a:bodyPr/>
          <a:lstStyle/>
          <a:p>
            <a:pPr algn="l"/>
            <a:r>
              <a:rPr lang="en-US" b="1" dirty="0">
                <a:latin typeface="Times New Roman" panose="02020603050405020304" pitchFamily="18" charset="0"/>
                <a:cs typeface="Times New Roman" panose="02020603050405020304" pitchFamily="18" charset="0"/>
              </a:rPr>
              <a:t>Introduction: </a:t>
            </a:r>
          </a:p>
        </p:txBody>
      </p:sp>
      <p:sp>
        <p:nvSpPr>
          <p:cNvPr id="4" name="TextBox 3">
            <a:extLst>
              <a:ext uri="{FF2B5EF4-FFF2-40B4-BE49-F238E27FC236}">
                <a16:creationId xmlns:a16="http://schemas.microsoft.com/office/drawing/2014/main" id="{9B0D5E40-A1CA-D9FF-0183-8D905F70B80F}"/>
              </a:ext>
            </a:extLst>
          </p:cNvPr>
          <p:cNvSpPr txBox="1"/>
          <p:nvPr/>
        </p:nvSpPr>
        <p:spPr>
          <a:xfrm>
            <a:off x="1117600" y="1930400"/>
            <a:ext cx="8051800" cy="3539430"/>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wordle is a web-based word game created and developed by Welsh engineer Josh Wardle.  Wardle making it public in October 2021. The game gained large popularity in December 2021. This was later owned and published by The New York Times Company since February 2022,  and later the game was created in various languages other than English.</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 player has six attempts to guess a five-letter word, with feedback given for each guess in the form of colored tiles indicating when the letters match or occupy the correct position.</a:t>
            </a:r>
          </a:p>
          <a:p>
            <a:pPr algn="just"/>
            <a:r>
              <a:rPr lang="en-US" sz="1600" dirty="0">
                <a:latin typeface="Times New Roman" panose="02020603050405020304" pitchFamily="18" charset="0"/>
                <a:cs typeface="Times New Roman" panose="02020603050405020304" pitchFamily="18" charset="0"/>
              </a:rPr>
              <a:t>A green tile means you have predicted the correct placement of the word.</a:t>
            </a:r>
          </a:p>
          <a:p>
            <a:pPr algn="just"/>
            <a:r>
              <a:rPr lang="en-US" sz="1600" dirty="0">
                <a:latin typeface="Times New Roman" panose="02020603050405020304" pitchFamily="18" charset="0"/>
                <a:cs typeface="Times New Roman" panose="02020603050405020304" pitchFamily="18" charset="0"/>
              </a:rPr>
              <a:t>A yellow tile means the letter is present in the word, but your prediction had the wrong position.</a:t>
            </a:r>
          </a:p>
          <a:p>
            <a:pPr algn="just"/>
            <a:r>
              <a:rPr lang="en-US" sz="1600" dirty="0">
                <a:latin typeface="Times New Roman" panose="02020603050405020304" pitchFamily="18" charset="0"/>
                <a:cs typeface="Times New Roman" panose="02020603050405020304" pitchFamily="18" charset="0"/>
              </a:rPr>
              <a:t>And lastly a white tile means the letter is not present in the word.</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Everyday the game has a single daily solution, with all players attempting to guess the same word, and the player can play the game only once in a day. But in our game player can play the game number of times without limit.</a:t>
            </a:r>
          </a:p>
        </p:txBody>
      </p:sp>
    </p:spTree>
    <p:extLst>
      <p:ext uri="{BB962C8B-B14F-4D97-AF65-F5344CB8AC3E}">
        <p14:creationId xmlns:p14="http://schemas.microsoft.com/office/powerpoint/2010/main" val="327659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D0BD78-DE65-43F4-B68B-232AA99F5C37}"/>
              </a:ext>
            </a:extLst>
          </p:cNvPr>
          <p:cNvPicPr>
            <a:picLocks noChangeAspect="1"/>
          </p:cNvPicPr>
          <p:nvPr/>
        </p:nvPicPr>
        <p:blipFill>
          <a:blip r:embed="rId2"/>
          <a:stretch>
            <a:fillRect/>
          </a:stretch>
        </p:blipFill>
        <p:spPr>
          <a:xfrm>
            <a:off x="1673452" y="2025103"/>
            <a:ext cx="3073400" cy="3623982"/>
          </a:xfrm>
          <a:prstGeom prst="rect">
            <a:avLst/>
          </a:prstGeom>
        </p:spPr>
      </p:pic>
      <p:pic>
        <p:nvPicPr>
          <p:cNvPr id="5" name="Picture 4">
            <a:extLst>
              <a:ext uri="{FF2B5EF4-FFF2-40B4-BE49-F238E27FC236}">
                <a16:creationId xmlns:a16="http://schemas.microsoft.com/office/drawing/2014/main" id="{49C0BB96-60A6-0668-454F-AC6479DEACC3}"/>
              </a:ext>
            </a:extLst>
          </p:cNvPr>
          <p:cNvPicPr>
            <a:picLocks noChangeAspect="1"/>
          </p:cNvPicPr>
          <p:nvPr/>
        </p:nvPicPr>
        <p:blipFill>
          <a:blip r:embed="rId3"/>
          <a:stretch>
            <a:fillRect/>
          </a:stretch>
        </p:blipFill>
        <p:spPr>
          <a:xfrm>
            <a:off x="7007452" y="1936592"/>
            <a:ext cx="3037556" cy="3801005"/>
          </a:xfrm>
          <a:prstGeom prst="rect">
            <a:avLst/>
          </a:prstGeom>
        </p:spPr>
      </p:pic>
      <p:sp>
        <p:nvSpPr>
          <p:cNvPr id="6" name="TextBox 5">
            <a:extLst>
              <a:ext uri="{FF2B5EF4-FFF2-40B4-BE49-F238E27FC236}">
                <a16:creationId xmlns:a16="http://schemas.microsoft.com/office/drawing/2014/main" id="{F561E251-D6A3-896B-E22F-E28D7BDB0996}"/>
              </a:ext>
            </a:extLst>
          </p:cNvPr>
          <p:cNvSpPr txBox="1"/>
          <p:nvPr/>
        </p:nvSpPr>
        <p:spPr>
          <a:xfrm>
            <a:off x="3940402" y="1385937"/>
            <a:ext cx="39751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This is the quick view of the wordle game</a:t>
            </a:r>
            <a:r>
              <a:rPr lang="en-US" sz="1600" dirty="0"/>
              <a:t>:</a:t>
            </a:r>
          </a:p>
        </p:txBody>
      </p:sp>
      <p:sp>
        <p:nvSpPr>
          <p:cNvPr id="2" name="TextBox 1">
            <a:extLst>
              <a:ext uri="{FF2B5EF4-FFF2-40B4-BE49-F238E27FC236}">
                <a16:creationId xmlns:a16="http://schemas.microsoft.com/office/drawing/2014/main" id="{27AEBBD9-BF77-59E4-A615-6A46F78DF99B}"/>
              </a:ext>
            </a:extLst>
          </p:cNvPr>
          <p:cNvSpPr txBox="1"/>
          <p:nvPr/>
        </p:nvSpPr>
        <p:spPr>
          <a:xfrm>
            <a:off x="2146992" y="5737597"/>
            <a:ext cx="2209108" cy="307777"/>
          </a:xfrm>
          <a:prstGeom prst="rect">
            <a:avLst/>
          </a:prstGeom>
          <a:noFill/>
        </p:spPr>
        <p:txBody>
          <a:bodyPr wrap="square" rtlCol="0">
            <a:spAutoFit/>
          </a:bodyPr>
          <a:lstStyle/>
          <a:p>
            <a:pPr algn="ctr"/>
            <a:r>
              <a:rPr lang="en-US" sz="1400" dirty="0"/>
              <a:t>Fig 1</a:t>
            </a:r>
          </a:p>
        </p:txBody>
      </p:sp>
      <p:sp>
        <p:nvSpPr>
          <p:cNvPr id="3" name="TextBox 2">
            <a:extLst>
              <a:ext uri="{FF2B5EF4-FFF2-40B4-BE49-F238E27FC236}">
                <a16:creationId xmlns:a16="http://schemas.microsoft.com/office/drawing/2014/main" id="{8AE823E8-C7EB-8520-038E-2E1886CD32AD}"/>
              </a:ext>
            </a:extLst>
          </p:cNvPr>
          <p:cNvSpPr txBox="1"/>
          <p:nvPr/>
        </p:nvSpPr>
        <p:spPr>
          <a:xfrm>
            <a:off x="8102600" y="5737596"/>
            <a:ext cx="1066800" cy="307777"/>
          </a:xfrm>
          <a:prstGeom prst="rect">
            <a:avLst/>
          </a:prstGeom>
          <a:noFill/>
        </p:spPr>
        <p:txBody>
          <a:bodyPr wrap="square" rtlCol="0">
            <a:spAutoFit/>
          </a:bodyPr>
          <a:lstStyle/>
          <a:p>
            <a:pPr algn="ctr"/>
            <a:r>
              <a:rPr lang="en-US" sz="1400" dirty="0"/>
              <a:t>Fig 2</a:t>
            </a:r>
          </a:p>
        </p:txBody>
      </p:sp>
    </p:spTree>
    <p:extLst>
      <p:ext uri="{BB962C8B-B14F-4D97-AF65-F5344CB8AC3E}">
        <p14:creationId xmlns:p14="http://schemas.microsoft.com/office/powerpoint/2010/main" val="275398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8C12DA-98E9-1BF6-6BD7-758766CF8348}"/>
              </a:ext>
            </a:extLst>
          </p:cNvPr>
          <p:cNvSpPr txBox="1"/>
          <p:nvPr/>
        </p:nvSpPr>
        <p:spPr>
          <a:xfrm>
            <a:off x="1295400" y="381000"/>
            <a:ext cx="9601200" cy="1143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cap="all" baseline="0" dirty="0">
                <a:effectLst>
                  <a:outerShdw blurRad="38100" dist="25400" dir="18900000" algn="bl" rotWithShape="0">
                    <a:schemeClr val="bg1">
                      <a:alpha val="80000"/>
                    </a:schemeClr>
                  </a:outerShdw>
                </a:effectLst>
                <a:latin typeface="Times New Roman" panose="02020603050405020304" pitchFamily="18" charset="0"/>
                <a:ea typeface="+mj-ea"/>
                <a:cs typeface="Times New Roman" panose="02020603050405020304" pitchFamily="18" charset="0"/>
              </a:rPr>
              <a:t>Objective</a:t>
            </a:r>
          </a:p>
        </p:txBody>
      </p:sp>
      <p:sp>
        <p:nvSpPr>
          <p:cNvPr id="5" name="TextBox 4">
            <a:extLst>
              <a:ext uri="{FF2B5EF4-FFF2-40B4-BE49-F238E27FC236}">
                <a16:creationId xmlns:a16="http://schemas.microsoft.com/office/drawing/2014/main" id="{34EAF3BD-28E8-C969-78A7-FC8BCA62F15B}"/>
              </a:ext>
            </a:extLst>
          </p:cNvPr>
          <p:cNvSpPr txBox="1"/>
          <p:nvPr/>
        </p:nvSpPr>
        <p:spPr>
          <a:xfrm>
            <a:off x="1295400" y="1828800"/>
            <a:ext cx="9601200" cy="4114800"/>
          </a:xfrm>
          <a:prstGeom prst="rect">
            <a:avLst/>
          </a:prstGeom>
        </p:spPr>
        <p:txBody>
          <a:bodyPr vert="horz" lIns="91440" tIns="45720" rIns="91440" bIns="45720" rtlCol="0">
            <a:normAutofit/>
          </a:bodyPr>
          <a:lstStyle/>
          <a:p>
            <a:pPr indent="-228600">
              <a:lnSpc>
                <a:spcPct val="90000"/>
              </a:lnSpc>
              <a:spcAft>
                <a:spcPts val="600"/>
              </a:spcAft>
              <a:buClr>
                <a:schemeClr val="accent1"/>
              </a:buClr>
              <a:buFont typeface="Arial" pitchFamily="34" charset="0"/>
              <a:buChar char="•"/>
            </a:pPr>
            <a:r>
              <a:rPr lang="en-US" sz="2000" b="0" i="0" dirty="0">
                <a:effectLst/>
                <a:latin typeface="Times New Roman" panose="02020603050405020304" pitchFamily="18" charset="0"/>
                <a:cs typeface="Times New Roman" panose="02020603050405020304" pitchFamily="18" charset="0"/>
              </a:rPr>
              <a:t>Build a Python program that plays Wordle. It should make guesses of 5 letter word and try and figure out the ultimate answer word in 6 guess as possible.</a:t>
            </a:r>
            <a:endParaRPr lang="en-US" sz="2000" dirty="0">
              <a:latin typeface="Times New Roman" panose="02020603050405020304" pitchFamily="18" charset="0"/>
              <a:cs typeface="Times New Roman" panose="02020603050405020304" pitchFamily="18" charset="0"/>
            </a:endParaRPr>
          </a:p>
          <a:p>
            <a:pPr indent="-228600">
              <a:lnSpc>
                <a:spcPct val="90000"/>
              </a:lnSpc>
              <a:spcAft>
                <a:spcPts val="600"/>
              </a:spcAft>
              <a:buClr>
                <a:schemeClr val="accent1"/>
              </a:buClr>
              <a:buFont typeface="Arial" pitchFamily="34" charset="0"/>
              <a:buChar char="•"/>
            </a:pPr>
            <a:r>
              <a:rPr lang="en-US" sz="2000" b="0" i="0" dirty="0">
                <a:effectLst/>
                <a:latin typeface="Times New Roman" panose="02020603050405020304" pitchFamily="18" charset="0"/>
                <a:cs typeface="Times New Roman" panose="02020603050405020304" pitchFamily="18" charset="0"/>
              </a:rPr>
              <a:t>There will be  6 tries to guess the word correctly.</a:t>
            </a:r>
          </a:p>
          <a:p>
            <a:pPr indent="-228600">
              <a:lnSpc>
                <a:spcPct val="90000"/>
              </a:lnSpc>
              <a:spcAft>
                <a:spcPts val="600"/>
              </a:spcAft>
              <a:buClr>
                <a:schemeClr val="accent1"/>
              </a:buClr>
              <a:buFont typeface="Arial" pitchFamily="34" charset="0"/>
              <a:buChar char="•"/>
            </a:pPr>
            <a:r>
              <a:rPr lang="en-US" sz="2000" b="0" i="0" dirty="0">
                <a:effectLst/>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 </a:t>
            </a:r>
            <a:r>
              <a:rPr lang="en-US" sz="2000" b="0" i="0" dirty="0">
                <a:effectLst/>
                <a:latin typeface="Times New Roman" panose="02020603050405020304" pitchFamily="18" charset="0"/>
                <a:cs typeface="Times New Roman" panose="02020603050405020304" pitchFamily="18" charset="0"/>
              </a:rPr>
              <a:t>guess word at the </a:t>
            </a:r>
            <a:r>
              <a:rPr lang="en-US" sz="2000" b="0" dirty="0">
                <a:effectLst/>
                <a:latin typeface="Times New Roman" panose="02020603050405020304" pitchFamily="18" charset="0"/>
                <a:cs typeface="Times New Roman" panose="02020603050405020304" pitchFamily="18" charset="0"/>
              </a:rPr>
              <a:t>exact</a:t>
            </a:r>
            <a:r>
              <a:rPr lang="en-US" sz="2000" b="0" i="0" dirty="0">
                <a:effectLst/>
                <a:latin typeface="Times New Roman" panose="02020603050405020304" pitchFamily="18" charset="0"/>
                <a:cs typeface="Times New Roman" panose="02020603050405020304" pitchFamily="18" charset="0"/>
              </a:rPr>
              <a:t> position of a letter in the word, it will turn </a:t>
            </a:r>
            <a:r>
              <a:rPr lang="en-US" sz="2000" b="0" i="1" dirty="0">
                <a:effectLst/>
                <a:latin typeface="Times New Roman" panose="02020603050405020304" pitchFamily="18" charset="0"/>
                <a:cs typeface="Times New Roman" panose="02020603050405020304" pitchFamily="18" charset="0"/>
              </a:rPr>
              <a:t>GREEN</a:t>
            </a:r>
            <a:r>
              <a:rPr lang="en-US" sz="2000" dirty="0">
                <a:latin typeface="Times New Roman" panose="02020603050405020304" pitchFamily="18" charset="0"/>
                <a:cs typeface="Times New Roman" panose="02020603050405020304" pitchFamily="18" charset="0"/>
              </a:rPr>
              <a:t>.</a:t>
            </a:r>
          </a:p>
          <a:p>
            <a:pPr indent="-228600">
              <a:lnSpc>
                <a:spcPct val="90000"/>
              </a:lnSpc>
              <a:spcAft>
                <a:spcPts val="600"/>
              </a:spcAft>
              <a:buClr>
                <a:schemeClr val="accent1"/>
              </a:buClr>
              <a:buFont typeface="Arial" pitchFamily="34" charset="0"/>
              <a:buChar char="•"/>
            </a:pPr>
            <a:r>
              <a:rPr lang="en-US" sz="2000" b="0" i="0" dirty="0">
                <a:effectLst/>
                <a:latin typeface="Times New Roman" panose="02020603050405020304" pitchFamily="18" charset="0"/>
                <a:cs typeface="Times New Roman" panose="02020603050405020304" pitchFamily="18" charset="0"/>
              </a:rPr>
              <a:t>If the guess word’s letter that exists, but it is in the wrong position it turns </a:t>
            </a:r>
            <a:r>
              <a:rPr lang="en-US" sz="2000" i="1" dirty="0">
                <a:latin typeface="Times New Roman" panose="02020603050405020304" pitchFamily="18" charset="0"/>
                <a:cs typeface="Times New Roman" panose="02020603050405020304" pitchFamily="18" charset="0"/>
              </a:rPr>
              <a:t>YELLOW</a:t>
            </a:r>
            <a:endParaRPr lang="en-US" sz="2000" b="0" i="0" dirty="0">
              <a:effectLst/>
              <a:latin typeface="Times New Roman" panose="02020603050405020304" pitchFamily="18" charset="0"/>
              <a:cs typeface="Times New Roman" panose="02020603050405020304" pitchFamily="18" charset="0"/>
            </a:endParaRPr>
          </a:p>
          <a:p>
            <a:pPr indent="-228600">
              <a:lnSpc>
                <a:spcPct val="90000"/>
              </a:lnSpc>
              <a:spcAft>
                <a:spcPts val="600"/>
              </a:spcAft>
              <a:buClr>
                <a:schemeClr val="accent1"/>
              </a:buClr>
              <a:buFont typeface="Arial" pitchFamily="34" charset="0"/>
              <a:buChar char="•"/>
            </a:pPr>
            <a:r>
              <a:rPr lang="en-US" sz="2000" b="0" i="0" dirty="0">
                <a:effectLst/>
                <a:latin typeface="Times New Roman" panose="02020603050405020304" pitchFamily="18" charset="0"/>
                <a:cs typeface="Times New Roman" panose="02020603050405020304" pitchFamily="18" charset="0"/>
              </a:rPr>
              <a:t>If the letter does not exist, it will stay </a:t>
            </a:r>
            <a:r>
              <a:rPr lang="en-US" sz="2000" b="0" i="1" dirty="0">
                <a:effectLst/>
                <a:latin typeface="Times New Roman" panose="02020603050405020304" pitchFamily="18" charset="0"/>
                <a:cs typeface="Times New Roman" panose="02020603050405020304" pitchFamily="18" charset="0"/>
              </a:rPr>
              <a:t>WHITE</a:t>
            </a:r>
            <a:r>
              <a:rPr lang="en-US" sz="2000" b="0" i="0" dirty="0">
                <a:effectLst/>
                <a:latin typeface="Times New Roman" panose="02020603050405020304" pitchFamily="18" charset="0"/>
                <a:cs typeface="Times New Roman" panose="02020603050405020304" pitchFamily="18" charset="0"/>
              </a:rPr>
              <a:t> only or  that letter does not change to any other color. </a:t>
            </a:r>
          </a:p>
          <a:p>
            <a:pPr indent="-228600">
              <a:lnSpc>
                <a:spcPct val="90000"/>
              </a:lnSpc>
              <a:spcAft>
                <a:spcPts val="600"/>
              </a:spcAft>
              <a:buClr>
                <a:schemeClr val="accent1"/>
              </a:buClr>
              <a:buFont typeface="Arial" pitchFamily="34" charset="0"/>
              <a:buChar char="•"/>
            </a:pPr>
            <a:r>
              <a:rPr lang="en-US" sz="2000" b="0" i="0" dirty="0">
                <a:effectLst/>
                <a:latin typeface="Times New Roman" panose="02020603050405020304" pitchFamily="18" charset="0"/>
                <a:cs typeface="Times New Roman" panose="02020603050405020304" pitchFamily="18" charset="0"/>
              </a:rPr>
              <a:t>If the word is guessed within the 6 attempt, </a:t>
            </a:r>
            <a:r>
              <a:rPr lang="en-US" sz="2000" dirty="0">
                <a:latin typeface="Times New Roman" panose="02020603050405020304" pitchFamily="18" charset="0"/>
                <a:cs typeface="Times New Roman" panose="02020603050405020304" pitchFamily="18" charset="0"/>
              </a:rPr>
              <a:t>player</a:t>
            </a:r>
            <a:r>
              <a:rPr lang="en-US" sz="2000" b="0" i="0" dirty="0">
                <a:effectLst/>
                <a:latin typeface="Times New Roman" panose="02020603050405020304" pitchFamily="18" charset="0"/>
                <a:cs typeface="Times New Roman" panose="02020603050405020304" pitchFamily="18" charset="0"/>
              </a:rPr>
              <a:t> won the game else it will display the correct word at the end.</a:t>
            </a:r>
          </a:p>
          <a:p>
            <a:pPr indent="-228600">
              <a:lnSpc>
                <a:spcPct val="90000"/>
              </a:lnSpc>
              <a:spcAft>
                <a:spcPts val="600"/>
              </a:spcAft>
              <a:buClr>
                <a:schemeClr val="accent1"/>
              </a:buClr>
              <a:buFont typeface="Arial" pitchFamily="34" charset="0"/>
              <a:buChar char="•"/>
            </a:pPr>
            <a:endParaRPr lang="en-US" sz="2000" dirty="0"/>
          </a:p>
        </p:txBody>
      </p:sp>
    </p:spTree>
    <p:extLst>
      <p:ext uri="{BB962C8B-B14F-4D97-AF65-F5344CB8AC3E}">
        <p14:creationId xmlns:p14="http://schemas.microsoft.com/office/powerpoint/2010/main" val="399097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1A4CC7-8EC7-0EB8-6E6F-190A39AEFD00}"/>
              </a:ext>
            </a:extLst>
          </p:cNvPr>
          <p:cNvSpPr txBox="1"/>
          <p:nvPr/>
        </p:nvSpPr>
        <p:spPr>
          <a:xfrm>
            <a:off x="1295400" y="381000"/>
            <a:ext cx="9601200" cy="1143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cap="all" baseline="0" dirty="0">
                <a:effectLst>
                  <a:outerShdw blurRad="38100" dist="25400" dir="18900000" algn="bl" rotWithShape="0">
                    <a:schemeClr val="bg1">
                      <a:alpha val="80000"/>
                    </a:schemeClr>
                  </a:outerShdw>
                </a:effectLst>
                <a:latin typeface="Times New Roman" panose="02020603050405020304" pitchFamily="18" charset="0"/>
                <a:ea typeface="+mj-ea"/>
                <a:cs typeface="Times New Roman" panose="02020603050405020304" pitchFamily="18" charset="0"/>
              </a:rPr>
              <a:t>PROBLEM STATEMENT</a:t>
            </a:r>
          </a:p>
        </p:txBody>
      </p:sp>
      <p:sp>
        <p:nvSpPr>
          <p:cNvPr id="4" name="TextBox 3">
            <a:extLst>
              <a:ext uri="{FF2B5EF4-FFF2-40B4-BE49-F238E27FC236}">
                <a16:creationId xmlns:a16="http://schemas.microsoft.com/office/drawing/2014/main" id="{1F96758D-AC86-1E2D-483D-89705C8EB0DC}"/>
              </a:ext>
            </a:extLst>
          </p:cNvPr>
          <p:cNvSpPr txBox="1"/>
          <p:nvPr/>
        </p:nvSpPr>
        <p:spPr>
          <a:xfrm>
            <a:off x="1295400" y="1828800"/>
            <a:ext cx="9601200" cy="4114800"/>
          </a:xfrm>
          <a:prstGeom prst="rect">
            <a:avLst/>
          </a:prstGeom>
        </p:spPr>
        <p:txBody>
          <a:bodyPr vert="horz" lIns="91440" tIns="45720" rIns="91440" bIns="45720" rtlCol="0">
            <a:normAutofit/>
          </a:bodyPr>
          <a:lstStyle/>
          <a:p>
            <a:pPr marL="0" marR="0" indent="-228600">
              <a:lnSpc>
                <a:spcPct val="90000"/>
              </a:lnSpc>
              <a:spcBef>
                <a:spcPts val="0"/>
              </a:spcBef>
              <a:spcAft>
                <a:spcPts val="800"/>
              </a:spcAft>
              <a:buClr>
                <a:schemeClr val="accent1"/>
              </a:buClr>
              <a:buFont typeface="Arial" pitchFamily="34" charset="0"/>
              <a:buChar char="•"/>
              <a:tabLst>
                <a:tab pos="827405" algn="l"/>
              </a:tabLst>
            </a:pPr>
            <a:r>
              <a:rPr lang="en-US" sz="2000" dirty="0">
                <a:effectLst/>
                <a:latin typeface="Times New Roman" panose="02020603050405020304" pitchFamily="18" charset="0"/>
                <a:cs typeface="Times New Roman" panose="02020603050405020304" pitchFamily="18" charset="0"/>
              </a:rPr>
              <a:t>The game requires a list of words out of which the interpreter should choose a word at random. The user first must input their first guess. If the random word contains that guessed letters in the correct position it will be shown in green color as the output.</a:t>
            </a:r>
          </a:p>
          <a:p>
            <a:pPr marL="0" marR="0" indent="-228600">
              <a:lnSpc>
                <a:spcPct val="90000"/>
              </a:lnSpc>
              <a:spcBef>
                <a:spcPts val="0"/>
              </a:spcBef>
              <a:spcAft>
                <a:spcPts val="800"/>
              </a:spcAft>
              <a:buClr>
                <a:schemeClr val="accent1"/>
              </a:buClr>
              <a:buFont typeface="Arial" pitchFamily="34" charset="0"/>
              <a:buChar char="•"/>
            </a:pPr>
            <a:r>
              <a:rPr lang="en-US" sz="2000" dirty="0">
                <a:effectLst/>
                <a:latin typeface="Times New Roman" panose="02020603050405020304" pitchFamily="18" charset="0"/>
                <a:cs typeface="Times New Roman" panose="02020603050405020304" pitchFamily="18" charset="0"/>
              </a:rPr>
              <a:t>The user will be given a total of 6 tries to try and guess the random 5 letter word within the given set of tries</a:t>
            </a:r>
          </a:p>
          <a:p>
            <a:pPr indent="-228600">
              <a:lnSpc>
                <a:spcPct val="90000"/>
              </a:lnSpc>
              <a:buClr>
                <a:schemeClr val="accent1"/>
              </a:buClr>
              <a:buFont typeface="Arial" pitchFamily="34" charset="0"/>
              <a:buChar char="•"/>
            </a:pPr>
            <a:endParaRPr lang="en-US" sz="2000" dirty="0"/>
          </a:p>
        </p:txBody>
      </p:sp>
    </p:spTree>
    <p:extLst>
      <p:ext uri="{BB962C8B-B14F-4D97-AF65-F5344CB8AC3E}">
        <p14:creationId xmlns:p14="http://schemas.microsoft.com/office/powerpoint/2010/main" val="255019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89B176F-C9E7-9693-83F5-AB87F886ECB1}"/>
              </a:ext>
            </a:extLst>
          </p:cNvPr>
          <p:cNvSpPr/>
          <p:nvPr/>
        </p:nvSpPr>
        <p:spPr>
          <a:xfrm>
            <a:off x="4394200" y="342900"/>
            <a:ext cx="1079500" cy="533400"/>
          </a:xfrm>
          <a:prstGeom prst="ellipse">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9" name="Rectangle 8">
            <a:extLst>
              <a:ext uri="{FF2B5EF4-FFF2-40B4-BE49-F238E27FC236}">
                <a16:creationId xmlns:a16="http://schemas.microsoft.com/office/drawing/2014/main" id="{6097B959-6A42-E5E1-F808-8902C99FBF4D}"/>
              </a:ext>
            </a:extLst>
          </p:cNvPr>
          <p:cNvSpPr/>
          <p:nvPr/>
        </p:nvSpPr>
        <p:spPr>
          <a:xfrm>
            <a:off x="4394200" y="1066800"/>
            <a:ext cx="1079500" cy="6350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Come up with new </a:t>
            </a:r>
            <a:r>
              <a:rPr lang="en-US" sz="1400" dirty="0" err="1">
                <a:solidFill>
                  <a:schemeClr val="tx1"/>
                </a:solidFill>
              </a:rPr>
              <a:t>secretword</a:t>
            </a:r>
            <a:endParaRPr lang="en-US" sz="1400" dirty="0">
              <a:solidFill>
                <a:schemeClr val="tx1"/>
              </a:solidFill>
            </a:endParaRPr>
          </a:p>
        </p:txBody>
      </p:sp>
      <p:sp>
        <p:nvSpPr>
          <p:cNvPr id="10" name="Rectangle 9">
            <a:extLst>
              <a:ext uri="{FF2B5EF4-FFF2-40B4-BE49-F238E27FC236}">
                <a16:creationId xmlns:a16="http://schemas.microsoft.com/office/drawing/2014/main" id="{324EA847-752F-3838-D224-2B2FDB4B7301}"/>
              </a:ext>
            </a:extLst>
          </p:cNvPr>
          <p:cNvSpPr/>
          <p:nvPr/>
        </p:nvSpPr>
        <p:spPr>
          <a:xfrm>
            <a:off x="4394200" y="1892300"/>
            <a:ext cx="1079500" cy="6350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Ask player to guess</a:t>
            </a:r>
          </a:p>
        </p:txBody>
      </p:sp>
      <p:cxnSp>
        <p:nvCxnSpPr>
          <p:cNvPr id="12" name="Straight Arrow Connector 11">
            <a:extLst>
              <a:ext uri="{FF2B5EF4-FFF2-40B4-BE49-F238E27FC236}">
                <a16:creationId xmlns:a16="http://schemas.microsoft.com/office/drawing/2014/main" id="{CF36C200-0810-2143-A927-31D937D31C40}"/>
              </a:ext>
            </a:extLst>
          </p:cNvPr>
          <p:cNvCxnSpPr>
            <a:cxnSpLocks/>
            <a:stCxn id="8" idx="4"/>
            <a:endCxn id="9" idx="0"/>
          </p:cNvCxnSpPr>
          <p:nvPr/>
        </p:nvCxnSpPr>
        <p:spPr>
          <a:xfrm>
            <a:off x="4933950" y="876300"/>
            <a:ext cx="0" cy="19050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444858-BFA3-6663-F94A-F62AF2ED679E}"/>
              </a:ext>
            </a:extLst>
          </p:cNvPr>
          <p:cNvCxnSpPr>
            <a:cxnSpLocks/>
            <a:stCxn id="9" idx="2"/>
            <a:endCxn id="10" idx="0"/>
          </p:cNvCxnSpPr>
          <p:nvPr/>
        </p:nvCxnSpPr>
        <p:spPr>
          <a:xfrm>
            <a:off x="4933950" y="1701800"/>
            <a:ext cx="0" cy="19050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Flowchart: Decision 16">
            <a:extLst>
              <a:ext uri="{FF2B5EF4-FFF2-40B4-BE49-F238E27FC236}">
                <a16:creationId xmlns:a16="http://schemas.microsoft.com/office/drawing/2014/main" id="{7CC90A57-1CF0-6E83-B5C8-8AB28CAB85EA}"/>
              </a:ext>
            </a:extLst>
          </p:cNvPr>
          <p:cNvSpPr/>
          <p:nvPr/>
        </p:nvSpPr>
        <p:spPr>
          <a:xfrm>
            <a:off x="3321050" y="2717800"/>
            <a:ext cx="1079500" cy="812800"/>
          </a:xfrm>
          <a:prstGeom prst="flowChartDecision">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Letter in  word</a:t>
            </a:r>
          </a:p>
        </p:txBody>
      </p:sp>
      <p:cxnSp>
        <p:nvCxnSpPr>
          <p:cNvPr id="25" name="Straight Arrow Connector 24">
            <a:extLst>
              <a:ext uri="{FF2B5EF4-FFF2-40B4-BE49-F238E27FC236}">
                <a16:creationId xmlns:a16="http://schemas.microsoft.com/office/drawing/2014/main" id="{C0BD2F3F-E18E-A67B-AAC5-2035816F9A32}"/>
              </a:ext>
            </a:extLst>
          </p:cNvPr>
          <p:cNvCxnSpPr>
            <a:cxnSpLocks/>
          </p:cNvCxnSpPr>
          <p:nvPr/>
        </p:nvCxnSpPr>
        <p:spPr>
          <a:xfrm>
            <a:off x="3884314" y="2717799"/>
            <a:ext cx="216463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49B16AB1-9B3B-05E5-EC2D-66DF9C653D08}"/>
              </a:ext>
            </a:extLst>
          </p:cNvPr>
          <p:cNvCxnSpPr>
            <a:cxnSpLocks/>
            <a:stCxn id="10" idx="2"/>
          </p:cNvCxnSpPr>
          <p:nvPr/>
        </p:nvCxnSpPr>
        <p:spPr>
          <a:xfrm>
            <a:off x="4933950" y="2527300"/>
            <a:ext cx="9168" cy="190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6C1D606-017F-9FED-4036-EC39B36588DA}"/>
              </a:ext>
            </a:extLst>
          </p:cNvPr>
          <p:cNvCxnSpPr>
            <a:cxnSpLocks/>
            <a:stCxn id="17" idx="1"/>
          </p:cNvCxnSpPr>
          <p:nvPr/>
        </p:nvCxnSpPr>
        <p:spPr>
          <a:xfrm flipV="1">
            <a:off x="3321050" y="2209800"/>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E80E37-AF76-B094-2621-B263BB37CD32}"/>
              </a:ext>
            </a:extLst>
          </p:cNvPr>
          <p:cNvCxnSpPr>
            <a:endCxn id="10" idx="1"/>
          </p:cNvCxnSpPr>
          <p:nvPr/>
        </p:nvCxnSpPr>
        <p:spPr>
          <a:xfrm>
            <a:off x="3321050" y="2209800"/>
            <a:ext cx="10731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3134BF5-2534-9743-77CD-7335E3564269}"/>
              </a:ext>
            </a:extLst>
          </p:cNvPr>
          <p:cNvCxnSpPr>
            <a:cxnSpLocks/>
          </p:cNvCxnSpPr>
          <p:nvPr/>
        </p:nvCxnSpPr>
        <p:spPr>
          <a:xfrm flipV="1">
            <a:off x="6577172" y="2209800"/>
            <a:ext cx="0" cy="9256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B5569080-50D8-710A-8FA8-9D400B97CE38}"/>
              </a:ext>
            </a:extLst>
          </p:cNvPr>
          <p:cNvCxnSpPr>
            <a:endCxn id="10" idx="3"/>
          </p:cNvCxnSpPr>
          <p:nvPr/>
        </p:nvCxnSpPr>
        <p:spPr>
          <a:xfrm flipH="1">
            <a:off x="5473700" y="2209800"/>
            <a:ext cx="1103472"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0" name="Flowchart: Process 39">
            <a:extLst>
              <a:ext uri="{FF2B5EF4-FFF2-40B4-BE49-F238E27FC236}">
                <a16:creationId xmlns:a16="http://schemas.microsoft.com/office/drawing/2014/main" id="{6D7BE33B-335A-492D-F321-66D54ED3F50B}"/>
              </a:ext>
            </a:extLst>
          </p:cNvPr>
          <p:cNvSpPr/>
          <p:nvPr/>
        </p:nvSpPr>
        <p:spPr>
          <a:xfrm>
            <a:off x="3321050" y="3721100"/>
            <a:ext cx="1109822" cy="612572"/>
          </a:xfrm>
          <a:prstGeom prst="flowChartProcess">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if guessed word is correct</a:t>
            </a:r>
          </a:p>
        </p:txBody>
      </p:sp>
      <p:sp>
        <p:nvSpPr>
          <p:cNvPr id="42" name="Flowchart: Data 41">
            <a:extLst>
              <a:ext uri="{FF2B5EF4-FFF2-40B4-BE49-F238E27FC236}">
                <a16:creationId xmlns:a16="http://schemas.microsoft.com/office/drawing/2014/main" id="{1A7675D5-38A2-E41D-9309-6C4AEE1D45DA}"/>
              </a:ext>
            </a:extLst>
          </p:cNvPr>
          <p:cNvSpPr/>
          <p:nvPr/>
        </p:nvSpPr>
        <p:spPr>
          <a:xfrm>
            <a:off x="3124201" y="4622799"/>
            <a:ext cx="1257300" cy="584201"/>
          </a:xfrm>
          <a:prstGeom prst="flowChartInputOutpu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Player guessed &amp; won</a:t>
            </a:r>
          </a:p>
        </p:txBody>
      </p:sp>
      <p:sp>
        <p:nvSpPr>
          <p:cNvPr id="44" name="Flowchart: Process 43">
            <a:extLst>
              <a:ext uri="{FF2B5EF4-FFF2-40B4-BE49-F238E27FC236}">
                <a16:creationId xmlns:a16="http://schemas.microsoft.com/office/drawing/2014/main" id="{6A8E802B-AB93-0622-67CE-3B285EE11BE7}"/>
              </a:ext>
            </a:extLst>
          </p:cNvPr>
          <p:cNvSpPr/>
          <p:nvPr/>
        </p:nvSpPr>
        <p:spPr>
          <a:xfrm>
            <a:off x="4292600" y="5346700"/>
            <a:ext cx="1168148" cy="444497"/>
          </a:xfrm>
          <a:prstGeom prst="flowChartProcess">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Ask player to play again </a:t>
            </a:r>
          </a:p>
        </p:txBody>
      </p:sp>
      <p:cxnSp>
        <p:nvCxnSpPr>
          <p:cNvPr id="46" name="Straight Arrow Connector 45">
            <a:extLst>
              <a:ext uri="{FF2B5EF4-FFF2-40B4-BE49-F238E27FC236}">
                <a16:creationId xmlns:a16="http://schemas.microsoft.com/office/drawing/2014/main" id="{031611A9-1808-5D0D-4477-21CCFEFFE4D9}"/>
              </a:ext>
            </a:extLst>
          </p:cNvPr>
          <p:cNvCxnSpPr>
            <a:cxnSpLocks/>
            <a:stCxn id="17" idx="2"/>
            <a:endCxn id="40" idx="0"/>
          </p:cNvCxnSpPr>
          <p:nvPr/>
        </p:nvCxnSpPr>
        <p:spPr>
          <a:xfrm>
            <a:off x="3860800" y="3530600"/>
            <a:ext cx="15161" cy="190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ADF45F3D-F292-BCCE-5617-24DDBFEACD6F}"/>
              </a:ext>
            </a:extLst>
          </p:cNvPr>
          <p:cNvCxnSpPr>
            <a:cxnSpLocks/>
            <a:stCxn id="40" idx="2"/>
            <a:endCxn id="42" idx="0"/>
          </p:cNvCxnSpPr>
          <p:nvPr/>
        </p:nvCxnSpPr>
        <p:spPr>
          <a:xfrm>
            <a:off x="3875961" y="4333672"/>
            <a:ext cx="2620" cy="289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A3DD22A9-52FC-ACA6-6B2D-E603BE9C0457}"/>
              </a:ext>
            </a:extLst>
          </p:cNvPr>
          <p:cNvCxnSpPr>
            <a:cxnSpLocks/>
          </p:cNvCxnSpPr>
          <p:nvPr/>
        </p:nvCxnSpPr>
        <p:spPr>
          <a:xfrm flipH="1">
            <a:off x="6035285" y="3547500"/>
            <a:ext cx="16000" cy="1053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4D3C0957-BFFA-6E9C-07A8-67D488DB51D1}"/>
              </a:ext>
            </a:extLst>
          </p:cNvPr>
          <p:cNvCxnSpPr>
            <a:cxnSpLocks/>
          </p:cNvCxnSpPr>
          <p:nvPr/>
        </p:nvCxnSpPr>
        <p:spPr>
          <a:xfrm>
            <a:off x="4219725" y="4914899"/>
            <a:ext cx="485812" cy="25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F54AADD5-1E61-5571-5DA6-AE791BD6DD5D}"/>
              </a:ext>
            </a:extLst>
          </p:cNvPr>
          <p:cNvCxnSpPr>
            <a:cxnSpLocks/>
          </p:cNvCxnSpPr>
          <p:nvPr/>
        </p:nvCxnSpPr>
        <p:spPr>
          <a:xfrm>
            <a:off x="4672565" y="4914900"/>
            <a:ext cx="0" cy="431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77E74B9B-ADB3-FC59-1DA6-F10BDFD92A5B}"/>
              </a:ext>
            </a:extLst>
          </p:cNvPr>
          <p:cNvCxnSpPr>
            <a:cxnSpLocks/>
          </p:cNvCxnSpPr>
          <p:nvPr/>
        </p:nvCxnSpPr>
        <p:spPr>
          <a:xfrm flipH="1">
            <a:off x="5244848" y="4875253"/>
            <a:ext cx="3807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D47BD7CD-14CA-F19D-58E9-7074F29DE755}"/>
              </a:ext>
            </a:extLst>
          </p:cNvPr>
          <p:cNvCxnSpPr/>
          <p:nvPr/>
        </p:nvCxnSpPr>
        <p:spPr>
          <a:xfrm>
            <a:off x="5244848" y="4875253"/>
            <a:ext cx="0" cy="471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Oval 63">
            <a:extLst>
              <a:ext uri="{FF2B5EF4-FFF2-40B4-BE49-F238E27FC236}">
                <a16:creationId xmlns:a16="http://schemas.microsoft.com/office/drawing/2014/main" id="{0D0F179E-BEBE-B966-CBD4-BB5F096FB0D9}"/>
              </a:ext>
            </a:extLst>
          </p:cNvPr>
          <p:cNvSpPr/>
          <p:nvPr/>
        </p:nvSpPr>
        <p:spPr>
          <a:xfrm>
            <a:off x="4274185" y="6057900"/>
            <a:ext cx="1168148" cy="584200"/>
          </a:xfrm>
          <a:prstGeom prst="ellipse">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end</a:t>
            </a:r>
          </a:p>
        </p:txBody>
      </p:sp>
      <p:cxnSp>
        <p:nvCxnSpPr>
          <p:cNvPr id="68" name="Straight Arrow Connector 67">
            <a:extLst>
              <a:ext uri="{FF2B5EF4-FFF2-40B4-BE49-F238E27FC236}">
                <a16:creationId xmlns:a16="http://schemas.microsoft.com/office/drawing/2014/main" id="{61149835-23DC-5C42-39F6-95EDF28C05B7}"/>
              </a:ext>
            </a:extLst>
          </p:cNvPr>
          <p:cNvCxnSpPr>
            <a:stCxn id="44" idx="2"/>
            <a:endCxn id="64" idx="0"/>
          </p:cNvCxnSpPr>
          <p:nvPr/>
        </p:nvCxnSpPr>
        <p:spPr>
          <a:xfrm flipH="1">
            <a:off x="4858259" y="5791197"/>
            <a:ext cx="18415" cy="2667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B91AB7EC-A224-4939-A070-D1601D03E5BB}"/>
              </a:ext>
            </a:extLst>
          </p:cNvPr>
          <p:cNvCxnSpPr>
            <a:stCxn id="44" idx="3"/>
          </p:cNvCxnSpPr>
          <p:nvPr/>
        </p:nvCxnSpPr>
        <p:spPr>
          <a:xfrm flipV="1">
            <a:off x="5460748" y="5568948"/>
            <a:ext cx="17782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A708FEF7-9328-2765-AD38-A5B86EA38F43}"/>
              </a:ext>
            </a:extLst>
          </p:cNvPr>
          <p:cNvCxnSpPr/>
          <p:nvPr/>
        </p:nvCxnSpPr>
        <p:spPr>
          <a:xfrm flipV="1">
            <a:off x="7239000" y="1384300"/>
            <a:ext cx="0" cy="4184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73CD92BD-49B5-4E5F-1FF6-11F42EC5E771}"/>
              </a:ext>
            </a:extLst>
          </p:cNvPr>
          <p:cNvCxnSpPr>
            <a:endCxn id="9" idx="3"/>
          </p:cNvCxnSpPr>
          <p:nvPr/>
        </p:nvCxnSpPr>
        <p:spPr>
          <a:xfrm flipH="1">
            <a:off x="5473700" y="1384300"/>
            <a:ext cx="17653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E7641BEF-3B57-84BC-38CD-0C661CFBAEAC}"/>
              </a:ext>
            </a:extLst>
          </p:cNvPr>
          <p:cNvSpPr>
            <a:spLocks noGrp="1"/>
          </p:cNvSpPr>
          <p:nvPr>
            <p:ph type="title"/>
          </p:nvPr>
        </p:nvSpPr>
        <p:spPr>
          <a:xfrm>
            <a:off x="634622" y="771525"/>
            <a:ext cx="9601200" cy="1143000"/>
          </a:xfrm>
        </p:spPr>
        <p:txBody>
          <a:bodyPr>
            <a:normAutofit/>
          </a:bodyPr>
          <a:lstStyle/>
          <a:p>
            <a:pPr algn="l"/>
            <a:r>
              <a:rPr lang="en-US" sz="3200" b="1" dirty="0">
                <a:latin typeface="Times New Roman" panose="02020603050405020304" pitchFamily="18" charset="0"/>
                <a:cs typeface="Times New Roman" panose="02020603050405020304" pitchFamily="18" charset="0"/>
              </a:rPr>
              <a:t>Flowchart: </a:t>
            </a:r>
            <a:br>
              <a:rPr lang="en-US" sz="3200" dirty="0"/>
            </a:br>
            <a:endParaRPr lang="en-US" dirty="0"/>
          </a:p>
        </p:txBody>
      </p:sp>
      <p:sp>
        <p:nvSpPr>
          <p:cNvPr id="3" name="Flowchart: Decision 2">
            <a:extLst>
              <a:ext uri="{FF2B5EF4-FFF2-40B4-BE49-F238E27FC236}">
                <a16:creationId xmlns:a16="http://schemas.microsoft.com/office/drawing/2014/main" id="{B3769310-2882-6B61-284C-B93707F32393}"/>
              </a:ext>
            </a:extLst>
          </p:cNvPr>
          <p:cNvSpPr/>
          <p:nvPr/>
        </p:nvSpPr>
        <p:spPr>
          <a:xfrm>
            <a:off x="5494040" y="2717799"/>
            <a:ext cx="1109820" cy="893022"/>
          </a:xfrm>
          <a:prstGeom prst="flowChartDecision">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Letter not in word</a:t>
            </a:r>
          </a:p>
        </p:txBody>
      </p:sp>
      <p:sp>
        <p:nvSpPr>
          <p:cNvPr id="4" name="Flowchart: Data 3">
            <a:extLst>
              <a:ext uri="{FF2B5EF4-FFF2-40B4-BE49-F238E27FC236}">
                <a16:creationId xmlns:a16="http://schemas.microsoft.com/office/drawing/2014/main" id="{C5EFC585-D9EA-7CCB-1EFE-B35116238638}"/>
              </a:ext>
            </a:extLst>
          </p:cNvPr>
          <p:cNvSpPr/>
          <p:nvPr/>
        </p:nvSpPr>
        <p:spPr>
          <a:xfrm>
            <a:off x="5485994" y="4523763"/>
            <a:ext cx="1187715" cy="702979"/>
          </a:xfrm>
          <a:prstGeom prst="flowChartInputOutpu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Player ran out of attempt and lose</a:t>
            </a:r>
          </a:p>
        </p:txBody>
      </p:sp>
    </p:spTree>
    <p:extLst>
      <p:ext uri="{BB962C8B-B14F-4D97-AF65-F5344CB8AC3E}">
        <p14:creationId xmlns:p14="http://schemas.microsoft.com/office/powerpoint/2010/main" val="146749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4BA990-0B5D-8670-21FF-AD689A9C49C9}"/>
              </a:ext>
            </a:extLst>
          </p:cNvPr>
          <p:cNvSpPr txBox="1"/>
          <p:nvPr/>
        </p:nvSpPr>
        <p:spPr>
          <a:xfrm>
            <a:off x="1295400" y="381000"/>
            <a:ext cx="9601200" cy="1143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cap="all" baseline="0" dirty="0">
                <a:effectLst>
                  <a:outerShdw blurRad="38100" dist="25400" dir="18900000" algn="bl" rotWithShape="0">
                    <a:schemeClr val="bg1">
                      <a:alpha val="80000"/>
                    </a:schemeClr>
                  </a:outerShdw>
                </a:effectLst>
                <a:latin typeface="Times New Roman" panose="02020603050405020304" pitchFamily="18" charset="0"/>
                <a:ea typeface="+mj-ea"/>
                <a:cs typeface="Times New Roman" panose="02020603050405020304" pitchFamily="18" charset="0"/>
              </a:rPr>
              <a:t>Algorithm</a:t>
            </a:r>
          </a:p>
        </p:txBody>
      </p:sp>
      <p:sp>
        <p:nvSpPr>
          <p:cNvPr id="4" name="TextBox 3">
            <a:extLst>
              <a:ext uri="{FF2B5EF4-FFF2-40B4-BE49-F238E27FC236}">
                <a16:creationId xmlns:a16="http://schemas.microsoft.com/office/drawing/2014/main" id="{42E2A7B7-FDDA-9CC7-3991-2D473591318D}"/>
              </a:ext>
            </a:extLst>
          </p:cNvPr>
          <p:cNvSpPr txBox="1"/>
          <p:nvPr/>
        </p:nvSpPr>
        <p:spPr>
          <a:xfrm>
            <a:off x="1295400" y="1828800"/>
            <a:ext cx="9601200" cy="4114800"/>
          </a:xfrm>
          <a:prstGeom prst="rect">
            <a:avLst/>
          </a:prstGeom>
        </p:spPr>
        <p:txBody>
          <a:bodyPr vert="horz" lIns="91440" tIns="45720" rIns="91440" bIns="45720" rtlCol="0">
            <a:normAutofit/>
          </a:bodyPr>
          <a:lstStyle/>
          <a:p>
            <a:pPr marL="228600" marR="0" indent="-228600">
              <a:lnSpc>
                <a:spcPct val="90000"/>
              </a:lnSpc>
              <a:spcBef>
                <a:spcPts val="0"/>
              </a:spcBef>
              <a:spcAft>
                <a:spcPts val="800"/>
              </a:spcAft>
              <a:buClr>
                <a:schemeClr val="accent1"/>
              </a:buClr>
              <a:buFont typeface="Arial" pitchFamily="34" charset="0"/>
              <a:buChar char="•"/>
            </a:pPr>
            <a:r>
              <a:rPr lang="en-US" sz="1700" dirty="0">
                <a:effectLst/>
                <a:latin typeface="Times New Roman" panose="02020603050405020304" pitchFamily="18" charset="0"/>
                <a:cs typeface="Times New Roman" panose="02020603050405020304" pitchFamily="18" charset="0"/>
              </a:rPr>
              <a:t>STEP 1:  Start</a:t>
            </a:r>
          </a:p>
          <a:p>
            <a:pPr marL="228600" marR="0" indent="-228600">
              <a:lnSpc>
                <a:spcPct val="90000"/>
              </a:lnSpc>
              <a:spcBef>
                <a:spcPts val="0"/>
              </a:spcBef>
              <a:spcAft>
                <a:spcPts val="800"/>
              </a:spcAft>
              <a:buClr>
                <a:schemeClr val="accent1"/>
              </a:buClr>
              <a:buFont typeface="Arial" pitchFamily="34" charset="0"/>
              <a:buChar char="•"/>
            </a:pPr>
            <a:r>
              <a:rPr lang="en-US" sz="1700" dirty="0">
                <a:effectLst/>
                <a:latin typeface="Times New Roman" panose="02020603050405020304" pitchFamily="18" charset="0"/>
                <a:cs typeface="Times New Roman" panose="02020603050405020304" pitchFamily="18" charset="0"/>
              </a:rPr>
              <a:t>STEP 2:  </a:t>
            </a:r>
            <a:r>
              <a:rPr lang="en-US" sz="1700" dirty="0">
                <a:latin typeface="Times New Roman" panose="02020603050405020304" pitchFamily="18" charset="0"/>
                <a:cs typeface="Times New Roman" panose="02020603050405020304" pitchFamily="18" charset="0"/>
              </a:rPr>
              <a:t>C</a:t>
            </a:r>
            <a:r>
              <a:rPr lang="en-US" sz="1700" dirty="0">
                <a:effectLst/>
                <a:latin typeface="Times New Roman" panose="02020603050405020304" pitchFamily="18" charset="0"/>
                <a:cs typeface="Times New Roman" panose="02020603050405020304" pitchFamily="18" charset="0"/>
              </a:rPr>
              <a:t>ome up with the new secret word</a:t>
            </a:r>
          </a:p>
          <a:p>
            <a:pPr marL="228600" marR="0" indent="-228600">
              <a:lnSpc>
                <a:spcPct val="90000"/>
              </a:lnSpc>
              <a:spcBef>
                <a:spcPts val="0"/>
              </a:spcBef>
              <a:spcAft>
                <a:spcPts val="800"/>
              </a:spcAft>
              <a:buClr>
                <a:schemeClr val="accent1"/>
              </a:buClr>
              <a:buFont typeface="Arial" pitchFamily="34" charset="0"/>
              <a:buChar char="•"/>
            </a:pPr>
            <a:r>
              <a:rPr lang="en-US" sz="1700" dirty="0">
                <a:effectLst/>
                <a:latin typeface="Times New Roman" panose="02020603050405020304" pitchFamily="18" charset="0"/>
                <a:cs typeface="Times New Roman" panose="02020603050405020304" pitchFamily="18" charset="0"/>
              </a:rPr>
              <a:t>STEP 3: </a:t>
            </a:r>
            <a:r>
              <a:rPr lang="en-US" sz="1700" dirty="0">
                <a:latin typeface="Times New Roman" panose="02020603050405020304" pitchFamily="18" charset="0"/>
                <a:cs typeface="Times New Roman" panose="02020603050405020304" pitchFamily="18" charset="0"/>
              </a:rPr>
              <a:t>A</a:t>
            </a:r>
            <a:r>
              <a:rPr lang="en-US" sz="1700" dirty="0">
                <a:effectLst/>
                <a:latin typeface="Times New Roman" panose="02020603050405020304" pitchFamily="18" charset="0"/>
                <a:cs typeface="Times New Roman" panose="02020603050405020304" pitchFamily="18" charset="0"/>
              </a:rPr>
              <a:t>sk the player to guess the word</a:t>
            </a:r>
          </a:p>
          <a:p>
            <a:pPr marL="228600" marR="0" indent="-228600">
              <a:lnSpc>
                <a:spcPct val="90000"/>
              </a:lnSpc>
              <a:spcBef>
                <a:spcPts val="0"/>
              </a:spcBef>
              <a:spcAft>
                <a:spcPts val="800"/>
              </a:spcAft>
              <a:buClr>
                <a:schemeClr val="accent1"/>
              </a:buClr>
              <a:buFont typeface="Arial" pitchFamily="34" charset="0"/>
              <a:buChar char="•"/>
            </a:pPr>
            <a:r>
              <a:rPr lang="en-US" sz="1700" dirty="0">
                <a:effectLst/>
                <a:latin typeface="Times New Roman" panose="02020603050405020304" pitchFamily="18" charset="0"/>
                <a:cs typeface="Times New Roman" panose="02020603050405020304" pitchFamily="18" charset="0"/>
              </a:rPr>
              <a:t>STEP 4: </a:t>
            </a:r>
            <a:r>
              <a:rPr lang="en-US" sz="1700" dirty="0">
                <a:latin typeface="Times New Roman" panose="02020603050405020304" pitchFamily="18" charset="0"/>
                <a:cs typeface="Times New Roman" panose="02020603050405020304" pitchFamily="18" charset="0"/>
              </a:rPr>
              <a:t>If</a:t>
            </a:r>
            <a:r>
              <a:rPr lang="en-US" sz="1700" dirty="0">
                <a:effectLst/>
                <a:latin typeface="Times New Roman" panose="02020603050405020304" pitchFamily="18" charset="0"/>
                <a:cs typeface="Times New Roman" panose="02020603050405020304" pitchFamily="18" charset="0"/>
              </a:rPr>
              <a:t> player guesses the word go to step 9</a:t>
            </a:r>
          </a:p>
          <a:p>
            <a:pPr marL="228600" marR="0" indent="-228600">
              <a:lnSpc>
                <a:spcPct val="90000"/>
              </a:lnSpc>
              <a:spcBef>
                <a:spcPts val="0"/>
              </a:spcBef>
              <a:spcAft>
                <a:spcPts val="800"/>
              </a:spcAft>
              <a:buClr>
                <a:schemeClr val="accent1"/>
              </a:buClr>
              <a:buFont typeface="Arial" pitchFamily="34" charset="0"/>
              <a:buChar char="•"/>
            </a:pPr>
            <a:r>
              <a:rPr lang="en-US" sz="1700" dirty="0">
                <a:effectLst/>
                <a:latin typeface="Times New Roman" panose="02020603050405020304" pitchFamily="18" charset="0"/>
                <a:cs typeface="Times New Roman" panose="02020603050405020304" pitchFamily="18" charset="0"/>
              </a:rPr>
              <a:t>STEP 5:  If the word is not correct</a:t>
            </a:r>
          </a:p>
          <a:p>
            <a:pPr marL="228600" marR="0" indent="-228600">
              <a:lnSpc>
                <a:spcPct val="90000"/>
              </a:lnSpc>
              <a:spcBef>
                <a:spcPts val="0"/>
              </a:spcBef>
              <a:spcAft>
                <a:spcPts val="800"/>
              </a:spcAft>
              <a:buClr>
                <a:schemeClr val="accent1"/>
              </a:buClr>
              <a:buFont typeface="Arial" pitchFamily="34" charset="0"/>
              <a:buChar char="•"/>
            </a:pPr>
            <a:r>
              <a:rPr lang="en-US" sz="1700" dirty="0">
                <a:effectLst/>
                <a:latin typeface="Times New Roman" panose="02020603050405020304" pitchFamily="18" charset="0"/>
                <a:cs typeface="Times New Roman" panose="02020603050405020304" pitchFamily="18" charset="0"/>
              </a:rPr>
              <a:t>STEP 6: He gets another chance</a:t>
            </a:r>
          </a:p>
          <a:p>
            <a:pPr marL="228600" marR="0" indent="-228600">
              <a:lnSpc>
                <a:spcPct val="90000"/>
              </a:lnSpc>
              <a:spcBef>
                <a:spcPts val="0"/>
              </a:spcBef>
              <a:spcAft>
                <a:spcPts val="800"/>
              </a:spcAft>
              <a:buClr>
                <a:schemeClr val="accent1"/>
              </a:buClr>
              <a:buFont typeface="Arial" pitchFamily="34" charset="0"/>
              <a:buChar char="•"/>
            </a:pPr>
            <a:r>
              <a:rPr lang="en-US" sz="1700" dirty="0">
                <a:effectLst/>
                <a:latin typeface="Times New Roman" panose="02020603050405020304" pitchFamily="18" charset="0"/>
                <a:cs typeface="Times New Roman" panose="02020603050405020304" pitchFamily="18" charset="0"/>
              </a:rPr>
              <a:t>STEP 7: If the player does not guess the word in 6 chances</a:t>
            </a:r>
          </a:p>
          <a:p>
            <a:pPr marL="228600" marR="0" indent="-228600">
              <a:lnSpc>
                <a:spcPct val="90000"/>
              </a:lnSpc>
              <a:spcBef>
                <a:spcPts val="0"/>
              </a:spcBef>
              <a:spcAft>
                <a:spcPts val="800"/>
              </a:spcAft>
              <a:buClr>
                <a:schemeClr val="accent1"/>
              </a:buClr>
              <a:buFont typeface="Arial" pitchFamily="34" charset="0"/>
              <a:buChar char="•"/>
            </a:pPr>
            <a:r>
              <a:rPr lang="en-US" sz="1700" dirty="0">
                <a:effectLst/>
                <a:latin typeface="Times New Roman" panose="02020603050405020304" pitchFamily="18" charset="0"/>
                <a:cs typeface="Times New Roman" panose="02020603050405020304" pitchFamily="18" charset="0"/>
              </a:rPr>
              <a:t>STEP 8: he loses and go to step 10</a:t>
            </a:r>
          </a:p>
          <a:p>
            <a:pPr marL="228600" marR="0" indent="-228600">
              <a:lnSpc>
                <a:spcPct val="90000"/>
              </a:lnSpc>
              <a:spcBef>
                <a:spcPts val="0"/>
              </a:spcBef>
              <a:spcAft>
                <a:spcPts val="800"/>
              </a:spcAft>
              <a:buClr>
                <a:schemeClr val="accent1"/>
              </a:buClr>
              <a:buFont typeface="Arial" pitchFamily="34" charset="0"/>
              <a:buChar char="•"/>
            </a:pPr>
            <a:r>
              <a:rPr lang="en-US" sz="1700" dirty="0">
                <a:effectLst/>
                <a:latin typeface="Times New Roman" panose="02020603050405020304" pitchFamily="18" charset="0"/>
                <a:cs typeface="Times New Roman" panose="02020603050405020304" pitchFamily="18" charset="0"/>
              </a:rPr>
              <a:t>STEP 9: player wins and go to step 11</a:t>
            </a:r>
          </a:p>
          <a:p>
            <a:pPr marL="228600" marR="0" indent="-228600">
              <a:lnSpc>
                <a:spcPct val="90000"/>
              </a:lnSpc>
              <a:spcBef>
                <a:spcPts val="0"/>
              </a:spcBef>
              <a:spcAft>
                <a:spcPts val="800"/>
              </a:spcAft>
              <a:buClr>
                <a:schemeClr val="accent1"/>
              </a:buClr>
              <a:buFont typeface="Arial" pitchFamily="34" charset="0"/>
              <a:buChar char="•"/>
            </a:pPr>
            <a:r>
              <a:rPr lang="en-US" sz="1700" dirty="0">
                <a:effectLst/>
                <a:latin typeface="Times New Roman" panose="02020603050405020304" pitchFamily="18" charset="0"/>
                <a:cs typeface="Times New Roman" panose="02020603050405020304" pitchFamily="18" charset="0"/>
              </a:rPr>
              <a:t>STEP 10: ask the player to play again</a:t>
            </a:r>
          </a:p>
          <a:p>
            <a:pPr marL="228600" marR="0" indent="-228600">
              <a:lnSpc>
                <a:spcPct val="90000"/>
              </a:lnSpc>
              <a:spcBef>
                <a:spcPts val="0"/>
              </a:spcBef>
              <a:spcAft>
                <a:spcPts val="800"/>
              </a:spcAft>
              <a:buClr>
                <a:schemeClr val="accent1"/>
              </a:buClr>
              <a:buFont typeface="Arial" pitchFamily="34" charset="0"/>
              <a:buChar char="•"/>
            </a:pPr>
            <a:r>
              <a:rPr lang="en-US" sz="1700" dirty="0">
                <a:effectLst/>
                <a:latin typeface="Times New Roman" panose="02020603050405020304" pitchFamily="18" charset="0"/>
                <a:cs typeface="Times New Roman" panose="02020603050405020304" pitchFamily="18" charset="0"/>
              </a:rPr>
              <a:t>STEP 11: If player wants to play again go to step 2</a:t>
            </a:r>
          </a:p>
          <a:p>
            <a:pPr marL="228600" marR="0" indent="-228600">
              <a:lnSpc>
                <a:spcPct val="90000"/>
              </a:lnSpc>
              <a:spcBef>
                <a:spcPts val="0"/>
              </a:spcBef>
              <a:spcAft>
                <a:spcPts val="800"/>
              </a:spcAft>
              <a:buClr>
                <a:schemeClr val="accent1"/>
              </a:buClr>
              <a:buFont typeface="Arial" pitchFamily="34" charset="0"/>
              <a:buChar char="•"/>
            </a:pPr>
            <a:r>
              <a:rPr lang="en-US" sz="1700" dirty="0">
                <a:effectLst/>
                <a:latin typeface="Times New Roman" panose="02020603050405020304" pitchFamily="18" charset="0"/>
                <a:cs typeface="Times New Roman" panose="02020603050405020304" pitchFamily="18" charset="0"/>
              </a:rPr>
              <a:t>STEP 12: End</a:t>
            </a:r>
          </a:p>
          <a:p>
            <a:pPr indent="-228600">
              <a:lnSpc>
                <a:spcPct val="90000"/>
              </a:lnSpc>
              <a:buClr>
                <a:schemeClr val="accent1"/>
              </a:buClr>
              <a:buFont typeface="Arial" pitchFamily="34" charset="0"/>
              <a:buChar char="•"/>
            </a:pPr>
            <a:endParaRPr lang="en-US" sz="1700" dirty="0"/>
          </a:p>
        </p:txBody>
      </p:sp>
    </p:spTree>
    <p:extLst>
      <p:ext uri="{BB962C8B-B14F-4D97-AF65-F5344CB8AC3E}">
        <p14:creationId xmlns:p14="http://schemas.microsoft.com/office/powerpoint/2010/main" val="82961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ED528FD-634B-8530-2666-FED20C18C93C}"/>
              </a:ext>
            </a:extLst>
          </p:cNvPr>
          <p:cNvSpPr txBox="1"/>
          <p:nvPr/>
        </p:nvSpPr>
        <p:spPr>
          <a:xfrm>
            <a:off x="911226" y="1181100"/>
            <a:ext cx="6045200" cy="1785104"/>
          </a:xfrm>
          <a:prstGeom prst="rect">
            <a:avLst/>
          </a:prstGeom>
          <a:noFill/>
        </p:spPr>
        <p:txBody>
          <a:bodyPr wrap="square" rtlCol="0">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In this example  the word  player guessed which are at correct position are showing in Green color. </a:t>
            </a:r>
          </a:p>
          <a:p>
            <a:r>
              <a:rPr lang="en-US" dirty="0">
                <a:latin typeface="Times New Roman" panose="02020603050405020304" pitchFamily="18" charset="0"/>
                <a:ea typeface="Calibri" panose="020F0502020204030204" pitchFamily="34" charset="0"/>
                <a:cs typeface="Times New Roman" panose="02020603050405020304" pitchFamily="18" charset="0"/>
              </a:rPr>
              <a:t>And letters which are there in original word but not in exact position are showing in Yellow color.</a:t>
            </a:r>
            <a:br>
              <a:rPr lang="en-US" dirty="0">
                <a:latin typeface="Times New Roman" panose="02020603050405020304" pitchFamily="18" charset="0"/>
                <a:ea typeface="Calibri" panose="020F0502020204030204" pitchFamily="34" charset="0"/>
                <a:cs typeface="Times New Roman" panose="02020603050405020304" pitchFamily="18" charset="0"/>
              </a:rPr>
            </a:br>
            <a:r>
              <a:rPr lang="en-US" dirty="0">
                <a:latin typeface="Times New Roman" panose="02020603050405020304" pitchFamily="18" charset="0"/>
                <a:ea typeface="Calibri" panose="020F0502020204030204" pitchFamily="34" charset="0"/>
                <a:cs typeface="Times New Roman" panose="02020603050405020304" pitchFamily="18" charset="0"/>
              </a:rPr>
              <a:t>Other incorrect letters are showing in grey color. </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BB7CD874-AC39-204B-1225-2FD3D69DF14A}"/>
              </a:ext>
            </a:extLst>
          </p:cNvPr>
          <p:cNvSpPr txBox="1"/>
          <p:nvPr/>
        </p:nvSpPr>
        <p:spPr>
          <a:xfrm>
            <a:off x="911226" y="3429000"/>
            <a:ext cx="9096374" cy="2031325"/>
          </a:xfrm>
          <a:prstGeom prst="rect">
            <a:avLst/>
          </a:prstGeom>
          <a:noFill/>
        </p:spPr>
        <p:txBody>
          <a:bodyPr wrap="square" rtlCol="0">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In our game also we implemented in such away that, the player have to guess the random word  in 6 attempts. If players fails guess the word in 6 attempt, he lost the game, and that random word will be displayed. </a:t>
            </a:r>
          </a:p>
          <a:p>
            <a:r>
              <a:rPr lang="en-US" dirty="0">
                <a:latin typeface="Times New Roman" panose="02020603050405020304" pitchFamily="18" charset="0"/>
                <a:ea typeface="Calibri" panose="020F0502020204030204" pitchFamily="34" charset="0"/>
                <a:cs typeface="Times New Roman" panose="02020603050405020304" pitchFamily="18" charset="0"/>
              </a:rPr>
              <a:t>If the guess word at the exact position of a letter in the word, it will turn GREEN.</a:t>
            </a:r>
          </a:p>
          <a:p>
            <a:r>
              <a:rPr lang="en-US" dirty="0">
                <a:latin typeface="Times New Roman" panose="02020603050405020304" pitchFamily="18" charset="0"/>
                <a:ea typeface="Calibri" panose="020F0502020204030204" pitchFamily="34" charset="0"/>
                <a:cs typeface="Times New Roman" panose="02020603050405020304" pitchFamily="18" charset="0"/>
              </a:rPr>
              <a:t>If the guess word’s letter that exists, but it is in the wrong position it turns YELLOW</a:t>
            </a:r>
          </a:p>
          <a:p>
            <a:r>
              <a:rPr lang="en-US" dirty="0">
                <a:latin typeface="Times New Roman" panose="02020603050405020304" pitchFamily="18" charset="0"/>
                <a:ea typeface="Calibri" panose="020F0502020204030204" pitchFamily="34" charset="0"/>
                <a:cs typeface="Times New Roman" panose="02020603050405020304" pitchFamily="18" charset="0"/>
              </a:rPr>
              <a:t>If the letter does not exist, it will stay WHITE only</a:t>
            </a:r>
          </a:p>
          <a:p>
            <a:r>
              <a:rPr lang="en-US" dirty="0">
                <a:latin typeface="Times New Roman" panose="02020603050405020304" pitchFamily="18" charset="0"/>
                <a:ea typeface="Calibri" panose="020F0502020204030204" pitchFamily="34" charset="0"/>
                <a:cs typeface="Times New Roman" panose="02020603050405020304" pitchFamily="18" charset="0"/>
              </a:rPr>
              <a:t>If players wants to play again, he/she can play it.</a:t>
            </a:r>
          </a:p>
        </p:txBody>
      </p:sp>
      <p:pic>
        <p:nvPicPr>
          <p:cNvPr id="3" name="Picture 2">
            <a:extLst>
              <a:ext uri="{FF2B5EF4-FFF2-40B4-BE49-F238E27FC236}">
                <a16:creationId xmlns:a16="http://schemas.microsoft.com/office/drawing/2014/main" id="{7CFCC42B-DAA8-3775-3046-DDA933197EDF}"/>
              </a:ext>
            </a:extLst>
          </p:cNvPr>
          <p:cNvPicPr>
            <a:picLocks noChangeAspect="1"/>
          </p:cNvPicPr>
          <p:nvPr/>
        </p:nvPicPr>
        <p:blipFill>
          <a:blip r:embed="rId2"/>
          <a:stretch>
            <a:fillRect/>
          </a:stretch>
        </p:blipFill>
        <p:spPr>
          <a:xfrm>
            <a:off x="7573531" y="853420"/>
            <a:ext cx="3895682" cy="1920406"/>
          </a:xfrm>
          <a:prstGeom prst="rect">
            <a:avLst/>
          </a:prstGeom>
        </p:spPr>
      </p:pic>
      <p:sp>
        <p:nvSpPr>
          <p:cNvPr id="7" name="Title 6">
            <a:extLst>
              <a:ext uri="{FF2B5EF4-FFF2-40B4-BE49-F238E27FC236}">
                <a16:creationId xmlns:a16="http://schemas.microsoft.com/office/drawing/2014/main" id="{14D610B0-AD02-F229-0FF1-5055325C14D2}"/>
              </a:ext>
            </a:extLst>
          </p:cNvPr>
          <p:cNvSpPr>
            <a:spLocks noGrp="1"/>
          </p:cNvSpPr>
          <p:nvPr>
            <p:ph type="title"/>
          </p:nvPr>
        </p:nvSpPr>
        <p:spPr>
          <a:xfrm>
            <a:off x="911226" y="479524"/>
            <a:ext cx="9601200" cy="1143000"/>
          </a:xfrm>
        </p:spPr>
        <p:txBody>
          <a:bodyPr>
            <a:normAutofit/>
          </a:bodyPr>
          <a:lstStyle/>
          <a:p>
            <a:pPr algn="l"/>
            <a:r>
              <a:rPr lang="en-US" sz="3200" b="1" dirty="0">
                <a:latin typeface="Times New Roman" panose="02020603050405020304" pitchFamily="18" charset="0"/>
                <a:cs typeface="Times New Roman" panose="02020603050405020304" pitchFamily="18" charset="0"/>
              </a:rPr>
              <a:t>METHOD OF WORKING: </a:t>
            </a:r>
            <a:br>
              <a:rPr lang="en-US" sz="3200" b="1" dirty="0"/>
            </a:br>
            <a:endParaRPr lang="en-US" dirty="0"/>
          </a:p>
        </p:txBody>
      </p:sp>
    </p:spTree>
    <p:extLst>
      <p:ext uri="{BB962C8B-B14F-4D97-AF65-F5344CB8AC3E}">
        <p14:creationId xmlns:p14="http://schemas.microsoft.com/office/powerpoint/2010/main" val="253806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ropl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385</TotalTime>
  <Words>1228</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Times New Roman</vt:lpstr>
      <vt:lpstr>Tw Cen MT</vt:lpstr>
      <vt:lpstr>Droplet</vt:lpstr>
      <vt:lpstr>wordle</vt:lpstr>
      <vt:lpstr>PowerPoint Presentation</vt:lpstr>
      <vt:lpstr>Introduction: </vt:lpstr>
      <vt:lpstr>PowerPoint Presentation</vt:lpstr>
      <vt:lpstr>PowerPoint Presentation</vt:lpstr>
      <vt:lpstr>PowerPoint Presentation</vt:lpstr>
      <vt:lpstr>Flowchart:  </vt:lpstr>
      <vt:lpstr>PowerPoint Presentation</vt:lpstr>
      <vt:lpstr>METHOD OF WORKING:  </vt:lpstr>
      <vt:lpstr>Code snippets </vt:lpstr>
      <vt:lpstr>RESULTS AND SNAPSHOTS:</vt:lpstr>
      <vt:lpstr>PowerPoint Presentation</vt:lpstr>
      <vt:lpstr>PowerPoint Presentation</vt:lpstr>
      <vt:lpstr>Source and 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wordle</dc:title>
  <dc:creator>Vilok Bhat</dc:creator>
  <cp:lastModifiedBy>Vilok Bhat</cp:lastModifiedBy>
  <cp:revision>15</cp:revision>
  <dcterms:created xsi:type="dcterms:W3CDTF">2022-06-26T12:15:42Z</dcterms:created>
  <dcterms:modified xsi:type="dcterms:W3CDTF">2022-07-10T17:33:35Z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