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8" r:id="rId4"/>
    <p:sldId id="258" r:id="rId5"/>
    <p:sldId id="267" r:id="rId6"/>
    <p:sldId id="259" r:id="rId7"/>
    <p:sldId id="260" r:id="rId8"/>
    <p:sldId id="270" r:id="rId9"/>
    <p:sldId id="269" r:id="rId10"/>
    <p:sldId id="263"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7461" autoAdjust="0"/>
  </p:normalViewPr>
  <p:slideViewPr>
    <p:cSldViewPr snapToGrid="0">
      <p:cViewPr varScale="1">
        <p:scale>
          <a:sx n="86" d="100"/>
          <a:sy n="86" d="100"/>
        </p:scale>
        <p:origin x="738" y="96"/>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C28B18-1649-4F0D-8405-5E51555D6A75}" type="datetimeFigureOut">
              <a:rPr lang="en-IN" smtClean="0"/>
              <a:t>11-09-2024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C833F8-7652-461D-B889-49F084D5BA96}" type="slidenum">
              <a:rPr lang="en-IN" smtClean="0"/>
              <a:t>‹#›</a:t>
            </a:fld>
            <a:endParaRPr lang="en-IN"/>
          </a:p>
        </p:txBody>
      </p:sp>
    </p:spTree>
    <p:extLst>
      <p:ext uri="{BB962C8B-B14F-4D97-AF65-F5344CB8AC3E}">
        <p14:creationId xmlns:p14="http://schemas.microsoft.com/office/powerpoint/2010/main" val="428878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Good afternoon, everyone. Thank you for joining today’s session. I'll be diving into the Trivago media buying case study. My name is Akshay Jain, and I’ll begin with the presentation</a:t>
            </a:r>
          </a:p>
          <a:p>
            <a:endParaRPr lang="en-IN" dirty="0"/>
          </a:p>
        </p:txBody>
      </p:sp>
      <p:sp>
        <p:nvSpPr>
          <p:cNvPr id="4" name="Slide Number Placeholder 3"/>
          <p:cNvSpPr>
            <a:spLocks noGrp="1"/>
          </p:cNvSpPr>
          <p:nvPr>
            <p:ph type="sldNum" sz="quarter" idx="5"/>
          </p:nvPr>
        </p:nvSpPr>
        <p:spPr/>
        <p:txBody>
          <a:bodyPr/>
          <a:lstStyle/>
          <a:p>
            <a:fld id="{34C833F8-7652-461D-B889-49F084D5BA96}" type="slidenum">
              <a:rPr lang="en-IN" smtClean="0"/>
              <a:t>1</a:t>
            </a:fld>
            <a:endParaRPr lang="en-IN"/>
          </a:p>
        </p:txBody>
      </p:sp>
    </p:spTree>
    <p:extLst>
      <p:ext uri="{BB962C8B-B14F-4D97-AF65-F5344CB8AC3E}">
        <p14:creationId xmlns:p14="http://schemas.microsoft.com/office/powerpoint/2010/main" val="1313448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Goal is to</a:t>
            </a:r>
            <a:r>
              <a:rPr lang="en-US" dirty="0"/>
              <a:t> Drive immediate web traffic and boost user engagement.</a:t>
            </a:r>
          </a:p>
          <a:p>
            <a:r>
              <a:rPr lang="en-US" b="1" dirty="0"/>
              <a:t>Spike in Engagement</a:t>
            </a:r>
            <a:r>
              <a:rPr lang="en-US" dirty="0"/>
              <a:t>: Shorter ad formats like 20" can drive immediate traffic and engagement spikes.</a:t>
            </a:r>
          </a:p>
          <a:p>
            <a:r>
              <a:rPr lang="en-US" b="1" dirty="0"/>
              <a:t>Real-Time Feedback</a:t>
            </a:r>
            <a:r>
              <a:rPr lang="en-US" dirty="0"/>
              <a:t>: Increased visits immediately following specific campaigns indicate successful execution.</a:t>
            </a:r>
          </a:p>
          <a:p>
            <a:r>
              <a:rPr lang="en-US" b="1" dirty="0"/>
              <a:t>Tracking VPMC</a:t>
            </a:r>
            <a:r>
              <a:rPr lang="en-US" dirty="0"/>
              <a:t>: Measuring visits per million contacts provides an actionable metric for evaluating short-term results.</a:t>
            </a:r>
          </a:p>
          <a:p>
            <a:r>
              <a:rPr lang="en-US" b="1" dirty="0"/>
              <a:t>Responsive Adjustments</a:t>
            </a:r>
            <a:r>
              <a:rPr lang="en-US" dirty="0"/>
              <a:t>: Campaigns can be fine-tuned based on short-term data to maximize efficiency.</a:t>
            </a:r>
          </a:p>
          <a:p>
            <a:endParaRPr lang="en-US" dirty="0"/>
          </a:p>
          <a:p>
            <a:endParaRPr lang="en-US" dirty="0"/>
          </a:p>
          <a:p>
            <a:r>
              <a:rPr lang="en-US" b="1" dirty="0"/>
              <a:t>Brand Recognition</a:t>
            </a:r>
            <a:r>
              <a:rPr lang="en-US" dirty="0"/>
              <a:t>: Continuous exposure to well-placed ads can lead to brand recall over time.</a:t>
            </a:r>
          </a:p>
          <a:p>
            <a:r>
              <a:rPr lang="en-US" b="1" dirty="0"/>
              <a:t>Customer Loyalty</a:t>
            </a:r>
            <a:r>
              <a:rPr lang="en-US" dirty="0"/>
              <a:t>: Well-targeted campaigns build trust and long-term loyalty.</a:t>
            </a:r>
          </a:p>
          <a:p>
            <a:r>
              <a:rPr lang="en-US" b="1" dirty="0"/>
              <a:t>Consistent Messaging</a:t>
            </a:r>
            <a:r>
              <a:rPr lang="en-US" dirty="0"/>
              <a:t>: Using 30" ads for consistent branding can contribute to sustained consumer interest.</a:t>
            </a:r>
          </a:p>
          <a:p>
            <a:r>
              <a:rPr lang="en-US" b="1" dirty="0"/>
              <a:t>Influencing Behavior</a:t>
            </a:r>
            <a:r>
              <a:rPr lang="en-US" dirty="0"/>
              <a:t>: Long-term campaigns impact booking behavior by reinforcing brand associations.</a:t>
            </a:r>
          </a:p>
          <a:p>
            <a:r>
              <a:rPr lang="en-US" b="1" dirty="0"/>
              <a:t>KPIs for Long-Term</a:t>
            </a:r>
            <a:r>
              <a:rPr lang="en-US" dirty="0"/>
              <a:t>: Cost per visit (CPV) and CPM can track the cost-effectiveness of long-term brand-building efforts.</a:t>
            </a:r>
            <a:endParaRPr lang="en-IN" dirty="0"/>
          </a:p>
        </p:txBody>
      </p:sp>
      <p:sp>
        <p:nvSpPr>
          <p:cNvPr id="4" name="Slide Number Placeholder 3"/>
          <p:cNvSpPr>
            <a:spLocks noGrp="1"/>
          </p:cNvSpPr>
          <p:nvPr>
            <p:ph type="sldNum" sz="quarter" idx="5"/>
          </p:nvPr>
        </p:nvSpPr>
        <p:spPr/>
        <p:txBody>
          <a:bodyPr/>
          <a:lstStyle/>
          <a:p>
            <a:fld id="{34C833F8-7652-461D-B889-49F084D5BA96}" type="slidenum">
              <a:rPr lang="en-IN" smtClean="0"/>
              <a:t>10</a:t>
            </a:fld>
            <a:endParaRPr lang="en-IN"/>
          </a:p>
        </p:txBody>
      </p:sp>
    </p:spTree>
    <p:extLst>
      <p:ext uri="{BB962C8B-B14F-4D97-AF65-F5344CB8AC3E}">
        <p14:creationId xmlns:p14="http://schemas.microsoft.com/office/powerpoint/2010/main" val="1848835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Optimize Ad Allocation</a:t>
            </a:r>
            <a:r>
              <a:rPr lang="en-US" dirty="0"/>
              <a:t>: Use insights from KPIs to balance ad spend between 20" and 30" spots.</a:t>
            </a:r>
          </a:p>
          <a:p>
            <a:r>
              <a:rPr lang="en-US" b="1" dirty="0"/>
              <a:t>Strategic Use of Time Slots</a:t>
            </a:r>
            <a:r>
              <a:rPr lang="en-US" dirty="0"/>
              <a:t>: Focus on high-viewership times for 30" spots and action-oriented content for 20" spots.</a:t>
            </a:r>
          </a:p>
          <a:p>
            <a:r>
              <a:rPr lang="en-US" b="1" dirty="0"/>
              <a:t>Monitor Performance</a:t>
            </a:r>
            <a:r>
              <a:rPr lang="en-US" dirty="0"/>
              <a:t>: Track KPIs such as CPM, CPV, and VPMC to continuously assess campaign effectiveness.</a:t>
            </a:r>
          </a:p>
          <a:p>
            <a:r>
              <a:rPr lang="en-US" b="1" dirty="0"/>
              <a:t>Short-Term vs. Long-Term Goals</a:t>
            </a:r>
            <a:r>
              <a:rPr lang="en-US" dirty="0"/>
              <a:t>: Tailor ad strategy to immediate engagement vs. long-term brand building.</a:t>
            </a:r>
          </a:p>
          <a:p>
            <a:r>
              <a:rPr lang="en-US" b="1" dirty="0"/>
              <a:t>Final Recommendation</a:t>
            </a:r>
            <a:r>
              <a:rPr lang="en-US" dirty="0"/>
              <a:t>: Continuously analyze data, adjust campaigns in real-time, which help to boost performance.</a:t>
            </a:r>
            <a:endParaRPr lang="en-IN" dirty="0"/>
          </a:p>
        </p:txBody>
      </p:sp>
      <p:sp>
        <p:nvSpPr>
          <p:cNvPr id="4" name="Slide Number Placeholder 3"/>
          <p:cNvSpPr>
            <a:spLocks noGrp="1"/>
          </p:cNvSpPr>
          <p:nvPr>
            <p:ph type="sldNum" sz="quarter" idx="5"/>
          </p:nvPr>
        </p:nvSpPr>
        <p:spPr/>
        <p:txBody>
          <a:bodyPr/>
          <a:lstStyle/>
          <a:p>
            <a:fld id="{34C833F8-7652-461D-B889-49F084D5BA96}" type="slidenum">
              <a:rPr lang="en-IN" smtClean="0"/>
              <a:t>11</a:t>
            </a:fld>
            <a:endParaRPr lang="en-IN"/>
          </a:p>
        </p:txBody>
      </p:sp>
    </p:spTree>
    <p:extLst>
      <p:ext uri="{BB962C8B-B14F-4D97-AF65-F5344CB8AC3E}">
        <p14:creationId xmlns:p14="http://schemas.microsoft.com/office/powerpoint/2010/main" val="1469437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goal of the case study is to maximize the cost-efficiency of the media campaigns. This means not only reducing expenses but maximizing the returns on every Euro spent. </a:t>
            </a:r>
            <a:br>
              <a:rPr lang="en-US" dirty="0"/>
            </a:br>
            <a:r>
              <a:rPr lang="en-US" b="1" dirty="0"/>
              <a:t>Approach is to = Allocating a greater portion or a 10-second spots of our budget to prime time slots</a:t>
            </a:r>
            <a:br>
              <a:rPr lang="en-US" b="1" dirty="0"/>
            </a:br>
            <a:br>
              <a:rPr lang="en-US" b="1" dirty="0"/>
            </a:br>
            <a:r>
              <a:rPr lang="en-US" b="1" dirty="0"/>
              <a:t>The </a:t>
            </a:r>
            <a:r>
              <a:rPr lang="en-US" sz="1200" b="1" dirty="0"/>
              <a:t>Key Focus Areas of the case study are </a:t>
            </a:r>
          </a:p>
          <a:p>
            <a:pPr marL="0" indent="0">
              <a:buFont typeface="Arial" panose="020B0604020202020204" pitchFamily="34" charset="0"/>
              <a:buNone/>
            </a:pPr>
            <a:r>
              <a:rPr lang="en-US" sz="1200" dirty="0"/>
              <a:t>Firstly , </a:t>
            </a:r>
            <a:r>
              <a:rPr lang="en-US" sz="1200" b="1" dirty="0"/>
              <a:t>analyzing spending patterns </a:t>
            </a:r>
            <a:r>
              <a:rPr lang="en-US" dirty="0"/>
              <a:t>to identify opportunities for financial optimization. Secondly, </a:t>
            </a:r>
            <a:r>
              <a:rPr lang="en-US" b="1" dirty="0"/>
              <a:t>evaluating performance metrics </a:t>
            </a:r>
            <a:r>
              <a:rPr lang="en-US" dirty="0"/>
              <a:t>to understand the effectiveness of different campaigns. And thirdly, looking at </a:t>
            </a:r>
            <a:r>
              <a:rPr lang="en-US" b="1" dirty="0"/>
              <a:t>the ad formats to determine which works best with our target audience.</a:t>
            </a:r>
          </a:p>
          <a:p>
            <a:pPr marL="0" indent="0">
              <a:buFont typeface="Arial" panose="020B0604020202020204" pitchFamily="34" charset="0"/>
              <a:buNone/>
            </a:pPr>
            <a:r>
              <a:rPr lang="en-US" sz="1200" dirty="0"/>
              <a:t>We can Use the quantitative data  to develop a strategic approach to improve campaign effectiveness.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34C833F8-7652-461D-B889-49F084D5BA96}" type="slidenum">
              <a:rPr lang="en-IN" smtClean="0"/>
              <a:t>2</a:t>
            </a:fld>
            <a:endParaRPr lang="en-IN"/>
          </a:p>
        </p:txBody>
      </p:sp>
    </p:spTree>
    <p:extLst>
      <p:ext uri="{BB962C8B-B14F-4D97-AF65-F5344CB8AC3E}">
        <p14:creationId xmlns:p14="http://schemas.microsoft.com/office/powerpoint/2010/main" val="128669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includes details on advertising spots for different TV channels. </a:t>
            </a:r>
          </a:p>
          <a:p>
            <a:pPr>
              <a:buFont typeface="+mj-lt"/>
              <a:buAutoNum type="arabicPeriod"/>
            </a:pPr>
            <a:r>
              <a:rPr lang="en-US" b="1" dirty="0"/>
              <a:t>Date</a:t>
            </a:r>
            <a:r>
              <a:rPr lang="en-US" dirty="0"/>
              <a:t>: The date on which the ad aired.</a:t>
            </a:r>
          </a:p>
          <a:p>
            <a:pPr>
              <a:buFont typeface="+mj-lt"/>
              <a:buAutoNum type="arabicPeriod"/>
            </a:pPr>
            <a:r>
              <a:rPr lang="en-US" b="1" dirty="0"/>
              <a:t>Time</a:t>
            </a:r>
            <a:r>
              <a:rPr lang="en-US" dirty="0"/>
              <a:t>: The specific time the ad aired.</a:t>
            </a:r>
          </a:p>
          <a:p>
            <a:pPr>
              <a:buFont typeface="+mj-lt"/>
              <a:buAutoNum type="arabicPeriod"/>
            </a:pPr>
            <a:r>
              <a:rPr lang="en-US" b="1" dirty="0"/>
              <a:t>Hour</a:t>
            </a:r>
            <a:r>
              <a:rPr lang="en-US" dirty="0"/>
              <a:t>: The hour of the day during which the ad was broadcasted.</a:t>
            </a:r>
          </a:p>
          <a:p>
            <a:pPr>
              <a:buFont typeface="+mj-lt"/>
              <a:buAutoNum type="arabicPeriod"/>
            </a:pPr>
            <a:r>
              <a:rPr lang="en-US" b="1" dirty="0"/>
              <a:t>Format</a:t>
            </a:r>
            <a:r>
              <a:rPr lang="en-US" dirty="0"/>
              <a:t>: The duration of the ad in seconds, that is 20-second and 30-second spots.</a:t>
            </a:r>
          </a:p>
          <a:p>
            <a:pPr>
              <a:buFont typeface="+mj-lt"/>
              <a:buAutoNum type="arabicPeriod"/>
            </a:pPr>
            <a:r>
              <a:rPr lang="en-US" b="1" dirty="0"/>
              <a:t>Channel</a:t>
            </a:r>
            <a:r>
              <a:rPr lang="en-US" dirty="0"/>
              <a:t>: The TV channel on which the ad aired.</a:t>
            </a:r>
          </a:p>
          <a:p>
            <a:pPr>
              <a:buFont typeface="+mj-lt"/>
              <a:buAutoNum type="arabicPeriod"/>
            </a:pPr>
            <a:r>
              <a:rPr lang="en-US" b="1" dirty="0"/>
              <a:t>Net Spend</a:t>
            </a:r>
            <a:r>
              <a:rPr lang="en-US" dirty="0"/>
              <a:t>: The cost of airing the ad on that channel at that time.</a:t>
            </a:r>
          </a:p>
          <a:p>
            <a:pPr>
              <a:buFont typeface="+mj-lt"/>
              <a:buAutoNum type="arabicPeriod"/>
            </a:pPr>
            <a:r>
              <a:rPr lang="en-US" b="1" dirty="0"/>
              <a:t>Visits</a:t>
            </a:r>
            <a:r>
              <a:rPr lang="en-US" dirty="0"/>
              <a:t>: The number of visits or interactions resulting from the ad, suggesting a measure of the ad's effectiveness or reach.</a:t>
            </a:r>
          </a:p>
          <a:p>
            <a:pPr>
              <a:buFont typeface="+mj-lt"/>
              <a:buAutoNum type="arabicPeriod"/>
            </a:pPr>
            <a:r>
              <a:rPr lang="en-US" b="1" dirty="0"/>
              <a:t>Contacts</a:t>
            </a:r>
            <a:r>
              <a:rPr lang="en-US" dirty="0"/>
              <a:t>: The estimated number of people who viewed the ad, representing the audience size for the ad slot.</a:t>
            </a:r>
          </a:p>
          <a:p>
            <a:endParaRPr lang="en-IN" dirty="0"/>
          </a:p>
        </p:txBody>
      </p:sp>
      <p:sp>
        <p:nvSpPr>
          <p:cNvPr id="4" name="Slide Number Placeholder 3"/>
          <p:cNvSpPr>
            <a:spLocks noGrp="1"/>
          </p:cNvSpPr>
          <p:nvPr>
            <p:ph type="sldNum" sz="quarter" idx="5"/>
          </p:nvPr>
        </p:nvSpPr>
        <p:spPr/>
        <p:txBody>
          <a:bodyPr/>
          <a:lstStyle/>
          <a:p>
            <a:fld id="{34C833F8-7652-461D-B889-49F084D5BA96}" type="slidenum">
              <a:rPr lang="en-IN" smtClean="0"/>
              <a:t>3</a:t>
            </a:fld>
            <a:endParaRPr lang="en-IN"/>
          </a:p>
        </p:txBody>
      </p:sp>
    </p:spTree>
    <p:extLst>
      <p:ext uri="{BB962C8B-B14F-4D97-AF65-F5344CB8AC3E}">
        <p14:creationId xmlns:p14="http://schemas.microsoft.com/office/powerpoint/2010/main" val="3356719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Convert net spend from NOK to € using conversion rate of 1 NOK = 0.11806€.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Identifying corresponding day of the week for each date. Excel function used : TEXT()</a:t>
            </a:r>
            <a:br>
              <a:rPr lang="en-US" dirty="0"/>
            </a:br>
            <a:r>
              <a:rPr lang="en-US" dirty="0"/>
              <a:t>Adjusted contacts – The spot length price index is defined in the case study.  An 80% index was applied for 20" spots and 100% to 30" spots. This was done to normalize contact count because of the difference in ad durations. =IF(D2=20, H2*0.8, H2)</a:t>
            </a:r>
            <a:br>
              <a:rPr lang="en-US" dirty="0"/>
            </a:br>
            <a:r>
              <a:rPr lang="en-US" dirty="0"/>
              <a:t>Adjusting contact numbers based on ad spot length was done for comparison purposes.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IN" dirty="0"/>
          </a:p>
        </p:txBody>
      </p:sp>
      <p:sp>
        <p:nvSpPr>
          <p:cNvPr id="4" name="Slide Number Placeholder 3"/>
          <p:cNvSpPr>
            <a:spLocks noGrp="1"/>
          </p:cNvSpPr>
          <p:nvPr>
            <p:ph type="sldNum" sz="quarter" idx="5"/>
          </p:nvPr>
        </p:nvSpPr>
        <p:spPr/>
        <p:txBody>
          <a:bodyPr/>
          <a:lstStyle/>
          <a:p>
            <a:fld id="{34C833F8-7652-461D-B889-49F084D5BA96}" type="slidenum">
              <a:rPr lang="en-IN" smtClean="0"/>
              <a:t>4</a:t>
            </a:fld>
            <a:endParaRPr lang="en-IN"/>
          </a:p>
        </p:txBody>
      </p:sp>
    </p:spTree>
    <p:extLst>
      <p:ext uri="{BB962C8B-B14F-4D97-AF65-F5344CB8AC3E}">
        <p14:creationId xmlns:p14="http://schemas.microsoft.com/office/powerpoint/2010/main" val="103997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High Variance in Spending</a:t>
            </a:r>
            <a:r>
              <a:rPr lang="en-US" dirty="0"/>
              <a:t>: Large differences in spend. Some spots receive significantly more investment than others.</a:t>
            </a:r>
          </a:p>
          <a:p>
            <a:r>
              <a:rPr lang="en-US" b="1" dirty="0"/>
              <a:t>Skewed Data Distribution</a:t>
            </a:r>
            <a:r>
              <a:rPr lang="en-US" dirty="0"/>
              <a:t>: Left-skewed distributions for net spend, visits, and contacts suggest a majority of low values, with few high outliers.</a:t>
            </a:r>
            <a:br>
              <a:rPr lang="en-IN" dirty="0"/>
            </a:br>
            <a:r>
              <a:rPr lang="en-US" b="1" dirty="0"/>
              <a:t>Common Ad Format</a:t>
            </a:r>
            <a:r>
              <a:rPr lang="en-US" dirty="0"/>
              <a:t>: 20" ads are the most frequent, showing preference for shorter spots.</a:t>
            </a:r>
            <a:br>
              <a:rPr lang="en-IN" dirty="0"/>
            </a:br>
            <a:r>
              <a:rPr lang="en-US" b="1" dirty="0"/>
              <a:t>Ad Timing</a:t>
            </a:r>
            <a:r>
              <a:rPr lang="en-US" dirty="0"/>
              <a:t>: Most ads are shown during mid to late afternoon slots., between 2PM to 5PM.</a:t>
            </a:r>
            <a:endParaRPr lang="en-IN" dirty="0"/>
          </a:p>
        </p:txBody>
      </p:sp>
      <p:sp>
        <p:nvSpPr>
          <p:cNvPr id="4" name="Slide Number Placeholder 3"/>
          <p:cNvSpPr>
            <a:spLocks noGrp="1"/>
          </p:cNvSpPr>
          <p:nvPr>
            <p:ph type="sldNum" sz="quarter" idx="5"/>
          </p:nvPr>
        </p:nvSpPr>
        <p:spPr/>
        <p:txBody>
          <a:bodyPr/>
          <a:lstStyle/>
          <a:p>
            <a:fld id="{34C833F8-7652-461D-B889-49F084D5BA96}" type="slidenum">
              <a:rPr lang="en-IN" smtClean="0"/>
              <a:t>5</a:t>
            </a:fld>
            <a:endParaRPr lang="en-IN"/>
          </a:p>
        </p:txBody>
      </p:sp>
    </p:spTree>
    <p:extLst>
      <p:ext uri="{BB962C8B-B14F-4D97-AF65-F5344CB8AC3E}">
        <p14:creationId xmlns:p14="http://schemas.microsoft.com/office/powerpoint/2010/main" val="2141618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CPM (Cost Per Thousand Contacts)</a:t>
            </a:r>
            <a:r>
              <a:rPr lang="en-US" dirty="0"/>
              <a:t>: Measures the cost efficiency in reaching 1,000 viewers.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VPMC (Visits Per Million Contacts)</a:t>
            </a:r>
            <a:r>
              <a:rPr lang="en-US" dirty="0"/>
              <a:t>: It can be used to assess the engagement efficiency by calculating visits per million viewers.</a:t>
            </a:r>
          </a:p>
          <a:p>
            <a:r>
              <a:rPr lang="en-US" b="1" dirty="0"/>
              <a:t>CPV (Cost Per Visit)</a:t>
            </a:r>
            <a:r>
              <a:rPr lang="en-US" dirty="0"/>
              <a:t>: Evaluates the cost efficiency of generating a visit.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purpose of these KPIs is to</a:t>
            </a:r>
            <a:r>
              <a:rPr lang="en-US" dirty="0"/>
              <a:t> assess the cost-effectiveness and performance of each spot in terms of audience reach and engagement. It allows to compare the performance of different spots and channels.</a:t>
            </a:r>
          </a:p>
          <a:p>
            <a:endParaRPr lang="en-IN" dirty="0"/>
          </a:p>
        </p:txBody>
      </p:sp>
      <p:sp>
        <p:nvSpPr>
          <p:cNvPr id="4" name="Slide Number Placeholder 3"/>
          <p:cNvSpPr>
            <a:spLocks noGrp="1"/>
          </p:cNvSpPr>
          <p:nvPr>
            <p:ph type="sldNum" sz="quarter" idx="5"/>
          </p:nvPr>
        </p:nvSpPr>
        <p:spPr/>
        <p:txBody>
          <a:bodyPr/>
          <a:lstStyle/>
          <a:p>
            <a:fld id="{34C833F8-7652-461D-B889-49F084D5BA96}" type="slidenum">
              <a:rPr lang="en-IN" smtClean="0"/>
              <a:t>6</a:t>
            </a:fld>
            <a:endParaRPr lang="en-IN"/>
          </a:p>
        </p:txBody>
      </p:sp>
    </p:spTree>
    <p:extLst>
      <p:ext uri="{BB962C8B-B14F-4D97-AF65-F5344CB8AC3E}">
        <p14:creationId xmlns:p14="http://schemas.microsoft.com/office/powerpoint/2010/main" val="2113253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Cost Efficiency</a:t>
            </a:r>
            <a:r>
              <a:rPr lang="en-US" dirty="0"/>
              <a:t>: each visit is much cheaper with 20" spots, making them more cost-effective when it comes to driving direct interactions. 20" spots are more cost-effective in driving individual viewer actions or visits.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Lower CPM for 30"</a:t>
            </a:r>
            <a:r>
              <a:rPr lang="en-US" dirty="0"/>
              <a:t>: Lower CPM values are better as they indicate lower cost to reach a thousand viewers. Longer 30" spots have lower cost per thousand impressions (CPM). </a:t>
            </a:r>
            <a:r>
              <a:rPr lang="en-US" b="1" dirty="0"/>
              <a:t>Here, 30" spots are slightly more cost-efficient than 20" spots. It is more efficient for brand awareness campaigns. 30" spots allow for better brand storytelling and recall.</a:t>
            </a:r>
          </a:p>
          <a:p>
            <a:r>
              <a:rPr lang="en-US" b="1" dirty="0"/>
              <a:t>Higher Engagement</a:t>
            </a:r>
            <a:r>
              <a:rPr lang="en-US" dirty="0"/>
              <a:t>: Higher VPMC values are better as they indicate more visits per million viewers reached.. 20" spots drive higher VPMC. Here, 20" spots are more effective in generating visits compared to 30" spots. 20" spots more effective for </a:t>
            </a:r>
            <a:r>
              <a:rPr lang="en-US" b="1" dirty="0"/>
              <a:t>action-oriented campaigns.</a:t>
            </a:r>
          </a:p>
          <a:p>
            <a:br>
              <a:rPr lang="en-US" b="1" dirty="0"/>
            </a:br>
            <a:r>
              <a:rPr lang="en-US" b="1" dirty="0"/>
              <a:t>Conclusion</a:t>
            </a:r>
            <a:r>
              <a:rPr lang="en-US" dirty="0"/>
              <a:t>: Use 20“ spots can be used for direct action and 30" for brand awareness and recognition.</a:t>
            </a:r>
            <a:endParaRPr lang="en-IN" dirty="0"/>
          </a:p>
        </p:txBody>
      </p:sp>
      <p:sp>
        <p:nvSpPr>
          <p:cNvPr id="4" name="Slide Number Placeholder 3"/>
          <p:cNvSpPr>
            <a:spLocks noGrp="1"/>
          </p:cNvSpPr>
          <p:nvPr>
            <p:ph type="sldNum" sz="quarter" idx="5"/>
          </p:nvPr>
        </p:nvSpPr>
        <p:spPr/>
        <p:txBody>
          <a:bodyPr/>
          <a:lstStyle/>
          <a:p>
            <a:fld id="{34C833F8-7652-461D-B889-49F084D5BA96}" type="slidenum">
              <a:rPr lang="en-IN" smtClean="0"/>
              <a:t>7</a:t>
            </a:fld>
            <a:endParaRPr lang="en-IN"/>
          </a:p>
        </p:txBody>
      </p:sp>
    </p:spTree>
    <p:extLst>
      <p:ext uri="{BB962C8B-B14F-4D97-AF65-F5344CB8AC3E}">
        <p14:creationId xmlns:p14="http://schemas.microsoft.com/office/powerpoint/2010/main" val="998235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Activity on Monday: Channels </a:t>
            </a:r>
            <a:r>
              <a:rPr lang="en-US" i="1" dirty="0"/>
              <a:t>like 'Ned1' and 'RTL4'</a:t>
            </a:r>
            <a:r>
              <a:rPr lang="en-US" dirty="0"/>
              <a:t> have a lot of activity on Mondays, both in terms of visits and the amount of money spent on ads.</a:t>
            </a:r>
          </a:p>
          <a:p>
            <a:endParaRPr lang="en-US" dirty="0"/>
          </a:p>
          <a:p>
            <a:r>
              <a:rPr lang="en-US" dirty="0"/>
              <a:t>Cost Efficiency: Channels like '</a:t>
            </a:r>
            <a:r>
              <a:rPr lang="en-US" dirty="0" err="1"/>
              <a:t>Erediv</a:t>
            </a:r>
            <a:r>
              <a:rPr lang="en-US" dirty="0"/>
              <a:t>' and 'Eurosport' have low costs for running ads over several days, making them cost-effective choices.</a:t>
            </a:r>
          </a:p>
          <a:p>
            <a:endParaRPr lang="en-US" dirty="0"/>
          </a:p>
          <a:p>
            <a:r>
              <a:rPr lang="en-US" dirty="0"/>
              <a:t>Weekend Engagement: Channels like 'Animal' and 'Comedy' get more viewers on weekends, probably because people have more free time to watch TV.</a:t>
            </a:r>
          </a:p>
          <a:p>
            <a:endParaRPr lang="en-US" dirty="0"/>
          </a:p>
          <a:p>
            <a:r>
              <a:rPr lang="en-US" dirty="0"/>
              <a:t>Effective Spending on 'Eurosport': 'Eurosport' is a good choice for ad spending because it maintains a good balance between cost and viewership throughout the week.</a:t>
            </a:r>
            <a:endParaRPr lang="en-IN" dirty="0"/>
          </a:p>
          <a:p>
            <a:endParaRPr lang="en-IN" dirty="0"/>
          </a:p>
        </p:txBody>
      </p:sp>
      <p:sp>
        <p:nvSpPr>
          <p:cNvPr id="4" name="Slide Number Placeholder 3"/>
          <p:cNvSpPr>
            <a:spLocks noGrp="1"/>
          </p:cNvSpPr>
          <p:nvPr>
            <p:ph type="sldNum" sz="quarter" idx="5"/>
          </p:nvPr>
        </p:nvSpPr>
        <p:spPr/>
        <p:txBody>
          <a:bodyPr/>
          <a:lstStyle/>
          <a:p>
            <a:fld id="{34C833F8-7652-461D-B889-49F084D5BA96}" type="slidenum">
              <a:rPr lang="en-IN" smtClean="0"/>
              <a:t>8</a:t>
            </a:fld>
            <a:endParaRPr lang="en-IN"/>
          </a:p>
        </p:txBody>
      </p:sp>
    </p:spTree>
    <p:extLst>
      <p:ext uri="{BB962C8B-B14F-4D97-AF65-F5344CB8AC3E}">
        <p14:creationId xmlns:p14="http://schemas.microsoft.com/office/powerpoint/2010/main" val="1590726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t>
            </a:r>
            <a:r>
              <a:rPr lang="en-US" b="1" dirty="0"/>
              <a:t>the strategic modifications for the campaign to maximize reach and engagement</a:t>
            </a:r>
            <a:r>
              <a:rPr lang="en-US" dirty="0"/>
              <a:t>.</a:t>
            </a:r>
          </a:p>
          <a:p>
            <a:r>
              <a:rPr lang="en-US" dirty="0"/>
              <a:t>We can use </a:t>
            </a:r>
            <a:r>
              <a:rPr lang="en-US" b="1" dirty="0"/>
              <a:t>30" spots for brand awareness. </a:t>
            </a:r>
            <a:r>
              <a:rPr lang="en-US" dirty="0"/>
              <a:t>The </a:t>
            </a:r>
            <a:r>
              <a:rPr lang="en-US" b="1" dirty="0"/>
              <a:t>use of 30" ads during high-viewership time slots would increase brand exposure</a:t>
            </a:r>
            <a:r>
              <a:rPr lang="en-US" dirty="0"/>
              <a:t> </a:t>
            </a:r>
            <a:r>
              <a:rPr lang="en-US" b="1" dirty="0"/>
              <a:t>and improve the chances of higher recall</a:t>
            </a:r>
            <a:r>
              <a:rPr lang="en-US" dirty="0"/>
              <a:t>, even in the short term. </a:t>
            </a:r>
            <a:r>
              <a:rPr lang="en-US" b="1" dirty="0"/>
              <a:t>This is particularly beneficial during prime time, where audience numbers are at their peak.</a:t>
            </a:r>
          </a:p>
          <a:p>
            <a:endParaRPr lang="en-US" dirty="0"/>
          </a:p>
          <a:p>
            <a:r>
              <a:rPr lang="en-US" dirty="0"/>
              <a:t>We can use </a:t>
            </a:r>
            <a:r>
              <a:rPr lang="en-US" b="1" dirty="0"/>
              <a:t>20" spots for driving viewer actions</a:t>
            </a:r>
            <a:r>
              <a:rPr lang="en-US" dirty="0"/>
              <a:t>. Utilizing shorter </a:t>
            </a:r>
            <a:r>
              <a:rPr lang="en-US" b="1" dirty="0"/>
              <a:t>20" spots during high-action programming (like sports events or popular shows) can lead to an immediate increase in viewer</a:t>
            </a:r>
            <a:r>
              <a:rPr lang="en-US" dirty="0"/>
              <a:t> actions, such as website visits or app downloads, due to the direct call to action often associated with these types of ads.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mix of both ad lengths can be used depending on the campaign goal.</a:t>
            </a:r>
          </a:p>
          <a:p>
            <a:endParaRPr lang="en-IN" dirty="0"/>
          </a:p>
        </p:txBody>
      </p:sp>
      <p:sp>
        <p:nvSpPr>
          <p:cNvPr id="4" name="Slide Number Placeholder 3"/>
          <p:cNvSpPr>
            <a:spLocks noGrp="1"/>
          </p:cNvSpPr>
          <p:nvPr>
            <p:ph type="sldNum" sz="quarter" idx="5"/>
          </p:nvPr>
        </p:nvSpPr>
        <p:spPr/>
        <p:txBody>
          <a:bodyPr/>
          <a:lstStyle/>
          <a:p>
            <a:fld id="{34C833F8-7652-461D-B889-49F084D5BA96}" type="slidenum">
              <a:rPr lang="en-IN" smtClean="0"/>
              <a:t>9</a:t>
            </a:fld>
            <a:endParaRPr lang="en-IN"/>
          </a:p>
        </p:txBody>
      </p:sp>
    </p:spTree>
    <p:extLst>
      <p:ext uri="{BB962C8B-B14F-4D97-AF65-F5344CB8AC3E}">
        <p14:creationId xmlns:p14="http://schemas.microsoft.com/office/powerpoint/2010/main" val="577992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845B2-095A-4C5C-D98E-AB7A759B70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2AD652-3800-310A-39BA-85519A933D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239136-4599-D945-B29F-9C1858D0E0C9}"/>
              </a:ext>
            </a:extLst>
          </p:cNvPr>
          <p:cNvSpPr>
            <a:spLocks noGrp="1"/>
          </p:cNvSpPr>
          <p:nvPr>
            <p:ph type="dt" sz="half" idx="10"/>
          </p:nvPr>
        </p:nvSpPr>
        <p:spPr/>
        <p:txBody>
          <a:bodyPr/>
          <a:lstStyle/>
          <a:p>
            <a:fld id="{DF2B42E5-CABB-402B-88F2-40DA22639F0E}" type="datetimeFigureOut">
              <a:rPr lang="en-IN" smtClean="0"/>
              <a:t>11-09-2024</a:t>
            </a:fld>
            <a:endParaRPr lang="en-IN"/>
          </a:p>
        </p:txBody>
      </p:sp>
      <p:sp>
        <p:nvSpPr>
          <p:cNvPr id="5" name="Footer Placeholder 4">
            <a:extLst>
              <a:ext uri="{FF2B5EF4-FFF2-40B4-BE49-F238E27FC236}">
                <a16:creationId xmlns:a16="http://schemas.microsoft.com/office/drawing/2014/main" id="{949CD4DE-DD08-B854-BF94-D2E81E1D31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C95175-E4F4-FA5C-B372-3BA3F7824818}"/>
              </a:ext>
            </a:extLst>
          </p:cNvPr>
          <p:cNvSpPr>
            <a:spLocks noGrp="1"/>
          </p:cNvSpPr>
          <p:nvPr>
            <p:ph type="sldNum" sz="quarter" idx="12"/>
          </p:nvPr>
        </p:nvSpPr>
        <p:spPr/>
        <p:txBody>
          <a:bodyPr/>
          <a:lstStyle/>
          <a:p>
            <a:fld id="{3222C6D1-928C-4D54-959A-A477443D0C0F}" type="slidenum">
              <a:rPr lang="en-IN" smtClean="0"/>
              <a:t>‹#›</a:t>
            </a:fld>
            <a:endParaRPr lang="en-IN"/>
          </a:p>
        </p:txBody>
      </p:sp>
    </p:spTree>
    <p:extLst>
      <p:ext uri="{BB962C8B-B14F-4D97-AF65-F5344CB8AC3E}">
        <p14:creationId xmlns:p14="http://schemas.microsoft.com/office/powerpoint/2010/main" val="219734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DE252-2B07-D02F-325B-EF588B247D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C77934-6499-E16D-7775-964D1FE27F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5FF36C-2E2F-DEBF-5F2C-3DED99F09464}"/>
              </a:ext>
            </a:extLst>
          </p:cNvPr>
          <p:cNvSpPr>
            <a:spLocks noGrp="1"/>
          </p:cNvSpPr>
          <p:nvPr>
            <p:ph type="dt" sz="half" idx="10"/>
          </p:nvPr>
        </p:nvSpPr>
        <p:spPr/>
        <p:txBody>
          <a:bodyPr/>
          <a:lstStyle/>
          <a:p>
            <a:fld id="{DF2B42E5-CABB-402B-88F2-40DA22639F0E}" type="datetimeFigureOut">
              <a:rPr lang="en-IN" smtClean="0"/>
              <a:t>11-09-2024</a:t>
            </a:fld>
            <a:endParaRPr lang="en-IN"/>
          </a:p>
        </p:txBody>
      </p:sp>
      <p:sp>
        <p:nvSpPr>
          <p:cNvPr id="5" name="Footer Placeholder 4">
            <a:extLst>
              <a:ext uri="{FF2B5EF4-FFF2-40B4-BE49-F238E27FC236}">
                <a16:creationId xmlns:a16="http://schemas.microsoft.com/office/drawing/2014/main" id="{EB7C0F57-2895-4514-9B67-4E42A6A46D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95EF85-3DA9-3944-408A-FF7C1A733AEA}"/>
              </a:ext>
            </a:extLst>
          </p:cNvPr>
          <p:cNvSpPr>
            <a:spLocks noGrp="1"/>
          </p:cNvSpPr>
          <p:nvPr>
            <p:ph type="sldNum" sz="quarter" idx="12"/>
          </p:nvPr>
        </p:nvSpPr>
        <p:spPr/>
        <p:txBody>
          <a:bodyPr/>
          <a:lstStyle/>
          <a:p>
            <a:fld id="{3222C6D1-928C-4D54-959A-A477443D0C0F}" type="slidenum">
              <a:rPr lang="en-IN" smtClean="0"/>
              <a:t>‹#›</a:t>
            </a:fld>
            <a:endParaRPr lang="en-IN"/>
          </a:p>
        </p:txBody>
      </p:sp>
    </p:spTree>
    <p:extLst>
      <p:ext uri="{BB962C8B-B14F-4D97-AF65-F5344CB8AC3E}">
        <p14:creationId xmlns:p14="http://schemas.microsoft.com/office/powerpoint/2010/main" val="1891105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B64691-BB48-39A7-631D-7A23E731BB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CF58D4-ED58-023E-96CD-1371D7E9B6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64FBDF-AC53-3240-4D8D-22F88F554ACD}"/>
              </a:ext>
            </a:extLst>
          </p:cNvPr>
          <p:cNvSpPr>
            <a:spLocks noGrp="1"/>
          </p:cNvSpPr>
          <p:nvPr>
            <p:ph type="dt" sz="half" idx="10"/>
          </p:nvPr>
        </p:nvSpPr>
        <p:spPr/>
        <p:txBody>
          <a:bodyPr/>
          <a:lstStyle/>
          <a:p>
            <a:fld id="{DF2B42E5-CABB-402B-88F2-40DA22639F0E}" type="datetimeFigureOut">
              <a:rPr lang="en-IN" smtClean="0"/>
              <a:t>11-09-2024</a:t>
            </a:fld>
            <a:endParaRPr lang="en-IN"/>
          </a:p>
        </p:txBody>
      </p:sp>
      <p:sp>
        <p:nvSpPr>
          <p:cNvPr id="5" name="Footer Placeholder 4">
            <a:extLst>
              <a:ext uri="{FF2B5EF4-FFF2-40B4-BE49-F238E27FC236}">
                <a16:creationId xmlns:a16="http://schemas.microsoft.com/office/drawing/2014/main" id="{6024A034-A1E2-1ABD-8D70-0787FD63E5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9035B8-506B-0C47-2BCF-EBA7BFBA66D3}"/>
              </a:ext>
            </a:extLst>
          </p:cNvPr>
          <p:cNvSpPr>
            <a:spLocks noGrp="1"/>
          </p:cNvSpPr>
          <p:nvPr>
            <p:ph type="sldNum" sz="quarter" idx="12"/>
          </p:nvPr>
        </p:nvSpPr>
        <p:spPr/>
        <p:txBody>
          <a:bodyPr/>
          <a:lstStyle/>
          <a:p>
            <a:fld id="{3222C6D1-928C-4D54-959A-A477443D0C0F}" type="slidenum">
              <a:rPr lang="en-IN" smtClean="0"/>
              <a:t>‹#›</a:t>
            </a:fld>
            <a:endParaRPr lang="en-IN"/>
          </a:p>
        </p:txBody>
      </p:sp>
    </p:spTree>
    <p:extLst>
      <p:ext uri="{BB962C8B-B14F-4D97-AF65-F5344CB8AC3E}">
        <p14:creationId xmlns:p14="http://schemas.microsoft.com/office/powerpoint/2010/main" val="3017068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F05FA-6786-5763-5A03-49B6CFA987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5D25C6-6A10-59D3-1FEB-0380C19C4F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EB4DD8-BC7C-2B65-593F-767D948FB0F6}"/>
              </a:ext>
            </a:extLst>
          </p:cNvPr>
          <p:cNvSpPr>
            <a:spLocks noGrp="1"/>
          </p:cNvSpPr>
          <p:nvPr>
            <p:ph type="dt" sz="half" idx="10"/>
          </p:nvPr>
        </p:nvSpPr>
        <p:spPr/>
        <p:txBody>
          <a:bodyPr/>
          <a:lstStyle/>
          <a:p>
            <a:fld id="{DF2B42E5-CABB-402B-88F2-40DA22639F0E}" type="datetimeFigureOut">
              <a:rPr lang="en-IN" smtClean="0"/>
              <a:t>11-09-2024</a:t>
            </a:fld>
            <a:endParaRPr lang="en-IN"/>
          </a:p>
        </p:txBody>
      </p:sp>
      <p:sp>
        <p:nvSpPr>
          <p:cNvPr id="5" name="Footer Placeholder 4">
            <a:extLst>
              <a:ext uri="{FF2B5EF4-FFF2-40B4-BE49-F238E27FC236}">
                <a16:creationId xmlns:a16="http://schemas.microsoft.com/office/drawing/2014/main" id="{D13F53F5-5337-DDBA-C9AF-B1F06E599A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83910D-5864-C936-F71E-42524DC2EAD8}"/>
              </a:ext>
            </a:extLst>
          </p:cNvPr>
          <p:cNvSpPr>
            <a:spLocks noGrp="1"/>
          </p:cNvSpPr>
          <p:nvPr>
            <p:ph type="sldNum" sz="quarter" idx="12"/>
          </p:nvPr>
        </p:nvSpPr>
        <p:spPr/>
        <p:txBody>
          <a:bodyPr/>
          <a:lstStyle/>
          <a:p>
            <a:fld id="{3222C6D1-928C-4D54-959A-A477443D0C0F}" type="slidenum">
              <a:rPr lang="en-IN" smtClean="0"/>
              <a:t>‹#›</a:t>
            </a:fld>
            <a:endParaRPr lang="en-IN"/>
          </a:p>
        </p:txBody>
      </p:sp>
    </p:spTree>
    <p:extLst>
      <p:ext uri="{BB962C8B-B14F-4D97-AF65-F5344CB8AC3E}">
        <p14:creationId xmlns:p14="http://schemas.microsoft.com/office/powerpoint/2010/main" val="2651950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3801-5108-A8A5-5736-C8BF578384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DC41AE-4788-719D-62F1-8A3B6A6705A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756D36-0BC7-2C9D-FD10-F870B3D4DE82}"/>
              </a:ext>
            </a:extLst>
          </p:cNvPr>
          <p:cNvSpPr>
            <a:spLocks noGrp="1"/>
          </p:cNvSpPr>
          <p:nvPr>
            <p:ph type="dt" sz="half" idx="10"/>
          </p:nvPr>
        </p:nvSpPr>
        <p:spPr/>
        <p:txBody>
          <a:bodyPr/>
          <a:lstStyle/>
          <a:p>
            <a:fld id="{DF2B42E5-CABB-402B-88F2-40DA22639F0E}" type="datetimeFigureOut">
              <a:rPr lang="en-IN" smtClean="0"/>
              <a:t>11-09-2024</a:t>
            </a:fld>
            <a:endParaRPr lang="en-IN"/>
          </a:p>
        </p:txBody>
      </p:sp>
      <p:sp>
        <p:nvSpPr>
          <p:cNvPr id="5" name="Footer Placeholder 4">
            <a:extLst>
              <a:ext uri="{FF2B5EF4-FFF2-40B4-BE49-F238E27FC236}">
                <a16:creationId xmlns:a16="http://schemas.microsoft.com/office/drawing/2014/main" id="{15897329-D3E1-05FD-4A8A-2A94122E8A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AAC5B5-73BE-4FA1-B324-441EEE1BE46B}"/>
              </a:ext>
            </a:extLst>
          </p:cNvPr>
          <p:cNvSpPr>
            <a:spLocks noGrp="1"/>
          </p:cNvSpPr>
          <p:nvPr>
            <p:ph type="sldNum" sz="quarter" idx="12"/>
          </p:nvPr>
        </p:nvSpPr>
        <p:spPr/>
        <p:txBody>
          <a:bodyPr/>
          <a:lstStyle/>
          <a:p>
            <a:fld id="{3222C6D1-928C-4D54-959A-A477443D0C0F}" type="slidenum">
              <a:rPr lang="en-IN" smtClean="0"/>
              <a:t>‹#›</a:t>
            </a:fld>
            <a:endParaRPr lang="en-IN"/>
          </a:p>
        </p:txBody>
      </p:sp>
    </p:spTree>
    <p:extLst>
      <p:ext uri="{BB962C8B-B14F-4D97-AF65-F5344CB8AC3E}">
        <p14:creationId xmlns:p14="http://schemas.microsoft.com/office/powerpoint/2010/main" val="152714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944A8-DF0C-0EB9-FA0D-AE9403112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08023C-2DF3-E702-7F7F-0B0602FDC8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682488-A41E-93AF-8C2D-8F40E595EE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16807C-F09F-F311-EE9E-DE550557D8DC}"/>
              </a:ext>
            </a:extLst>
          </p:cNvPr>
          <p:cNvSpPr>
            <a:spLocks noGrp="1"/>
          </p:cNvSpPr>
          <p:nvPr>
            <p:ph type="dt" sz="half" idx="10"/>
          </p:nvPr>
        </p:nvSpPr>
        <p:spPr/>
        <p:txBody>
          <a:bodyPr/>
          <a:lstStyle/>
          <a:p>
            <a:fld id="{DF2B42E5-CABB-402B-88F2-40DA22639F0E}" type="datetimeFigureOut">
              <a:rPr lang="en-IN" smtClean="0"/>
              <a:t>11-09-2024</a:t>
            </a:fld>
            <a:endParaRPr lang="en-IN"/>
          </a:p>
        </p:txBody>
      </p:sp>
      <p:sp>
        <p:nvSpPr>
          <p:cNvPr id="6" name="Footer Placeholder 5">
            <a:extLst>
              <a:ext uri="{FF2B5EF4-FFF2-40B4-BE49-F238E27FC236}">
                <a16:creationId xmlns:a16="http://schemas.microsoft.com/office/drawing/2014/main" id="{A8DF0CD3-FBB7-5724-15D1-69C400831C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C5CBA0-051D-8DB7-71FC-718C3CD9DD52}"/>
              </a:ext>
            </a:extLst>
          </p:cNvPr>
          <p:cNvSpPr>
            <a:spLocks noGrp="1"/>
          </p:cNvSpPr>
          <p:nvPr>
            <p:ph type="sldNum" sz="quarter" idx="12"/>
          </p:nvPr>
        </p:nvSpPr>
        <p:spPr/>
        <p:txBody>
          <a:bodyPr/>
          <a:lstStyle/>
          <a:p>
            <a:fld id="{3222C6D1-928C-4D54-959A-A477443D0C0F}" type="slidenum">
              <a:rPr lang="en-IN" smtClean="0"/>
              <a:t>‹#›</a:t>
            </a:fld>
            <a:endParaRPr lang="en-IN"/>
          </a:p>
        </p:txBody>
      </p:sp>
    </p:spTree>
    <p:extLst>
      <p:ext uri="{BB962C8B-B14F-4D97-AF65-F5344CB8AC3E}">
        <p14:creationId xmlns:p14="http://schemas.microsoft.com/office/powerpoint/2010/main" val="799361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DC639-79D8-5AC3-C824-D26A1EF083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4AD742-2984-47F1-4461-C5ADF2AF74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064D3D-8A28-4DB7-EE89-1D4B3F0126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244EF1-9FB4-3DE6-53FA-71602ABC9E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03BEFE-22B8-2EC6-9D9C-D8C9E86BE4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E0F0DB-E3D1-0920-79D1-CEC5739E313A}"/>
              </a:ext>
            </a:extLst>
          </p:cNvPr>
          <p:cNvSpPr>
            <a:spLocks noGrp="1"/>
          </p:cNvSpPr>
          <p:nvPr>
            <p:ph type="dt" sz="half" idx="10"/>
          </p:nvPr>
        </p:nvSpPr>
        <p:spPr/>
        <p:txBody>
          <a:bodyPr/>
          <a:lstStyle/>
          <a:p>
            <a:fld id="{DF2B42E5-CABB-402B-88F2-40DA22639F0E}" type="datetimeFigureOut">
              <a:rPr lang="en-IN" smtClean="0"/>
              <a:t>11-09-2024</a:t>
            </a:fld>
            <a:endParaRPr lang="en-IN"/>
          </a:p>
        </p:txBody>
      </p:sp>
      <p:sp>
        <p:nvSpPr>
          <p:cNvPr id="8" name="Footer Placeholder 7">
            <a:extLst>
              <a:ext uri="{FF2B5EF4-FFF2-40B4-BE49-F238E27FC236}">
                <a16:creationId xmlns:a16="http://schemas.microsoft.com/office/drawing/2014/main" id="{B3F85D4E-38B5-889B-7366-F74B10F717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0EF20A6-314A-7255-C76E-16DFDCFADFA4}"/>
              </a:ext>
            </a:extLst>
          </p:cNvPr>
          <p:cNvSpPr>
            <a:spLocks noGrp="1"/>
          </p:cNvSpPr>
          <p:nvPr>
            <p:ph type="sldNum" sz="quarter" idx="12"/>
          </p:nvPr>
        </p:nvSpPr>
        <p:spPr/>
        <p:txBody>
          <a:bodyPr/>
          <a:lstStyle/>
          <a:p>
            <a:fld id="{3222C6D1-928C-4D54-959A-A477443D0C0F}" type="slidenum">
              <a:rPr lang="en-IN" smtClean="0"/>
              <a:t>‹#›</a:t>
            </a:fld>
            <a:endParaRPr lang="en-IN"/>
          </a:p>
        </p:txBody>
      </p:sp>
    </p:spTree>
    <p:extLst>
      <p:ext uri="{BB962C8B-B14F-4D97-AF65-F5344CB8AC3E}">
        <p14:creationId xmlns:p14="http://schemas.microsoft.com/office/powerpoint/2010/main" val="198043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0F4BA-43C2-05C7-2D31-AFDC417373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C9FF60-ACCE-128F-7082-827A5BFF89B6}"/>
              </a:ext>
            </a:extLst>
          </p:cNvPr>
          <p:cNvSpPr>
            <a:spLocks noGrp="1"/>
          </p:cNvSpPr>
          <p:nvPr>
            <p:ph type="dt" sz="half" idx="10"/>
          </p:nvPr>
        </p:nvSpPr>
        <p:spPr/>
        <p:txBody>
          <a:bodyPr/>
          <a:lstStyle/>
          <a:p>
            <a:fld id="{DF2B42E5-CABB-402B-88F2-40DA22639F0E}" type="datetimeFigureOut">
              <a:rPr lang="en-IN" smtClean="0"/>
              <a:t>11-09-2024</a:t>
            </a:fld>
            <a:endParaRPr lang="en-IN"/>
          </a:p>
        </p:txBody>
      </p:sp>
      <p:sp>
        <p:nvSpPr>
          <p:cNvPr id="4" name="Footer Placeholder 3">
            <a:extLst>
              <a:ext uri="{FF2B5EF4-FFF2-40B4-BE49-F238E27FC236}">
                <a16:creationId xmlns:a16="http://schemas.microsoft.com/office/drawing/2014/main" id="{3487A6B2-0940-494F-0BC6-7276510147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7E4299-7680-0DEE-4B97-AD571128AFF2}"/>
              </a:ext>
            </a:extLst>
          </p:cNvPr>
          <p:cNvSpPr>
            <a:spLocks noGrp="1"/>
          </p:cNvSpPr>
          <p:nvPr>
            <p:ph type="sldNum" sz="quarter" idx="12"/>
          </p:nvPr>
        </p:nvSpPr>
        <p:spPr/>
        <p:txBody>
          <a:bodyPr/>
          <a:lstStyle/>
          <a:p>
            <a:fld id="{3222C6D1-928C-4D54-959A-A477443D0C0F}" type="slidenum">
              <a:rPr lang="en-IN" smtClean="0"/>
              <a:t>‹#›</a:t>
            </a:fld>
            <a:endParaRPr lang="en-IN"/>
          </a:p>
        </p:txBody>
      </p:sp>
    </p:spTree>
    <p:extLst>
      <p:ext uri="{BB962C8B-B14F-4D97-AF65-F5344CB8AC3E}">
        <p14:creationId xmlns:p14="http://schemas.microsoft.com/office/powerpoint/2010/main" val="3204744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7DAF57-C462-4B51-18CD-858E00E53CBD}"/>
              </a:ext>
            </a:extLst>
          </p:cNvPr>
          <p:cNvSpPr>
            <a:spLocks noGrp="1"/>
          </p:cNvSpPr>
          <p:nvPr>
            <p:ph type="dt" sz="half" idx="10"/>
          </p:nvPr>
        </p:nvSpPr>
        <p:spPr/>
        <p:txBody>
          <a:bodyPr/>
          <a:lstStyle/>
          <a:p>
            <a:fld id="{DF2B42E5-CABB-402B-88F2-40DA22639F0E}" type="datetimeFigureOut">
              <a:rPr lang="en-IN" smtClean="0"/>
              <a:t>11-09-2024</a:t>
            </a:fld>
            <a:endParaRPr lang="en-IN"/>
          </a:p>
        </p:txBody>
      </p:sp>
      <p:sp>
        <p:nvSpPr>
          <p:cNvPr id="3" name="Footer Placeholder 2">
            <a:extLst>
              <a:ext uri="{FF2B5EF4-FFF2-40B4-BE49-F238E27FC236}">
                <a16:creationId xmlns:a16="http://schemas.microsoft.com/office/drawing/2014/main" id="{6D30D015-46A9-7C19-F63E-86A72FB2233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7C2808-DCF6-5DC2-A1F5-C0EAECF36718}"/>
              </a:ext>
            </a:extLst>
          </p:cNvPr>
          <p:cNvSpPr>
            <a:spLocks noGrp="1"/>
          </p:cNvSpPr>
          <p:nvPr>
            <p:ph type="sldNum" sz="quarter" idx="12"/>
          </p:nvPr>
        </p:nvSpPr>
        <p:spPr/>
        <p:txBody>
          <a:bodyPr/>
          <a:lstStyle/>
          <a:p>
            <a:fld id="{3222C6D1-928C-4D54-959A-A477443D0C0F}" type="slidenum">
              <a:rPr lang="en-IN" smtClean="0"/>
              <a:t>‹#›</a:t>
            </a:fld>
            <a:endParaRPr lang="en-IN"/>
          </a:p>
        </p:txBody>
      </p:sp>
    </p:spTree>
    <p:extLst>
      <p:ext uri="{BB962C8B-B14F-4D97-AF65-F5344CB8AC3E}">
        <p14:creationId xmlns:p14="http://schemas.microsoft.com/office/powerpoint/2010/main" val="1617899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3E88-3CD5-EDBC-AFCA-26339CAEF4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6169F4-853E-7222-736A-DE9547C2BD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469A53-96F9-64B1-B832-B3C5C47167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047633-2F51-E8BA-85B2-4D29E83386D6}"/>
              </a:ext>
            </a:extLst>
          </p:cNvPr>
          <p:cNvSpPr>
            <a:spLocks noGrp="1"/>
          </p:cNvSpPr>
          <p:nvPr>
            <p:ph type="dt" sz="half" idx="10"/>
          </p:nvPr>
        </p:nvSpPr>
        <p:spPr/>
        <p:txBody>
          <a:bodyPr/>
          <a:lstStyle/>
          <a:p>
            <a:fld id="{DF2B42E5-CABB-402B-88F2-40DA22639F0E}" type="datetimeFigureOut">
              <a:rPr lang="en-IN" smtClean="0"/>
              <a:t>11-09-2024</a:t>
            </a:fld>
            <a:endParaRPr lang="en-IN"/>
          </a:p>
        </p:txBody>
      </p:sp>
      <p:sp>
        <p:nvSpPr>
          <p:cNvPr id="6" name="Footer Placeholder 5">
            <a:extLst>
              <a:ext uri="{FF2B5EF4-FFF2-40B4-BE49-F238E27FC236}">
                <a16:creationId xmlns:a16="http://schemas.microsoft.com/office/drawing/2014/main" id="{56BDFD0F-3D33-357B-65F0-7A8D271BB8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115C0D-D722-8785-8A82-AE33D0A16424}"/>
              </a:ext>
            </a:extLst>
          </p:cNvPr>
          <p:cNvSpPr>
            <a:spLocks noGrp="1"/>
          </p:cNvSpPr>
          <p:nvPr>
            <p:ph type="sldNum" sz="quarter" idx="12"/>
          </p:nvPr>
        </p:nvSpPr>
        <p:spPr/>
        <p:txBody>
          <a:bodyPr/>
          <a:lstStyle/>
          <a:p>
            <a:fld id="{3222C6D1-928C-4D54-959A-A477443D0C0F}" type="slidenum">
              <a:rPr lang="en-IN" smtClean="0"/>
              <a:t>‹#›</a:t>
            </a:fld>
            <a:endParaRPr lang="en-IN"/>
          </a:p>
        </p:txBody>
      </p:sp>
    </p:spTree>
    <p:extLst>
      <p:ext uri="{BB962C8B-B14F-4D97-AF65-F5344CB8AC3E}">
        <p14:creationId xmlns:p14="http://schemas.microsoft.com/office/powerpoint/2010/main" val="1584258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F898-B188-1B51-6DEE-70F2604082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A6CE3D-8A6B-D8AE-BB6D-41206DE870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622F550-94E6-ADE9-D44E-72F5179CB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3FB4F6-C6DA-137B-4800-9900AA717558}"/>
              </a:ext>
            </a:extLst>
          </p:cNvPr>
          <p:cNvSpPr>
            <a:spLocks noGrp="1"/>
          </p:cNvSpPr>
          <p:nvPr>
            <p:ph type="dt" sz="half" idx="10"/>
          </p:nvPr>
        </p:nvSpPr>
        <p:spPr/>
        <p:txBody>
          <a:bodyPr/>
          <a:lstStyle/>
          <a:p>
            <a:fld id="{DF2B42E5-CABB-402B-88F2-40DA22639F0E}" type="datetimeFigureOut">
              <a:rPr lang="en-IN" smtClean="0"/>
              <a:t>11-09-2024</a:t>
            </a:fld>
            <a:endParaRPr lang="en-IN"/>
          </a:p>
        </p:txBody>
      </p:sp>
      <p:sp>
        <p:nvSpPr>
          <p:cNvPr id="6" name="Footer Placeholder 5">
            <a:extLst>
              <a:ext uri="{FF2B5EF4-FFF2-40B4-BE49-F238E27FC236}">
                <a16:creationId xmlns:a16="http://schemas.microsoft.com/office/drawing/2014/main" id="{873B2D36-585F-4568-1755-702C56AB8B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49C9A7-583C-6E95-3811-8A599F95B455}"/>
              </a:ext>
            </a:extLst>
          </p:cNvPr>
          <p:cNvSpPr>
            <a:spLocks noGrp="1"/>
          </p:cNvSpPr>
          <p:nvPr>
            <p:ph type="sldNum" sz="quarter" idx="12"/>
          </p:nvPr>
        </p:nvSpPr>
        <p:spPr/>
        <p:txBody>
          <a:bodyPr/>
          <a:lstStyle/>
          <a:p>
            <a:fld id="{3222C6D1-928C-4D54-959A-A477443D0C0F}" type="slidenum">
              <a:rPr lang="en-IN" smtClean="0"/>
              <a:t>‹#›</a:t>
            </a:fld>
            <a:endParaRPr lang="en-IN"/>
          </a:p>
        </p:txBody>
      </p:sp>
    </p:spTree>
    <p:extLst>
      <p:ext uri="{BB962C8B-B14F-4D97-AF65-F5344CB8AC3E}">
        <p14:creationId xmlns:p14="http://schemas.microsoft.com/office/powerpoint/2010/main" val="4178840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C11EC8-9A1B-40BE-D7CE-AF8E635EE9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B4A750-6D19-9B7F-FF5F-4B553C51F0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E9117F-8A0E-7D3B-70EB-BDBB19F122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F2B42E5-CABB-402B-88F2-40DA22639F0E}" type="datetimeFigureOut">
              <a:rPr lang="en-IN" smtClean="0"/>
              <a:t>11-09-2024</a:t>
            </a:fld>
            <a:endParaRPr lang="en-IN"/>
          </a:p>
        </p:txBody>
      </p:sp>
      <p:sp>
        <p:nvSpPr>
          <p:cNvPr id="5" name="Footer Placeholder 4">
            <a:extLst>
              <a:ext uri="{FF2B5EF4-FFF2-40B4-BE49-F238E27FC236}">
                <a16:creationId xmlns:a16="http://schemas.microsoft.com/office/drawing/2014/main" id="{BABF5D1F-1C70-7EF2-960A-A4C63D9D13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A053F379-FF8E-BE91-2669-62CB2FA513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22C6D1-928C-4D54-959A-A477443D0C0F}" type="slidenum">
              <a:rPr lang="en-IN" smtClean="0"/>
              <a:t>‹#›</a:t>
            </a:fld>
            <a:endParaRPr lang="en-IN"/>
          </a:p>
        </p:txBody>
      </p:sp>
    </p:spTree>
    <p:extLst>
      <p:ext uri="{BB962C8B-B14F-4D97-AF65-F5344CB8AC3E}">
        <p14:creationId xmlns:p14="http://schemas.microsoft.com/office/powerpoint/2010/main" val="92031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320351-9FA2-4A26-885B-BB8F3E490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68CD2EFB-78C2-4C6E-A6B9-4ED12FAD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White calculator">
            <a:extLst>
              <a:ext uri="{FF2B5EF4-FFF2-40B4-BE49-F238E27FC236}">
                <a16:creationId xmlns:a16="http://schemas.microsoft.com/office/drawing/2014/main" id="{2F1DE1DD-4840-7114-5195-23B059BCA1D1}"/>
              </a:ext>
            </a:extLst>
          </p:cNvPr>
          <p:cNvPicPr>
            <a:picLocks noChangeAspect="1"/>
          </p:cNvPicPr>
          <p:nvPr/>
        </p:nvPicPr>
        <p:blipFill>
          <a:blip r:embed="rId3">
            <a:alphaModFix amt="60000"/>
          </a:blip>
          <a:srcRect b="15730"/>
          <a:stretch/>
        </p:blipFill>
        <p:spPr>
          <a:xfrm>
            <a:off x="-1" y="10"/>
            <a:ext cx="12192001" cy="6857990"/>
          </a:xfrm>
          <a:prstGeom prst="rect">
            <a:avLst/>
          </a:prstGeom>
        </p:spPr>
      </p:pic>
      <p:sp>
        <p:nvSpPr>
          <p:cNvPr id="2" name="Title 1">
            <a:extLst>
              <a:ext uri="{FF2B5EF4-FFF2-40B4-BE49-F238E27FC236}">
                <a16:creationId xmlns:a16="http://schemas.microsoft.com/office/drawing/2014/main" id="{35957E62-9F03-057A-1F84-E321FCD0EFC0}"/>
              </a:ext>
            </a:extLst>
          </p:cNvPr>
          <p:cNvSpPr>
            <a:spLocks noGrp="1"/>
          </p:cNvSpPr>
          <p:nvPr>
            <p:ph type="ctrTitle"/>
          </p:nvPr>
        </p:nvSpPr>
        <p:spPr>
          <a:xfrm>
            <a:off x="841248" y="600427"/>
            <a:ext cx="9875520" cy="1931758"/>
          </a:xfrm>
        </p:spPr>
        <p:txBody>
          <a:bodyPr>
            <a:normAutofit fontScale="90000"/>
          </a:bodyPr>
          <a:lstStyle/>
          <a:p>
            <a:pPr algn="l"/>
            <a:r>
              <a:rPr lang="en-IN" sz="8200" dirty="0">
                <a:solidFill>
                  <a:srgbClr val="FFFFFF"/>
                </a:solidFill>
              </a:rPr>
              <a:t>Trivago Media Buying Case Study</a:t>
            </a:r>
          </a:p>
        </p:txBody>
      </p:sp>
      <p:sp>
        <p:nvSpPr>
          <p:cNvPr id="3" name="Subtitle 2">
            <a:extLst>
              <a:ext uri="{FF2B5EF4-FFF2-40B4-BE49-F238E27FC236}">
                <a16:creationId xmlns:a16="http://schemas.microsoft.com/office/drawing/2014/main" id="{6DF7027D-4886-4F4A-8C29-CC3C350E3C0D}"/>
              </a:ext>
            </a:extLst>
          </p:cNvPr>
          <p:cNvSpPr>
            <a:spLocks noGrp="1"/>
          </p:cNvSpPr>
          <p:nvPr>
            <p:ph type="subTitle" idx="1"/>
          </p:nvPr>
        </p:nvSpPr>
        <p:spPr>
          <a:xfrm>
            <a:off x="5802922" y="4325815"/>
            <a:ext cx="4932133" cy="1931758"/>
          </a:xfrm>
        </p:spPr>
        <p:txBody>
          <a:bodyPr>
            <a:normAutofit/>
          </a:bodyPr>
          <a:lstStyle/>
          <a:p>
            <a:pPr algn="l"/>
            <a:r>
              <a:rPr lang="en-US" sz="2000" dirty="0">
                <a:solidFill>
                  <a:srgbClr val="FFFFFF"/>
                </a:solidFill>
              </a:rPr>
              <a:t>Analyzing Efficiency of TV Ad Spots</a:t>
            </a:r>
          </a:p>
          <a:p>
            <a:pPr algn="l"/>
            <a:br>
              <a:rPr lang="en-IN" sz="2000" dirty="0">
                <a:solidFill>
                  <a:srgbClr val="FFFFFF"/>
                </a:solidFill>
              </a:rPr>
            </a:br>
            <a:br>
              <a:rPr lang="en-IN" sz="2000" dirty="0">
                <a:solidFill>
                  <a:srgbClr val="FFFFFF"/>
                </a:solidFill>
              </a:rPr>
            </a:br>
            <a:r>
              <a:rPr lang="en-IN" sz="2000" dirty="0">
                <a:solidFill>
                  <a:srgbClr val="FFFFFF"/>
                </a:solidFill>
              </a:rPr>
              <a:t>Akshay Jain</a:t>
            </a:r>
          </a:p>
        </p:txBody>
      </p:sp>
    </p:spTree>
    <p:extLst>
      <p:ext uri="{BB962C8B-B14F-4D97-AF65-F5344CB8AC3E}">
        <p14:creationId xmlns:p14="http://schemas.microsoft.com/office/powerpoint/2010/main" val="1787369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4A92-6D80-FF99-7927-D5DC2E8E8F7D}"/>
              </a:ext>
            </a:extLst>
          </p:cNvPr>
          <p:cNvSpPr>
            <a:spLocks noGrp="1"/>
          </p:cNvSpPr>
          <p:nvPr>
            <p:ph type="title"/>
          </p:nvPr>
        </p:nvSpPr>
        <p:spPr/>
        <p:txBody>
          <a:bodyPr/>
          <a:lstStyle/>
          <a:p>
            <a:r>
              <a:rPr lang="en-US" dirty="0"/>
              <a:t>Impact of TV Campaigns</a:t>
            </a:r>
            <a:endParaRPr lang="en-IN" dirty="0"/>
          </a:p>
        </p:txBody>
      </p:sp>
      <p:sp>
        <p:nvSpPr>
          <p:cNvPr id="3" name="Content Placeholder 2">
            <a:extLst>
              <a:ext uri="{FF2B5EF4-FFF2-40B4-BE49-F238E27FC236}">
                <a16:creationId xmlns:a16="http://schemas.microsoft.com/office/drawing/2014/main" id="{CD3C0DCD-0E7A-77DE-6D2C-D9CA61923006}"/>
              </a:ext>
            </a:extLst>
          </p:cNvPr>
          <p:cNvSpPr>
            <a:spLocks noGrp="1"/>
          </p:cNvSpPr>
          <p:nvPr>
            <p:ph idx="1"/>
          </p:nvPr>
        </p:nvSpPr>
        <p:spPr/>
        <p:txBody>
          <a:bodyPr>
            <a:normAutofit lnSpcReduction="10000"/>
          </a:bodyPr>
          <a:lstStyle/>
          <a:p>
            <a:pPr marL="0" indent="0">
              <a:buNone/>
            </a:pPr>
            <a:r>
              <a:rPr lang="en-US" b="1" dirty="0"/>
              <a:t>Short-Term Impact</a:t>
            </a:r>
            <a:endParaRPr lang="en-IN" b="1" dirty="0"/>
          </a:p>
          <a:p>
            <a:r>
              <a:rPr lang="en-IN" dirty="0"/>
              <a:t>Spike in Engagement</a:t>
            </a:r>
          </a:p>
          <a:p>
            <a:r>
              <a:rPr lang="en-IN" dirty="0"/>
              <a:t>Real-Time Feedback</a:t>
            </a:r>
          </a:p>
          <a:p>
            <a:r>
              <a:rPr lang="en-IN" dirty="0"/>
              <a:t>Tracking VPMC</a:t>
            </a:r>
          </a:p>
          <a:p>
            <a:r>
              <a:rPr lang="en-IN" dirty="0"/>
              <a:t>Responsive Adjustments</a:t>
            </a:r>
          </a:p>
          <a:p>
            <a:pPr marL="0" indent="0">
              <a:buNone/>
            </a:pPr>
            <a:r>
              <a:rPr lang="en-IN" b="1" dirty="0"/>
              <a:t>Long-Term Impact</a:t>
            </a:r>
          </a:p>
          <a:p>
            <a:r>
              <a:rPr lang="en-IN" dirty="0"/>
              <a:t>Brand Recognition</a:t>
            </a:r>
            <a:endParaRPr lang="en-IN" b="1" dirty="0"/>
          </a:p>
          <a:p>
            <a:r>
              <a:rPr lang="en-IN" dirty="0"/>
              <a:t>Customer Loyalty</a:t>
            </a:r>
            <a:endParaRPr lang="en-IN" b="1" dirty="0"/>
          </a:p>
          <a:p>
            <a:r>
              <a:rPr lang="en-IN" dirty="0"/>
              <a:t>Consistent Messaging</a:t>
            </a:r>
            <a:endParaRPr lang="en-IN" b="1" dirty="0"/>
          </a:p>
        </p:txBody>
      </p:sp>
    </p:spTree>
    <p:extLst>
      <p:ext uri="{BB962C8B-B14F-4D97-AF65-F5344CB8AC3E}">
        <p14:creationId xmlns:p14="http://schemas.microsoft.com/office/powerpoint/2010/main" val="322567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4A92-6D80-FF99-7927-D5DC2E8E8F7D}"/>
              </a:ext>
            </a:extLst>
          </p:cNvPr>
          <p:cNvSpPr>
            <a:spLocks noGrp="1"/>
          </p:cNvSpPr>
          <p:nvPr>
            <p:ph type="title"/>
          </p:nvPr>
        </p:nvSpPr>
        <p:spPr>
          <a:xfrm>
            <a:off x="838200" y="173980"/>
            <a:ext cx="10515600" cy="1325563"/>
          </a:xfrm>
        </p:spPr>
        <p:txBody>
          <a:bodyPr/>
          <a:lstStyle/>
          <a:p>
            <a:r>
              <a:rPr lang="en-IN" dirty="0"/>
              <a:t>Conclusion</a:t>
            </a:r>
          </a:p>
        </p:txBody>
      </p:sp>
      <p:sp>
        <p:nvSpPr>
          <p:cNvPr id="3" name="Content Placeholder 2">
            <a:extLst>
              <a:ext uri="{FF2B5EF4-FFF2-40B4-BE49-F238E27FC236}">
                <a16:creationId xmlns:a16="http://schemas.microsoft.com/office/drawing/2014/main" id="{CD3C0DCD-0E7A-77DE-6D2C-D9CA61923006}"/>
              </a:ext>
            </a:extLst>
          </p:cNvPr>
          <p:cNvSpPr>
            <a:spLocks noGrp="1"/>
          </p:cNvSpPr>
          <p:nvPr>
            <p:ph idx="1"/>
          </p:nvPr>
        </p:nvSpPr>
        <p:spPr>
          <a:xfrm>
            <a:off x="838200" y="1825625"/>
            <a:ext cx="10515600" cy="4195613"/>
          </a:xfrm>
        </p:spPr>
        <p:txBody>
          <a:bodyPr/>
          <a:lstStyle/>
          <a:p>
            <a:r>
              <a:rPr lang="en-IN" dirty="0"/>
              <a:t>Optimize Ad Allocation</a:t>
            </a:r>
          </a:p>
          <a:p>
            <a:endParaRPr lang="en-US" dirty="0"/>
          </a:p>
          <a:p>
            <a:r>
              <a:rPr lang="en-US" dirty="0"/>
              <a:t>Strategic Use of Time Slots</a:t>
            </a:r>
            <a:endParaRPr lang="en-IN" dirty="0"/>
          </a:p>
          <a:p>
            <a:endParaRPr lang="en-IN" dirty="0"/>
          </a:p>
          <a:p>
            <a:r>
              <a:rPr lang="en-IN" dirty="0"/>
              <a:t>Monitor Performance</a:t>
            </a:r>
          </a:p>
          <a:p>
            <a:endParaRPr lang="en-IN" dirty="0"/>
          </a:p>
          <a:p>
            <a:r>
              <a:rPr lang="en-IN" dirty="0"/>
              <a:t>Short-Term vs. Long-Term Goals</a:t>
            </a:r>
          </a:p>
        </p:txBody>
      </p:sp>
    </p:spTree>
    <p:extLst>
      <p:ext uri="{BB962C8B-B14F-4D97-AF65-F5344CB8AC3E}">
        <p14:creationId xmlns:p14="http://schemas.microsoft.com/office/powerpoint/2010/main" val="366635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30E4-A8D9-49C9-A155-F4E11A1AC961}"/>
              </a:ext>
            </a:extLst>
          </p:cNvPr>
          <p:cNvSpPr>
            <a:spLocks noGrp="1"/>
          </p:cNvSpPr>
          <p:nvPr>
            <p:ph type="title"/>
          </p:nvPr>
        </p:nvSpPr>
        <p:spPr/>
        <p:txBody>
          <a:bodyPr/>
          <a:lstStyle/>
          <a:p>
            <a:r>
              <a:rPr lang="en-US" dirty="0"/>
              <a:t>Overview of the Case Study</a:t>
            </a:r>
            <a:endParaRPr lang="en-IN" dirty="0"/>
          </a:p>
        </p:txBody>
      </p:sp>
      <p:sp>
        <p:nvSpPr>
          <p:cNvPr id="3" name="Content Placeholder 2">
            <a:extLst>
              <a:ext uri="{FF2B5EF4-FFF2-40B4-BE49-F238E27FC236}">
                <a16:creationId xmlns:a16="http://schemas.microsoft.com/office/drawing/2014/main" id="{5CC1C9C5-267E-BB82-3DB1-38CB74FB3C17}"/>
              </a:ext>
            </a:extLst>
          </p:cNvPr>
          <p:cNvSpPr>
            <a:spLocks noGrp="1"/>
          </p:cNvSpPr>
          <p:nvPr>
            <p:ph idx="1"/>
          </p:nvPr>
        </p:nvSpPr>
        <p:spPr/>
        <p:txBody>
          <a:bodyPr>
            <a:normAutofit/>
          </a:bodyPr>
          <a:lstStyle/>
          <a:p>
            <a:pPr marL="0" indent="0">
              <a:buNone/>
            </a:pPr>
            <a:r>
              <a:rPr lang="en-US" sz="2400" b="1" dirty="0"/>
              <a:t>Main objective</a:t>
            </a:r>
          </a:p>
          <a:p>
            <a:r>
              <a:rPr lang="en-US" sz="2400" dirty="0"/>
              <a:t>To understand how media buying decisions impact brand performance and identify potential areas for optimization.</a:t>
            </a:r>
          </a:p>
          <a:p>
            <a:pPr marL="0" indent="0">
              <a:buNone/>
            </a:pPr>
            <a:endParaRPr lang="en-US" sz="2400" b="1" dirty="0"/>
          </a:p>
          <a:p>
            <a:pPr marL="0" indent="0">
              <a:buNone/>
            </a:pPr>
            <a:r>
              <a:rPr lang="en-US" sz="2400" b="1" dirty="0"/>
              <a:t>Goal</a:t>
            </a:r>
            <a:endParaRPr lang="en-US" sz="2400" dirty="0"/>
          </a:p>
          <a:p>
            <a:r>
              <a:rPr lang="en-US" sz="2400" dirty="0"/>
              <a:t>Maximize cost-efficiency and enhance campaign success using quantitative analysis.</a:t>
            </a:r>
          </a:p>
        </p:txBody>
      </p:sp>
    </p:spTree>
    <p:extLst>
      <p:ext uri="{BB962C8B-B14F-4D97-AF65-F5344CB8AC3E}">
        <p14:creationId xmlns:p14="http://schemas.microsoft.com/office/powerpoint/2010/main" val="2459928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759DC-3C7A-A79B-F064-79A2C3174CD5}"/>
              </a:ext>
            </a:extLst>
          </p:cNvPr>
          <p:cNvSpPr>
            <a:spLocks noGrp="1"/>
          </p:cNvSpPr>
          <p:nvPr>
            <p:ph type="title"/>
          </p:nvPr>
        </p:nvSpPr>
        <p:spPr/>
        <p:txBody>
          <a:bodyPr/>
          <a:lstStyle/>
          <a:p>
            <a:r>
              <a:rPr lang="en-US"/>
              <a:t>Overview of the Case Study</a:t>
            </a:r>
            <a:endParaRPr lang="en-IN" dirty="0"/>
          </a:p>
        </p:txBody>
      </p:sp>
      <p:sp>
        <p:nvSpPr>
          <p:cNvPr id="3" name="Content Placeholder 2">
            <a:extLst>
              <a:ext uri="{FF2B5EF4-FFF2-40B4-BE49-F238E27FC236}">
                <a16:creationId xmlns:a16="http://schemas.microsoft.com/office/drawing/2014/main" id="{BFE6EFD7-CDB6-A0D3-3227-E1AC21AEE3ED}"/>
              </a:ext>
            </a:extLst>
          </p:cNvPr>
          <p:cNvSpPr>
            <a:spLocks noGrp="1"/>
          </p:cNvSpPr>
          <p:nvPr>
            <p:ph idx="1"/>
          </p:nvPr>
        </p:nvSpPr>
        <p:spPr/>
        <p:txBody>
          <a:bodyPr>
            <a:normAutofit/>
          </a:bodyPr>
          <a:lstStyle/>
          <a:p>
            <a:pPr marL="0" indent="0">
              <a:buNone/>
            </a:pPr>
            <a:r>
              <a:rPr lang="en-US" sz="2400" b="1" dirty="0"/>
              <a:t>Dataset</a:t>
            </a:r>
          </a:p>
          <a:p>
            <a:r>
              <a:rPr lang="en-US" sz="2400" dirty="0"/>
              <a:t>Data includes details on advertising spots for different TV channels. </a:t>
            </a:r>
          </a:p>
          <a:p>
            <a:r>
              <a:rPr lang="en-US" sz="2400" dirty="0"/>
              <a:t>Essential for analyzing the cost-effectiveness and impact of different ad formats across various channels and time slots</a:t>
            </a:r>
          </a:p>
          <a:p>
            <a:pPr marL="0" indent="0">
              <a:buNone/>
            </a:pPr>
            <a:endParaRPr lang="en-US" sz="2400" dirty="0"/>
          </a:p>
          <a:p>
            <a:pPr marL="0" indent="0">
              <a:buNone/>
            </a:pPr>
            <a:r>
              <a:rPr lang="en-US" sz="2400" b="1" dirty="0"/>
              <a:t>Key tasks involved</a:t>
            </a:r>
          </a:p>
          <a:p>
            <a:r>
              <a:rPr lang="en-US" sz="2400" dirty="0"/>
              <a:t>Data Analysis</a:t>
            </a:r>
          </a:p>
          <a:p>
            <a:r>
              <a:rPr lang="en-US" sz="2400" dirty="0"/>
              <a:t>KPI formulation</a:t>
            </a:r>
          </a:p>
          <a:p>
            <a:r>
              <a:rPr lang="en-US" sz="2400" dirty="0"/>
              <a:t>Performance comparison.</a:t>
            </a:r>
            <a:endParaRPr lang="en-IN" sz="2400" dirty="0"/>
          </a:p>
        </p:txBody>
      </p:sp>
      <p:pic>
        <p:nvPicPr>
          <p:cNvPr id="5" name="Picture 4">
            <a:extLst>
              <a:ext uri="{FF2B5EF4-FFF2-40B4-BE49-F238E27FC236}">
                <a16:creationId xmlns:a16="http://schemas.microsoft.com/office/drawing/2014/main" id="{2CCAF000-489E-2109-4E74-496FA24BAFAF}"/>
              </a:ext>
            </a:extLst>
          </p:cNvPr>
          <p:cNvPicPr>
            <a:picLocks noChangeAspect="1"/>
          </p:cNvPicPr>
          <p:nvPr/>
        </p:nvPicPr>
        <p:blipFill>
          <a:blip r:embed="rId3"/>
          <a:stretch>
            <a:fillRect/>
          </a:stretch>
        </p:blipFill>
        <p:spPr>
          <a:xfrm>
            <a:off x="5338939" y="4001294"/>
            <a:ext cx="5395428" cy="1272650"/>
          </a:xfrm>
          <a:prstGeom prst="rect">
            <a:avLst/>
          </a:prstGeom>
        </p:spPr>
      </p:pic>
    </p:spTree>
    <p:extLst>
      <p:ext uri="{BB962C8B-B14F-4D97-AF65-F5344CB8AC3E}">
        <p14:creationId xmlns:p14="http://schemas.microsoft.com/office/powerpoint/2010/main" val="4189378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D05B-2273-506F-1C11-63C0BF50979A}"/>
              </a:ext>
            </a:extLst>
          </p:cNvPr>
          <p:cNvSpPr>
            <a:spLocks noGrp="1"/>
          </p:cNvSpPr>
          <p:nvPr>
            <p:ph type="title"/>
          </p:nvPr>
        </p:nvSpPr>
        <p:spPr/>
        <p:txBody>
          <a:bodyPr/>
          <a:lstStyle/>
          <a:p>
            <a:r>
              <a:rPr lang="en-IN" dirty="0"/>
              <a:t>Initial Setup for Data Analysis</a:t>
            </a:r>
          </a:p>
        </p:txBody>
      </p:sp>
      <p:sp>
        <p:nvSpPr>
          <p:cNvPr id="3" name="Content Placeholder 2">
            <a:extLst>
              <a:ext uri="{FF2B5EF4-FFF2-40B4-BE49-F238E27FC236}">
                <a16:creationId xmlns:a16="http://schemas.microsoft.com/office/drawing/2014/main" id="{3D1B48F2-BB46-6A38-0E56-84A7C69DA8C0}"/>
              </a:ext>
            </a:extLst>
          </p:cNvPr>
          <p:cNvSpPr>
            <a:spLocks noGrp="1"/>
          </p:cNvSpPr>
          <p:nvPr>
            <p:ph idx="1"/>
          </p:nvPr>
        </p:nvSpPr>
        <p:spPr/>
        <p:txBody>
          <a:bodyPr/>
          <a:lstStyle/>
          <a:p>
            <a:r>
              <a:rPr lang="en-US" sz="2400" dirty="0"/>
              <a:t>Currency conversion </a:t>
            </a:r>
          </a:p>
          <a:p>
            <a:r>
              <a:rPr lang="en-US" sz="2400" dirty="0"/>
              <a:t>Days of the week identification.</a:t>
            </a:r>
          </a:p>
          <a:p>
            <a:r>
              <a:rPr lang="en-US" sz="2400" dirty="0"/>
              <a:t>Adjusted contacts</a:t>
            </a:r>
          </a:p>
          <a:p>
            <a:pPr lvl="1"/>
            <a:endParaRPr lang="en-US" dirty="0"/>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6EA32F20-E518-9942-8BE4-871960C3EC98}"/>
              </a:ext>
            </a:extLst>
          </p:cNvPr>
          <p:cNvPicPr>
            <a:picLocks noChangeAspect="1"/>
          </p:cNvPicPr>
          <p:nvPr/>
        </p:nvPicPr>
        <p:blipFill>
          <a:blip r:embed="rId3"/>
          <a:stretch>
            <a:fillRect/>
          </a:stretch>
        </p:blipFill>
        <p:spPr>
          <a:xfrm>
            <a:off x="1124609" y="3564875"/>
            <a:ext cx="8779001" cy="1150720"/>
          </a:xfrm>
          <a:prstGeom prst="rect">
            <a:avLst/>
          </a:prstGeom>
        </p:spPr>
      </p:pic>
    </p:spTree>
    <p:extLst>
      <p:ext uri="{BB962C8B-B14F-4D97-AF65-F5344CB8AC3E}">
        <p14:creationId xmlns:p14="http://schemas.microsoft.com/office/powerpoint/2010/main" val="169151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DE33A-50AA-3FB7-73C8-A052B2547185}"/>
              </a:ext>
            </a:extLst>
          </p:cNvPr>
          <p:cNvSpPr>
            <a:spLocks noGrp="1"/>
          </p:cNvSpPr>
          <p:nvPr>
            <p:ph type="title"/>
          </p:nvPr>
        </p:nvSpPr>
        <p:spPr/>
        <p:txBody>
          <a:bodyPr/>
          <a:lstStyle/>
          <a:p>
            <a:r>
              <a:rPr lang="en-IN"/>
              <a:t>Descriptive Statistics Insights</a:t>
            </a:r>
            <a:endParaRPr lang="en-IN" dirty="0"/>
          </a:p>
        </p:txBody>
      </p:sp>
      <p:sp>
        <p:nvSpPr>
          <p:cNvPr id="3" name="Content Placeholder 2">
            <a:extLst>
              <a:ext uri="{FF2B5EF4-FFF2-40B4-BE49-F238E27FC236}">
                <a16:creationId xmlns:a16="http://schemas.microsoft.com/office/drawing/2014/main" id="{E4827590-0ECC-1261-A3C7-050B4ACB242E}"/>
              </a:ext>
            </a:extLst>
          </p:cNvPr>
          <p:cNvSpPr>
            <a:spLocks noGrp="1"/>
          </p:cNvSpPr>
          <p:nvPr>
            <p:ph idx="1"/>
          </p:nvPr>
        </p:nvSpPr>
        <p:spPr/>
        <p:txBody>
          <a:bodyPr>
            <a:normAutofit/>
          </a:bodyPr>
          <a:lstStyle/>
          <a:p>
            <a:r>
              <a:rPr lang="en-US" sz="2400" dirty="0"/>
              <a:t>High variance in spending</a:t>
            </a:r>
          </a:p>
          <a:p>
            <a:r>
              <a:rPr lang="en-US" sz="2400" dirty="0"/>
              <a:t>Data Skewness</a:t>
            </a:r>
          </a:p>
          <a:p>
            <a:r>
              <a:rPr lang="en-US" sz="2400" dirty="0"/>
              <a:t>Common Ad format</a:t>
            </a:r>
          </a:p>
          <a:p>
            <a:r>
              <a:rPr lang="en-US" sz="2400" dirty="0"/>
              <a:t>Ad timing</a:t>
            </a:r>
          </a:p>
        </p:txBody>
      </p:sp>
      <p:pic>
        <p:nvPicPr>
          <p:cNvPr id="6" name="Picture 5">
            <a:extLst>
              <a:ext uri="{FF2B5EF4-FFF2-40B4-BE49-F238E27FC236}">
                <a16:creationId xmlns:a16="http://schemas.microsoft.com/office/drawing/2014/main" id="{3D08CEDB-E735-F55F-08E7-C29D1816F5EE}"/>
              </a:ext>
            </a:extLst>
          </p:cNvPr>
          <p:cNvPicPr>
            <a:picLocks noChangeAspect="1"/>
          </p:cNvPicPr>
          <p:nvPr/>
        </p:nvPicPr>
        <p:blipFill>
          <a:blip r:embed="rId3"/>
          <a:stretch>
            <a:fillRect/>
          </a:stretch>
        </p:blipFill>
        <p:spPr>
          <a:xfrm>
            <a:off x="7457152" y="4001294"/>
            <a:ext cx="4381880" cy="2613887"/>
          </a:xfrm>
          <a:prstGeom prst="rect">
            <a:avLst/>
          </a:prstGeom>
        </p:spPr>
      </p:pic>
      <p:pic>
        <p:nvPicPr>
          <p:cNvPr id="10" name="Picture 9">
            <a:extLst>
              <a:ext uri="{FF2B5EF4-FFF2-40B4-BE49-F238E27FC236}">
                <a16:creationId xmlns:a16="http://schemas.microsoft.com/office/drawing/2014/main" id="{6BB2BF53-2DE4-E276-07CB-63CAD3ECE082}"/>
              </a:ext>
            </a:extLst>
          </p:cNvPr>
          <p:cNvPicPr>
            <a:picLocks noChangeAspect="1"/>
          </p:cNvPicPr>
          <p:nvPr/>
        </p:nvPicPr>
        <p:blipFill>
          <a:blip r:embed="rId4"/>
          <a:stretch>
            <a:fillRect/>
          </a:stretch>
        </p:blipFill>
        <p:spPr>
          <a:xfrm>
            <a:off x="7230600" y="1531143"/>
            <a:ext cx="2209272" cy="1325563"/>
          </a:xfrm>
          <a:prstGeom prst="rect">
            <a:avLst/>
          </a:prstGeom>
        </p:spPr>
      </p:pic>
      <p:pic>
        <p:nvPicPr>
          <p:cNvPr id="12" name="Picture 11">
            <a:extLst>
              <a:ext uri="{FF2B5EF4-FFF2-40B4-BE49-F238E27FC236}">
                <a16:creationId xmlns:a16="http://schemas.microsoft.com/office/drawing/2014/main" id="{F01D1502-67E2-C725-B398-9A61F680EBE8}"/>
              </a:ext>
            </a:extLst>
          </p:cNvPr>
          <p:cNvPicPr>
            <a:picLocks noChangeAspect="1"/>
          </p:cNvPicPr>
          <p:nvPr/>
        </p:nvPicPr>
        <p:blipFill>
          <a:blip r:embed="rId5"/>
          <a:stretch>
            <a:fillRect/>
          </a:stretch>
        </p:blipFill>
        <p:spPr>
          <a:xfrm>
            <a:off x="2986830" y="4001294"/>
            <a:ext cx="4381880" cy="2642917"/>
          </a:xfrm>
          <a:prstGeom prst="rect">
            <a:avLst/>
          </a:prstGeom>
        </p:spPr>
      </p:pic>
      <p:pic>
        <p:nvPicPr>
          <p:cNvPr id="14" name="Picture 13">
            <a:extLst>
              <a:ext uri="{FF2B5EF4-FFF2-40B4-BE49-F238E27FC236}">
                <a16:creationId xmlns:a16="http://schemas.microsoft.com/office/drawing/2014/main" id="{20D30C03-0FF5-E740-4A87-106C8D94EDCC}"/>
              </a:ext>
            </a:extLst>
          </p:cNvPr>
          <p:cNvPicPr>
            <a:picLocks noChangeAspect="1"/>
          </p:cNvPicPr>
          <p:nvPr/>
        </p:nvPicPr>
        <p:blipFill>
          <a:blip r:embed="rId6"/>
          <a:stretch>
            <a:fillRect/>
          </a:stretch>
        </p:blipFill>
        <p:spPr>
          <a:xfrm>
            <a:off x="10040556" y="1358377"/>
            <a:ext cx="1798476" cy="2430991"/>
          </a:xfrm>
          <a:prstGeom prst="rect">
            <a:avLst/>
          </a:prstGeom>
        </p:spPr>
      </p:pic>
    </p:spTree>
    <p:extLst>
      <p:ext uri="{BB962C8B-B14F-4D97-AF65-F5344CB8AC3E}">
        <p14:creationId xmlns:p14="http://schemas.microsoft.com/office/powerpoint/2010/main" val="3271382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67320-18A6-3F73-05B9-48069163989D}"/>
              </a:ext>
            </a:extLst>
          </p:cNvPr>
          <p:cNvSpPr>
            <a:spLocks noGrp="1"/>
          </p:cNvSpPr>
          <p:nvPr>
            <p:ph type="title"/>
          </p:nvPr>
        </p:nvSpPr>
        <p:spPr/>
        <p:txBody>
          <a:bodyPr/>
          <a:lstStyle/>
          <a:p>
            <a:r>
              <a:rPr lang="en-IN" dirty="0"/>
              <a:t>KPI Definitions</a:t>
            </a:r>
          </a:p>
        </p:txBody>
      </p:sp>
      <p:sp>
        <p:nvSpPr>
          <p:cNvPr id="3" name="Content Placeholder 2">
            <a:extLst>
              <a:ext uri="{FF2B5EF4-FFF2-40B4-BE49-F238E27FC236}">
                <a16:creationId xmlns:a16="http://schemas.microsoft.com/office/drawing/2014/main" id="{8CBF4AD2-9281-FB99-FEC6-D05A026036E8}"/>
              </a:ext>
            </a:extLst>
          </p:cNvPr>
          <p:cNvSpPr>
            <a:spLocks noGrp="1"/>
          </p:cNvSpPr>
          <p:nvPr>
            <p:ph idx="1"/>
          </p:nvPr>
        </p:nvSpPr>
        <p:spPr/>
        <p:txBody>
          <a:bodyPr>
            <a:normAutofit/>
          </a:bodyPr>
          <a:lstStyle/>
          <a:p>
            <a:r>
              <a:rPr lang="en-US" sz="2600" dirty="0"/>
              <a:t>CPM (Cost Per Thousand Contacts)</a:t>
            </a:r>
          </a:p>
          <a:p>
            <a:pPr marL="0" indent="0">
              <a:buNone/>
            </a:pPr>
            <a:r>
              <a:rPr lang="en-US" sz="2600" dirty="0"/>
              <a:t>	CPM = (Net Euro Spend / Adjusted Contacts) * 1000</a:t>
            </a:r>
            <a:endParaRPr lang="en-IN" sz="2600" dirty="0"/>
          </a:p>
          <a:p>
            <a:r>
              <a:rPr lang="en-IN" sz="2600" dirty="0"/>
              <a:t>VPMC (Visits Per Million Contacts)</a:t>
            </a:r>
          </a:p>
          <a:p>
            <a:pPr marL="457200" lvl="1" indent="0">
              <a:buNone/>
            </a:pPr>
            <a:r>
              <a:rPr lang="en-IN" sz="2600" dirty="0"/>
              <a:t>	VPMC = (Visits / Adjusted Contacts) * 1000000</a:t>
            </a:r>
          </a:p>
          <a:p>
            <a:r>
              <a:rPr lang="en-IN" sz="2600" dirty="0"/>
              <a:t>CPV (Cost Per Visit)</a:t>
            </a:r>
          </a:p>
          <a:p>
            <a:pPr marL="0" indent="0">
              <a:buNone/>
            </a:pPr>
            <a:r>
              <a:rPr lang="en-IN" sz="2600" dirty="0"/>
              <a:t>	CPV = Net Euro Spend / Visits</a:t>
            </a:r>
          </a:p>
          <a:p>
            <a:pPr marL="0" indent="0">
              <a:buNone/>
            </a:pPr>
            <a:endParaRPr lang="en-IN" sz="2600" dirty="0"/>
          </a:p>
        </p:txBody>
      </p:sp>
      <p:pic>
        <p:nvPicPr>
          <p:cNvPr id="6" name="Picture 5">
            <a:extLst>
              <a:ext uri="{FF2B5EF4-FFF2-40B4-BE49-F238E27FC236}">
                <a16:creationId xmlns:a16="http://schemas.microsoft.com/office/drawing/2014/main" id="{BBFF034D-9010-40D1-B311-1E310F9800C8}"/>
              </a:ext>
            </a:extLst>
          </p:cNvPr>
          <p:cNvPicPr>
            <a:picLocks noChangeAspect="1"/>
          </p:cNvPicPr>
          <p:nvPr/>
        </p:nvPicPr>
        <p:blipFill>
          <a:blip r:embed="rId3"/>
          <a:stretch>
            <a:fillRect/>
          </a:stretch>
        </p:blipFill>
        <p:spPr>
          <a:xfrm>
            <a:off x="611957" y="5092481"/>
            <a:ext cx="10968085" cy="991795"/>
          </a:xfrm>
          <a:prstGeom prst="rect">
            <a:avLst/>
          </a:prstGeom>
        </p:spPr>
      </p:pic>
    </p:spTree>
    <p:extLst>
      <p:ext uri="{BB962C8B-B14F-4D97-AF65-F5344CB8AC3E}">
        <p14:creationId xmlns:p14="http://schemas.microsoft.com/office/powerpoint/2010/main" val="4017133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DE33A-50AA-3FB7-73C8-A052B2547185}"/>
              </a:ext>
            </a:extLst>
          </p:cNvPr>
          <p:cNvSpPr>
            <a:spLocks noGrp="1"/>
          </p:cNvSpPr>
          <p:nvPr>
            <p:ph type="title"/>
          </p:nvPr>
        </p:nvSpPr>
        <p:spPr/>
        <p:txBody>
          <a:bodyPr/>
          <a:lstStyle/>
          <a:p>
            <a:r>
              <a:rPr lang="en-US" dirty="0"/>
              <a:t>Comparative Analysis of Ad Spot Lengths</a:t>
            </a:r>
            <a:endParaRPr lang="en-IN" dirty="0"/>
          </a:p>
        </p:txBody>
      </p:sp>
      <p:sp>
        <p:nvSpPr>
          <p:cNvPr id="3" name="Content Placeholder 2">
            <a:extLst>
              <a:ext uri="{FF2B5EF4-FFF2-40B4-BE49-F238E27FC236}">
                <a16:creationId xmlns:a16="http://schemas.microsoft.com/office/drawing/2014/main" id="{E4827590-0ECC-1261-A3C7-050B4ACB242E}"/>
              </a:ext>
            </a:extLst>
          </p:cNvPr>
          <p:cNvSpPr>
            <a:spLocks noGrp="1"/>
          </p:cNvSpPr>
          <p:nvPr>
            <p:ph idx="1"/>
          </p:nvPr>
        </p:nvSpPr>
        <p:spPr/>
        <p:txBody>
          <a:bodyPr>
            <a:normAutofit/>
          </a:bodyPr>
          <a:lstStyle/>
          <a:p>
            <a:r>
              <a:rPr lang="en-US" b="1" dirty="0"/>
              <a:t>Cost Efficiency</a:t>
            </a:r>
            <a:r>
              <a:rPr lang="en-US" dirty="0"/>
              <a:t>: 20" spots are more cost-effective.</a:t>
            </a:r>
          </a:p>
          <a:p>
            <a:r>
              <a:rPr lang="en-US" b="1" dirty="0"/>
              <a:t>Brand storytelling and recall</a:t>
            </a:r>
            <a:r>
              <a:rPr lang="en-US" dirty="0"/>
              <a:t>: </a:t>
            </a:r>
            <a:r>
              <a:rPr lang="en-IN" dirty="0"/>
              <a:t>Lower CPM for 30“</a:t>
            </a:r>
          </a:p>
          <a:p>
            <a:r>
              <a:rPr lang="en-US" b="1" dirty="0"/>
              <a:t>Higher Engagement</a:t>
            </a:r>
            <a:r>
              <a:rPr lang="en-US" dirty="0"/>
              <a:t>: 20" spots drive higher VPMC.</a:t>
            </a:r>
          </a:p>
          <a:p>
            <a:endParaRPr lang="en-IN" dirty="0"/>
          </a:p>
        </p:txBody>
      </p:sp>
      <p:pic>
        <p:nvPicPr>
          <p:cNvPr id="7" name="Picture 6">
            <a:extLst>
              <a:ext uri="{FF2B5EF4-FFF2-40B4-BE49-F238E27FC236}">
                <a16:creationId xmlns:a16="http://schemas.microsoft.com/office/drawing/2014/main" id="{A44304FF-78D8-2529-B1C4-4BF065039BF2}"/>
              </a:ext>
            </a:extLst>
          </p:cNvPr>
          <p:cNvPicPr>
            <a:picLocks noChangeAspect="1"/>
          </p:cNvPicPr>
          <p:nvPr/>
        </p:nvPicPr>
        <p:blipFill>
          <a:blip r:embed="rId3"/>
          <a:stretch>
            <a:fillRect/>
          </a:stretch>
        </p:blipFill>
        <p:spPr>
          <a:xfrm>
            <a:off x="1188156" y="3540867"/>
            <a:ext cx="8655756" cy="1795137"/>
          </a:xfrm>
          <a:prstGeom prst="rect">
            <a:avLst/>
          </a:prstGeom>
        </p:spPr>
      </p:pic>
      <p:pic>
        <p:nvPicPr>
          <p:cNvPr id="8" name="Picture 7">
            <a:extLst>
              <a:ext uri="{FF2B5EF4-FFF2-40B4-BE49-F238E27FC236}">
                <a16:creationId xmlns:a16="http://schemas.microsoft.com/office/drawing/2014/main" id="{75213E21-7E6D-BBE8-4848-BACDB7395F24}"/>
              </a:ext>
            </a:extLst>
          </p:cNvPr>
          <p:cNvPicPr>
            <a:picLocks noChangeAspect="1"/>
          </p:cNvPicPr>
          <p:nvPr/>
        </p:nvPicPr>
        <p:blipFill>
          <a:blip r:embed="rId4"/>
          <a:stretch>
            <a:fillRect/>
          </a:stretch>
        </p:blipFill>
        <p:spPr>
          <a:xfrm>
            <a:off x="1332552" y="5631153"/>
            <a:ext cx="8511405" cy="769648"/>
          </a:xfrm>
          <a:prstGeom prst="rect">
            <a:avLst/>
          </a:prstGeom>
        </p:spPr>
      </p:pic>
    </p:spTree>
    <p:extLst>
      <p:ext uri="{BB962C8B-B14F-4D97-AF65-F5344CB8AC3E}">
        <p14:creationId xmlns:p14="http://schemas.microsoft.com/office/powerpoint/2010/main" val="3552686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78B1-6208-3C1E-F038-F0C52B4BD980}"/>
              </a:ext>
            </a:extLst>
          </p:cNvPr>
          <p:cNvSpPr>
            <a:spLocks noGrp="1"/>
          </p:cNvSpPr>
          <p:nvPr>
            <p:ph type="title"/>
          </p:nvPr>
        </p:nvSpPr>
        <p:spPr>
          <a:xfrm>
            <a:off x="838200" y="365125"/>
            <a:ext cx="10770220" cy="1039929"/>
          </a:xfrm>
        </p:spPr>
        <p:txBody>
          <a:bodyPr/>
          <a:lstStyle/>
          <a:p>
            <a:r>
              <a:rPr lang="en-IN" dirty="0"/>
              <a:t> Performance Analysis of weekdays &amp; channels</a:t>
            </a:r>
          </a:p>
        </p:txBody>
      </p:sp>
      <p:sp>
        <p:nvSpPr>
          <p:cNvPr id="3" name="Content Placeholder 2">
            <a:extLst>
              <a:ext uri="{FF2B5EF4-FFF2-40B4-BE49-F238E27FC236}">
                <a16:creationId xmlns:a16="http://schemas.microsoft.com/office/drawing/2014/main" id="{E95CB2F2-1B87-95A8-165A-D54FF3AE0C01}"/>
              </a:ext>
            </a:extLst>
          </p:cNvPr>
          <p:cNvSpPr>
            <a:spLocks noGrp="1"/>
          </p:cNvSpPr>
          <p:nvPr>
            <p:ph idx="1"/>
          </p:nvPr>
        </p:nvSpPr>
        <p:spPr/>
        <p:txBody>
          <a:bodyPr>
            <a:normAutofit/>
          </a:bodyPr>
          <a:lstStyle/>
          <a:p>
            <a:r>
              <a:rPr lang="en-US" sz="2400" dirty="0"/>
              <a:t>High Activity on Monday - 'Ned1' and 'RTL4’ </a:t>
            </a:r>
          </a:p>
          <a:p>
            <a:pPr marL="0" indent="0">
              <a:buNone/>
            </a:pPr>
            <a:endParaRPr lang="en-US" sz="2400" dirty="0"/>
          </a:p>
          <a:p>
            <a:r>
              <a:rPr lang="en-US" sz="2400" dirty="0"/>
              <a:t>Cost Efficiency - '</a:t>
            </a:r>
            <a:r>
              <a:rPr lang="en-US" sz="2400" dirty="0" err="1"/>
              <a:t>Erediv</a:t>
            </a:r>
            <a:r>
              <a:rPr lang="en-US" sz="2400" dirty="0"/>
              <a:t>' and 'Eurosport' have low costs for running ads over several days</a:t>
            </a:r>
          </a:p>
          <a:p>
            <a:endParaRPr lang="en-US" sz="2400" dirty="0"/>
          </a:p>
          <a:p>
            <a:r>
              <a:rPr lang="en-US" sz="2400" dirty="0"/>
              <a:t>Weekend Engagement - 'Animal' and 'Comedy' get more viewers on weekends.</a:t>
            </a:r>
          </a:p>
          <a:p>
            <a:endParaRPr lang="en-US" sz="2400" dirty="0"/>
          </a:p>
          <a:p>
            <a:r>
              <a:rPr lang="en-US" sz="2400" dirty="0"/>
              <a:t>Effective Spending on Eurosport</a:t>
            </a:r>
            <a:endParaRPr lang="en-IN" sz="2400" dirty="0"/>
          </a:p>
        </p:txBody>
      </p:sp>
    </p:spTree>
    <p:extLst>
      <p:ext uri="{BB962C8B-B14F-4D97-AF65-F5344CB8AC3E}">
        <p14:creationId xmlns:p14="http://schemas.microsoft.com/office/powerpoint/2010/main" val="2578311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DE33A-50AA-3FB7-73C8-A052B2547185}"/>
              </a:ext>
            </a:extLst>
          </p:cNvPr>
          <p:cNvSpPr>
            <a:spLocks noGrp="1"/>
          </p:cNvSpPr>
          <p:nvPr>
            <p:ph type="title"/>
          </p:nvPr>
        </p:nvSpPr>
        <p:spPr/>
        <p:txBody>
          <a:bodyPr/>
          <a:lstStyle/>
          <a:p>
            <a:r>
              <a:rPr lang="en-IN" dirty="0"/>
              <a:t>Recommendations for Campaign Modification</a:t>
            </a:r>
          </a:p>
        </p:txBody>
      </p:sp>
      <p:sp>
        <p:nvSpPr>
          <p:cNvPr id="3" name="Content Placeholder 2">
            <a:extLst>
              <a:ext uri="{FF2B5EF4-FFF2-40B4-BE49-F238E27FC236}">
                <a16:creationId xmlns:a16="http://schemas.microsoft.com/office/drawing/2014/main" id="{E4827590-0ECC-1261-A3C7-050B4ACB242E}"/>
              </a:ext>
            </a:extLst>
          </p:cNvPr>
          <p:cNvSpPr>
            <a:spLocks noGrp="1"/>
          </p:cNvSpPr>
          <p:nvPr>
            <p:ph idx="1"/>
          </p:nvPr>
        </p:nvSpPr>
        <p:spPr/>
        <p:txBody>
          <a:bodyPr>
            <a:normAutofit fontScale="92500"/>
          </a:bodyPr>
          <a:lstStyle/>
          <a:p>
            <a:pPr marL="0" indent="0">
              <a:buNone/>
            </a:pPr>
            <a:r>
              <a:rPr lang="en-US" sz="2400" b="1" dirty="0"/>
              <a:t>For Brand Awareness</a:t>
            </a:r>
          </a:p>
          <a:p>
            <a:r>
              <a:rPr lang="en-US" sz="2400" dirty="0"/>
              <a:t>Increase the allocation to </a:t>
            </a:r>
            <a:r>
              <a:rPr lang="en-US" sz="2400" b="1" dirty="0"/>
              <a:t>30" spots </a:t>
            </a:r>
            <a:r>
              <a:rPr lang="en-US" sz="2400" dirty="0"/>
              <a:t>for lower CPM and better message recall.</a:t>
            </a:r>
          </a:p>
          <a:p>
            <a:r>
              <a:rPr lang="en-US" sz="2400" dirty="0"/>
              <a:t>Focus on high-viewership time slots to maximize reach.</a:t>
            </a:r>
          </a:p>
          <a:p>
            <a:r>
              <a:rPr lang="en-US" sz="2400" dirty="0"/>
              <a:t>Use 30" spots during prime time to capitalize on viewer numbers.</a:t>
            </a:r>
          </a:p>
          <a:p>
            <a:pPr marL="0" indent="0">
              <a:buNone/>
            </a:pPr>
            <a:endParaRPr lang="en-US" sz="2400" dirty="0"/>
          </a:p>
          <a:p>
            <a:pPr marL="0" indent="0">
              <a:buNone/>
            </a:pPr>
            <a:r>
              <a:rPr lang="en-US" sz="2400" b="1" dirty="0"/>
              <a:t>For Action-Oriented Campaigns</a:t>
            </a:r>
          </a:p>
          <a:p>
            <a:r>
              <a:rPr lang="en-US" sz="2400" dirty="0"/>
              <a:t>Prioritize </a:t>
            </a:r>
            <a:r>
              <a:rPr lang="en-US" sz="2400" b="1" dirty="0"/>
              <a:t>20" spots </a:t>
            </a:r>
            <a:r>
              <a:rPr lang="en-US" sz="2400" dirty="0"/>
              <a:t>for better cost-efficiency in generating viewer engagement (high VPMC).</a:t>
            </a:r>
          </a:p>
          <a:p>
            <a:r>
              <a:rPr lang="en-US" sz="2400" dirty="0"/>
              <a:t>Use 20" ads in interactive programs or events with higher audience engagement.</a:t>
            </a:r>
          </a:p>
          <a:p>
            <a:r>
              <a:rPr lang="en-US" sz="2400" dirty="0"/>
              <a:t>Consider targeting sports events or key moments around high-action content.</a:t>
            </a:r>
            <a:endParaRPr lang="en-IN" sz="2400" dirty="0"/>
          </a:p>
        </p:txBody>
      </p:sp>
    </p:spTree>
    <p:extLst>
      <p:ext uri="{BB962C8B-B14F-4D97-AF65-F5344CB8AC3E}">
        <p14:creationId xmlns:p14="http://schemas.microsoft.com/office/powerpoint/2010/main" val="3271094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546</TotalTime>
  <Words>1657</Words>
  <Application>Microsoft Office PowerPoint</Application>
  <PresentationFormat>Widescreen</PresentationFormat>
  <Paragraphs>142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Calibri</vt:lpstr>
      <vt:lpstr>Office Theme</vt:lpstr>
      <vt:lpstr>Trivago Media Buying Case Study</vt:lpstr>
      <vt:lpstr>Overview of the Case Study</vt:lpstr>
      <vt:lpstr>Overview of the Case Study</vt:lpstr>
      <vt:lpstr>Initial Setup for Data Analysis</vt:lpstr>
      <vt:lpstr>Descriptive Statistics Insights</vt:lpstr>
      <vt:lpstr>KPI Definitions</vt:lpstr>
      <vt:lpstr>Comparative Analysis of Ad Spot Lengths</vt:lpstr>
      <vt:lpstr> Performance Analysis of weekdays &amp; channels</vt:lpstr>
      <vt:lpstr>Recommendations for Campaign Modification</vt:lpstr>
      <vt:lpstr>Impact of TV Campaigns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Manaswi Kamila</dc:creator>
  <cp:lastModifiedBy>Akashdeep Singh</cp:lastModifiedBy>
  <cp:revision>6</cp:revision>
  <dcterms:created xsi:type="dcterms:W3CDTF">2024-09-07T10:37:28Z</dcterms:created>
  <dcterms:modified xsi:type="dcterms:W3CDTF">2024-09-11T13:14:02Z</dcterms:modified>
</cp:coreProperties>
</file>