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Ex1.xml" ContentType="application/vnd.ms-office.chartex+xml"/>
  <Override PartName="/ppt/charts/style13.xml" ContentType="application/vnd.ms-office.chartstyle+xml"/>
  <Override PartName="/ppt/charts/colors13.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8" r:id="rId3"/>
    <p:sldId id="257" r:id="rId4"/>
    <p:sldId id="259" r:id="rId5"/>
    <p:sldId id="260" r:id="rId6"/>
    <p:sldId id="262" r:id="rId7"/>
    <p:sldId id="263" r:id="rId8"/>
    <p:sldId id="267" r:id="rId9"/>
    <p:sldId id="266" r:id="rId10"/>
    <p:sldId id="265"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D6756C-9226-41B7-9EAE-82D4795F8E21}" v="370" dt="2024-02-18T15:36:45.3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447" autoAdjust="0"/>
  </p:normalViewPr>
  <p:slideViewPr>
    <p:cSldViewPr snapToGrid="0">
      <p:cViewPr varScale="1">
        <p:scale>
          <a:sx n="59" d="100"/>
          <a:sy n="59" d="100"/>
        </p:scale>
        <p:origin x="96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shay jadhav" userId="60b385bb39c553f2" providerId="LiveId" clId="{86D6756C-9226-41B7-9EAE-82D4795F8E21}"/>
    <pc:docChg chg="undo custSel addSld delSld modSld sldOrd">
      <pc:chgData name="akshay jadhav" userId="60b385bb39c553f2" providerId="LiveId" clId="{86D6756C-9226-41B7-9EAE-82D4795F8E21}" dt="2024-02-25T08:02:01.032" v="9143"/>
      <pc:docMkLst>
        <pc:docMk/>
      </pc:docMkLst>
      <pc:sldChg chg="ord">
        <pc:chgData name="akshay jadhav" userId="60b385bb39c553f2" providerId="LiveId" clId="{86D6756C-9226-41B7-9EAE-82D4795F8E21}" dt="2024-02-14T18:01:42.172" v="971"/>
        <pc:sldMkLst>
          <pc:docMk/>
          <pc:sldMk cId="1677506775" sldId="257"/>
        </pc:sldMkLst>
      </pc:sldChg>
      <pc:sldChg chg="modSp ord">
        <pc:chgData name="akshay jadhav" userId="60b385bb39c553f2" providerId="LiveId" clId="{86D6756C-9226-41B7-9EAE-82D4795F8E21}" dt="2024-02-17T15:30:50.989" v="2140"/>
        <pc:sldMkLst>
          <pc:docMk/>
          <pc:sldMk cId="1280617851" sldId="258"/>
        </pc:sldMkLst>
        <pc:spChg chg="mod">
          <ac:chgData name="akshay jadhav" userId="60b385bb39c553f2" providerId="LiveId" clId="{86D6756C-9226-41B7-9EAE-82D4795F8E21}" dt="2024-02-17T15:30:50.989" v="2140"/>
          <ac:spMkLst>
            <pc:docMk/>
            <pc:sldMk cId="1280617851" sldId="258"/>
            <ac:spMk id="8" creationId="{4A9F3F7F-7253-F6AC-4896-8706F1F895FC}"/>
          </ac:spMkLst>
        </pc:spChg>
      </pc:sldChg>
      <pc:sldChg chg="addSp delSp modSp mod">
        <pc:chgData name="akshay jadhav" userId="60b385bb39c553f2" providerId="LiveId" clId="{86D6756C-9226-41B7-9EAE-82D4795F8E21}" dt="2024-02-18T15:27:59.916" v="9046" actId="1076"/>
        <pc:sldMkLst>
          <pc:docMk/>
          <pc:sldMk cId="1865991238" sldId="259"/>
        </pc:sldMkLst>
        <pc:spChg chg="add del mod">
          <ac:chgData name="akshay jadhav" userId="60b385bb39c553f2" providerId="LiveId" clId="{86D6756C-9226-41B7-9EAE-82D4795F8E21}" dt="2024-02-14T17:17:57.744" v="9"/>
          <ac:spMkLst>
            <pc:docMk/>
            <pc:sldMk cId="1865991238" sldId="259"/>
            <ac:spMk id="4" creationId="{04CBA4D3-7C4F-0043-258C-CDE5EEA65748}"/>
          </ac:spMkLst>
        </pc:spChg>
        <pc:spChg chg="add mod">
          <ac:chgData name="akshay jadhav" userId="60b385bb39c553f2" providerId="LiveId" clId="{86D6756C-9226-41B7-9EAE-82D4795F8E21}" dt="2024-02-18T15:27:59.916" v="9046" actId="1076"/>
          <ac:spMkLst>
            <pc:docMk/>
            <pc:sldMk cId="1865991238" sldId="259"/>
            <ac:spMk id="4" creationId="{3117F759-645E-049D-F5B3-DE2AAAA0B807}"/>
          </ac:spMkLst>
        </pc:spChg>
        <pc:spChg chg="add del mod">
          <ac:chgData name="akshay jadhav" userId="60b385bb39c553f2" providerId="LiveId" clId="{86D6756C-9226-41B7-9EAE-82D4795F8E21}" dt="2024-02-18T15:27:44.561" v="9040" actId="478"/>
          <ac:spMkLst>
            <pc:docMk/>
            <pc:sldMk cId="1865991238" sldId="259"/>
            <ac:spMk id="6" creationId="{E639B27E-01C1-3EE9-3B95-3AF73AC6F4E4}"/>
          </ac:spMkLst>
        </pc:spChg>
        <pc:spChg chg="add mod">
          <ac:chgData name="akshay jadhav" userId="60b385bb39c553f2" providerId="LiveId" clId="{86D6756C-9226-41B7-9EAE-82D4795F8E21}" dt="2024-02-17T15:30:29.414" v="2138" actId="20577"/>
          <ac:spMkLst>
            <pc:docMk/>
            <pc:sldMk cId="1865991238" sldId="259"/>
            <ac:spMk id="7" creationId="{E42AA7D0-677C-CBEB-D507-F6471AAD748A}"/>
          </ac:spMkLst>
        </pc:spChg>
        <pc:spChg chg="add mod">
          <ac:chgData name="akshay jadhav" userId="60b385bb39c553f2" providerId="LiveId" clId="{86D6756C-9226-41B7-9EAE-82D4795F8E21}" dt="2024-02-17T15:30:06.431" v="2134"/>
          <ac:spMkLst>
            <pc:docMk/>
            <pc:sldMk cId="1865991238" sldId="259"/>
            <ac:spMk id="8" creationId="{6A97B1DF-4B47-C86D-C920-501CE931084B}"/>
          </ac:spMkLst>
        </pc:spChg>
        <pc:graphicFrameChg chg="add mod">
          <ac:chgData name="akshay jadhav" userId="60b385bb39c553f2" providerId="LiveId" clId="{86D6756C-9226-41B7-9EAE-82D4795F8E21}" dt="2024-02-17T15:30:40.214" v="2139"/>
          <ac:graphicFrameMkLst>
            <pc:docMk/>
            <pc:sldMk cId="1865991238" sldId="259"/>
            <ac:graphicFrameMk id="2" creationId="{34B6EECB-DEDB-8FC3-2CF3-FA958135654D}"/>
          </ac:graphicFrameMkLst>
        </pc:graphicFrameChg>
        <pc:graphicFrameChg chg="add mod modGraphic">
          <ac:chgData name="akshay jadhav" userId="60b385bb39c553f2" providerId="LiveId" clId="{86D6756C-9226-41B7-9EAE-82D4795F8E21}" dt="2024-02-18T15:24:20.297" v="9026" actId="14734"/>
          <ac:graphicFrameMkLst>
            <pc:docMk/>
            <pc:sldMk cId="1865991238" sldId="259"/>
            <ac:graphicFrameMk id="3" creationId="{CB396ECC-D58F-D86D-0D72-6E66E419C45F}"/>
          </ac:graphicFrameMkLst>
        </pc:graphicFrameChg>
        <pc:graphicFrameChg chg="add del mod modGraphic">
          <ac:chgData name="akshay jadhav" userId="60b385bb39c553f2" providerId="LiveId" clId="{86D6756C-9226-41B7-9EAE-82D4795F8E21}" dt="2024-02-14T17:57:02.036" v="938" actId="478"/>
          <ac:graphicFrameMkLst>
            <pc:docMk/>
            <pc:sldMk cId="1865991238" sldId="259"/>
            <ac:graphicFrameMk id="4" creationId="{C6ECF7E6-42F1-9150-1E94-FDD3BD9F2E13}"/>
          </ac:graphicFrameMkLst>
        </pc:graphicFrameChg>
        <pc:graphicFrameChg chg="add mod">
          <ac:chgData name="akshay jadhav" userId="60b385bb39c553f2" providerId="LiveId" clId="{86D6756C-9226-41B7-9EAE-82D4795F8E21}" dt="2024-02-14T17:17:52.805" v="7"/>
          <ac:graphicFrameMkLst>
            <pc:docMk/>
            <pc:sldMk cId="1865991238" sldId="259"/>
            <ac:graphicFrameMk id="5" creationId="{CB875ADF-BA28-230E-DE6B-474AC6EF01D5}"/>
          </ac:graphicFrameMkLst>
        </pc:graphicFrameChg>
      </pc:sldChg>
      <pc:sldChg chg="addSp delSp modSp new mod">
        <pc:chgData name="akshay jadhav" userId="60b385bb39c553f2" providerId="LiveId" clId="{86D6756C-9226-41B7-9EAE-82D4795F8E21}" dt="2024-02-18T15:35:54.715" v="9083" actId="14100"/>
        <pc:sldMkLst>
          <pc:docMk/>
          <pc:sldMk cId="4155481193" sldId="260"/>
        </pc:sldMkLst>
        <pc:spChg chg="add mod">
          <ac:chgData name="akshay jadhav" userId="60b385bb39c553f2" providerId="LiveId" clId="{86D6756C-9226-41B7-9EAE-82D4795F8E21}" dt="2024-02-17T15:50:15.818" v="2409" actId="14100"/>
          <ac:spMkLst>
            <pc:docMk/>
            <pc:sldMk cId="4155481193" sldId="260"/>
            <ac:spMk id="4" creationId="{89ADF837-763B-7F05-A6E2-EBE8F06ADD70}"/>
          </ac:spMkLst>
        </pc:spChg>
        <pc:spChg chg="add del mod">
          <ac:chgData name="akshay jadhav" userId="60b385bb39c553f2" providerId="LiveId" clId="{86D6756C-9226-41B7-9EAE-82D4795F8E21}" dt="2024-02-14T18:02:40.413" v="1009" actId="478"/>
          <ac:spMkLst>
            <pc:docMk/>
            <pc:sldMk cId="4155481193" sldId="260"/>
            <ac:spMk id="5" creationId="{2615B0F0-B2AE-673F-A47A-E263CE96A000}"/>
          </ac:spMkLst>
        </pc:spChg>
        <pc:spChg chg="add del mod">
          <ac:chgData name="akshay jadhav" userId="60b385bb39c553f2" providerId="LiveId" clId="{86D6756C-9226-41B7-9EAE-82D4795F8E21}" dt="2024-02-17T15:50:04.248" v="2406"/>
          <ac:spMkLst>
            <pc:docMk/>
            <pc:sldMk cId="4155481193" sldId="260"/>
            <ac:spMk id="6" creationId="{5A3E88D9-7FE9-5B8A-C236-2FDC7DBB298B}"/>
          </ac:spMkLst>
        </pc:spChg>
        <pc:spChg chg="add del mod">
          <ac:chgData name="akshay jadhav" userId="60b385bb39c553f2" providerId="LiveId" clId="{86D6756C-9226-41B7-9EAE-82D4795F8E21}" dt="2024-02-17T15:33:50.781" v="2224" actId="20577"/>
          <ac:spMkLst>
            <pc:docMk/>
            <pc:sldMk cId="4155481193" sldId="260"/>
            <ac:spMk id="7" creationId="{7A6C3441-54E4-980C-C2FD-CDB00439DF54}"/>
          </ac:spMkLst>
        </pc:spChg>
        <pc:graphicFrameChg chg="add mod modGraphic">
          <ac:chgData name="akshay jadhav" userId="60b385bb39c553f2" providerId="LiveId" clId="{86D6756C-9226-41B7-9EAE-82D4795F8E21}" dt="2024-02-18T15:35:54.715" v="9083" actId="14100"/>
          <ac:graphicFrameMkLst>
            <pc:docMk/>
            <pc:sldMk cId="4155481193" sldId="260"/>
            <ac:graphicFrameMk id="2" creationId="{7F25EAD9-C85A-91E6-CE3F-986ECAE5A490}"/>
          </ac:graphicFrameMkLst>
        </pc:graphicFrameChg>
        <pc:graphicFrameChg chg="add mod">
          <ac:chgData name="akshay jadhav" userId="60b385bb39c553f2" providerId="LiveId" clId="{86D6756C-9226-41B7-9EAE-82D4795F8E21}" dt="2024-02-17T15:33:19.869" v="2223"/>
          <ac:graphicFrameMkLst>
            <pc:docMk/>
            <pc:sldMk cId="4155481193" sldId="260"/>
            <ac:graphicFrameMk id="3" creationId="{992878A1-86FA-9F36-C277-2CD674292373}"/>
          </ac:graphicFrameMkLst>
        </pc:graphicFrameChg>
      </pc:sldChg>
      <pc:sldChg chg="new del">
        <pc:chgData name="akshay jadhav" userId="60b385bb39c553f2" providerId="LiveId" clId="{86D6756C-9226-41B7-9EAE-82D4795F8E21}" dt="2024-02-17T19:05:32.751" v="5282" actId="2696"/>
        <pc:sldMkLst>
          <pc:docMk/>
          <pc:sldMk cId="234083602" sldId="261"/>
        </pc:sldMkLst>
      </pc:sldChg>
      <pc:sldChg chg="addSp delSp modSp add mod">
        <pc:chgData name="akshay jadhav" userId="60b385bb39c553f2" providerId="LiveId" clId="{86D6756C-9226-41B7-9EAE-82D4795F8E21}" dt="2024-02-18T15:39:22.876" v="9099" actId="207"/>
        <pc:sldMkLst>
          <pc:docMk/>
          <pc:sldMk cId="3089705945" sldId="262"/>
        </pc:sldMkLst>
        <pc:spChg chg="mod">
          <ac:chgData name="akshay jadhav" userId="60b385bb39c553f2" providerId="LiveId" clId="{86D6756C-9226-41B7-9EAE-82D4795F8E21}" dt="2024-02-17T15:49:35.363" v="2399" actId="1076"/>
          <ac:spMkLst>
            <pc:docMk/>
            <pc:sldMk cId="3089705945" sldId="262"/>
            <ac:spMk id="6" creationId="{233851DC-3A15-A0EB-B278-E6CE9C635606}"/>
          </ac:spMkLst>
        </pc:spChg>
        <pc:spChg chg="del mod">
          <ac:chgData name="akshay jadhav" userId="60b385bb39c553f2" providerId="LiveId" clId="{86D6756C-9226-41B7-9EAE-82D4795F8E21}" dt="2024-02-17T15:48:26.086" v="2354"/>
          <ac:spMkLst>
            <pc:docMk/>
            <pc:sldMk cId="3089705945" sldId="262"/>
            <ac:spMk id="7" creationId="{18BCFA74-7AA1-6BFF-AE7B-9031C681BA5C}"/>
          </ac:spMkLst>
        </pc:spChg>
        <pc:spChg chg="add mod">
          <ac:chgData name="akshay jadhav" userId="60b385bb39c553f2" providerId="LiveId" clId="{86D6756C-9226-41B7-9EAE-82D4795F8E21}" dt="2024-02-17T19:01:35.705" v="5281"/>
          <ac:spMkLst>
            <pc:docMk/>
            <pc:sldMk cId="3089705945" sldId="262"/>
            <ac:spMk id="13" creationId="{256D83D9-16FE-0907-C8A8-8DE3D9CE30DA}"/>
          </ac:spMkLst>
        </pc:spChg>
        <pc:graphicFrameChg chg="del modGraphic">
          <ac:chgData name="akshay jadhav" userId="60b385bb39c553f2" providerId="LiveId" clId="{86D6756C-9226-41B7-9EAE-82D4795F8E21}" dt="2024-02-17T15:42:14.389" v="2228" actId="478"/>
          <ac:graphicFrameMkLst>
            <pc:docMk/>
            <pc:sldMk cId="3089705945" sldId="262"/>
            <ac:graphicFrameMk id="2" creationId="{61A49FD2-6AFE-5284-00FB-47967E7AE58C}"/>
          </ac:graphicFrameMkLst>
        </pc:graphicFrameChg>
        <pc:graphicFrameChg chg="del">
          <ac:chgData name="akshay jadhav" userId="60b385bb39c553f2" providerId="LiveId" clId="{86D6756C-9226-41B7-9EAE-82D4795F8E21}" dt="2024-02-17T15:47:35.924" v="2309" actId="478"/>
          <ac:graphicFrameMkLst>
            <pc:docMk/>
            <pc:sldMk cId="3089705945" sldId="262"/>
            <ac:graphicFrameMk id="3" creationId="{CD0CF977-A2E6-3A9B-8124-36C6FF57E898}"/>
          </ac:graphicFrameMkLst>
        </pc:graphicFrameChg>
        <pc:graphicFrameChg chg="add del mod modGraphic">
          <ac:chgData name="akshay jadhav" userId="60b385bb39c553f2" providerId="LiveId" clId="{86D6756C-9226-41B7-9EAE-82D4795F8E21}" dt="2024-02-17T15:44:38.843" v="2235" actId="478"/>
          <ac:graphicFrameMkLst>
            <pc:docMk/>
            <pc:sldMk cId="3089705945" sldId="262"/>
            <ac:graphicFrameMk id="4" creationId="{284F11CA-FA9C-A325-3E1C-D937D14BD99B}"/>
          </ac:graphicFrameMkLst>
        </pc:graphicFrameChg>
        <pc:graphicFrameChg chg="add del mod modGraphic">
          <ac:chgData name="akshay jadhav" userId="60b385bb39c553f2" providerId="LiveId" clId="{86D6756C-9226-41B7-9EAE-82D4795F8E21}" dt="2024-02-17T15:47:14.547" v="2307" actId="478"/>
          <ac:graphicFrameMkLst>
            <pc:docMk/>
            <pc:sldMk cId="3089705945" sldId="262"/>
            <ac:graphicFrameMk id="5" creationId="{501679EC-4D9C-88FE-8AF5-3123551B8985}"/>
          </ac:graphicFrameMkLst>
        </pc:graphicFrameChg>
        <pc:graphicFrameChg chg="add del mod modGraphic">
          <ac:chgData name="akshay jadhav" userId="60b385bb39c553f2" providerId="LiveId" clId="{86D6756C-9226-41B7-9EAE-82D4795F8E21}" dt="2024-02-17T17:13:44.861" v="2487" actId="478"/>
          <ac:graphicFrameMkLst>
            <pc:docMk/>
            <pc:sldMk cId="3089705945" sldId="262"/>
            <ac:graphicFrameMk id="8" creationId="{059DEBEC-C574-0DCA-6846-80A557AFB935}"/>
          </ac:graphicFrameMkLst>
        </pc:graphicFrameChg>
        <pc:graphicFrameChg chg="add mod modGraphic">
          <ac:chgData name="akshay jadhav" userId="60b385bb39c553f2" providerId="LiveId" clId="{86D6756C-9226-41B7-9EAE-82D4795F8E21}" dt="2024-02-18T15:39:22.876" v="9099" actId="207"/>
          <ac:graphicFrameMkLst>
            <pc:docMk/>
            <pc:sldMk cId="3089705945" sldId="262"/>
            <ac:graphicFrameMk id="9" creationId="{BA0B4044-3E91-CCEA-5DB6-C8A17C650D5F}"/>
          </ac:graphicFrameMkLst>
        </pc:graphicFrameChg>
        <pc:graphicFrameChg chg="add del mod">
          <ac:chgData name="akshay jadhav" userId="60b385bb39c553f2" providerId="LiveId" clId="{86D6756C-9226-41B7-9EAE-82D4795F8E21}" dt="2024-02-17T17:12:42.121" v="2484" actId="478"/>
          <ac:graphicFrameMkLst>
            <pc:docMk/>
            <pc:sldMk cId="3089705945" sldId="262"/>
            <ac:graphicFrameMk id="10" creationId="{686FFAD7-552C-E081-8EAF-340DDA5EB6D2}"/>
          </ac:graphicFrameMkLst>
        </pc:graphicFrameChg>
        <pc:graphicFrameChg chg="add del mod">
          <ac:chgData name="akshay jadhav" userId="60b385bb39c553f2" providerId="LiveId" clId="{86D6756C-9226-41B7-9EAE-82D4795F8E21}" dt="2024-02-17T16:01:30.909" v="2478" actId="478"/>
          <ac:graphicFrameMkLst>
            <pc:docMk/>
            <pc:sldMk cId="3089705945" sldId="262"/>
            <ac:graphicFrameMk id="11" creationId="{1D122494-0270-7B6C-3978-0536932E8164}"/>
          </ac:graphicFrameMkLst>
        </pc:graphicFrameChg>
        <pc:graphicFrameChg chg="add mod">
          <ac:chgData name="akshay jadhav" userId="60b385bb39c553f2" providerId="LiveId" clId="{86D6756C-9226-41B7-9EAE-82D4795F8E21}" dt="2024-02-18T04:30:44" v="5333"/>
          <ac:graphicFrameMkLst>
            <pc:docMk/>
            <pc:sldMk cId="3089705945" sldId="262"/>
            <ac:graphicFrameMk id="12" creationId="{1D122494-0270-7B6C-3978-0536932E8164}"/>
          </ac:graphicFrameMkLst>
        </pc:graphicFrameChg>
      </pc:sldChg>
      <pc:sldChg chg="addSp delSp modSp add mod">
        <pc:chgData name="akshay jadhav" userId="60b385bb39c553f2" providerId="LiveId" clId="{86D6756C-9226-41B7-9EAE-82D4795F8E21}" dt="2024-02-18T15:40:27.634" v="9141" actId="20577"/>
        <pc:sldMkLst>
          <pc:docMk/>
          <pc:sldMk cId="1238260862" sldId="263"/>
        </pc:sldMkLst>
        <pc:spChg chg="mod">
          <ac:chgData name="akshay jadhav" userId="60b385bb39c553f2" providerId="LiveId" clId="{86D6756C-9226-41B7-9EAE-82D4795F8E21}" dt="2024-02-17T18:34:28.647" v="3251" actId="14100"/>
          <ac:spMkLst>
            <pc:docMk/>
            <pc:sldMk cId="1238260862" sldId="263"/>
            <ac:spMk id="6" creationId="{7B43BEBD-5FE0-3F4A-17AA-82A179639E7B}"/>
          </ac:spMkLst>
        </pc:spChg>
        <pc:spChg chg="mod">
          <ac:chgData name="akshay jadhav" userId="60b385bb39c553f2" providerId="LiveId" clId="{86D6756C-9226-41B7-9EAE-82D4795F8E21}" dt="2024-02-18T15:40:27.634" v="9141" actId="20577"/>
          <ac:spMkLst>
            <pc:docMk/>
            <pc:sldMk cId="1238260862" sldId="263"/>
            <ac:spMk id="13" creationId="{87E2FA56-0989-9E8F-23B4-982F9AA45CAC}"/>
          </ac:spMkLst>
        </pc:spChg>
        <pc:graphicFrameChg chg="add mod modGraphic">
          <ac:chgData name="akshay jadhav" userId="60b385bb39c553f2" providerId="LiveId" clId="{86D6756C-9226-41B7-9EAE-82D4795F8E21}" dt="2024-02-18T06:30:27.266" v="7091" actId="20577"/>
          <ac:graphicFrameMkLst>
            <pc:docMk/>
            <pc:sldMk cId="1238260862" sldId="263"/>
            <ac:graphicFrameMk id="2" creationId="{26F7D704-1EDD-0FFF-4F80-9DDEAF556E5D}"/>
          </ac:graphicFrameMkLst>
        </pc:graphicFrameChg>
        <pc:graphicFrameChg chg="add mod">
          <ac:chgData name="akshay jadhav" userId="60b385bb39c553f2" providerId="LiveId" clId="{86D6756C-9226-41B7-9EAE-82D4795F8E21}" dt="2024-02-18T04:31:53.442" v="5334"/>
          <ac:graphicFrameMkLst>
            <pc:docMk/>
            <pc:sldMk cId="1238260862" sldId="263"/>
            <ac:graphicFrameMk id="3" creationId="{FE0358FE-1599-BD26-F6AC-942C082D5C9F}"/>
          </ac:graphicFrameMkLst>
        </pc:graphicFrameChg>
        <pc:graphicFrameChg chg="del modGraphic">
          <ac:chgData name="akshay jadhav" userId="60b385bb39c553f2" providerId="LiveId" clId="{86D6756C-9226-41B7-9EAE-82D4795F8E21}" dt="2024-02-17T18:31:16.813" v="3158" actId="478"/>
          <ac:graphicFrameMkLst>
            <pc:docMk/>
            <pc:sldMk cId="1238260862" sldId="263"/>
            <ac:graphicFrameMk id="9" creationId="{AB9A9A71-0CF1-22F7-FF3A-4E3C3524ECC0}"/>
          </ac:graphicFrameMkLst>
        </pc:graphicFrameChg>
        <pc:graphicFrameChg chg="del">
          <ac:chgData name="akshay jadhav" userId="60b385bb39c553f2" providerId="LiveId" clId="{86D6756C-9226-41B7-9EAE-82D4795F8E21}" dt="2024-02-17T18:30:59.287" v="3154" actId="478"/>
          <ac:graphicFrameMkLst>
            <pc:docMk/>
            <pc:sldMk cId="1238260862" sldId="263"/>
            <ac:graphicFrameMk id="12" creationId="{1C385F52-627D-ACDE-6B83-1CF7ED42D3FA}"/>
          </ac:graphicFrameMkLst>
        </pc:graphicFrameChg>
      </pc:sldChg>
      <pc:sldChg chg="add del">
        <pc:chgData name="akshay jadhav" userId="60b385bb39c553f2" providerId="LiveId" clId="{86D6756C-9226-41B7-9EAE-82D4795F8E21}" dt="2024-02-17T15:42:20.154" v="2230" actId="2696"/>
        <pc:sldMkLst>
          <pc:docMk/>
          <pc:sldMk cId="1558771044" sldId="263"/>
        </pc:sldMkLst>
      </pc:sldChg>
      <pc:sldChg chg="addSp delSp modSp add mod ord">
        <pc:chgData name="akshay jadhav" userId="60b385bb39c553f2" providerId="LiveId" clId="{86D6756C-9226-41B7-9EAE-82D4795F8E21}" dt="2024-02-18T07:27:30.734" v="9022" actId="20577"/>
        <pc:sldMkLst>
          <pc:docMk/>
          <pc:sldMk cId="162323722" sldId="264"/>
        </pc:sldMkLst>
        <pc:spChg chg="mod">
          <ac:chgData name="akshay jadhav" userId="60b385bb39c553f2" providerId="LiveId" clId="{86D6756C-9226-41B7-9EAE-82D4795F8E21}" dt="2024-02-18T07:19:07.116" v="8475" actId="14100"/>
          <ac:spMkLst>
            <pc:docMk/>
            <pc:sldMk cId="162323722" sldId="264"/>
            <ac:spMk id="6" creationId="{355B9996-9897-A736-0CCD-75E4300D81CA}"/>
          </ac:spMkLst>
        </pc:spChg>
        <pc:spChg chg="del mod">
          <ac:chgData name="akshay jadhav" userId="60b385bb39c553f2" providerId="LiveId" clId="{86D6756C-9226-41B7-9EAE-82D4795F8E21}" dt="2024-02-17T19:30:48.505" v="5318"/>
          <ac:spMkLst>
            <pc:docMk/>
            <pc:sldMk cId="162323722" sldId="264"/>
            <ac:spMk id="13" creationId="{52584BA9-090E-221F-36C1-BAD8F978C1BA}"/>
          </ac:spMkLst>
        </pc:spChg>
        <pc:spChg chg="add mod">
          <ac:chgData name="akshay jadhav" userId="60b385bb39c553f2" providerId="LiveId" clId="{86D6756C-9226-41B7-9EAE-82D4795F8E21}" dt="2024-02-18T07:27:30.734" v="9022" actId="20577"/>
          <ac:spMkLst>
            <pc:docMk/>
            <pc:sldMk cId="162323722" sldId="264"/>
            <ac:spMk id="21" creationId="{30C4A862-0EB9-43DA-1E0F-0B88B0B91076}"/>
          </ac:spMkLst>
        </pc:spChg>
        <pc:spChg chg="add mod">
          <ac:chgData name="akshay jadhav" userId="60b385bb39c553f2" providerId="LiveId" clId="{86D6756C-9226-41B7-9EAE-82D4795F8E21}" dt="2024-02-18T07:10:25.749" v="7712"/>
          <ac:spMkLst>
            <pc:docMk/>
            <pc:sldMk cId="162323722" sldId="264"/>
            <ac:spMk id="25" creationId="{D29A444E-B726-35C3-5610-E759889DBDFF}"/>
          </ac:spMkLst>
        </pc:spChg>
        <pc:graphicFrameChg chg="del">
          <ac:chgData name="akshay jadhav" userId="60b385bb39c553f2" providerId="LiveId" clId="{86D6756C-9226-41B7-9EAE-82D4795F8E21}" dt="2024-02-17T19:24:34.954" v="5295" actId="478"/>
          <ac:graphicFrameMkLst>
            <pc:docMk/>
            <pc:sldMk cId="162323722" sldId="264"/>
            <ac:graphicFrameMk id="2" creationId="{2DCA93F2-1F23-3D25-ECD3-BDBE8C725137}"/>
          </ac:graphicFrameMkLst>
        </pc:graphicFrameChg>
        <pc:graphicFrameChg chg="del mod">
          <ac:chgData name="akshay jadhav" userId="60b385bb39c553f2" providerId="LiveId" clId="{86D6756C-9226-41B7-9EAE-82D4795F8E21}" dt="2024-02-17T19:06:35.532" v="5285" actId="478"/>
          <ac:graphicFrameMkLst>
            <pc:docMk/>
            <pc:sldMk cId="162323722" sldId="264"/>
            <ac:graphicFrameMk id="3" creationId="{71AC9972-B4F7-4D50-2AD2-C6247CD729D5}"/>
          </ac:graphicFrameMkLst>
        </pc:graphicFrameChg>
        <pc:graphicFrameChg chg="add del mod">
          <ac:chgData name="akshay jadhav" userId="60b385bb39c553f2" providerId="LiveId" clId="{86D6756C-9226-41B7-9EAE-82D4795F8E21}" dt="2024-02-17T19:27:40.595" v="5304" actId="478"/>
          <ac:graphicFrameMkLst>
            <pc:docMk/>
            <pc:sldMk cId="162323722" sldId="264"/>
            <ac:graphicFrameMk id="4" creationId="{DE852B80-5A88-F313-C88A-60CE6AF87CFC}"/>
          </ac:graphicFrameMkLst>
        </pc:graphicFrameChg>
        <pc:graphicFrameChg chg="add del mod">
          <ac:chgData name="akshay jadhav" userId="60b385bb39c553f2" providerId="LiveId" clId="{86D6756C-9226-41B7-9EAE-82D4795F8E21}" dt="2024-02-18T06:10:00.766" v="6873" actId="478"/>
          <ac:graphicFrameMkLst>
            <pc:docMk/>
            <pc:sldMk cId="162323722" sldId="264"/>
            <ac:graphicFrameMk id="5" creationId="{A5187DBB-D8B8-C37A-8471-D6E3A38BAAAD}"/>
          </ac:graphicFrameMkLst>
        </pc:graphicFrameChg>
        <pc:graphicFrameChg chg="add del mod modGraphic">
          <ac:chgData name="akshay jadhav" userId="60b385bb39c553f2" providerId="LiveId" clId="{86D6756C-9226-41B7-9EAE-82D4795F8E21}" dt="2024-02-18T06:10:07.083" v="6875" actId="478"/>
          <ac:graphicFrameMkLst>
            <pc:docMk/>
            <pc:sldMk cId="162323722" sldId="264"/>
            <ac:graphicFrameMk id="7" creationId="{3ADB0A89-C81C-7F5D-D57A-4766895F46EA}"/>
          </ac:graphicFrameMkLst>
        </pc:graphicFrameChg>
        <pc:graphicFrameChg chg="add del mod">
          <ac:chgData name="akshay jadhav" userId="60b385bb39c553f2" providerId="LiveId" clId="{86D6756C-9226-41B7-9EAE-82D4795F8E21}" dt="2024-02-18T04:29:06.532" v="5323" actId="478"/>
          <ac:graphicFrameMkLst>
            <pc:docMk/>
            <pc:sldMk cId="162323722" sldId="264"/>
            <ac:graphicFrameMk id="8" creationId="{F462943D-8C2A-3C5E-37D2-444DD288E58B}"/>
          </ac:graphicFrameMkLst>
        </pc:graphicFrameChg>
        <pc:graphicFrameChg chg="add del mod">
          <ac:chgData name="akshay jadhav" userId="60b385bb39c553f2" providerId="LiveId" clId="{86D6756C-9226-41B7-9EAE-82D4795F8E21}" dt="2024-02-18T04:29:09.746" v="5325" actId="478"/>
          <ac:graphicFrameMkLst>
            <pc:docMk/>
            <pc:sldMk cId="162323722" sldId="264"/>
            <ac:graphicFrameMk id="9" creationId="{C3266BA9-FC7B-6677-5680-B64B22635E8C}"/>
          </ac:graphicFrameMkLst>
        </pc:graphicFrameChg>
        <pc:graphicFrameChg chg="add del mod modGraphic">
          <ac:chgData name="akshay jadhav" userId="60b385bb39c553f2" providerId="LiveId" clId="{86D6756C-9226-41B7-9EAE-82D4795F8E21}" dt="2024-02-18T04:53:18.565" v="5502" actId="478"/>
          <ac:graphicFrameMkLst>
            <pc:docMk/>
            <pc:sldMk cId="162323722" sldId="264"/>
            <ac:graphicFrameMk id="10" creationId="{6ACCE39C-C369-F533-AFD6-36C5D08DE9F4}"/>
          </ac:graphicFrameMkLst>
        </pc:graphicFrameChg>
        <pc:graphicFrameChg chg="add del mod">
          <ac:chgData name="akshay jadhav" userId="60b385bb39c553f2" providerId="LiveId" clId="{86D6756C-9226-41B7-9EAE-82D4795F8E21}" dt="2024-02-18T04:29:45.870" v="5331" actId="21"/>
          <ac:graphicFrameMkLst>
            <pc:docMk/>
            <pc:sldMk cId="162323722" sldId="264"/>
            <ac:graphicFrameMk id="11" creationId="{ECCE951A-172B-C9B4-83F9-6475C5481F65}"/>
          </ac:graphicFrameMkLst>
        </pc:graphicFrameChg>
        <pc:graphicFrameChg chg="add del mod">
          <ac:chgData name="akshay jadhav" userId="60b385bb39c553f2" providerId="LiveId" clId="{86D6756C-9226-41B7-9EAE-82D4795F8E21}" dt="2024-02-18T04:51:02.104" v="5487" actId="478"/>
          <ac:graphicFrameMkLst>
            <pc:docMk/>
            <pc:sldMk cId="162323722" sldId="264"/>
            <ac:graphicFrameMk id="12" creationId="{4138BD8B-BAD1-F0DD-888B-59872299D0A3}"/>
          </ac:graphicFrameMkLst>
        </pc:graphicFrameChg>
        <pc:graphicFrameChg chg="add del mod">
          <ac:chgData name="akshay jadhav" userId="60b385bb39c553f2" providerId="LiveId" clId="{86D6756C-9226-41B7-9EAE-82D4795F8E21}" dt="2024-02-18T06:10:02.804" v="6874" actId="478"/>
          <ac:graphicFrameMkLst>
            <pc:docMk/>
            <pc:sldMk cId="162323722" sldId="264"/>
            <ac:graphicFrameMk id="14" creationId="{4138BD8B-BAD1-F0DD-888B-59872299D0A3}"/>
          </ac:graphicFrameMkLst>
        </pc:graphicFrameChg>
        <pc:graphicFrameChg chg="add del mod modGraphic">
          <ac:chgData name="akshay jadhav" userId="60b385bb39c553f2" providerId="LiveId" clId="{86D6756C-9226-41B7-9EAE-82D4795F8E21}" dt="2024-02-18T06:10:07.083" v="6875" actId="478"/>
          <ac:graphicFrameMkLst>
            <pc:docMk/>
            <pc:sldMk cId="162323722" sldId="264"/>
            <ac:graphicFrameMk id="15" creationId="{F07C9878-2CFD-6DDC-52BF-3AEDF2E37F4E}"/>
          </ac:graphicFrameMkLst>
        </pc:graphicFrameChg>
        <pc:graphicFrameChg chg="add del mod">
          <ac:chgData name="akshay jadhav" userId="60b385bb39c553f2" providerId="LiveId" clId="{86D6756C-9226-41B7-9EAE-82D4795F8E21}" dt="2024-02-18T05:02:58.551" v="5571" actId="478"/>
          <ac:graphicFrameMkLst>
            <pc:docMk/>
            <pc:sldMk cId="162323722" sldId="264"/>
            <ac:graphicFrameMk id="16" creationId="{D52972E9-745B-68CC-B9F8-F4C259F27763}"/>
          </ac:graphicFrameMkLst>
        </pc:graphicFrameChg>
        <pc:graphicFrameChg chg="add del modGraphic">
          <ac:chgData name="akshay jadhav" userId="60b385bb39c553f2" providerId="LiveId" clId="{86D6756C-9226-41B7-9EAE-82D4795F8E21}" dt="2024-02-18T05:04:21.675" v="5574" actId="478"/>
          <ac:graphicFrameMkLst>
            <pc:docMk/>
            <pc:sldMk cId="162323722" sldId="264"/>
            <ac:graphicFrameMk id="18" creationId="{70D576CB-A81B-539E-0C2E-29D2ECAC0F57}"/>
          </ac:graphicFrameMkLst>
        </pc:graphicFrameChg>
        <pc:graphicFrameChg chg="add del mod modGraphic">
          <ac:chgData name="akshay jadhav" userId="60b385bb39c553f2" providerId="LiveId" clId="{86D6756C-9226-41B7-9EAE-82D4795F8E21}" dt="2024-02-18T06:10:07.083" v="6875" actId="478"/>
          <ac:graphicFrameMkLst>
            <pc:docMk/>
            <pc:sldMk cId="162323722" sldId="264"/>
            <ac:graphicFrameMk id="19" creationId="{7B317FEF-D35C-8613-B123-A6924D258455}"/>
          </ac:graphicFrameMkLst>
        </pc:graphicFrameChg>
        <pc:graphicFrameChg chg="add del mod">
          <ac:chgData name="akshay jadhav" userId="60b385bb39c553f2" providerId="LiveId" clId="{86D6756C-9226-41B7-9EAE-82D4795F8E21}" dt="2024-02-18T07:09:48.037" v="7694" actId="478"/>
          <ac:graphicFrameMkLst>
            <pc:docMk/>
            <pc:sldMk cId="162323722" sldId="264"/>
            <ac:graphicFrameMk id="20" creationId="{4138BD8B-BAD1-F0DD-888B-59872299D0A3}"/>
          </ac:graphicFrameMkLst>
        </pc:graphicFrameChg>
        <pc:graphicFrameChg chg="add del mod modGraphic">
          <ac:chgData name="akshay jadhav" userId="60b385bb39c553f2" providerId="LiveId" clId="{86D6756C-9226-41B7-9EAE-82D4795F8E21}" dt="2024-02-18T06:11:29.553" v="6879" actId="478"/>
          <ac:graphicFrameMkLst>
            <pc:docMk/>
            <pc:sldMk cId="162323722" sldId="264"/>
            <ac:graphicFrameMk id="22" creationId="{D20D5911-DE06-2225-7A38-AA116E36E31D}"/>
          </ac:graphicFrameMkLst>
        </pc:graphicFrameChg>
        <pc:graphicFrameChg chg="add del mod">
          <ac:chgData name="akshay jadhav" userId="60b385bb39c553f2" providerId="LiveId" clId="{86D6756C-9226-41B7-9EAE-82D4795F8E21}" dt="2024-02-18T07:09:52.032" v="7695" actId="478"/>
          <ac:graphicFrameMkLst>
            <pc:docMk/>
            <pc:sldMk cId="162323722" sldId="264"/>
            <ac:graphicFrameMk id="23" creationId="{811C0347-8E7B-CF66-9CD5-65A7846953AD}"/>
          </ac:graphicFrameMkLst>
        </pc:graphicFrameChg>
        <pc:graphicFrameChg chg="add del mod">
          <ac:chgData name="akshay jadhav" userId="60b385bb39c553f2" providerId="LiveId" clId="{86D6756C-9226-41B7-9EAE-82D4795F8E21}" dt="2024-02-18T07:09:55.917" v="7696" actId="478"/>
          <ac:graphicFrameMkLst>
            <pc:docMk/>
            <pc:sldMk cId="162323722" sldId="264"/>
            <ac:graphicFrameMk id="24" creationId="{BCA3A129-F8B7-9CE5-9736-207EDF85224E}"/>
          </ac:graphicFrameMkLst>
        </pc:graphicFrameChg>
      </pc:sldChg>
      <pc:sldChg chg="addSp delSp modSp new mod ord">
        <pc:chgData name="akshay jadhav" userId="60b385bb39c553f2" providerId="LiveId" clId="{86D6756C-9226-41B7-9EAE-82D4795F8E21}" dt="2024-02-25T08:02:01.032" v="9143"/>
        <pc:sldMkLst>
          <pc:docMk/>
          <pc:sldMk cId="919458503" sldId="265"/>
        </pc:sldMkLst>
        <pc:spChg chg="add mod">
          <ac:chgData name="akshay jadhav" userId="60b385bb39c553f2" providerId="LiveId" clId="{86D6756C-9226-41B7-9EAE-82D4795F8E21}" dt="2024-02-18T06:41:10.899" v="7146" actId="20577"/>
          <ac:spMkLst>
            <pc:docMk/>
            <pc:sldMk cId="919458503" sldId="265"/>
            <ac:spMk id="7" creationId="{99C58B83-5103-03AD-17F0-E6FDF221DB57}"/>
          </ac:spMkLst>
        </pc:spChg>
        <pc:spChg chg="add mod">
          <ac:chgData name="akshay jadhav" userId="60b385bb39c553f2" providerId="LiveId" clId="{86D6756C-9226-41B7-9EAE-82D4795F8E21}" dt="2024-02-18T07:08:02.808" v="7660" actId="20577"/>
          <ac:spMkLst>
            <pc:docMk/>
            <pc:sldMk cId="919458503" sldId="265"/>
            <ac:spMk id="18" creationId="{B5E5A24D-4451-BD59-3CB7-DD7AD2929D4D}"/>
          </ac:spMkLst>
        </pc:spChg>
        <pc:graphicFrameChg chg="add del mod modGraphic">
          <ac:chgData name="akshay jadhav" userId="60b385bb39c553f2" providerId="LiveId" clId="{86D6756C-9226-41B7-9EAE-82D4795F8E21}" dt="2024-02-18T05:32:07.623" v="6226" actId="478"/>
          <ac:graphicFrameMkLst>
            <pc:docMk/>
            <pc:sldMk cId="919458503" sldId="265"/>
            <ac:graphicFrameMk id="2" creationId="{F6E4FD6E-0740-9BF6-4B48-7CBCCF8C9C44}"/>
          </ac:graphicFrameMkLst>
        </pc:graphicFrameChg>
        <pc:graphicFrameChg chg="add del mod">
          <ac:chgData name="akshay jadhav" userId="60b385bb39c553f2" providerId="LiveId" clId="{86D6756C-9226-41B7-9EAE-82D4795F8E21}" dt="2024-02-18T06:19:01.677" v="6888" actId="478"/>
          <ac:graphicFrameMkLst>
            <pc:docMk/>
            <pc:sldMk cId="919458503" sldId="265"/>
            <ac:graphicFrameMk id="3" creationId="{6E8B3490-7764-8954-5CC8-3A1CD9F25DBC}"/>
          </ac:graphicFrameMkLst>
        </pc:graphicFrameChg>
        <pc:graphicFrameChg chg="add del mod">
          <ac:chgData name="akshay jadhav" userId="60b385bb39c553f2" providerId="LiveId" clId="{86D6756C-9226-41B7-9EAE-82D4795F8E21}" dt="2024-02-18T06:18:50.202" v="6886" actId="478"/>
          <ac:graphicFrameMkLst>
            <pc:docMk/>
            <pc:sldMk cId="919458503" sldId="265"/>
            <ac:graphicFrameMk id="4" creationId="{6E8B3490-7764-8954-5CC8-3A1CD9F25DBC}"/>
          </ac:graphicFrameMkLst>
        </pc:graphicFrameChg>
        <pc:graphicFrameChg chg="add del mod">
          <ac:chgData name="akshay jadhav" userId="60b385bb39c553f2" providerId="LiveId" clId="{86D6756C-9226-41B7-9EAE-82D4795F8E21}" dt="2024-02-18T06:18:54.388" v="6887" actId="478"/>
          <ac:graphicFrameMkLst>
            <pc:docMk/>
            <pc:sldMk cId="919458503" sldId="265"/>
            <ac:graphicFrameMk id="5" creationId="{6E8B3490-7764-8954-5CC8-3A1CD9F25DBC}"/>
          </ac:graphicFrameMkLst>
        </pc:graphicFrameChg>
        <pc:graphicFrameChg chg="add mod">
          <ac:chgData name="akshay jadhav" userId="60b385bb39c553f2" providerId="LiveId" clId="{86D6756C-9226-41B7-9EAE-82D4795F8E21}" dt="2024-02-18T07:00:22" v="7227" actId="14100"/>
          <ac:graphicFrameMkLst>
            <pc:docMk/>
            <pc:sldMk cId="919458503" sldId="265"/>
            <ac:graphicFrameMk id="6" creationId="{BCA3A129-F8B7-9CE5-9736-207EDF85224E}"/>
          </ac:graphicFrameMkLst>
        </pc:graphicFrameChg>
        <pc:graphicFrameChg chg="add mod modGraphic">
          <ac:chgData name="akshay jadhav" userId="60b385bb39c553f2" providerId="LiveId" clId="{86D6756C-9226-41B7-9EAE-82D4795F8E21}" dt="2024-02-18T06:56:36.364" v="7212" actId="1076"/>
          <ac:graphicFrameMkLst>
            <pc:docMk/>
            <pc:sldMk cId="919458503" sldId="265"/>
            <ac:graphicFrameMk id="8" creationId="{2887FA25-26B0-5A44-4A4D-CAB1872BBA7C}"/>
          </ac:graphicFrameMkLst>
        </pc:graphicFrameChg>
        <pc:graphicFrameChg chg="add del mod">
          <ac:chgData name="akshay jadhav" userId="60b385bb39c553f2" providerId="LiveId" clId="{86D6756C-9226-41B7-9EAE-82D4795F8E21}" dt="2024-02-18T06:37:45.292" v="7111" actId="478"/>
          <ac:graphicFrameMkLst>
            <pc:docMk/>
            <pc:sldMk cId="919458503" sldId="265"/>
            <ac:graphicFrameMk id="11" creationId="{BCA3A129-F8B7-9CE5-9736-207EDF85224E}"/>
          </ac:graphicFrameMkLst>
        </pc:graphicFrameChg>
        <pc:graphicFrameChg chg="add del mod">
          <ac:chgData name="akshay jadhav" userId="60b385bb39c553f2" providerId="LiveId" clId="{86D6756C-9226-41B7-9EAE-82D4795F8E21}" dt="2024-02-18T06:36:33.067" v="7109" actId="478"/>
          <ac:graphicFrameMkLst>
            <pc:docMk/>
            <pc:sldMk cId="919458503" sldId="265"/>
            <ac:graphicFrameMk id="12" creationId="{BCA3A129-F8B7-9CE5-9736-207EDF85224E}"/>
          </ac:graphicFrameMkLst>
        </pc:graphicFrameChg>
        <pc:graphicFrameChg chg="add mod">
          <ac:chgData name="akshay jadhav" userId="60b385bb39c553f2" providerId="LiveId" clId="{86D6756C-9226-41B7-9EAE-82D4795F8E21}" dt="2024-02-18T07:04:24.563" v="7419" actId="1076"/>
          <ac:graphicFrameMkLst>
            <pc:docMk/>
            <pc:sldMk cId="919458503" sldId="265"/>
            <ac:graphicFrameMk id="13" creationId="{BCA3A129-F8B7-9CE5-9736-207EDF85224E}"/>
          </ac:graphicFrameMkLst>
        </pc:graphicFrameChg>
        <pc:graphicFrameChg chg="add mod modGraphic">
          <ac:chgData name="akshay jadhav" userId="60b385bb39c553f2" providerId="LiveId" clId="{86D6756C-9226-41B7-9EAE-82D4795F8E21}" dt="2024-02-18T07:02:57.933" v="7241" actId="207"/>
          <ac:graphicFrameMkLst>
            <pc:docMk/>
            <pc:sldMk cId="919458503" sldId="265"/>
            <ac:graphicFrameMk id="15" creationId="{62EC366F-F351-ABD8-A427-0868100C1B84}"/>
          </ac:graphicFrameMkLst>
        </pc:graphicFrameChg>
        <pc:graphicFrameChg chg="add mod modGraphic">
          <ac:chgData name="akshay jadhav" userId="60b385bb39c553f2" providerId="LiveId" clId="{86D6756C-9226-41B7-9EAE-82D4795F8E21}" dt="2024-02-18T07:01:02.596" v="7232" actId="1076"/>
          <ac:graphicFrameMkLst>
            <pc:docMk/>
            <pc:sldMk cId="919458503" sldId="265"/>
            <ac:graphicFrameMk id="16" creationId="{06C67F7B-A7C1-8CF7-D2FE-76D12CEDCDE9}"/>
          </ac:graphicFrameMkLst>
        </pc:graphicFrameChg>
        <pc:cxnChg chg="add mod">
          <ac:chgData name="akshay jadhav" userId="60b385bb39c553f2" providerId="LiveId" clId="{86D6756C-9226-41B7-9EAE-82D4795F8E21}" dt="2024-02-18T07:00:15.052" v="7226" actId="14100"/>
          <ac:cxnSpMkLst>
            <pc:docMk/>
            <pc:sldMk cId="919458503" sldId="265"/>
            <ac:cxnSpMk id="10" creationId="{8E75537F-F946-A28A-C708-4B3A191E0CCB}"/>
          </ac:cxnSpMkLst>
        </pc:cxnChg>
      </pc:sldChg>
      <pc:sldChg chg="modSp add mod">
        <pc:chgData name="akshay jadhav" userId="60b385bb39c553f2" providerId="LiveId" clId="{86D6756C-9226-41B7-9EAE-82D4795F8E21}" dt="2024-02-18T05:22:16.939" v="6225" actId="14100"/>
        <pc:sldMkLst>
          <pc:docMk/>
          <pc:sldMk cId="2908494152" sldId="266"/>
        </pc:sldMkLst>
        <pc:spChg chg="mod">
          <ac:chgData name="akshay jadhav" userId="60b385bb39c553f2" providerId="LiveId" clId="{86D6756C-9226-41B7-9EAE-82D4795F8E21}" dt="2024-02-18T05:22:16.939" v="6225" actId="14100"/>
          <ac:spMkLst>
            <pc:docMk/>
            <pc:sldMk cId="2908494152" sldId="266"/>
            <ac:spMk id="6" creationId="{C130647E-060E-46D5-C804-35BA3BD66531}"/>
          </ac:spMkLst>
        </pc:spChg>
      </pc:sldChg>
      <pc:sldChg chg="addSp delSp modSp add mod ord">
        <pc:chgData name="akshay jadhav" userId="60b385bb39c553f2" providerId="LiveId" clId="{86D6756C-9226-41B7-9EAE-82D4795F8E21}" dt="2024-02-18T06:21:16.135" v="7015"/>
        <pc:sldMkLst>
          <pc:docMk/>
          <pc:sldMk cId="3665626067" sldId="267"/>
        </pc:sldMkLst>
        <pc:spChg chg="mod">
          <ac:chgData name="akshay jadhav" userId="60b385bb39c553f2" providerId="LiveId" clId="{86D6756C-9226-41B7-9EAE-82D4795F8E21}" dt="2024-02-18T05:49:58.196" v="6378" actId="14100"/>
          <ac:spMkLst>
            <pc:docMk/>
            <pc:sldMk cId="3665626067" sldId="267"/>
            <ac:spMk id="6" creationId="{65CAD8E2-68B0-B0CD-6629-631B882BFF93}"/>
          </ac:spMkLst>
        </pc:spChg>
        <pc:spChg chg="mod">
          <ac:chgData name="akshay jadhav" userId="60b385bb39c553f2" providerId="LiveId" clId="{86D6756C-9226-41B7-9EAE-82D4795F8E21}" dt="2024-02-18T06:04:37.428" v="6870"/>
          <ac:spMkLst>
            <pc:docMk/>
            <pc:sldMk cId="3665626067" sldId="267"/>
            <ac:spMk id="21" creationId="{4396847F-6949-ADC9-355B-595EC1AEC9A3}"/>
          </ac:spMkLst>
        </pc:spChg>
        <pc:graphicFrameChg chg="add mod">
          <ac:chgData name="akshay jadhav" userId="60b385bb39c553f2" providerId="LiveId" clId="{86D6756C-9226-41B7-9EAE-82D4795F8E21}" dt="2024-02-18T06:21:07.464" v="7014"/>
          <ac:graphicFrameMkLst>
            <pc:docMk/>
            <pc:sldMk cId="3665626067" sldId="267"/>
            <ac:graphicFrameMk id="2" creationId="{ECB7B3FA-34E8-F3C3-6DFB-AA6CE4E1E311}"/>
          </ac:graphicFrameMkLst>
        </pc:graphicFrameChg>
        <pc:graphicFrameChg chg="add mod">
          <ac:chgData name="akshay jadhav" userId="60b385bb39c553f2" providerId="LiveId" clId="{86D6756C-9226-41B7-9EAE-82D4795F8E21}" dt="2024-02-18T06:21:00.224" v="7013"/>
          <ac:graphicFrameMkLst>
            <pc:docMk/>
            <pc:sldMk cId="3665626067" sldId="267"/>
            <ac:graphicFrameMk id="3" creationId="{7A28B9D5-4BEC-6042-CC26-3C45818C9887}"/>
          </ac:graphicFrameMkLst>
        </pc:graphicFrameChg>
        <pc:graphicFrameChg chg="add mod">
          <ac:chgData name="akshay jadhav" userId="60b385bb39c553f2" providerId="LiveId" clId="{86D6756C-9226-41B7-9EAE-82D4795F8E21}" dt="2024-02-18T06:21:16.135" v="7015"/>
          <ac:graphicFrameMkLst>
            <pc:docMk/>
            <pc:sldMk cId="3665626067" sldId="267"/>
            <ac:graphicFrameMk id="4" creationId="{9CD0F6DF-67F1-7AD8-1DAC-653CFF74F513}"/>
          </ac:graphicFrameMkLst>
        </pc:graphicFrameChg>
        <pc:graphicFrameChg chg="del">
          <ac:chgData name="akshay jadhav" userId="60b385bb39c553f2" providerId="LiveId" clId="{86D6756C-9226-41B7-9EAE-82D4795F8E21}" dt="2024-02-18T05:39:00.760" v="6296" actId="478"/>
          <ac:graphicFrameMkLst>
            <pc:docMk/>
            <pc:sldMk cId="3665626067" sldId="267"/>
            <ac:graphicFrameMk id="5" creationId="{E4DE5E80-79A4-F0DB-25C2-16D8D3999435}"/>
          </ac:graphicFrameMkLst>
        </pc:graphicFrameChg>
        <pc:graphicFrameChg chg="del modGraphic">
          <ac:chgData name="akshay jadhav" userId="60b385bb39c553f2" providerId="LiveId" clId="{86D6756C-9226-41B7-9EAE-82D4795F8E21}" dt="2024-02-18T05:48:27.781" v="6351" actId="478"/>
          <ac:graphicFrameMkLst>
            <pc:docMk/>
            <pc:sldMk cId="3665626067" sldId="267"/>
            <ac:graphicFrameMk id="7" creationId="{0AE09CD1-0EAA-E3BC-C865-1346FD19AF20}"/>
          </ac:graphicFrameMkLst>
        </pc:graphicFrameChg>
        <pc:graphicFrameChg chg="add mod modGraphic">
          <ac:chgData name="akshay jadhav" userId="60b385bb39c553f2" providerId="LiveId" clId="{86D6756C-9226-41B7-9EAE-82D4795F8E21}" dt="2024-02-18T05:55:02.729" v="6402" actId="207"/>
          <ac:graphicFrameMkLst>
            <pc:docMk/>
            <pc:sldMk cId="3665626067" sldId="267"/>
            <ac:graphicFrameMk id="8" creationId="{31478893-9CFF-B991-0622-0DE004D75902}"/>
          </ac:graphicFrameMkLst>
        </pc:graphicFrameChg>
        <pc:graphicFrameChg chg="add mod modGraphic">
          <ac:chgData name="akshay jadhav" userId="60b385bb39c553f2" providerId="LiveId" clId="{86D6756C-9226-41B7-9EAE-82D4795F8E21}" dt="2024-02-18T05:59:02.235" v="6470" actId="14734"/>
          <ac:graphicFrameMkLst>
            <pc:docMk/>
            <pc:sldMk cId="3665626067" sldId="267"/>
            <ac:graphicFrameMk id="9" creationId="{089F37CE-EAD4-AB20-9AA9-D8A33761EF02}"/>
          </ac:graphicFrameMkLst>
        </pc:graphicFrameChg>
        <pc:graphicFrameChg chg="add mod modGraphic">
          <ac:chgData name="akshay jadhav" userId="60b385bb39c553f2" providerId="LiveId" clId="{86D6756C-9226-41B7-9EAE-82D4795F8E21}" dt="2024-02-18T06:00:39.139" v="6481" actId="207"/>
          <ac:graphicFrameMkLst>
            <pc:docMk/>
            <pc:sldMk cId="3665626067" sldId="267"/>
            <ac:graphicFrameMk id="10" creationId="{1FBBF046-0DE4-60F4-28B6-84630088BCCE}"/>
          </ac:graphicFrameMkLst>
        </pc:graphicFrameChg>
        <pc:graphicFrameChg chg="del">
          <ac:chgData name="akshay jadhav" userId="60b385bb39c553f2" providerId="LiveId" clId="{86D6756C-9226-41B7-9EAE-82D4795F8E21}" dt="2024-02-18T05:47:17.579" v="6346" actId="478"/>
          <ac:graphicFrameMkLst>
            <pc:docMk/>
            <pc:sldMk cId="3665626067" sldId="267"/>
            <ac:graphicFrameMk id="14" creationId="{FF223690-C17F-B619-793C-550D2F35B59D}"/>
          </ac:graphicFrameMkLst>
        </pc:graphicFrameChg>
        <pc:graphicFrameChg chg="del">
          <ac:chgData name="akshay jadhav" userId="60b385bb39c553f2" providerId="LiveId" clId="{86D6756C-9226-41B7-9EAE-82D4795F8E21}" dt="2024-02-18T05:50:32.103" v="6385" actId="478"/>
          <ac:graphicFrameMkLst>
            <pc:docMk/>
            <pc:sldMk cId="3665626067" sldId="267"/>
            <ac:graphicFrameMk id="15" creationId="{A0AB8FDC-DAAD-D46B-ACA0-31ABABA21AE0}"/>
          </ac:graphicFrameMkLst>
        </pc:graphicFrameChg>
        <pc:graphicFrameChg chg="del">
          <ac:chgData name="akshay jadhav" userId="60b385bb39c553f2" providerId="LiveId" clId="{86D6756C-9226-41B7-9EAE-82D4795F8E21}" dt="2024-02-18T05:50:35.830" v="6386" actId="478"/>
          <ac:graphicFrameMkLst>
            <pc:docMk/>
            <pc:sldMk cId="3665626067" sldId="267"/>
            <ac:graphicFrameMk id="19" creationId="{A9D65649-AF33-3676-FCB4-2F3618BE4612}"/>
          </ac:graphicFrameMkLst>
        </pc:graphicFrameChg>
        <pc:graphicFrameChg chg="del mod">
          <ac:chgData name="akshay jadhav" userId="60b385bb39c553f2" providerId="LiveId" clId="{86D6756C-9226-41B7-9EAE-82D4795F8E21}" dt="2024-02-18T05:48:58.469" v="6357" actId="478"/>
          <ac:graphicFrameMkLst>
            <pc:docMk/>
            <pc:sldMk cId="3665626067" sldId="267"/>
            <ac:graphicFrameMk id="20" creationId="{DF985A01-B308-1452-6133-E40312829B49}"/>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60b385bb39c553f2/Desktop/Final%20Project%20Sheet.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https://d.docs.live.net/60b385bb39c553f2/Desktop/Final%20Project%20Sheet.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https://d.docs.live.net/60b385bb39c553f2/Desktop/Final%20Project%20Sheet.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https://d.docs.live.net/60b385bb39c553f2/Desktop/Final%20Project%20Sheet.xlsx" TargetMode="External"/><Relationship Id="rId2" Type="http://schemas.microsoft.com/office/2011/relationships/chartColorStyle" Target="colors12.xml"/><Relationship Id="rId1" Type="http://schemas.microsoft.com/office/2011/relationships/chartStyle" Target="style12.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60b385bb39c553f2/Desktop/Final%20Project%20Shee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60b385bb39c553f2/Desktop/Final%20Project%20Shee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60b385bb39c553f2/Desktop/Final%20Project%20Sheet.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d.docs.live.net/60b385bb39c553f2/Desktop/Final%20Project%20Sheet.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https://d.docs.live.net/60b385bb39c553f2/Desktop/Final%20Project%20Sheet.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https://d.docs.live.net/60b385bb39c553f2/Desktop/Final%20Project%20Sheet.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https://d.docs.live.net/60b385bb39c553f2/Desktop/Final%20Project%20Sheet.xlsx" TargetMode="External"/><Relationship Id="rId2" Type="http://schemas.microsoft.com/office/2011/relationships/chartColorStyle" Target="colors9.xml"/><Relationship Id="rId1" Type="http://schemas.microsoft.com/office/2011/relationships/chartStyle" Target="style9.xml"/></Relationships>
</file>

<file path=ppt/charts/_rels/chartEx1.xml.rels><?xml version="1.0" encoding="UTF-8" standalone="yes"?>
<Relationships xmlns="http://schemas.openxmlformats.org/package/2006/relationships"><Relationship Id="rId3" Type="http://schemas.microsoft.com/office/2011/relationships/chartColorStyle" Target="colors13.xml"/><Relationship Id="rId2" Type="http://schemas.microsoft.com/office/2011/relationships/chartStyle" Target="style13.xml"/><Relationship Id="rId1" Type="http://schemas.openxmlformats.org/officeDocument/2006/relationships/oleObject" Target="https://d.docs.live.net/60b385bb39c553f2/Desktop/Final%20Project%20Shee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[Final Project Sheet.xlsx]Root Cause Analysis!PivotTable1</c:name>
    <c:fmtId val="-1"/>
  </c:pivotSource>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sz="2000" dirty="0"/>
              <a:t>SENTIMENTAL</a:t>
            </a:r>
            <a:r>
              <a:rPr lang="en-US" sz="2000" baseline="0" dirty="0"/>
              <a:t> ANALYSIS</a:t>
            </a:r>
            <a:endParaRPr lang="en-US" sz="2000" dirty="0"/>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dLblPos val="bestFit"/>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dLblPos val="bestFit"/>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s>
    <c:plotArea>
      <c:layout/>
      <c:pieChart>
        <c:varyColors val="1"/>
        <c:ser>
          <c:idx val="0"/>
          <c:order val="0"/>
          <c:tx>
            <c:strRef>
              <c:f>'Root Cause Analysis'!$B$3</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07F-401E-95EC-F575A3A3DA77}"/>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407F-401E-95EC-F575A3A3DA77}"/>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407F-401E-95EC-F575A3A3DA77}"/>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407F-401E-95EC-F575A3A3DA77}"/>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407F-401E-95EC-F575A3A3DA77}"/>
              </c:ext>
            </c:extLst>
          </c:dPt>
          <c:dLbls>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'Root Cause Analysis'!$A$4:$A$8</c:f>
              <c:strCache>
                <c:ptCount val="5"/>
                <c:pt idx="0">
                  <c:v>Negative</c:v>
                </c:pt>
                <c:pt idx="1">
                  <c:v>Neutral</c:v>
                </c:pt>
                <c:pt idx="2">
                  <c:v>Positive</c:v>
                </c:pt>
                <c:pt idx="3">
                  <c:v>Very Negative</c:v>
                </c:pt>
                <c:pt idx="4">
                  <c:v>Very Positive</c:v>
                </c:pt>
              </c:strCache>
            </c:strRef>
          </c:cat>
          <c:val>
            <c:numRef>
              <c:f>'Root Cause Analysis'!$B$4:$B$8</c:f>
              <c:numCache>
                <c:formatCode>0.00%</c:formatCode>
                <c:ptCount val="5"/>
                <c:pt idx="0">
                  <c:v>0.33584287058680673</c:v>
                </c:pt>
                <c:pt idx="1">
                  <c:v>0.2657478522206369</c:v>
                </c:pt>
                <c:pt idx="2">
                  <c:v>0.11924349594729972</c:v>
                </c:pt>
                <c:pt idx="3">
                  <c:v>0.18293312285601529</c:v>
                </c:pt>
                <c:pt idx="4">
                  <c:v>9.6232658389241374E-2</c:v>
                </c:pt>
              </c:numCache>
            </c:numRef>
          </c:val>
          <c:extLst>
            <c:ext xmlns:c16="http://schemas.microsoft.com/office/drawing/2014/chart" uri="{C3380CC4-5D6E-409C-BE32-E72D297353CC}">
              <c16:uniqueId val="{0000000A-407F-401E-95EC-F575A3A3DA77}"/>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layout>
        <c:manualLayout>
          <c:xMode val="edge"/>
          <c:yMode val="edge"/>
          <c:x val="0.72354256849623"/>
          <c:y val="0.15350861256843637"/>
          <c:w val="0.2628419994605079"/>
          <c:h val="0.69546246577852755"/>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[Final Project Sheet.xlsx]Root Cause Analysis!PivotTable9</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'Root Cause Analysis'!$B$100:$B$101</c:f>
              <c:strCache>
                <c:ptCount val="1"/>
                <c:pt idx="0">
                  <c:v>Above SLA</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multiLvlStrRef>
              <c:f>'Root Cause Analysis'!$A$102:$A$107</c:f>
              <c:multiLvlStrCache>
                <c:ptCount val="4"/>
                <c:lvl>
                  <c:pt idx="0">
                    <c:v>Los Angeles</c:v>
                  </c:pt>
                  <c:pt idx="1">
                    <c:v>Baltimore</c:v>
                  </c:pt>
                  <c:pt idx="2">
                    <c:v>Chicago</c:v>
                  </c:pt>
                  <c:pt idx="3">
                    <c:v>Denver</c:v>
                  </c:pt>
                </c:lvl>
                <c:lvl>
                  <c:pt idx="0">
                    <c:v>Chatbot</c:v>
                  </c:pt>
                </c:lvl>
              </c:multiLvlStrCache>
            </c:multiLvlStrRef>
          </c:cat>
          <c:val>
            <c:numRef>
              <c:f>'Root Cause Analysis'!$B$102:$B$107</c:f>
              <c:numCache>
                <c:formatCode>0.00%</c:formatCode>
                <c:ptCount val="4"/>
                <c:pt idx="0">
                  <c:v>0.12554802710243124</c:v>
                </c:pt>
                <c:pt idx="1">
                  <c:v>0.12392513909964593</c:v>
                </c:pt>
                <c:pt idx="2">
                  <c:v>0.11610878661087866</c:v>
                </c:pt>
                <c:pt idx="3">
                  <c:v>0.12854030501089325</c:v>
                </c:pt>
              </c:numCache>
            </c:numRef>
          </c:val>
          <c:extLst>
            <c:ext xmlns:c16="http://schemas.microsoft.com/office/drawing/2014/chart" uri="{C3380CC4-5D6E-409C-BE32-E72D297353CC}">
              <c16:uniqueId val="{00000000-33B7-4A6D-A76A-99275DBF243D}"/>
            </c:ext>
          </c:extLst>
        </c:ser>
        <c:ser>
          <c:idx val="1"/>
          <c:order val="1"/>
          <c:tx>
            <c:strRef>
              <c:f>'Root Cause Analysis'!$C$100:$C$101</c:f>
              <c:strCache>
                <c:ptCount val="1"/>
                <c:pt idx="0">
                  <c:v>Below SLA</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multiLvlStrRef>
              <c:f>'Root Cause Analysis'!$A$102:$A$107</c:f>
              <c:multiLvlStrCache>
                <c:ptCount val="4"/>
                <c:lvl>
                  <c:pt idx="0">
                    <c:v>Los Angeles</c:v>
                  </c:pt>
                  <c:pt idx="1">
                    <c:v>Baltimore</c:v>
                  </c:pt>
                  <c:pt idx="2">
                    <c:v>Chicago</c:v>
                  </c:pt>
                  <c:pt idx="3">
                    <c:v>Denver</c:v>
                  </c:pt>
                </c:lvl>
                <c:lvl>
                  <c:pt idx="0">
                    <c:v>Chatbot</c:v>
                  </c:pt>
                </c:lvl>
              </c:multiLvlStrCache>
            </c:multiLvlStrRef>
          </c:cat>
          <c:val>
            <c:numRef>
              <c:f>'Root Cause Analysis'!$C$102:$C$107</c:f>
              <c:numCache>
                <c:formatCode>0.00%</c:formatCode>
                <c:ptCount val="4"/>
                <c:pt idx="0">
                  <c:v>0.24073335990434436</c:v>
                </c:pt>
                <c:pt idx="1">
                  <c:v>0.24026302478502781</c:v>
                </c:pt>
                <c:pt idx="2">
                  <c:v>0.24686192468619247</c:v>
                </c:pt>
                <c:pt idx="3">
                  <c:v>0.23529411764705882</c:v>
                </c:pt>
              </c:numCache>
            </c:numRef>
          </c:val>
          <c:extLst>
            <c:ext xmlns:c16="http://schemas.microsoft.com/office/drawing/2014/chart" uri="{C3380CC4-5D6E-409C-BE32-E72D297353CC}">
              <c16:uniqueId val="{00000001-33B7-4A6D-A76A-99275DBF243D}"/>
            </c:ext>
          </c:extLst>
        </c:ser>
        <c:ser>
          <c:idx val="2"/>
          <c:order val="2"/>
          <c:tx>
            <c:strRef>
              <c:f>'Root Cause Analysis'!$D$100:$D$101</c:f>
              <c:strCache>
                <c:ptCount val="1"/>
                <c:pt idx="0">
                  <c:v>Within SLA</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multiLvlStrRef>
              <c:f>'Root Cause Analysis'!$A$102:$A$107</c:f>
              <c:multiLvlStrCache>
                <c:ptCount val="4"/>
                <c:lvl>
                  <c:pt idx="0">
                    <c:v>Los Angeles</c:v>
                  </c:pt>
                  <c:pt idx="1">
                    <c:v>Baltimore</c:v>
                  </c:pt>
                  <c:pt idx="2">
                    <c:v>Chicago</c:v>
                  </c:pt>
                  <c:pt idx="3">
                    <c:v>Denver</c:v>
                  </c:pt>
                </c:lvl>
                <c:lvl>
                  <c:pt idx="0">
                    <c:v>Chatbot</c:v>
                  </c:pt>
                </c:lvl>
              </c:multiLvlStrCache>
            </c:multiLvlStrRef>
          </c:cat>
          <c:val>
            <c:numRef>
              <c:f>'Root Cause Analysis'!$D$102:$D$107</c:f>
              <c:numCache>
                <c:formatCode>0.00%</c:formatCode>
                <c:ptCount val="4"/>
                <c:pt idx="0">
                  <c:v>0.63371861299322441</c:v>
                </c:pt>
                <c:pt idx="1">
                  <c:v>0.63581183611532621</c:v>
                </c:pt>
                <c:pt idx="2">
                  <c:v>0.63702928870292885</c:v>
                </c:pt>
                <c:pt idx="3">
                  <c:v>0.63616557734204793</c:v>
                </c:pt>
              </c:numCache>
            </c:numRef>
          </c:val>
          <c:extLst>
            <c:ext xmlns:c16="http://schemas.microsoft.com/office/drawing/2014/chart" uri="{C3380CC4-5D6E-409C-BE32-E72D297353CC}">
              <c16:uniqueId val="{00000002-33B7-4A6D-A76A-99275DBF243D}"/>
            </c:ext>
          </c:extLst>
        </c:ser>
        <c:dLbls>
          <c:dLblPos val="outEnd"/>
          <c:showLegendKey val="0"/>
          <c:showVal val="1"/>
          <c:showCatName val="0"/>
          <c:showSerName val="0"/>
          <c:showPercent val="0"/>
          <c:showBubbleSize val="0"/>
        </c:dLbls>
        <c:gapWidth val="100"/>
        <c:overlap val="-24"/>
        <c:axId val="1923758752"/>
        <c:axId val="677285984"/>
      </c:barChart>
      <c:catAx>
        <c:axId val="1923758752"/>
        <c:scaling>
          <c:orientation val="minMax"/>
        </c:scaling>
        <c:delete val="0"/>
        <c:axPos val="b"/>
        <c:numFmt formatCode="General" sourceLinked="1"/>
        <c:majorTickMark val="out"/>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677285984"/>
        <c:crosses val="autoZero"/>
        <c:auto val="1"/>
        <c:lblAlgn val="ctr"/>
        <c:lblOffset val="100"/>
        <c:noMultiLvlLbl val="0"/>
      </c:catAx>
      <c:valAx>
        <c:axId val="677285984"/>
        <c:scaling>
          <c:orientation val="minMax"/>
        </c:scaling>
        <c:delete val="0"/>
        <c:axPos val="l"/>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92375875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[Final Project Sheet.xlsx]Root Cause Analysis!PivotTable10</c:name>
    <c:fmtId val="-1"/>
  </c:pivotSource>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OUTRAGE PER CALL CENTER</a:t>
            </a:r>
          </a:p>
        </c:rich>
      </c:tx>
      <c:layout>
        <c:manualLayout>
          <c:xMode val="edge"/>
          <c:yMode val="edge"/>
          <c:x val="0.12202267149620752"/>
          <c:y val="3.5753601537802514E-2"/>
        </c:manualLayout>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'Root Cause Analysis'!$K$145:$K$146</c:f>
              <c:strCache>
                <c:ptCount val="1"/>
                <c:pt idx="0">
                  <c:v>Baltimore/MD</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'Root Cause Analysis'!$J$147:$J$150</c:f>
              <c:strCache>
                <c:ptCount val="3"/>
                <c:pt idx="0">
                  <c:v>Billing Question</c:v>
                </c:pt>
                <c:pt idx="1">
                  <c:v>Payments</c:v>
                </c:pt>
                <c:pt idx="2">
                  <c:v>Service Outage</c:v>
                </c:pt>
              </c:strCache>
            </c:strRef>
          </c:cat>
          <c:val>
            <c:numRef>
              <c:f>'Root Cause Analysis'!$K$147:$K$150</c:f>
              <c:numCache>
                <c:formatCode>0.00%</c:formatCode>
                <c:ptCount val="3"/>
                <c:pt idx="0">
                  <c:v>0.33449833773761828</c:v>
                </c:pt>
                <c:pt idx="1">
                  <c:v>0.33143819751526638</c:v>
                </c:pt>
                <c:pt idx="2">
                  <c:v>0.33615221987315008</c:v>
                </c:pt>
              </c:numCache>
            </c:numRef>
          </c:val>
          <c:extLst>
            <c:ext xmlns:c16="http://schemas.microsoft.com/office/drawing/2014/chart" uri="{C3380CC4-5D6E-409C-BE32-E72D297353CC}">
              <c16:uniqueId val="{00000000-143C-48C7-9EEC-D83821A1BA3B}"/>
            </c:ext>
          </c:extLst>
        </c:ser>
        <c:ser>
          <c:idx val="1"/>
          <c:order val="1"/>
          <c:tx>
            <c:strRef>
              <c:f>'Root Cause Analysis'!$L$145:$L$146</c:f>
              <c:strCache>
                <c:ptCount val="1"/>
                <c:pt idx="0">
                  <c:v>Chicago/IL</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'Root Cause Analysis'!$J$147:$J$150</c:f>
              <c:strCache>
                <c:ptCount val="3"/>
                <c:pt idx="0">
                  <c:v>Billing Question</c:v>
                </c:pt>
                <c:pt idx="1">
                  <c:v>Payments</c:v>
                </c:pt>
                <c:pt idx="2">
                  <c:v>Service Outage</c:v>
                </c:pt>
              </c:strCache>
            </c:strRef>
          </c:cat>
          <c:val>
            <c:numRef>
              <c:f>'Root Cause Analysis'!$L$147:$L$150</c:f>
              <c:numCache>
                <c:formatCode>0.00%</c:formatCode>
                <c:ptCount val="3"/>
                <c:pt idx="0">
                  <c:v>0.16430824311652886</c:v>
                </c:pt>
                <c:pt idx="1">
                  <c:v>0.16719309328279638</c:v>
                </c:pt>
                <c:pt idx="2">
                  <c:v>0.16279069767441862</c:v>
                </c:pt>
              </c:numCache>
            </c:numRef>
          </c:val>
          <c:extLst>
            <c:ext xmlns:c16="http://schemas.microsoft.com/office/drawing/2014/chart" uri="{C3380CC4-5D6E-409C-BE32-E72D297353CC}">
              <c16:uniqueId val="{00000001-143C-48C7-9EEC-D83821A1BA3B}"/>
            </c:ext>
          </c:extLst>
        </c:ser>
        <c:ser>
          <c:idx val="2"/>
          <c:order val="2"/>
          <c:tx>
            <c:strRef>
              <c:f>'Root Cause Analysis'!$M$145:$M$146</c:f>
              <c:strCache>
                <c:ptCount val="1"/>
                <c:pt idx="0">
                  <c:v>Denver/CO</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'Root Cause Analysis'!$J$147:$J$150</c:f>
              <c:strCache>
                <c:ptCount val="3"/>
                <c:pt idx="0">
                  <c:v>Billing Question</c:v>
                </c:pt>
                <c:pt idx="1">
                  <c:v>Payments</c:v>
                </c:pt>
                <c:pt idx="2">
                  <c:v>Service Outage</c:v>
                </c:pt>
              </c:strCache>
            </c:strRef>
          </c:cat>
          <c:val>
            <c:numRef>
              <c:f>'Root Cause Analysis'!$M$147:$M$150</c:f>
              <c:numCache>
                <c:formatCode>0.00%</c:formatCode>
                <c:ptCount val="3"/>
                <c:pt idx="0">
                  <c:v>8.4306538232034781E-2</c:v>
                </c:pt>
                <c:pt idx="1">
                  <c:v>8.191198146978311E-2</c:v>
                </c:pt>
                <c:pt idx="2">
                  <c:v>8.6469344608879492E-2</c:v>
                </c:pt>
              </c:numCache>
            </c:numRef>
          </c:val>
          <c:extLst>
            <c:ext xmlns:c16="http://schemas.microsoft.com/office/drawing/2014/chart" uri="{C3380CC4-5D6E-409C-BE32-E72D297353CC}">
              <c16:uniqueId val="{00000002-143C-48C7-9EEC-D83821A1BA3B}"/>
            </c:ext>
          </c:extLst>
        </c:ser>
        <c:ser>
          <c:idx val="3"/>
          <c:order val="3"/>
          <c:tx>
            <c:strRef>
              <c:f>'Root Cause Analysis'!$N$145:$N$146</c:f>
              <c:strCache>
                <c:ptCount val="1"/>
                <c:pt idx="0">
                  <c:v>Los Angeles/CA</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'Root Cause Analysis'!$J$147:$J$150</c:f>
              <c:strCache>
                <c:ptCount val="3"/>
                <c:pt idx="0">
                  <c:v>Billing Question</c:v>
                </c:pt>
                <c:pt idx="1">
                  <c:v>Payments</c:v>
                </c:pt>
                <c:pt idx="2">
                  <c:v>Service Outage</c:v>
                </c:pt>
              </c:strCache>
            </c:strRef>
          </c:cat>
          <c:val>
            <c:numRef>
              <c:f>'Root Cause Analysis'!$N$147:$N$150</c:f>
              <c:numCache>
                <c:formatCode>0.00%</c:formatCode>
                <c:ptCount val="3"/>
                <c:pt idx="0">
                  <c:v>0.41688688091381809</c:v>
                </c:pt>
                <c:pt idx="1">
                  <c:v>0.41945672773215414</c:v>
                </c:pt>
                <c:pt idx="2">
                  <c:v>0.4145877378435518</c:v>
                </c:pt>
              </c:numCache>
            </c:numRef>
          </c:val>
          <c:extLst>
            <c:ext xmlns:c16="http://schemas.microsoft.com/office/drawing/2014/chart" uri="{C3380CC4-5D6E-409C-BE32-E72D297353CC}">
              <c16:uniqueId val="{00000003-143C-48C7-9EEC-D83821A1BA3B}"/>
            </c:ext>
          </c:extLst>
        </c:ser>
        <c:dLbls>
          <c:dLblPos val="outEnd"/>
          <c:showLegendKey val="0"/>
          <c:showVal val="1"/>
          <c:showCatName val="0"/>
          <c:showSerName val="0"/>
          <c:showPercent val="0"/>
          <c:showBubbleSize val="0"/>
        </c:dLbls>
        <c:gapWidth val="100"/>
        <c:overlap val="-24"/>
        <c:axId val="11331216"/>
        <c:axId val="2019262336"/>
      </c:barChart>
      <c:catAx>
        <c:axId val="11331216"/>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2019262336"/>
        <c:crosses val="autoZero"/>
        <c:auto val="1"/>
        <c:lblAlgn val="ctr"/>
        <c:lblOffset val="100"/>
        <c:noMultiLvlLbl val="0"/>
      </c:catAx>
      <c:valAx>
        <c:axId val="2019262336"/>
        <c:scaling>
          <c:orientation val="minMax"/>
        </c:scaling>
        <c:delete val="0"/>
        <c:axPos val="l"/>
        <c:majorGridlines>
          <c:spPr>
            <a:ln w="9525" cap="flat" cmpd="sng" algn="ctr">
              <a:solidFill>
                <a:schemeClr val="lt1">
                  <a:lumMod val="95000"/>
                  <a:alpha val="10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13312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[Final Project Sheet.xlsx]Root Cause Analysis!PivotTable10</c:name>
    <c:fmtId val="-1"/>
  </c:pivotSource>
  <c:chart>
    <c:title>
      <c:tx>
        <c:rich>
          <a:bodyPr rot="0" spcFirstLastPara="1" vertOverflow="ellipsis" vert="horz" wrap="square" anchor="ctr" anchorCtr="1"/>
          <a:lstStyle/>
          <a:p>
            <a:pPr>
              <a:defRPr sz="1200" b="1" i="0" u="none" strike="noStrike" kern="1200" cap="all" spc="120" normalizeH="0" baseline="0">
                <a:solidFill>
                  <a:schemeClr val="tx1">
                    <a:lumMod val="65000"/>
                    <a:lumOff val="35000"/>
                  </a:schemeClr>
                </a:solidFill>
                <a:latin typeface="+mn-lt"/>
                <a:ea typeface="+mn-ea"/>
                <a:cs typeface="+mn-cs"/>
              </a:defRPr>
            </a:pPr>
            <a:r>
              <a:rPr lang="en-IN" sz="1200"/>
              <a:t>OUTRAGE PER CALL CENTER</a:t>
            </a:r>
          </a:p>
        </c:rich>
      </c:tx>
      <c:layout>
        <c:manualLayout>
          <c:xMode val="edge"/>
          <c:yMode val="edge"/>
          <c:x val="0.17645907388552476"/>
          <c:y val="2.7953815236512896E-2"/>
        </c:manualLayout>
      </c:layout>
      <c:overlay val="0"/>
      <c:spPr>
        <a:noFill/>
        <a:ln>
          <a:noFill/>
        </a:ln>
        <a:effectLst/>
      </c:spPr>
      <c:txPr>
        <a:bodyPr rot="0" spcFirstLastPara="1" vertOverflow="ellipsis" vert="horz" wrap="square" anchor="ctr" anchorCtr="1"/>
        <a:lstStyle/>
        <a:p>
          <a:pPr>
            <a:defRPr sz="12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ivotFmts>
      <c:pivotFmt>
        <c:idx val="0"/>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3"/>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4"/>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5"/>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6"/>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7"/>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8"/>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9"/>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0"/>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1"/>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2"/>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3"/>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4"/>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5"/>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diamond"/>
          <c:size val="6"/>
          <c:spPr>
            <a:solidFill>
              <a:schemeClr val="accent1"/>
            </a:solidFill>
            <a:ln w="9525">
              <a:solidFill>
                <a:schemeClr val="accent1"/>
              </a:solidFill>
              <a:round/>
            </a:ln>
            <a:effectLst/>
          </c:spPr>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square"/>
          <c:size val="6"/>
          <c:spPr>
            <a:solidFill>
              <a:schemeClr val="accent2"/>
            </a:solidFill>
            <a:ln w="9525">
              <a:solidFill>
                <a:schemeClr val="accent2"/>
              </a:solidFill>
              <a:round/>
            </a:ln>
            <a:effectLst/>
          </c:spPr>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triangle"/>
          <c:size val="6"/>
          <c:spPr>
            <a:solidFill>
              <a:schemeClr val="accent3"/>
            </a:solidFill>
            <a:ln w="9525">
              <a:solidFill>
                <a:schemeClr val="accent3"/>
              </a:solidFill>
              <a:round/>
            </a:ln>
            <a:effectLst/>
          </c:spPr>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'Root Cause Analysis'!$K$145:$K$146</c:f>
              <c:strCache>
                <c:ptCount val="1"/>
                <c:pt idx="0">
                  <c:v>Above SLA</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multiLvlStrRef>
              <c:f>'Root Cause Analysis'!$J$147:$J$152</c:f>
              <c:multiLvlStrCache>
                <c:ptCount val="4"/>
                <c:lvl>
                  <c:pt idx="0">
                    <c:v>Baltimore</c:v>
                  </c:pt>
                  <c:pt idx="1">
                    <c:v>Chicago</c:v>
                  </c:pt>
                  <c:pt idx="2">
                    <c:v>Denver</c:v>
                  </c:pt>
                  <c:pt idx="3">
                    <c:v>Los Angeles</c:v>
                  </c:pt>
                </c:lvl>
                <c:lvl>
                  <c:pt idx="0">
                    <c:v>Billing Question</c:v>
                  </c:pt>
                </c:lvl>
              </c:multiLvlStrCache>
            </c:multiLvlStrRef>
          </c:cat>
          <c:val>
            <c:numRef>
              <c:f>'Root Cause Analysis'!$K$147:$K$152</c:f>
              <c:numCache>
                <c:formatCode>0.00%</c:formatCode>
                <c:ptCount val="4"/>
                <c:pt idx="0">
                  <c:v>4.279260080129571E-2</c:v>
                </c:pt>
                <c:pt idx="1">
                  <c:v>2.105532350183275E-2</c:v>
                </c:pt>
                <c:pt idx="2">
                  <c:v>1.065552808797204E-2</c:v>
                </c:pt>
                <c:pt idx="3">
                  <c:v>5.3235018327508314E-2</c:v>
                </c:pt>
              </c:numCache>
            </c:numRef>
          </c:val>
          <c:extLst>
            <c:ext xmlns:c16="http://schemas.microsoft.com/office/drawing/2014/chart" uri="{C3380CC4-5D6E-409C-BE32-E72D297353CC}">
              <c16:uniqueId val="{00000000-80A2-45FC-B71C-5EDE6F71CA04}"/>
            </c:ext>
          </c:extLst>
        </c:ser>
        <c:ser>
          <c:idx val="1"/>
          <c:order val="1"/>
          <c:tx>
            <c:strRef>
              <c:f>'Root Cause Analysis'!$L$145:$L$146</c:f>
              <c:strCache>
                <c:ptCount val="1"/>
                <c:pt idx="0">
                  <c:v>Below SLA</c:v>
                </c:pt>
              </c:strCache>
            </c:strRef>
          </c:tx>
          <c:spPr>
            <a:solidFill>
              <a:schemeClr val="accent2"/>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multiLvlStrRef>
              <c:f>'Root Cause Analysis'!$J$147:$J$152</c:f>
              <c:multiLvlStrCache>
                <c:ptCount val="4"/>
                <c:lvl>
                  <c:pt idx="0">
                    <c:v>Baltimore</c:v>
                  </c:pt>
                  <c:pt idx="1">
                    <c:v>Chicago</c:v>
                  </c:pt>
                  <c:pt idx="2">
                    <c:v>Denver</c:v>
                  </c:pt>
                  <c:pt idx="3">
                    <c:v>Los Angeles</c:v>
                  </c:pt>
                </c:lvl>
                <c:lvl>
                  <c:pt idx="0">
                    <c:v>Billing Question</c:v>
                  </c:pt>
                </c:lvl>
              </c:multiLvlStrCache>
            </c:multiLvlStrRef>
          </c:cat>
          <c:val>
            <c:numRef>
              <c:f>'Root Cause Analysis'!$L$147:$L$152</c:f>
              <c:numCache>
                <c:formatCode>0.00%</c:formatCode>
                <c:ptCount val="4"/>
                <c:pt idx="0">
                  <c:v>8.2942630636774359E-2</c:v>
                </c:pt>
                <c:pt idx="1">
                  <c:v>4.1471315318387179E-2</c:v>
                </c:pt>
                <c:pt idx="2">
                  <c:v>2.1396300400647855E-2</c:v>
                </c:pt>
                <c:pt idx="3">
                  <c:v>9.9693120791066403E-2</c:v>
                </c:pt>
              </c:numCache>
            </c:numRef>
          </c:val>
          <c:extLst>
            <c:ext xmlns:c16="http://schemas.microsoft.com/office/drawing/2014/chart" uri="{C3380CC4-5D6E-409C-BE32-E72D297353CC}">
              <c16:uniqueId val="{00000001-80A2-45FC-B71C-5EDE6F71CA04}"/>
            </c:ext>
          </c:extLst>
        </c:ser>
        <c:ser>
          <c:idx val="2"/>
          <c:order val="2"/>
          <c:tx>
            <c:strRef>
              <c:f>'Root Cause Analysis'!$M$145:$M$146</c:f>
              <c:strCache>
                <c:ptCount val="1"/>
                <c:pt idx="0">
                  <c:v>Within SLA</c:v>
                </c:pt>
              </c:strCache>
            </c:strRef>
          </c:tx>
          <c:spPr>
            <a:solidFill>
              <a:schemeClr val="accent3"/>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multiLvlStrRef>
              <c:f>'Root Cause Analysis'!$J$147:$J$152</c:f>
              <c:multiLvlStrCache>
                <c:ptCount val="4"/>
                <c:lvl>
                  <c:pt idx="0">
                    <c:v>Baltimore</c:v>
                  </c:pt>
                  <c:pt idx="1">
                    <c:v>Chicago</c:v>
                  </c:pt>
                  <c:pt idx="2">
                    <c:v>Denver</c:v>
                  </c:pt>
                  <c:pt idx="3">
                    <c:v>Los Angeles</c:v>
                  </c:pt>
                </c:lvl>
                <c:lvl>
                  <c:pt idx="0">
                    <c:v>Billing Question</c:v>
                  </c:pt>
                </c:lvl>
              </c:multiLvlStrCache>
            </c:multiLvlStrRef>
          </c:cat>
          <c:val>
            <c:numRef>
              <c:f>'Root Cause Analysis'!$M$147:$M$152</c:f>
              <c:numCache>
                <c:formatCode>0.00%</c:formatCode>
                <c:ptCount val="4"/>
                <c:pt idx="0">
                  <c:v>0.2087631062995482</c:v>
                </c:pt>
                <c:pt idx="1">
                  <c:v>0.10178160429630892</c:v>
                </c:pt>
                <c:pt idx="2">
                  <c:v>5.2254709743414882E-2</c:v>
                </c:pt>
                <c:pt idx="3">
                  <c:v>0.26395874179524337</c:v>
                </c:pt>
              </c:numCache>
            </c:numRef>
          </c:val>
          <c:extLst>
            <c:ext xmlns:c16="http://schemas.microsoft.com/office/drawing/2014/chart" uri="{C3380CC4-5D6E-409C-BE32-E72D297353CC}">
              <c16:uniqueId val="{00000002-80A2-45FC-B71C-5EDE6F71CA04}"/>
            </c:ext>
          </c:extLst>
        </c:ser>
        <c:dLbls>
          <c:dLblPos val="outEnd"/>
          <c:showLegendKey val="0"/>
          <c:showVal val="1"/>
          <c:showCatName val="0"/>
          <c:showSerName val="0"/>
          <c:showPercent val="0"/>
          <c:showBubbleSize val="0"/>
        </c:dLbls>
        <c:gapWidth val="444"/>
        <c:overlap val="-90"/>
        <c:axId val="11331216"/>
        <c:axId val="2019262336"/>
      </c:barChart>
      <c:catAx>
        <c:axId val="11331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2019262336"/>
        <c:crosses val="autoZero"/>
        <c:auto val="1"/>
        <c:lblAlgn val="ctr"/>
        <c:lblOffset val="100"/>
        <c:noMultiLvlLbl val="0"/>
      </c:catAx>
      <c:valAx>
        <c:axId val="2019262336"/>
        <c:scaling>
          <c:orientation val="minMax"/>
        </c:scaling>
        <c:delete val="1"/>
        <c:axPos val="l"/>
        <c:numFmt formatCode="0.00%" sourceLinked="1"/>
        <c:majorTickMark val="none"/>
        <c:minorTickMark val="none"/>
        <c:tickLblPos val="nextTo"/>
        <c:crossAx val="113312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19050">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[Final Project Sheet.xlsx]Root Cause Analysis!PivotTable4</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dirty="0"/>
              <a:t>REASONWISE SENTIMENTAL ANALYSIS</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dLblPos val="ctr"/>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dLblPos val="ctr"/>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dLblPos val="ctr"/>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dLblPos val="ctr"/>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dLblPos val="ctr"/>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0816417466502938"/>
          <c:y val="0.10095986867875006"/>
          <c:w val="0.83491513814396012"/>
          <c:h val="0.70536232730952364"/>
        </c:manualLayout>
      </c:layout>
      <c:barChart>
        <c:barDir val="col"/>
        <c:grouping val="clustered"/>
        <c:varyColors val="0"/>
        <c:ser>
          <c:idx val="0"/>
          <c:order val="0"/>
          <c:tx>
            <c:strRef>
              <c:f>'Root Cause Analysis'!$B$18:$B$19</c:f>
              <c:strCache>
                <c:ptCount val="1"/>
                <c:pt idx="0">
                  <c:v>Billing Question</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'Root Cause Analysis'!$A$20:$A$25</c:f>
              <c:strCache>
                <c:ptCount val="5"/>
                <c:pt idx="0">
                  <c:v>Negative</c:v>
                </c:pt>
                <c:pt idx="1">
                  <c:v>Neutral</c:v>
                </c:pt>
                <c:pt idx="2">
                  <c:v>Positive</c:v>
                </c:pt>
                <c:pt idx="3">
                  <c:v>Very Negative</c:v>
                </c:pt>
                <c:pt idx="4">
                  <c:v>Very Positive</c:v>
                </c:pt>
              </c:strCache>
            </c:strRef>
          </c:cat>
          <c:val>
            <c:numRef>
              <c:f>'Root Cause Analysis'!$B$20:$B$25</c:f>
              <c:numCache>
                <c:formatCode>0.00%</c:formatCode>
                <c:ptCount val="5"/>
                <c:pt idx="0">
                  <c:v>0.23885127956042621</c:v>
                </c:pt>
                <c:pt idx="1">
                  <c:v>0.1891867277860417</c:v>
                </c:pt>
                <c:pt idx="2">
                  <c:v>8.424152272244316E-2</c:v>
                </c:pt>
                <c:pt idx="3">
                  <c:v>0.13053641358792994</c:v>
                </c:pt>
                <c:pt idx="4">
                  <c:v>6.9427157645487389E-2</c:v>
                </c:pt>
              </c:numCache>
            </c:numRef>
          </c:val>
          <c:extLst>
            <c:ext xmlns:c16="http://schemas.microsoft.com/office/drawing/2014/chart" uri="{C3380CC4-5D6E-409C-BE32-E72D297353CC}">
              <c16:uniqueId val="{00000000-77BA-4BC4-B602-D2066AE58215}"/>
            </c:ext>
          </c:extLst>
        </c:ser>
        <c:ser>
          <c:idx val="1"/>
          <c:order val="1"/>
          <c:tx>
            <c:strRef>
              <c:f>'Root Cause Analysis'!$C$18:$C$19</c:f>
              <c:strCache>
                <c:ptCount val="1"/>
                <c:pt idx="0">
                  <c:v>Payments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'Root Cause Analysis'!$A$20:$A$25</c:f>
              <c:strCache>
                <c:ptCount val="5"/>
                <c:pt idx="0">
                  <c:v>Negative</c:v>
                </c:pt>
                <c:pt idx="1">
                  <c:v>Neutral</c:v>
                </c:pt>
                <c:pt idx="2">
                  <c:v>Positive</c:v>
                </c:pt>
                <c:pt idx="3">
                  <c:v>Very Negative</c:v>
                </c:pt>
                <c:pt idx="4">
                  <c:v>Very Positive</c:v>
                </c:pt>
              </c:strCache>
            </c:strRef>
          </c:cat>
          <c:val>
            <c:numRef>
              <c:f>'Root Cause Analysis'!$C$20:$C$25</c:f>
              <c:numCache>
                <c:formatCode>0.00%</c:formatCode>
                <c:ptCount val="5"/>
                <c:pt idx="0">
                  <c:v>4.8359187638505205E-2</c:v>
                </c:pt>
                <c:pt idx="1">
                  <c:v>3.7582344191129595E-2</c:v>
                </c:pt>
                <c:pt idx="2">
                  <c:v>1.6757232628031936E-2</c:v>
                </c:pt>
                <c:pt idx="3">
                  <c:v>2.7230503020551897E-2</c:v>
                </c:pt>
                <c:pt idx="4">
                  <c:v>1.4237576272730033E-2</c:v>
                </c:pt>
              </c:numCache>
            </c:numRef>
          </c:val>
          <c:extLst>
            <c:ext xmlns:c16="http://schemas.microsoft.com/office/drawing/2014/chart" uri="{C3380CC4-5D6E-409C-BE32-E72D297353CC}">
              <c16:uniqueId val="{00000001-77BA-4BC4-B602-D2066AE58215}"/>
            </c:ext>
          </c:extLst>
        </c:ser>
        <c:ser>
          <c:idx val="2"/>
          <c:order val="2"/>
          <c:tx>
            <c:strRef>
              <c:f>'Root Cause Analysis'!$D$18:$D$19</c:f>
              <c:strCache>
                <c:ptCount val="1"/>
                <c:pt idx="0">
                  <c:v>Service Outage</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'Root Cause Analysis'!$A$20:$A$25</c:f>
              <c:strCache>
                <c:ptCount val="5"/>
                <c:pt idx="0">
                  <c:v>Negative</c:v>
                </c:pt>
                <c:pt idx="1">
                  <c:v>Neutral</c:v>
                </c:pt>
                <c:pt idx="2">
                  <c:v>Positive</c:v>
                </c:pt>
                <c:pt idx="3">
                  <c:v>Very Negative</c:v>
                </c:pt>
                <c:pt idx="4">
                  <c:v>Very Positive</c:v>
                </c:pt>
              </c:strCache>
            </c:strRef>
          </c:cat>
          <c:val>
            <c:numRef>
              <c:f>'Root Cause Analysis'!$D$20:$D$25</c:f>
              <c:numCache>
                <c:formatCode>0.00%</c:formatCode>
                <c:ptCount val="5"/>
                <c:pt idx="0">
                  <c:v>4.8632403387875292E-2</c:v>
                </c:pt>
                <c:pt idx="1">
                  <c:v>3.8978780243465593E-2</c:v>
                </c:pt>
                <c:pt idx="2">
                  <c:v>1.8244740596824627E-2</c:v>
                </c:pt>
                <c:pt idx="3">
                  <c:v>2.5166206247533469E-2</c:v>
                </c:pt>
                <c:pt idx="4">
                  <c:v>1.2567924471023952E-2</c:v>
                </c:pt>
              </c:numCache>
            </c:numRef>
          </c:val>
          <c:extLst>
            <c:ext xmlns:c16="http://schemas.microsoft.com/office/drawing/2014/chart" uri="{C3380CC4-5D6E-409C-BE32-E72D297353CC}">
              <c16:uniqueId val="{00000002-77BA-4BC4-B602-D2066AE58215}"/>
            </c:ext>
          </c:extLst>
        </c:ser>
        <c:dLbls>
          <c:dLblPos val="outEnd"/>
          <c:showLegendKey val="0"/>
          <c:showVal val="1"/>
          <c:showCatName val="0"/>
          <c:showSerName val="0"/>
          <c:showPercent val="0"/>
          <c:showBubbleSize val="0"/>
        </c:dLbls>
        <c:gapWidth val="150"/>
        <c:axId val="2042799264"/>
        <c:axId val="2126622320"/>
      </c:barChart>
      <c:catAx>
        <c:axId val="2042799264"/>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050" b="1" i="0" u="none" strike="noStrike" kern="1200" baseline="0">
                <a:solidFill>
                  <a:schemeClr val="bg1"/>
                </a:solidFill>
                <a:latin typeface="+mn-lt"/>
                <a:ea typeface="+mn-ea"/>
                <a:cs typeface="+mn-cs"/>
              </a:defRPr>
            </a:pPr>
            <a:endParaRPr lang="en-US"/>
          </a:p>
        </c:txPr>
        <c:crossAx val="2126622320"/>
        <c:crosses val="autoZero"/>
        <c:auto val="1"/>
        <c:lblAlgn val="ctr"/>
        <c:lblOffset val="100"/>
        <c:noMultiLvlLbl val="0"/>
      </c:catAx>
      <c:valAx>
        <c:axId val="2126622320"/>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0427992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[Final Project Sheet.xlsx]Root Cause Analysis!PivotTable6</c:name>
    <c:fmtId val="-1"/>
  </c:pivotSource>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dirty="0"/>
              <a:t># CALL_CENTER WISE SEMTIMENTAL ANALYSIS </a:t>
            </a:r>
          </a:p>
          <a:p>
            <a:pPr>
              <a:defRPr/>
            </a:pPr>
            <a:endParaRPr lang="en-IN" dirty="0"/>
          </a:p>
        </c:rich>
      </c:tx>
      <c:layout>
        <c:manualLayout>
          <c:xMode val="edge"/>
          <c:yMode val="edge"/>
          <c:x val="0.17154626584405608"/>
          <c:y val="6.6965021322031885E-3"/>
        </c:manualLayout>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1"/>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2"/>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3"/>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4"/>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21"/>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22"/>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23"/>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24"/>
        <c:spPr>
          <a:solidFill>
            <a:schemeClr val="accent1"/>
          </a:solidFill>
          <a:ln w="28575" cap="rnd">
            <a:noFill/>
            <a:round/>
          </a:ln>
          <a:effectLst/>
        </c:spPr>
        <c:marker>
          <c:spPr>
            <a:solidFill>
              <a:schemeClr val="accent1"/>
            </a:solidFill>
            <a:ln w="9525">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25"/>
        <c:spPr>
          <a:solidFill>
            <a:schemeClr val="accent1"/>
          </a:solidFill>
          <a:ln w="28575" cap="rnd">
            <a:noFill/>
            <a:round/>
          </a:ln>
          <a:effectLst/>
        </c:spPr>
        <c:marker>
          <c:spPr>
            <a:solidFill>
              <a:schemeClr val="accent1"/>
            </a:solidFill>
            <a:ln w="9525">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26"/>
        <c:spPr>
          <a:solidFill>
            <a:schemeClr val="accent1"/>
          </a:solidFill>
          <a:ln w="28575" cap="rnd">
            <a:noFill/>
            <a:round/>
          </a:ln>
          <a:effectLst/>
        </c:spPr>
        <c:marker>
          <c:spPr>
            <a:solidFill>
              <a:schemeClr val="accent1"/>
            </a:solidFill>
            <a:ln w="9525">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27"/>
        <c:spPr>
          <a:solidFill>
            <a:schemeClr val="accent1"/>
          </a:solidFill>
          <a:ln w="28575" cap="rnd">
            <a:noFill/>
            <a:round/>
          </a:ln>
          <a:effectLst/>
        </c:spPr>
        <c:marker>
          <c:spPr>
            <a:solidFill>
              <a:schemeClr val="accent1"/>
            </a:solidFill>
            <a:ln w="9525">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28"/>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2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2"/>
        <c:spPr>
          <a:solidFill>
            <a:schemeClr val="accent1"/>
          </a:solidFill>
          <a:ln w="25400">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4"/>
        <c:spPr>
          <a:solidFill>
            <a:schemeClr val="accent1"/>
          </a:solidFill>
          <a:ln>
            <a:noFill/>
          </a:ln>
          <a:effectLst/>
        </c:spPr>
      </c:pivotFmt>
      <c:pivotFmt>
        <c:idx val="3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9"/>
        <c:spPr>
          <a:solidFill>
            <a:schemeClr val="accent1"/>
          </a:solidFill>
          <a:ln w="25400">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4"/>
        <c:spPr>
          <a:solidFill>
            <a:schemeClr val="accent1"/>
          </a:solidFill>
          <a:ln w="25400">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8923570987073715"/>
          <c:y val="0.14339800739875377"/>
          <c:w val="0.55135025515339364"/>
          <c:h val="0.69958261377577124"/>
        </c:manualLayout>
      </c:layout>
      <c:barChart>
        <c:barDir val="bar"/>
        <c:grouping val="clustered"/>
        <c:varyColors val="0"/>
        <c:ser>
          <c:idx val="0"/>
          <c:order val="0"/>
          <c:tx>
            <c:strRef>
              <c:f>'Root Cause Analysis'!$B$34:$B$35</c:f>
              <c:strCache>
                <c:ptCount val="1"/>
                <c:pt idx="0">
                  <c:v>Negative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'Root Cause Analysis'!$A$36:$A$40</c:f>
              <c:strCache>
                <c:ptCount val="4"/>
                <c:pt idx="0">
                  <c:v>Baltimore/MD</c:v>
                </c:pt>
                <c:pt idx="1">
                  <c:v>Chicago/IL</c:v>
                </c:pt>
                <c:pt idx="2">
                  <c:v>Denver/CO</c:v>
                </c:pt>
                <c:pt idx="3">
                  <c:v>Los Angeles/CA</c:v>
                </c:pt>
              </c:strCache>
            </c:strRef>
          </c:cat>
          <c:val>
            <c:numRef>
              <c:f>'Root Cause Analysis'!$B$36:$B$40</c:f>
              <c:numCache>
                <c:formatCode>0.00%</c:formatCode>
                <c:ptCount val="4"/>
                <c:pt idx="0">
                  <c:v>0.33549949031600407</c:v>
                </c:pt>
                <c:pt idx="1">
                  <c:v>0.340337224383917</c:v>
                </c:pt>
                <c:pt idx="2">
                  <c:v>0.33114256825075833</c:v>
                </c:pt>
                <c:pt idx="3">
                  <c:v>0.33411716593395357</c:v>
                </c:pt>
              </c:numCache>
            </c:numRef>
          </c:val>
          <c:extLst>
            <c:ext xmlns:c16="http://schemas.microsoft.com/office/drawing/2014/chart" uri="{C3380CC4-5D6E-409C-BE32-E72D297353CC}">
              <c16:uniqueId val="{00000000-9608-4C65-A6FE-A65564FCB5B2}"/>
            </c:ext>
          </c:extLst>
        </c:ser>
        <c:ser>
          <c:idx val="1"/>
          <c:order val="1"/>
          <c:tx>
            <c:strRef>
              <c:f>'Root Cause Analysis'!$C$34:$C$35</c:f>
              <c:strCache>
                <c:ptCount val="1"/>
                <c:pt idx="0">
                  <c:v>Neutral</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'Root Cause Analysis'!$A$36:$A$40</c:f>
              <c:strCache>
                <c:ptCount val="4"/>
                <c:pt idx="0">
                  <c:v>Baltimore/MD</c:v>
                </c:pt>
                <c:pt idx="1">
                  <c:v>Chicago/IL</c:v>
                </c:pt>
                <c:pt idx="2">
                  <c:v>Denver/CO</c:v>
                </c:pt>
                <c:pt idx="3">
                  <c:v>Los Angeles/CA</c:v>
                </c:pt>
              </c:strCache>
            </c:strRef>
          </c:cat>
          <c:val>
            <c:numRef>
              <c:f>'Root Cause Analysis'!$C$36:$C$40</c:f>
              <c:numCache>
                <c:formatCode>0.00%</c:formatCode>
                <c:ptCount val="4"/>
                <c:pt idx="0">
                  <c:v>0.26465341488277266</c:v>
                </c:pt>
                <c:pt idx="1">
                  <c:v>0.26874189364461737</c:v>
                </c:pt>
                <c:pt idx="2">
                  <c:v>0.28665318503538928</c:v>
                </c:pt>
                <c:pt idx="3">
                  <c:v>0.26091401697167976</c:v>
                </c:pt>
              </c:numCache>
            </c:numRef>
          </c:val>
          <c:extLst>
            <c:ext xmlns:c16="http://schemas.microsoft.com/office/drawing/2014/chart" uri="{C3380CC4-5D6E-409C-BE32-E72D297353CC}">
              <c16:uniqueId val="{00000001-9608-4C65-A6FE-A65564FCB5B2}"/>
            </c:ext>
          </c:extLst>
        </c:ser>
        <c:ser>
          <c:idx val="2"/>
          <c:order val="2"/>
          <c:tx>
            <c:strRef>
              <c:f>'Root Cause Analysis'!$D$34:$D$35</c:f>
              <c:strCache>
                <c:ptCount val="1"/>
                <c:pt idx="0">
                  <c:v>Positive</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'Root Cause Analysis'!$A$36:$A$40</c:f>
              <c:strCache>
                <c:ptCount val="4"/>
                <c:pt idx="0">
                  <c:v>Baltimore/MD</c:v>
                </c:pt>
                <c:pt idx="1">
                  <c:v>Chicago/IL</c:v>
                </c:pt>
                <c:pt idx="2">
                  <c:v>Denver/CO</c:v>
                </c:pt>
                <c:pt idx="3">
                  <c:v>Los Angeles/CA</c:v>
                </c:pt>
              </c:strCache>
            </c:strRef>
          </c:cat>
          <c:val>
            <c:numRef>
              <c:f>'Root Cause Analysis'!$D$36:$D$40</c:f>
              <c:numCache>
                <c:formatCode>0.00%</c:formatCode>
                <c:ptCount val="4"/>
                <c:pt idx="0">
                  <c:v>0.1154434250764526</c:v>
                </c:pt>
                <c:pt idx="1">
                  <c:v>0.11206225680933853</c:v>
                </c:pt>
                <c:pt idx="2">
                  <c:v>0.11627906976744186</c:v>
                </c:pt>
                <c:pt idx="3">
                  <c:v>0.12340251508025764</c:v>
                </c:pt>
              </c:numCache>
            </c:numRef>
          </c:val>
          <c:extLst>
            <c:ext xmlns:c16="http://schemas.microsoft.com/office/drawing/2014/chart" uri="{C3380CC4-5D6E-409C-BE32-E72D297353CC}">
              <c16:uniqueId val="{00000002-9608-4C65-A6FE-A65564FCB5B2}"/>
            </c:ext>
          </c:extLst>
        </c:ser>
        <c:ser>
          <c:idx val="3"/>
          <c:order val="3"/>
          <c:tx>
            <c:strRef>
              <c:f>'Root Cause Analysis'!$E$34:$E$35</c:f>
              <c:strCache>
                <c:ptCount val="1"/>
                <c:pt idx="0">
                  <c:v>Very Negative</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'Root Cause Analysis'!$A$36:$A$40</c:f>
              <c:strCache>
                <c:ptCount val="4"/>
                <c:pt idx="0">
                  <c:v>Baltimore/MD</c:v>
                </c:pt>
                <c:pt idx="1">
                  <c:v>Chicago/IL</c:v>
                </c:pt>
                <c:pt idx="2">
                  <c:v>Denver/CO</c:v>
                </c:pt>
                <c:pt idx="3">
                  <c:v>Los Angeles/CA</c:v>
                </c:pt>
              </c:strCache>
            </c:strRef>
          </c:cat>
          <c:val>
            <c:numRef>
              <c:f>'Root Cause Analysis'!$E$36:$E$40</c:f>
              <c:numCache>
                <c:formatCode>0.00%</c:formatCode>
                <c:ptCount val="4"/>
                <c:pt idx="0">
                  <c:v>0.18616207951070338</c:v>
                </c:pt>
                <c:pt idx="1">
                  <c:v>0.18002594033722438</c:v>
                </c:pt>
                <c:pt idx="2">
                  <c:v>0.17947421638018199</c:v>
                </c:pt>
                <c:pt idx="3">
                  <c:v>0.1830078724056845</c:v>
                </c:pt>
              </c:numCache>
            </c:numRef>
          </c:val>
          <c:extLst>
            <c:ext xmlns:c16="http://schemas.microsoft.com/office/drawing/2014/chart" uri="{C3380CC4-5D6E-409C-BE32-E72D297353CC}">
              <c16:uniqueId val="{00000003-9608-4C65-A6FE-A65564FCB5B2}"/>
            </c:ext>
          </c:extLst>
        </c:ser>
        <c:ser>
          <c:idx val="4"/>
          <c:order val="4"/>
          <c:tx>
            <c:strRef>
              <c:f>'Root Cause Analysis'!$F$34:$F$35</c:f>
              <c:strCache>
                <c:ptCount val="1"/>
                <c:pt idx="0">
                  <c:v>Very Positive</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'Root Cause Analysis'!$A$36:$A$40</c:f>
              <c:strCache>
                <c:ptCount val="4"/>
                <c:pt idx="0">
                  <c:v>Baltimore/MD</c:v>
                </c:pt>
                <c:pt idx="1">
                  <c:v>Chicago/IL</c:v>
                </c:pt>
                <c:pt idx="2">
                  <c:v>Denver/CO</c:v>
                </c:pt>
                <c:pt idx="3">
                  <c:v>Los Angeles/CA</c:v>
                </c:pt>
              </c:strCache>
            </c:strRef>
          </c:cat>
          <c:val>
            <c:numRef>
              <c:f>'Root Cause Analysis'!$F$36:$F$40</c:f>
              <c:numCache>
                <c:formatCode>0.00%</c:formatCode>
                <c:ptCount val="4"/>
                <c:pt idx="0">
                  <c:v>9.8241590214067281E-2</c:v>
                </c:pt>
                <c:pt idx="1">
                  <c:v>9.883268482490272E-2</c:v>
                </c:pt>
                <c:pt idx="2">
                  <c:v>8.6450960566228516E-2</c:v>
                </c:pt>
                <c:pt idx="3">
                  <c:v>9.8558429608424494E-2</c:v>
                </c:pt>
              </c:numCache>
            </c:numRef>
          </c:val>
          <c:extLst>
            <c:ext xmlns:c16="http://schemas.microsoft.com/office/drawing/2014/chart" uri="{C3380CC4-5D6E-409C-BE32-E72D297353CC}">
              <c16:uniqueId val="{00000004-9608-4C65-A6FE-A65564FCB5B2}"/>
            </c:ext>
          </c:extLst>
        </c:ser>
        <c:dLbls>
          <c:dLblPos val="inEnd"/>
          <c:showLegendKey val="0"/>
          <c:showVal val="1"/>
          <c:showCatName val="0"/>
          <c:showSerName val="0"/>
          <c:showPercent val="0"/>
          <c:showBubbleSize val="0"/>
        </c:dLbls>
        <c:gapWidth val="115"/>
        <c:overlap val="-20"/>
        <c:axId val="2017871040"/>
        <c:axId val="2019273248"/>
      </c:barChart>
      <c:catAx>
        <c:axId val="2017871040"/>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2019273248"/>
        <c:crosses val="autoZero"/>
        <c:auto val="1"/>
        <c:lblAlgn val="ctr"/>
        <c:lblOffset val="100"/>
        <c:noMultiLvlLbl val="0"/>
      </c:catAx>
      <c:valAx>
        <c:axId val="2019273248"/>
        <c:scaling>
          <c:orientation val="minMax"/>
        </c:scaling>
        <c:delete val="0"/>
        <c:axPos val="b"/>
        <c:majorGridlines>
          <c:spPr>
            <a:ln w="9525" cap="flat" cmpd="sng" algn="ctr">
              <a:solidFill>
                <a:schemeClr val="lt1">
                  <a:lumMod val="95000"/>
                  <a:alpha val="10000"/>
                </a:schemeClr>
              </a:solidFill>
              <a:round/>
            </a:ln>
            <a:effectLst/>
          </c:spPr>
        </c:majorGridlines>
        <c:title>
          <c:tx>
            <c:rich>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IN" dirty="0"/>
                  <a:t>SENTIMENT PERCENTAGE</a:t>
                </a:r>
              </a:p>
            </c:rich>
          </c:tx>
          <c:overlay val="0"/>
          <c:spPr>
            <a:noFill/>
            <a:ln>
              <a:noFill/>
            </a:ln>
            <a:effectLst/>
          </c:spPr>
          <c:txPr>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201787104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[Final Project Sheet.xlsx]Root Cause Analysis!PivotTable7</c:name>
    <c:fmtId val="-1"/>
  </c:pivotSource>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Sentiment affected due to call duration</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'Root Cause Analysis'!$B$50:$B$51</c:f>
              <c:strCache>
                <c:ptCount val="1"/>
                <c:pt idx="0">
                  <c:v>Negative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'Root Cause Analysis'!$A$52:$A$60</c:f>
              <c:strCache>
                <c:ptCount val="8"/>
                <c:pt idx="0">
                  <c:v> 21 to 25</c:v>
                </c:pt>
                <c:pt idx="1">
                  <c:v> 36 to 40</c:v>
                </c:pt>
                <c:pt idx="2">
                  <c:v> 5 to 10</c:v>
                </c:pt>
                <c:pt idx="3">
                  <c:v>11 to 15</c:v>
                </c:pt>
                <c:pt idx="4">
                  <c:v>16 to 20</c:v>
                </c:pt>
                <c:pt idx="5">
                  <c:v>26 to 30</c:v>
                </c:pt>
                <c:pt idx="6">
                  <c:v>31 to 35</c:v>
                </c:pt>
                <c:pt idx="7">
                  <c:v>41 to 45</c:v>
                </c:pt>
              </c:strCache>
            </c:strRef>
          </c:cat>
          <c:val>
            <c:numRef>
              <c:f>'Root Cause Analysis'!$B$52:$B$60</c:f>
              <c:numCache>
                <c:formatCode>0.00%</c:formatCode>
                <c:ptCount val="8"/>
                <c:pt idx="0">
                  <c:v>0.33970438328236491</c:v>
                </c:pt>
                <c:pt idx="1">
                  <c:v>0.3535102952121062</c:v>
                </c:pt>
                <c:pt idx="2">
                  <c:v>0.33457634141288584</c:v>
                </c:pt>
                <c:pt idx="3">
                  <c:v>0.32806525618149374</c:v>
                </c:pt>
                <c:pt idx="4">
                  <c:v>0.3204971971728004</c:v>
                </c:pt>
                <c:pt idx="5">
                  <c:v>0.32891885384059716</c:v>
                </c:pt>
                <c:pt idx="6">
                  <c:v>0.33232931726907633</c:v>
                </c:pt>
                <c:pt idx="7">
                  <c:v>0.34984984984984985</c:v>
                </c:pt>
              </c:numCache>
            </c:numRef>
          </c:val>
          <c:extLst>
            <c:ext xmlns:c16="http://schemas.microsoft.com/office/drawing/2014/chart" uri="{C3380CC4-5D6E-409C-BE32-E72D297353CC}">
              <c16:uniqueId val="{00000000-CEC8-41BC-BA41-1D22796B6C46}"/>
            </c:ext>
          </c:extLst>
        </c:ser>
        <c:ser>
          <c:idx val="1"/>
          <c:order val="1"/>
          <c:tx>
            <c:strRef>
              <c:f>'Root Cause Analysis'!$C$50:$C$51</c:f>
              <c:strCache>
                <c:ptCount val="1"/>
                <c:pt idx="0">
                  <c:v>Neutral</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'Root Cause Analysis'!$A$52:$A$60</c:f>
              <c:strCache>
                <c:ptCount val="8"/>
                <c:pt idx="0">
                  <c:v> 21 to 25</c:v>
                </c:pt>
                <c:pt idx="1">
                  <c:v> 36 to 40</c:v>
                </c:pt>
                <c:pt idx="2">
                  <c:v> 5 to 10</c:v>
                </c:pt>
                <c:pt idx="3">
                  <c:v>11 to 15</c:v>
                </c:pt>
                <c:pt idx="4">
                  <c:v>16 to 20</c:v>
                </c:pt>
                <c:pt idx="5">
                  <c:v>26 to 30</c:v>
                </c:pt>
                <c:pt idx="6">
                  <c:v>31 to 35</c:v>
                </c:pt>
                <c:pt idx="7">
                  <c:v>41 to 45</c:v>
                </c:pt>
              </c:strCache>
            </c:strRef>
          </c:cat>
          <c:val>
            <c:numRef>
              <c:f>'Root Cause Analysis'!$C$52:$C$60</c:f>
              <c:numCache>
                <c:formatCode>0.00%</c:formatCode>
                <c:ptCount val="8"/>
                <c:pt idx="0">
                  <c:v>0.27344546381243628</c:v>
                </c:pt>
                <c:pt idx="1">
                  <c:v>0.25403125775241875</c:v>
                </c:pt>
                <c:pt idx="2">
                  <c:v>0.26289620882535736</c:v>
                </c:pt>
                <c:pt idx="3">
                  <c:v>0.27529951567677796</c:v>
                </c:pt>
                <c:pt idx="4">
                  <c:v>0.26273458445040215</c:v>
                </c:pt>
                <c:pt idx="5">
                  <c:v>0.26414640019263186</c:v>
                </c:pt>
                <c:pt idx="6">
                  <c:v>0.27058232931726905</c:v>
                </c:pt>
                <c:pt idx="7">
                  <c:v>0.26401401401401403</c:v>
                </c:pt>
              </c:numCache>
            </c:numRef>
          </c:val>
          <c:extLst>
            <c:ext xmlns:c16="http://schemas.microsoft.com/office/drawing/2014/chart" uri="{C3380CC4-5D6E-409C-BE32-E72D297353CC}">
              <c16:uniqueId val="{00000001-CEC8-41BC-BA41-1D22796B6C46}"/>
            </c:ext>
          </c:extLst>
        </c:ser>
        <c:ser>
          <c:idx val="2"/>
          <c:order val="2"/>
          <c:tx>
            <c:strRef>
              <c:f>'Root Cause Analysis'!$D$50:$D$51</c:f>
              <c:strCache>
                <c:ptCount val="1"/>
                <c:pt idx="0">
                  <c:v>Positive</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'Root Cause Analysis'!$A$52:$A$60</c:f>
              <c:strCache>
                <c:ptCount val="8"/>
                <c:pt idx="0">
                  <c:v> 21 to 25</c:v>
                </c:pt>
                <c:pt idx="1">
                  <c:v> 36 to 40</c:v>
                </c:pt>
                <c:pt idx="2">
                  <c:v> 5 to 10</c:v>
                </c:pt>
                <c:pt idx="3">
                  <c:v>11 to 15</c:v>
                </c:pt>
                <c:pt idx="4">
                  <c:v>16 to 20</c:v>
                </c:pt>
                <c:pt idx="5">
                  <c:v>26 to 30</c:v>
                </c:pt>
                <c:pt idx="6">
                  <c:v>31 to 35</c:v>
                </c:pt>
                <c:pt idx="7">
                  <c:v>41 to 45</c:v>
                </c:pt>
              </c:strCache>
            </c:strRef>
          </c:cat>
          <c:val>
            <c:numRef>
              <c:f>'Root Cause Analysis'!$D$52:$D$60</c:f>
              <c:numCache>
                <c:formatCode>0.00%</c:formatCode>
                <c:ptCount val="8"/>
                <c:pt idx="0">
                  <c:v>0.11085626911314984</c:v>
                </c:pt>
                <c:pt idx="1">
                  <c:v>0.11907715207144628</c:v>
                </c:pt>
                <c:pt idx="2">
                  <c:v>0.12222912782266418</c:v>
                </c:pt>
                <c:pt idx="3">
                  <c:v>0.11572775936783074</c:v>
                </c:pt>
                <c:pt idx="4">
                  <c:v>0.1274677065561784</c:v>
                </c:pt>
                <c:pt idx="5">
                  <c:v>0.12159884420900553</c:v>
                </c:pt>
                <c:pt idx="6">
                  <c:v>0.12449799196787148</c:v>
                </c:pt>
                <c:pt idx="7">
                  <c:v>0.11136136136136136</c:v>
                </c:pt>
              </c:numCache>
            </c:numRef>
          </c:val>
          <c:extLst>
            <c:ext xmlns:c16="http://schemas.microsoft.com/office/drawing/2014/chart" uri="{C3380CC4-5D6E-409C-BE32-E72D297353CC}">
              <c16:uniqueId val="{00000002-CEC8-41BC-BA41-1D22796B6C46}"/>
            </c:ext>
          </c:extLst>
        </c:ser>
        <c:ser>
          <c:idx val="3"/>
          <c:order val="3"/>
          <c:tx>
            <c:strRef>
              <c:f>'Root Cause Analysis'!$E$50:$E$51</c:f>
              <c:strCache>
                <c:ptCount val="1"/>
                <c:pt idx="0">
                  <c:v>Very Negative</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'Root Cause Analysis'!$A$52:$A$60</c:f>
              <c:strCache>
                <c:ptCount val="8"/>
                <c:pt idx="0">
                  <c:v> 21 to 25</c:v>
                </c:pt>
                <c:pt idx="1">
                  <c:v> 36 to 40</c:v>
                </c:pt>
                <c:pt idx="2">
                  <c:v> 5 to 10</c:v>
                </c:pt>
                <c:pt idx="3">
                  <c:v>11 to 15</c:v>
                </c:pt>
                <c:pt idx="4">
                  <c:v>16 to 20</c:v>
                </c:pt>
                <c:pt idx="5">
                  <c:v>26 to 30</c:v>
                </c:pt>
                <c:pt idx="6">
                  <c:v>31 to 35</c:v>
                </c:pt>
                <c:pt idx="7">
                  <c:v>41 to 45</c:v>
                </c:pt>
              </c:strCache>
            </c:strRef>
          </c:cat>
          <c:val>
            <c:numRef>
              <c:f>'Root Cause Analysis'!$E$52:$E$60</c:f>
              <c:numCache>
                <c:formatCode>0.00%</c:formatCode>
                <c:ptCount val="8"/>
                <c:pt idx="0">
                  <c:v>0.17864424057084607</c:v>
                </c:pt>
                <c:pt idx="1">
                  <c:v>0.1815926569089556</c:v>
                </c:pt>
                <c:pt idx="2">
                  <c:v>0.18686554795939506</c:v>
                </c:pt>
                <c:pt idx="3">
                  <c:v>0.18047412694366557</c:v>
                </c:pt>
                <c:pt idx="4">
                  <c:v>0.18523031927857664</c:v>
                </c:pt>
                <c:pt idx="5">
                  <c:v>0.1887791957620997</c:v>
                </c:pt>
                <c:pt idx="6">
                  <c:v>0.17921686746987953</c:v>
                </c:pt>
                <c:pt idx="7">
                  <c:v>0.18143143143143142</c:v>
                </c:pt>
              </c:numCache>
            </c:numRef>
          </c:val>
          <c:extLst>
            <c:ext xmlns:c16="http://schemas.microsoft.com/office/drawing/2014/chart" uri="{C3380CC4-5D6E-409C-BE32-E72D297353CC}">
              <c16:uniqueId val="{00000003-CEC8-41BC-BA41-1D22796B6C46}"/>
            </c:ext>
          </c:extLst>
        </c:ser>
        <c:ser>
          <c:idx val="4"/>
          <c:order val="4"/>
          <c:tx>
            <c:strRef>
              <c:f>'Root Cause Analysis'!$F$50:$F$51</c:f>
              <c:strCache>
                <c:ptCount val="1"/>
                <c:pt idx="0">
                  <c:v>Very Positive</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'Root Cause Analysis'!$A$52:$A$60</c:f>
              <c:strCache>
                <c:ptCount val="8"/>
                <c:pt idx="0">
                  <c:v> 21 to 25</c:v>
                </c:pt>
                <c:pt idx="1">
                  <c:v> 36 to 40</c:v>
                </c:pt>
                <c:pt idx="2">
                  <c:v> 5 to 10</c:v>
                </c:pt>
                <c:pt idx="3">
                  <c:v>11 to 15</c:v>
                </c:pt>
                <c:pt idx="4">
                  <c:v>16 to 20</c:v>
                </c:pt>
                <c:pt idx="5">
                  <c:v>26 to 30</c:v>
                </c:pt>
                <c:pt idx="6">
                  <c:v>31 to 35</c:v>
                </c:pt>
                <c:pt idx="7">
                  <c:v>41 to 45</c:v>
                </c:pt>
              </c:strCache>
            </c:strRef>
          </c:cat>
          <c:val>
            <c:numRef>
              <c:f>'Root Cause Analysis'!$F$52:$F$60</c:f>
              <c:numCache>
                <c:formatCode>0.00%</c:formatCode>
                <c:ptCount val="8"/>
                <c:pt idx="0">
                  <c:v>9.7349643221202847E-2</c:v>
                </c:pt>
                <c:pt idx="1">
                  <c:v>9.1788638055073188E-2</c:v>
                </c:pt>
                <c:pt idx="2">
                  <c:v>9.3432773979697528E-2</c:v>
                </c:pt>
                <c:pt idx="3">
                  <c:v>0.10043334183023196</c:v>
                </c:pt>
                <c:pt idx="4">
                  <c:v>0.1040701925420424</c:v>
                </c:pt>
                <c:pt idx="5">
                  <c:v>9.6556705995665779E-2</c:v>
                </c:pt>
                <c:pt idx="6">
                  <c:v>9.337349397590361E-2</c:v>
                </c:pt>
                <c:pt idx="7">
                  <c:v>9.3343343343343349E-2</c:v>
                </c:pt>
              </c:numCache>
            </c:numRef>
          </c:val>
          <c:extLst>
            <c:ext xmlns:c16="http://schemas.microsoft.com/office/drawing/2014/chart" uri="{C3380CC4-5D6E-409C-BE32-E72D297353CC}">
              <c16:uniqueId val="{00000004-CEC8-41BC-BA41-1D22796B6C46}"/>
            </c:ext>
          </c:extLst>
        </c:ser>
        <c:dLbls>
          <c:dLblPos val="outEnd"/>
          <c:showLegendKey val="0"/>
          <c:showVal val="1"/>
          <c:showCatName val="0"/>
          <c:showSerName val="0"/>
          <c:showPercent val="0"/>
          <c:showBubbleSize val="0"/>
        </c:dLbls>
        <c:gapWidth val="100"/>
        <c:overlap val="-24"/>
        <c:axId val="2042676416"/>
        <c:axId val="2031515104"/>
      </c:barChart>
      <c:catAx>
        <c:axId val="2042676416"/>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2031515104"/>
        <c:crosses val="autoZero"/>
        <c:auto val="1"/>
        <c:lblAlgn val="ctr"/>
        <c:lblOffset val="100"/>
        <c:noMultiLvlLbl val="0"/>
      </c:catAx>
      <c:valAx>
        <c:axId val="2031515104"/>
        <c:scaling>
          <c:orientation val="minMax"/>
        </c:scaling>
        <c:delete val="0"/>
        <c:axPos val="l"/>
        <c:majorGridlines>
          <c:spPr>
            <a:ln w="9525" cap="flat" cmpd="sng" algn="ctr">
              <a:solidFill>
                <a:schemeClr val="lt1">
                  <a:lumMod val="95000"/>
                  <a:alpha val="10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2042676416"/>
        <c:crosses val="autoZero"/>
        <c:crossBetween val="between"/>
      </c:valAx>
      <c:spPr>
        <a:noFill/>
        <a:ln>
          <a:noFill/>
        </a:ln>
        <a:effectLst/>
      </c:spPr>
    </c:plotArea>
    <c:legend>
      <c:legendPos val="r"/>
      <c:layout>
        <c:manualLayout>
          <c:xMode val="edge"/>
          <c:yMode val="edge"/>
          <c:x val="0.84826415000442357"/>
          <c:y val="0.45193506112150345"/>
          <c:w val="0.11734310613772789"/>
          <c:h val="0.29599304358202488"/>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[Final Project Sheet.xlsx]Root Cause Analysis!PivotTable2</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sz="1600" dirty="0"/>
              <a:t>PAYMENT ISSUES</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'Root Cause Analysis'!$I$101:$I$102</c:f>
              <c:strCache>
                <c:ptCount val="1"/>
                <c:pt idx="0">
                  <c:v>Above SLA</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'Root Cause Analysis'!$H$103:$H$104</c:f>
              <c:strCache>
                <c:ptCount val="1"/>
                <c:pt idx="0">
                  <c:v>Call-Center</c:v>
                </c:pt>
              </c:strCache>
            </c:strRef>
          </c:cat>
          <c:val>
            <c:numRef>
              <c:f>'Root Cause Analysis'!$I$103:$I$104</c:f>
              <c:numCache>
                <c:formatCode>0.00%</c:formatCode>
                <c:ptCount val="1"/>
                <c:pt idx="0">
                  <c:v>0.11981469783112234</c:v>
                </c:pt>
              </c:numCache>
            </c:numRef>
          </c:val>
          <c:extLst>
            <c:ext xmlns:c16="http://schemas.microsoft.com/office/drawing/2014/chart" uri="{C3380CC4-5D6E-409C-BE32-E72D297353CC}">
              <c16:uniqueId val="{00000000-B6C5-4B12-B423-50CF7699D6B4}"/>
            </c:ext>
          </c:extLst>
        </c:ser>
        <c:ser>
          <c:idx val="1"/>
          <c:order val="1"/>
          <c:tx>
            <c:strRef>
              <c:f>'Root Cause Analysis'!$J$101:$J$102</c:f>
              <c:strCache>
                <c:ptCount val="1"/>
                <c:pt idx="0">
                  <c:v>Below SLA</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'Root Cause Analysis'!$H$103:$H$104</c:f>
              <c:strCache>
                <c:ptCount val="1"/>
                <c:pt idx="0">
                  <c:v>Call-Center</c:v>
                </c:pt>
              </c:strCache>
            </c:strRef>
          </c:cat>
          <c:val>
            <c:numRef>
              <c:f>'Root Cause Analysis'!$J$103:$J$104</c:f>
              <c:numCache>
                <c:formatCode>0.00%</c:formatCode>
                <c:ptCount val="1"/>
                <c:pt idx="0">
                  <c:v>0.25710675931775112</c:v>
                </c:pt>
              </c:numCache>
            </c:numRef>
          </c:val>
          <c:extLst>
            <c:ext xmlns:c16="http://schemas.microsoft.com/office/drawing/2014/chart" uri="{C3380CC4-5D6E-409C-BE32-E72D297353CC}">
              <c16:uniqueId val="{00000001-B6C5-4B12-B423-50CF7699D6B4}"/>
            </c:ext>
          </c:extLst>
        </c:ser>
        <c:ser>
          <c:idx val="2"/>
          <c:order val="2"/>
          <c:tx>
            <c:strRef>
              <c:f>'Root Cause Analysis'!$K$101:$K$102</c:f>
              <c:strCache>
                <c:ptCount val="1"/>
                <c:pt idx="0">
                  <c:v>Within SLA</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'Root Cause Analysis'!$H$103:$H$104</c:f>
              <c:strCache>
                <c:ptCount val="1"/>
                <c:pt idx="0">
                  <c:v>Call-Center</c:v>
                </c:pt>
              </c:strCache>
            </c:strRef>
          </c:cat>
          <c:val>
            <c:numRef>
              <c:f>'Root Cause Analysis'!$K$103:$K$104</c:f>
              <c:numCache>
                <c:formatCode>0.00%</c:formatCode>
                <c:ptCount val="1"/>
                <c:pt idx="0">
                  <c:v>0.62307854285112652</c:v>
                </c:pt>
              </c:numCache>
            </c:numRef>
          </c:val>
          <c:extLst>
            <c:ext xmlns:c16="http://schemas.microsoft.com/office/drawing/2014/chart" uri="{C3380CC4-5D6E-409C-BE32-E72D297353CC}">
              <c16:uniqueId val="{00000002-B6C5-4B12-B423-50CF7699D6B4}"/>
            </c:ext>
          </c:extLst>
        </c:ser>
        <c:dLbls>
          <c:dLblPos val="outEnd"/>
          <c:showLegendKey val="0"/>
          <c:showVal val="1"/>
          <c:showCatName val="0"/>
          <c:showSerName val="0"/>
          <c:showPercent val="0"/>
          <c:showBubbleSize val="0"/>
        </c:dLbls>
        <c:gapWidth val="100"/>
        <c:overlap val="-24"/>
        <c:axId val="984661119"/>
        <c:axId val="982770767"/>
      </c:barChart>
      <c:catAx>
        <c:axId val="984661119"/>
        <c:scaling>
          <c:orientation val="minMax"/>
        </c:scaling>
        <c:delete val="0"/>
        <c:axPos val="b"/>
        <c:numFmt formatCode="General" sourceLinked="1"/>
        <c:majorTickMark val="out"/>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982770767"/>
        <c:crosses val="autoZero"/>
        <c:auto val="1"/>
        <c:lblAlgn val="ctr"/>
        <c:lblOffset val="100"/>
        <c:noMultiLvlLbl val="0"/>
      </c:catAx>
      <c:valAx>
        <c:axId val="982770767"/>
        <c:scaling>
          <c:orientation val="minMax"/>
        </c:scaling>
        <c:delete val="0"/>
        <c:axPos val="l"/>
        <c:majorGridlines>
          <c:spPr>
            <a:ln w="9525" cap="flat" cmpd="sng" algn="ctr">
              <a:solidFill>
                <a:schemeClr val="lt1">
                  <a:lumMod val="95000"/>
                  <a:alpha val="10000"/>
                </a:schemeClr>
              </a:solidFill>
              <a:round/>
            </a:ln>
            <a:effectLst/>
          </c:spPr>
        </c:majorGridlines>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98466111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[Final Project Sheet.xlsx]Root Cause Analysis!PivotTable2</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sz="1600" dirty="0"/>
              <a:t>BILLING ISSUES</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'Root Cause Analysis'!$I$101:$I$102</c:f>
              <c:strCache>
                <c:ptCount val="1"/>
                <c:pt idx="0">
                  <c:v>Above SLA</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'Root Cause Analysis'!$H$103:$H$107</c:f>
              <c:strCache>
                <c:ptCount val="4"/>
                <c:pt idx="0">
                  <c:v>Call-Center</c:v>
                </c:pt>
                <c:pt idx="1">
                  <c:v>Chatbot</c:v>
                </c:pt>
                <c:pt idx="2">
                  <c:v>Email</c:v>
                </c:pt>
                <c:pt idx="3">
                  <c:v>Web</c:v>
                </c:pt>
              </c:strCache>
            </c:strRef>
          </c:cat>
          <c:val>
            <c:numRef>
              <c:f>'Root Cause Analysis'!$I$103:$I$107</c:f>
              <c:numCache>
                <c:formatCode>0.00%</c:formatCode>
                <c:ptCount val="4"/>
                <c:pt idx="0">
                  <c:v>0.12580645161290321</c:v>
                </c:pt>
                <c:pt idx="1">
                  <c:v>0.12370784612777495</c:v>
                </c:pt>
                <c:pt idx="2">
                  <c:v>0.12709710218607015</c:v>
                </c:pt>
                <c:pt idx="3">
                  <c:v>0.13448873483535528</c:v>
                </c:pt>
              </c:numCache>
            </c:numRef>
          </c:val>
          <c:extLst>
            <c:ext xmlns:c16="http://schemas.microsoft.com/office/drawing/2014/chart" uri="{C3380CC4-5D6E-409C-BE32-E72D297353CC}">
              <c16:uniqueId val="{00000000-7712-444F-8593-07AF1A466D98}"/>
            </c:ext>
          </c:extLst>
        </c:ser>
        <c:ser>
          <c:idx val="1"/>
          <c:order val="1"/>
          <c:tx>
            <c:strRef>
              <c:f>'Root Cause Analysis'!$J$101:$J$102</c:f>
              <c:strCache>
                <c:ptCount val="1"/>
                <c:pt idx="0">
                  <c:v>Below SLA</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'Root Cause Analysis'!$H$103:$H$107</c:f>
              <c:strCache>
                <c:ptCount val="4"/>
                <c:pt idx="0">
                  <c:v>Call-Center</c:v>
                </c:pt>
                <c:pt idx="1">
                  <c:v>Chatbot</c:v>
                </c:pt>
                <c:pt idx="2">
                  <c:v>Email</c:v>
                </c:pt>
                <c:pt idx="3">
                  <c:v>Web</c:v>
                </c:pt>
              </c:strCache>
            </c:strRef>
          </c:cat>
          <c:val>
            <c:numRef>
              <c:f>'Root Cause Analysis'!$J$103:$J$107</c:f>
              <c:numCache>
                <c:formatCode>0.00%</c:formatCode>
                <c:ptCount val="4"/>
                <c:pt idx="0">
                  <c:v>0.2468590831918506</c:v>
                </c:pt>
                <c:pt idx="1">
                  <c:v>0.24114556854770378</c:v>
                </c:pt>
                <c:pt idx="2">
                  <c:v>0.24368751059142518</c:v>
                </c:pt>
                <c:pt idx="3">
                  <c:v>0.25043327556325823</c:v>
                </c:pt>
              </c:numCache>
            </c:numRef>
          </c:val>
          <c:extLst>
            <c:ext xmlns:c16="http://schemas.microsoft.com/office/drawing/2014/chart" uri="{C3380CC4-5D6E-409C-BE32-E72D297353CC}">
              <c16:uniqueId val="{00000001-7712-444F-8593-07AF1A466D98}"/>
            </c:ext>
          </c:extLst>
        </c:ser>
        <c:ser>
          <c:idx val="2"/>
          <c:order val="2"/>
          <c:tx>
            <c:strRef>
              <c:f>'Root Cause Analysis'!$K$101:$K$102</c:f>
              <c:strCache>
                <c:ptCount val="1"/>
                <c:pt idx="0">
                  <c:v>Within SLA</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'Root Cause Analysis'!$H$103:$H$107</c:f>
              <c:strCache>
                <c:ptCount val="4"/>
                <c:pt idx="0">
                  <c:v>Call-Center</c:v>
                </c:pt>
                <c:pt idx="1">
                  <c:v>Chatbot</c:v>
                </c:pt>
                <c:pt idx="2">
                  <c:v>Email</c:v>
                </c:pt>
                <c:pt idx="3">
                  <c:v>Web</c:v>
                </c:pt>
              </c:strCache>
            </c:strRef>
          </c:cat>
          <c:val>
            <c:numRef>
              <c:f>'Root Cause Analysis'!$K$103:$K$107</c:f>
              <c:numCache>
                <c:formatCode>0.00%</c:formatCode>
                <c:ptCount val="4"/>
                <c:pt idx="0">
                  <c:v>0.62733446519524616</c:v>
                </c:pt>
                <c:pt idx="1">
                  <c:v>0.63514658532452128</c:v>
                </c:pt>
                <c:pt idx="2">
                  <c:v>0.6292153872225047</c:v>
                </c:pt>
                <c:pt idx="3">
                  <c:v>0.61507798960138649</c:v>
                </c:pt>
              </c:numCache>
            </c:numRef>
          </c:val>
          <c:extLst>
            <c:ext xmlns:c16="http://schemas.microsoft.com/office/drawing/2014/chart" uri="{C3380CC4-5D6E-409C-BE32-E72D297353CC}">
              <c16:uniqueId val="{00000002-7712-444F-8593-07AF1A466D98}"/>
            </c:ext>
          </c:extLst>
        </c:ser>
        <c:dLbls>
          <c:dLblPos val="outEnd"/>
          <c:showLegendKey val="0"/>
          <c:showVal val="1"/>
          <c:showCatName val="0"/>
          <c:showSerName val="0"/>
          <c:showPercent val="0"/>
          <c:showBubbleSize val="0"/>
        </c:dLbls>
        <c:gapWidth val="100"/>
        <c:overlap val="-24"/>
        <c:axId val="984661119"/>
        <c:axId val="982770767"/>
      </c:barChart>
      <c:catAx>
        <c:axId val="984661119"/>
        <c:scaling>
          <c:orientation val="minMax"/>
        </c:scaling>
        <c:delete val="0"/>
        <c:axPos val="b"/>
        <c:numFmt formatCode="General" sourceLinked="1"/>
        <c:majorTickMark val="out"/>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982770767"/>
        <c:crosses val="autoZero"/>
        <c:auto val="1"/>
        <c:lblAlgn val="ctr"/>
        <c:lblOffset val="100"/>
        <c:noMultiLvlLbl val="0"/>
      </c:catAx>
      <c:valAx>
        <c:axId val="982770767"/>
        <c:scaling>
          <c:orientation val="minMax"/>
        </c:scaling>
        <c:delete val="0"/>
        <c:axPos val="l"/>
        <c:majorGridlines>
          <c:spPr>
            <a:ln w="9525" cap="flat" cmpd="sng" algn="ctr">
              <a:solidFill>
                <a:schemeClr val="lt1">
                  <a:lumMod val="95000"/>
                  <a:alpha val="10000"/>
                </a:schemeClr>
              </a:solidFill>
              <a:round/>
            </a:ln>
            <a:effectLst/>
          </c:spPr>
        </c:majorGridlines>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98466111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[Final Project Sheet.xlsx]Root Cause Analysis!PivotTable2</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sz="1600" dirty="0"/>
              <a:t>SERVICE ISSUES</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'Root Cause Analysis'!$I$101:$I$102</c:f>
              <c:strCache>
                <c:ptCount val="1"/>
                <c:pt idx="0">
                  <c:v>Above SLA</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'Root Cause Analysis'!$H$103:$H$107</c:f>
              <c:strCache>
                <c:ptCount val="4"/>
                <c:pt idx="0">
                  <c:v>Call-Center</c:v>
                </c:pt>
                <c:pt idx="1">
                  <c:v>Chatbot</c:v>
                </c:pt>
                <c:pt idx="2">
                  <c:v>Email</c:v>
                </c:pt>
                <c:pt idx="3">
                  <c:v>Web</c:v>
                </c:pt>
              </c:strCache>
            </c:strRef>
          </c:cat>
          <c:val>
            <c:numRef>
              <c:f>'Root Cause Analysis'!$I$103:$I$107</c:f>
              <c:numCache>
                <c:formatCode>0.00%</c:formatCode>
                <c:ptCount val="4"/>
                <c:pt idx="0">
                  <c:v>0.12580645161290321</c:v>
                </c:pt>
                <c:pt idx="1">
                  <c:v>0.12370784612777495</c:v>
                </c:pt>
                <c:pt idx="2">
                  <c:v>0.12709710218607015</c:v>
                </c:pt>
                <c:pt idx="3">
                  <c:v>0.13448873483535528</c:v>
                </c:pt>
              </c:numCache>
            </c:numRef>
          </c:val>
          <c:extLst>
            <c:ext xmlns:c16="http://schemas.microsoft.com/office/drawing/2014/chart" uri="{C3380CC4-5D6E-409C-BE32-E72D297353CC}">
              <c16:uniqueId val="{00000000-DD3A-431E-AFE3-42CF5A746599}"/>
            </c:ext>
          </c:extLst>
        </c:ser>
        <c:ser>
          <c:idx val="1"/>
          <c:order val="1"/>
          <c:tx>
            <c:strRef>
              <c:f>'Root Cause Analysis'!$J$101:$J$102</c:f>
              <c:strCache>
                <c:ptCount val="1"/>
                <c:pt idx="0">
                  <c:v>Below SLA</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'Root Cause Analysis'!$H$103:$H$107</c:f>
              <c:strCache>
                <c:ptCount val="4"/>
                <c:pt idx="0">
                  <c:v>Call-Center</c:v>
                </c:pt>
                <c:pt idx="1">
                  <c:v>Chatbot</c:v>
                </c:pt>
                <c:pt idx="2">
                  <c:v>Email</c:v>
                </c:pt>
                <c:pt idx="3">
                  <c:v>Web</c:v>
                </c:pt>
              </c:strCache>
            </c:strRef>
          </c:cat>
          <c:val>
            <c:numRef>
              <c:f>'Root Cause Analysis'!$J$103:$J$107</c:f>
              <c:numCache>
                <c:formatCode>0.00%</c:formatCode>
                <c:ptCount val="4"/>
                <c:pt idx="0">
                  <c:v>0.2468590831918506</c:v>
                </c:pt>
                <c:pt idx="1">
                  <c:v>0.24114556854770378</c:v>
                </c:pt>
                <c:pt idx="2">
                  <c:v>0.24368751059142518</c:v>
                </c:pt>
                <c:pt idx="3">
                  <c:v>0.25043327556325823</c:v>
                </c:pt>
              </c:numCache>
            </c:numRef>
          </c:val>
          <c:extLst>
            <c:ext xmlns:c16="http://schemas.microsoft.com/office/drawing/2014/chart" uri="{C3380CC4-5D6E-409C-BE32-E72D297353CC}">
              <c16:uniqueId val="{00000001-DD3A-431E-AFE3-42CF5A746599}"/>
            </c:ext>
          </c:extLst>
        </c:ser>
        <c:ser>
          <c:idx val="2"/>
          <c:order val="2"/>
          <c:tx>
            <c:strRef>
              <c:f>'Root Cause Analysis'!$K$101:$K$102</c:f>
              <c:strCache>
                <c:ptCount val="1"/>
                <c:pt idx="0">
                  <c:v>Within SLA</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'Root Cause Analysis'!$H$103:$H$107</c:f>
              <c:strCache>
                <c:ptCount val="4"/>
                <c:pt idx="0">
                  <c:v>Call-Center</c:v>
                </c:pt>
                <c:pt idx="1">
                  <c:v>Chatbot</c:v>
                </c:pt>
                <c:pt idx="2">
                  <c:v>Email</c:v>
                </c:pt>
                <c:pt idx="3">
                  <c:v>Web</c:v>
                </c:pt>
              </c:strCache>
            </c:strRef>
          </c:cat>
          <c:val>
            <c:numRef>
              <c:f>'Root Cause Analysis'!$K$103:$K$107</c:f>
              <c:numCache>
                <c:formatCode>0.00%</c:formatCode>
                <c:ptCount val="4"/>
                <c:pt idx="0">
                  <c:v>0.62733446519524616</c:v>
                </c:pt>
                <c:pt idx="1">
                  <c:v>0.63514658532452128</c:v>
                </c:pt>
                <c:pt idx="2">
                  <c:v>0.6292153872225047</c:v>
                </c:pt>
                <c:pt idx="3">
                  <c:v>0.61507798960138649</c:v>
                </c:pt>
              </c:numCache>
            </c:numRef>
          </c:val>
          <c:extLst>
            <c:ext xmlns:c16="http://schemas.microsoft.com/office/drawing/2014/chart" uri="{C3380CC4-5D6E-409C-BE32-E72D297353CC}">
              <c16:uniqueId val="{00000002-DD3A-431E-AFE3-42CF5A746599}"/>
            </c:ext>
          </c:extLst>
        </c:ser>
        <c:dLbls>
          <c:dLblPos val="outEnd"/>
          <c:showLegendKey val="0"/>
          <c:showVal val="1"/>
          <c:showCatName val="0"/>
          <c:showSerName val="0"/>
          <c:showPercent val="0"/>
          <c:showBubbleSize val="0"/>
        </c:dLbls>
        <c:gapWidth val="100"/>
        <c:overlap val="-24"/>
        <c:axId val="984661119"/>
        <c:axId val="982770767"/>
      </c:barChart>
      <c:catAx>
        <c:axId val="984661119"/>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982770767"/>
        <c:crosses val="autoZero"/>
        <c:auto val="1"/>
        <c:lblAlgn val="ctr"/>
        <c:lblOffset val="100"/>
        <c:noMultiLvlLbl val="0"/>
      </c:catAx>
      <c:valAx>
        <c:axId val="982770767"/>
        <c:scaling>
          <c:orientation val="minMax"/>
        </c:scaling>
        <c:delete val="0"/>
        <c:axPos val="l"/>
        <c:minorGridlines>
          <c:spPr>
            <a:ln>
              <a:solidFill>
                <a:schemeClr val="lt1">
                  <a:lumMod val="95000"/>
                  <a:alpha val="5000"/>
                </a:schemeClr>
              </a:solidFill>
            </a:ln>
            <a:effectLst/>
          </c:spPr>
        </c:min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98466111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[Final Project Sheet.xlsx]Root Cause Analysis!PivotTable5</c:name>
    <c:fmtId val="-1"/>
  </c:pivotSource>
  <c:chart>
    <c:title>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'Root Cause Analysis'!$B$66:$B$67</c:f>
              <c:strCache>
                <c:ptCount val="1"/>
                <c:pt idx="0">
                  <c:v>Billing Question</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'Root Cause Analysis'!$A$68:$A$71</c:f>
              <c:strCache>
                <c:ptCount val="3"/>
                <c:pt idx="0">
                  <c:v>Above SLA</c:v>
                </c:pt>
                <c:pt idx="1">
                  <c:v>Below SLA</c:v>
                </c:pt>
                <c:pt idx="2">
                  <c:v>Within SLA</c:v>
                </c:pt>
              </c:strCache>
            </c:strRef>
          </c:cat>
          <c:val>
            <c:numRef>
              <c:f>'Root Cause Analysis'!$B$68:$B$71</c:f>
              <c:numCache>
                <c:formatCode>0.00%</c:formatCode>
                <c:ptCount val="3"/>
                <c:pt idx="0">
                  <c:v>0.1277384707186088</c:v>
                </c:pt>
                <c:pt idx="1">
                  <c:v>0.24550336714687579</c:v>
                </c:pt>
                <c:pt idx="2">
                  <c:v>0.62675816213451541</c:v>
                </c:pt>
              </c:numCache>
            </c:numRef>
          </c:val>
          <c:extLst>
            <c:ext xmlns:c16="http://schemas.microsoft.com/office/drawing/2014/chart" uri="{C3380CC4-5D6E-409C-BE32-E72D297353CC}">
              <c16:uniqueId val="{00000000-B7F0-4198-A026-9044AE3D93F0}"/>
            </c:ext>
          </c:extLst>
        </c:ser>
        <c:dLbls>
          <c:dLblPos val="outEnd"/>
          <c:showLegendKey val="0"/>
          <c:showVal val="1"/>
          <c:showCatName val="0"/>
          <c:showSerName val="0"/>
          <c:showPercent val="0"/>
          <c:showBubbleSize val="0"/>
        </c:dLbls>
        <c:gapWidth val="115"/>
        <c:overlap val="-20"/>
        <c:axId val="11329776"/>
        <c:axId val="2116839712"/>
      </c:barChart>
      <c:catAx>
        <c:axId val="11329776"/>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2116839712"/>
        <c:crosses val="autoZero"/>
        <c:auto val="1"/>
        <c:lblAlgn val="ctr"/>
        <c:lblOffset val="100"/>
        <c:noMultiLvlLbl val="0"/>
      </c:catAx>
      <c:valAx>
        <c:axId val="2116839712"/>
        <c:scaling>
          <c:orientation val="minMax"/>
        </c:scaling>
        <c:delete val="0"/>
        <c:axPos val="b"/>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13297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[Final Project Sheet.xlsx]Root Cause Analysis!PivotTable9</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'Root Cause Analysis'!$B$100:$B$101</c:f>
              <c:strCache>
                <c:ptCount val="1"/>
                <c:pt idx="0">
                  <c:v>Above SLA</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multiLvlStrRef>
              <c:f>'Root Cause Analysis'!$A$102:$A$107</c:f>
              <c:multiLvlStrCache>
                <c:ptCount val="4"/>
                <c:lvl>
                  <c:pt idx="0">
                    <c:v>Los Angeles</c:v>
                  </c:pt>
                  <c:pt idx="1">
                    <c:v>Baltimore</c:v>
                  </c:pt>
                  <c:pt idx="2">
                    <c:v>Chicago</c:v>
                  </c:pt>
                  <c:pt idx="3">
                    <c:v>Denver</c:v>
                  </c:pt>
                </c:lvl>
                <c:lvl>
                  <c:pt idx="0">
                    <c:v>Call-Center</c:v>
                  </c:pt>
                </c:lvl>
              </c:multiLvlStrCache>
            </c:multiLvlStrRef>
          </c:cat>
          <c:val>
            <c:numRef>
              <c:f>'Root Cause Analysis'!$B$102:$B$107</c:f>
              <c:numCache>
                <c:formatCode>0.00%</c:formatCode>
                <c:ptCount val="4"/>
                <c:pt idx="0">
                  <c:v>0.12277147487844409</c:v>
                </c:pt>
                <c:pt idx="1">
                  <c:v>0.12817851582771148</c:v>
                </c:pt>
                <c:pt idx="2">
                  <c:v>0.13184584178498987</c:v>
                </c:pt>
                <c:pt idx="3">
                  <c:v>0.11984282907662082</c:v>
                </c:pt>
              </c:numCache>
            </c:numRef>
          </c:val>
          <c:extLst>
            <c:ext xmlns:c16="http://schemas.microsoft.com/office/drawing/2014/chart" uri="{C3380CC4-5D6E-409C-BE32-E72D297353CC}">
              <c16:uniqueId val="{00000000-E796-4604-8A42-C15951435488}"/>
            </c:ext>
          </c:extLst>
        </c:ser>
        <c:ser>
          <c:idx val="1"/>
          <c:order val="1"/>
          <c:tx>
            <c:strRef>
              <c:f>'Root Cause Analysis'!$C$100:$C$101</c:f>
              <c:strCache>
                <c:ptCount val="1"/>
                <c:pt idx="0">
                  <c:v>Below SLA</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multiLvlStrRef>
              <c:f>'Root Cause Analysis'!$A$102:$A$107</c:f>
              <c:multiLvlStrCache>
                <c:ptCount val="4"/>
                <c:lvl>
                  <c:pt idx="0">
                    <c:v>Los Angeles</c:v>
                  </c:pt>
                  <c:pt idx="1">
                    <c:v>Baltimore</c:v>
                  </c:pt>
                  <c:pt idx="2">
                    <c:v>Chicago</c:v>
                  </c:pt>
                  <c:pt idx="3">
                    <c:v>Denver</c:v>
                  </c:pt>
                </c:lvl>
                <c:lvl>
                  <c:pt idx="0">
                    <c:v>Call-Center</c:v>
                  </c:pt>
                </c:lvl>
              </c:multiLvlStrCache>
            </c:multiLvlStrRef>
          </c:cat>
          <c:val>
            <c:numRef>
              <c:f>'Root Cause Analysis'!$C$102:$C$107</c:f>
              <c:numCache>
                <c:formatCode>0.00%</c:formatCode>
                <c:ptCount val="4"/>
                <c:pt idx="0">
                  <c:v>0.23784440842787682</c:v>
                </c:pt>
                <c:pt idx="1">
                  <c:v>0.25324338349766479</c:v>
                </c:pt>
                <c:pt idx="2">
                  <c:v>0.24442190669371197</c:v>
                </c:pt>
                <c:pt idx="3">
                  <c:v>0.27111984282907664</c:v>
                </c:pt>
              </c:numCache>
            </c:numRef>
          </c:val>
          <c:extLst>
            <c:ext xmlns:c16="http://schemas.microsoft.com/office/drawing/2014/chart" uri="{C3380CC4-5D6E-409C-BE32-E72D297353CC}">
              <c16:uniqueId val="{00000001-E796-4604-8A42-C15951435488}"/>
            </c:ext>
          </c:extLst>
        </c:ser>
        <c:ser>
          <c:idx val="2"/>
          <c:order val="2"/>
          <c:tx>
            <c:strRef>
              <c:f>'Root Cause Analysis'!$D$100:$D$101</c:f>
              <c:strCache>
                <c:ptCount val="1"/>
                <c:pt idx="0">
                  <c:v>Within SLA</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multiLvlStrRef>
              <c:f>'Root Cause Analysis'!$A$102:$A$107</c:f>
              <c:multiLvlStrCache>
                <c:ptCount val="4"/>
                <c:lvl>
                  <c:pt idx="0">
                    <c:v>Los Angeles</c:v>
                  </c:pt>
                  <c:pt idx="1">
                    <c:v>Baltimore</c:v>
                  </c:pt>
                  <c:pt idx="2">
                    <c:v>Chicago</c:v>
                  </c:pt>
                  <c:pt idx="3">
                    <c:v>Denver</c:v>
                  </c:pt>
                </c:lvl>
                <c:lvl>
                  <c:pt idx="0">
                    <c:v>Call-Center</c:v>
                  </c:pt>
                </c:lvl>
              </c:multiLvlStrCache>
            </c:multiLvlStrRef>
          </c:cat>
          <c:val>
            <c:numRef>
              <c:f>'Root Cause Analysis'!$D$102:$D$107</c:f>
              <c:numCache>
                <c:formatCode>0.00%</c:formatCode>
                <c:ptCount val="4"/>
                <c:pt idx="0">
                  <c:v>0.63938411669367912</c:v>
                </c:pt>
                <c:pt idx="1">
                  <c:v>0.61857810067462382</c:v>
                </c:pt>
                <c:pt idx="2">
                  <c:v>0.62373225152129819</c:v>
                </c:pt>
                <c:pt idx="3">
                  <c:v>0.60903732809430255</c:v>
                </c:pt>
              </c:numCache>
            </c:numRef>
          </c:val>
          <c:extLst>
            <c:ext xmlns:c16="http://schemas.microsoft.com/office/drawing/2014/chart" uri="{C3380CC4-5D6E-409C-BE32-E72D297353CC}">
              <c16:uniqueId val="{00000002-E796-4604-8A42-C15951435488}"/>
            </c:ext>
          </c:extLst>
        </c:ser>
        <c:dLbls>
          <c:dLblPos val="outEnd"/>
          <c:showLegendKey val="0"/>
          <c:showVal val="1"/>
          <c:showCatName val="0"/>
          <c:showSerName val="0"/>
          <c:showPercent val="0"/>
          <c:showBubbleSize val="0"/>
        </c:dLbls>
        <c:gapWidth val="100"/>
        <c:overlap val="-24"/>
        <c:axId val="1923758752"/>
        <c:axId val="677285984"/>
      </c:barChart>
      <c:catAx>
        <c:axId val="1923758752"/>
        <c:scaling>
          <c:orientation val="minMax"/>
        </c:scaling>
        <c:delete val="0"/>
        <c:axPos val="b"/>
        <c:numFmt formatCode="General" sourceLinked="1"/>
        <c:majorTickMark val="out"/>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677285984"/>
        <c:crosses val="autoZero"/>
        <c:auto val="1"/>
        <c:lblAlgn val="ctr"/>
        <c:lblOffset val="100"/>
        <c:noMultiLvlLbl val="0"/>
      </c:catAx>
      <c:valAx>
        <c:axId val="677285984"/>
        <c:scaling>
          <c:orientation val="minMax"/>
        </c:scaling>
        <c:delete val="0"/>
        <c:axPos val="l"/>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92375875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'Root Cause Analysis'!$AH$129:$AH$179</cx:f>
        <cx:nf>'Root Cause Analysis'!$AH$128</cx:nf>
        <cx:lvl ptCount="51" name="Row Labels">
          <cx:pt idx="0">California</cx:pt>
          <cx:pt idx="1">Texas</cx:pt>
          <cx:pt idx="2">Florida</cx:pt>
          <cx:pt idx="3">New York</cx:pt>
          <cx:pt idx="4">Virginia</cx:pt>
          <cx:pt idx="5">Ohio</cx:pt>
          <cx:pt idx="6">District of Columbia</cx:pt>
          <cx:pt idx="7">Pennsylvania</cx:pt>
          <cx:pt idx="8">Georgia</cx:pt>
          <cx:pt idx="9">Illinois</cx:pt>
          <cx:pt idx="10">North Carolina</cx:pt>
          <cx:pt idx="11">Alabama</cx:pt>
          <cx:pt idx="12">Indiana</cx:pt>
          <cx:pt idx="13">Colorado</cx:pt>
          <cx:pt idx="14">Arizona</cx:pt>
          <cx:pt idx="15">Minnesota</cx:pt>
          <cx:pt idx="16">Missouri</cx:pt>
          <cx:pt idx="17">Washington</cx:pt>
          <cx:pt idx="18">Tennessee</cx:pt>
          <cx:pt idx="19">Louisiana</cx:pt>
          <cx:pt idx="20">Michigan</cx:pt>
          <cx:pt idx="21">Oklahoma</cx:pt>
          <cx:pt idx="22">Massachusetts</cx:pt>
          <cx:pt idx="23">Nevada</cx:pt>
          <cx:pt idx="24">Kansas</cx:pt>
          <cx:pt idx="25">Maryland</cx:pt>
          <cx:pt idx="26">Kentucky</cx:pt>
          <cx:pt idx="27">Connecticut</cx:pt>
          <cx:pt idx="28">Iowa</cx:pt>
          <cx:pt idx="29">Wisconsin</cx:pt>
          <cx:pt idx="30">South Carolina</cx:pt>
          <cx:pt idx="31">New Jersey</cx:pt>
          <cx:pt idx="32">Utah</cx:pt>
          <cx:pt idx="33">West Virginia</cx:pt>
          <cx:pt idx="34">Oregon</cx:pt>
          <cx:pt idx="35">Nebraska</cx:pt>
          <cx:pt idx="36">New Mexico</cx:pt>
          <cx:pt idx="37">Arkansas</cx:pt>
          <cx:pt idx="38">Mississippi</cx:pt>
          <cx:pt idx="39">Idaho</cx:pt>
          <cx:pt idx="40">Hawaii</cx:pt>
          <cx:pt idx="41">Alaska</cx:pt>
          <cx:pt idx="42">Delaware</cx:pt>
          <cx:pt idx="43">Montana</cx:pt>
          <cx:pt idx="44">South Dakota</cx:pt>
          <cx:pt idx="45">North Dakota</cx:pt>
          <cx:pt idx="46">New Hampshire</cx:pt>
          <cx:pt idx="47">Rhode Island</cx:pt>
          <cx:pt idx="48">Maine</cx:pt>
          <cx:pt idx="49">Vermont</cx:pt>
          <cx:pt idx="50">Wyoming</cx:pt>
        </cx:lvl>
      </cx:strDim>
      <cx:numDim type="colorVal">
        <cx:f>'Root Cause Analysis'!$AI$129:$AI$179</cx:f>
        <cx:lvl ptCount="51" formatCode="0.00%">
          <cx:pt idx="0">0.11030602676668656</cx:pt>
          <cx:pt idx="1">0.10872900860966669</cx:pt>
          <cx:pt idx="2">0.085883556389054636</cx:pt>
          <cx:pt idx="3">0.0540022163498423</cx:pt>
          <cx:pt idx="4">0.036399283948512488</cx:pt>
          <cx:pt idx="5">0.034907510016196401</cx:pt>
          <cx:pt idx="6">0.034353422555621856</cx:pt>
          <cx:pt idx="7">0.029878100758673601</cx:pt>
          <cx:pt idx="8">0.027832239365782968</cx:pt>
          <cx:pt idx="9">0.024209359815872473</cx:pt>
          <cx:pt idx="10">0.023825760804705481</cx:pt>
          <cx:pt idx="11">0.02293069644531583</cx:pt>
          <cx:pt idx="12">0.022035632085926179</cx:pt>
          <cx:pt idx="13">0.021993009973574291</cx:pt>
          <cx:pt idx="14">0.021609410962407295</cx:pt>
          <cx:pt idx="15">0.021396300400647855</cx:pt>
          <cx:pt idx="16">0.020970079277128975</cx:pt>
          <cx:pt idx="17">0.020458613928906317</cx:pt>
          <cx:pt idx="18">0.020373369704202539</cx:pt>
          <cx:pt idx="19">0.019606171681868553</cx:pt>
          <cx:pt idx="20">0.019393061120109113</cx:pt>
          <cx:pt idx="21">0.016281646918421277</cx:pt>
          <cx:pt idx="22">0.015173471997272184</cx:pt>
          <cx:pt idx="23">0.014619384536697639</cx:pt>
          <cx:pt idx="24">0.01410791918847498</cx:pt>
          <cx:pt idx="25">0.012914500042622113</cx:pt>
          <cx:pt idx="26">0.012616145256158895</cx:pt>
          <cx:pt idx="27">0.011721080896769244</cx:pt>
          <cx:pt idx="28">0.011166993436194698</cx:pt>
          <cx:pt idx="29">0.01065552808797204</cx:pt>
          <cx:pt idx="30">0.0095899752791748366</cx:pt>
          <cx:pt idx="31">0.0089932657062484021</cx:pt>
          <cx:pt idx="32">0.008737533032137073</cx:pt>
          <cx:pt idx="33">0.0083965561333219675</cx:pt>
          <cx:pt idx="34">0.0079277128974511984</cx:pt>
          <cx:pt idx="35">0.0074588696615804275</cx:pt>
          <cx:pt idx="36">0.0067342937515983293</cx:pt>
          <cx:pt idx="37">0.0064785610774870002</cx:pt>
          <cx:pt idx="38">0.0054982524933935729</cx:pt>
          <cx:pt idx="39">0.005285141931634132</cx:pt>
          <cx:pt idx="40">0.0045605660216520329</cx:pt>
          <cx:pt idx="41">0.0039638564487255992</cx:pt>
          <cx:pt idx="42">0.0038359901116699342</cx:pt>
          <cx:pt idx="43">0.0031114142016878355</cx:pt>
          <cx:pt idx="44">0.0025999488534651778</cx:pt>
          <cx:pt idx="45">0.0025573267411132896</cx:pt>
          <cx:pt idx="46">0.0015770181570198619</cx:pt>
          <cx:pt idx="47">0.0011507970335009803</cx:pt>
          <cx:pt idx="48">0.00051146534822265797</cx:pt>
          <cx:pt idx="49">0.0004262211235188816</cx:pt>
          <cx:pt idx="50">0.00025573267411132898</cx:pt>
        </cx:lvl>
      </cx:numDim>
    </cx:data>
  </cx:chartData>
  <cx:chart>
    <cx:title pos="t" align="ctr" overlay="0">
      <cx:tx>
        <cx:txData>
          <cx:v>AREA-WISE DISTRIBUTION</cx:v>
        </cx:txData>
      </cx:tx>
      <cx:txPr>
        <a:bodyPr spcFirstLastPara="1" vertOverflow="ellipsis" horzOverflow="overflow" wrap="square" lIns="0" tIns="0" rIns="0" bIns="0" anchor="ctr" anchorCtr="1"/>
        <a:lstStyle/>
        <a:p>
          <a:pPr algn="ctr" rtl="0">
            <a:defRPr/>
          </a:pPr>
          <a:r>
            <a:rPr lang="en-US" sz="1400" b="0" i="0" u="none" strike="noStrike" baseline="0" dirty="0">
              <a:solidFill>
                <a:prstClr val="black">
                  <a:lumMod val="65000"/>
                  <a:lumOff val="35000"/>
                </a:prstClr>
              </a:solidFill>
              <a:latin typeface="Calibri" panose="020F0502020204030204"/>
            </a:rPr>
            <a:t>AREA-WISE DISTRIBUTION</a:t>
          </a:r>
        </a:p>
      </cx:txPr>
    </cx:title>
    <cx:plotArea>
      <cx:plotAreaRegion>
        <cx:series layoutId="regionMap" uniqueId="{1785E448-9AC4-477C-ADA5-E8939C48F201}">
          <cx:tx>
            <cx:txData>
              <cx:f>'Root Cause Analysis'!$AI$128</cx:f>
              <cx:v>Billing Question</cx:v>
            </cx:txData>
          </cx:tx>
          <cx:dataLabels>
            <cx:visibility seriesName="0" categoryName="0" value="1"/>
          </cx:dataLabels>
          <cx:dataId val="0"/>
          <cx:layoutPr>
            <cx:geography cultureLanguage="en-US" cultureRegion="IN" attribution="Powered by Bing">
              <cx:geoCache provider="{E9337A44-BEBE-4D9F-B70C-5C5E7DAFC167}">
                <cx:binary>1H3ZcttIEu2vOPx8oa5C7RPTE9EAuEkiJVmyZPsFQUsydhSAwv71N6nFljDssSZG90aQ7VCLBJNM
4CAzTy5V+udt/4/b9H5bfeizNDf/uO3//BjWdfGPP/4wt+F9tjVHWXRbaaN/1Ee3OvtD//gR3d7/
cVdtuygP/rARpn/chtuqvu8//uuf8GnBvT7Vt9s60vlFc18Nn+5Nk9bmPxzbe+jD9i6Lci8ydRXd
1vjPj+42jX7oKo+2Hz/c53VUD1dDcf/nx1fv+/jhj+mn/ds3f0hBubq5A1kijmxGOVdYoYcH/vgh
1XnwdNjCWB1xLGyBKVYPj+fv3mwzkH+bTg8abe/uqntj4LQe/v9a9tU5wKG/Pn641U1e765eABfy
z4+f86i+v/twWW/re/PxQ2S0+/gGV+9O5PPlw5n/8fr6/+ufkxfgWkxeeQHR9ML97tC/IXR1329B
t3cDBx9RTiSVGO8FR6kjQoithLAfsZHP3/0Izm/V2Y/Lk9gEkqsvBwnJPNVVdPeOFmPLI6YYwzZR
r01F2kdUCkJtSR7RIq/ReIMm+/H4KThBZH56kIhs7rsPX3WVPF+d/92JUftIEWVTsIWfV/6lExPs
iMMRxjF9tBP+/N2PdvIWjfZD80tygs3m60Ficx1VQfTeAQZsRSGp6H5s5BEHByYpfcKOvcbmLRrt
x+aX5ASb68MMLmdhpJ+vzTvYDDqimDFCldiLC3gzgRRh0n6K++DtHuPao838Tpv9mDxKTfA4Wx6k
rTwzsw/6xwdXp032/V2JmTxSiAoh2FNsF6+jjRBHCHNbSsEefdrEbv5b7fbjtf9TJvh57kHid36f
52ZI2+27+juKjqQCPi0frQqhCaEG3CSRElwe2svZ3qrVfrxeS09wOj9Mv3eyzc27smoJPI0CZQYI
Hh4ThJQ8IhJhiciTZYHlvfR8v9dnPzbPchNUTiBxOcBUZx3l+b3R9fb54rxDSOJHEI4wJc/GMwWG
HmEF5JrY9vOXPsaiN+myH5QXohNc1puDxGVxr4HCvSMqxD7iVO4Czf5AJMkRpZQIip5c3iTteYNC
+6H5KTgBZvHXQQLzVxWNOn9PYOiRrcAW5HNWM2EIGOMjzilTnPFnP/fSj71Bof3A/BScAPPXt4ME
ZpWmUa4j8+xT3sGRoSNsU0wZ+xXjX+ajUh1hKjmQ66cIM+HWb9FoPzS/JCfYrA6zVuBqiDK3dXTb
1O8IDz5igmFGCNtLAASkPgQ8HrYnnPqN2uyH5pXwBB336iAtZ6OrOvzgbisNFvSeno0dMaKIYOTJ
fiaeTYD9SEaxAJL28JjwgbfrtR+qqfwErc1h5jsr3b0jRlBzQ4JyJuj+uo4iRzvr4hg9HZ/U3H6n
zX5kHqUmeKwOlBCk2+/b7B0hAaYmIODbHD31coCJvQo7/EhStCuSPjG5Sdj56/cK7Uflp+AEmL8O
M+jcDBoab8E7BhyoTyvFbY6f4j30aV4Cg5E4go4CpWAxj0WB5+9+zG/eoNB+YH4KToC5Oczq9Cq/
i7bvGmjUETQ+lVBPl12BRbwERvIjoAEScfXEFOhrYN6g0H5gfgpOgFkdZtIJ5U9dbe/esTxNoPyp
JBDo57YAfo0MRsARqJCET9LNt6iyH5NfkhNQ3LMDZmfeNnnfIo2AdJ8TJDF5dFUTk4FONTStd3np
/r7BI7f6vVb7MXotPcFp4x0mTvffq61J3pEIUEhwYGKDCPGY+CPgxy/dGswNSIg5wAKe+PMkz9m8
QaO/ween5BSb2UFis46M0U0VPbv9/702AI6NcMEkok8zHVNsYIpACHBrTD7a14Q3v0Wj/dj8kpxg
sz5M/3azNSHQtFrn74cOBe+GMWFCiserP8k8sY2AqUE99Bk+CEsva2pv02k/Pi9lJwjd/HWQ1nOq
m8i8M2NDRwp8F5JsktwoDH03LKEc+sTlJlTtTbrsB+aF6ASX08PE5Qo6nzCJd3//fPO+g1tjkFtC
QEHyV0nmZcgBJk0ogVHD59x0UrJ5k0r74XkhOoHn6jDZ9Dq6DaNg+55ujR5JQYUS8omUTRJQyaDi
iSAP2mVDu8e/BZ3fa7QfnF/nMsFmvTpIl3apGyh5/p6+/ndTuJQeUQLTaUz8TdgBUm0TBM1RPnFr
b9VnPzqvpScIXR4mnT5L0m2o37WuBqmmJJD1PBUBpiMdCqo3aDf0+YwepEQvScFbNNqPzy/JCTZn
JwdpPTf3pv7way7v8SK9Q/CBGUJqA2mDQcOHx4S1SQQz7EQQhZ4496Rm8Ga19qM0EZ9AdXN9kFCt
t8Zsb8PG3Ne1eb6f/3eooG0AqwlgWgDizcMDCPRLniCgZ40YFKklYPjSiN6sz36MJuITjNaHyeM2
9+32PUfbCawngOQGwsx+cDDmRxxmRnfj78/gvcTo9/rsB+dZboLK5kAtR+f1u1apISkFg2BYwYzN
w2OS+mAEa3QoTFlzMmEH69+rsh+Rn4ITSNZXB+rMqiHd5nfPLuV/92O7+jTU2GBEcOK/OIxNQxgi
6mmpwSTUrLe/1+RvIPkpOcXkMHna53obviMe4LogrEDy+Wto82VceRiGElAesPkkt/mdHvvReJSa
IPH5MK3jBHx4c5sM74gGMGIwDpvyf080bQlzt0CmH5kaff7Sx07nW1TZD8gvyQkoJ18P0mXdROZW
5yZ63yoAh6YNIzAg8Ph47btgLA0wg+Cu9i9ge5NK+9F5ITqB52Z1kPA8Zs7/D0afCCz7gOBhPy/5
nMR6SGV2K6lgRej+Ss3b9doP1FR+gtale5Bo7ZbpHd9X5v4dfRws9IAWKAJz2t/IEfSIC8lgefiT
sU1c3dt02o/SS9kJQpvjg0TorLoP3rWRA3ZEJIch26dAo177usdGDpgRgQT0ZQ7ze0X2Q/IsN4Hj
7NNBwuHdp9tuW71ng0AdQddGcPt5Vc0EEFijC2yBU4Kf+p6TnvRbNNqPzC/JCTbeYfakd8a/vu+j
2/cct4ECtA0lMkyfJgYmYQcjfoShxgn9nYm9vE2b/ci8lJ1gs1kfpN18CmEzig8r877JJsxzwEpP
YGZPpqEmrBqKZgxD42232OPhMUk636rVfpReS09w+nSY9G135y23WQETBO/p5Cg54hK2GYB103sr
NTugYCgHlsM/TehOuqBvVms/UhPxCVSb5UGa1F9V8t4LQKEbuht9In8zjqtgBIcoWBwPUzoPj0ko
eotG+wH6JTnB5q/DpAnrbZS/I0egDIYEdkvWnjnCpI/D1ZGNoU0KCw8e/dyEUv9Wnf2oPIlNIFkf
JjvYTXnt/hVF9Exs36HaCSsLbGBvP9erTcgbVA5gkaENw7pPm3hMamxvVOpv4Hl5RlOQLg/Sp63u
oEX9fvDA+ACRCgY6n/fomvADjCEXhaoO1N0mAee3iuyH5ElsAsbKO0gwlpDpRO9oLA87poGxIAJW
8KoGzWCQwBa7ifbHRs6ESv9ekf1oPMtN4FgeJjWDxUTvOgzNYdcAWFmzi/WP0RxM4DUq9pEtdvsK
qAlt/r0m+/F4lpvg8ddhzmxc31cZtBHf1Vsh2NUG/pskmbDulsMiKcUhz3x4THjXGzTZD8hPwQki
11cH4bBu/+NGiI/Fq8cY/+qd/+1OkAqmmGDyGbZJe20gsFoAdkMhMK/+q7X2smI22Zjx7/XZD85E
/NUp/H/a9fHvd4T8uXWmt623s4c9N19sCvmfjz6cLuwFOhF9qjbuJWWP12519+dHG/bbBEf1cy/P
3Ye8qlO+2Ljk36Tut6b+86MFrIxKAsuoGVUEJgcRANvBBBYcgpE1e0cZoOIGmGPgbh8/5LvV3H9+
pNBJlRRuBMpgi8PdVNXHD2Y39QiHYKsPBbntbj4EqCB88s8NT891OkAB9+cVeXr+IW+ycx3ltfnz
I3zNxw/F4/t2pwibI2Bo2Nowaw/9coxsjOD47fYTDPXD2/H/IWGisprm6CRHlg7Lxi1EW5ETTVtK
ZoORtX/Ci5rc+304xl4hRSqJU/lNKK7K2M6CH7AGpmN3KOTa+kx9Xsrrrqhq8yMYaKq3oyCtddfG
0q+ceDTV8UhGMzp90UaJU0rJcenoXlixpwuemsuKicH2EDPmOrLzNpnFpgibZV/WZbIMgwrruZJp
69+ysOkDN+V2YJ8UYZueJZYkhed3VijmrbbqzKGo6cPTRqlSn5R5FGEHyXAozoKm9MmCp9A4WNhN
6w8OnEkQeahJ828wXG1ZTi2ChHtVyrh2YW8PRZ0yD2iEFqlV43t76BPjGmMNvduHQVY4YdnX3G19
2hiXR43hp0PaJG141uTU7q1ZV6fKGPi2eEBmFQYsz5wsTlmEtyKskmBVch3HDjIpEk7ZJUm86sKs
qxZ+SD/RjudOTMZSO1oLXLtksAtrXmk/+W6briGORVUaruugzaLMSYVvV0to/6bZIhvDvndg4Ej5
X/MMUpY58s1YOIaRjLhDhIdj1fUk9lqVMeRQLgZ13oyh6D6TTpbkEt6oijse9uHnQHXpLRr70SxM
UprEi6uqiOY1g1zSHRipv/EwafwZUZ2/yVStXdv2yVWOWehGmOXBrIzFGLlNjrR04Wvt44Ta9CLn
KRkcjEpdugXWeeKa0hefG1H43Txvi7q/UI2dYje04jj2bHtA+Liq4FQDpyFJ0njY2LSY0bHmxfnY
GxbNIj7YuVOVpuDeQOymdHwT62EeNuFoBiey2vxcpaUlfzDREeNYauySwunrROVOplXWOyKqRJA5
bRRE1kkWcDJ4GSz7DlxaFKMsvJy3onYbZTrhtMA45SKWXcmcIk0tNvORyYJNUDSDvYwjk9lziLoG
bYqixZcxLex40SWsK9ewaXEQrK0+6MV1zixlL4dSSXnsg0ch1G0C3ozJLEIFoNI5TWK6De+afmYP
ZTzjdhsdJ2NgfSloNly2gpBPuDLBzPIj5pqEdudIDMEpWEDsFjVjZ7hAWQjnmUZ3KbWTK6sy3aLL
7XDB7C76XrY8WPSWzU4yJIulNtSfKZnlC7vo65mw4DKPkuvCGVFezcK0Jie0wuU6CkrkjnlOzqxk
tDwVWf1VWnF70UVSn2SiFKd9iJKF8rvMC7Dgx35Js1XFgu6Sl4HvVTUb3CzG8TJoiL1CfsCu0VD6
oROqiG3MSO5p1g3bxqTVhlotvdBN51907Wi7Ocb5RZG3AVwPE7pd2JoLqYPme5viYtWgiFyGCTKR
kzQiXMu0hzemJV+YvsNfMuj/L0kZJys+gKmkTZjMiYr0MpFxZpxM5v7SREGytFQ1zCqLB6eB9iPp
lBrHn1LwkGfVGOff8p7Gs7JRwTnnlVg0VezPBBP1HLb6lLNx6KulqWyzpE2RXygC3iUSdbUmcCsu
WsuMczom7LylvrW1o6GHj9LFdRsV9bls4mZe5dYwT0Xcno1xkK54jFLwDbx2GYvoOWK1HTospNkm
kVbuhXGMfmQozi+rJjMb3MtQObuiDncalNkrakbrBhWjWdetSI3bDQNvHRQmxXlIUnGhWj+bD0Mf
eDbJhBcQ1c6ytlCzWNt0dKyWmBlBbe3YMZh5g+v+08jLZs59gl3e+QNy6qEYln5gS9dOO7VIMklm
0jDLwVlJYidqhHA7Nua3DbZjuEMQuFvUhJetrvim6pnZ6DLUMx/wWdpRwVZ+lvQru6itOU1ia16E
hByXEe6XSdoxT2Z2v7ZiO4VoNeQLWQcNyCrh5T4Tt1VHrVkyltEpIvEwz6rCmsGEbLHopOYeiVTp
Qtus2siqtr1uKMLPvkmHddjIYQbllnhejn2/qGMrnimdkWMms9qNM7AxTrntpWBKiyakYp1mg7yW
pokXvYzZSR325bpOWrSwx66/8DNUbeAaCHDJeRwvkk7rBWRMkRcXmC+7YbRnypf2YqhK5Wh7LOYo
iyMvr2g4twKcr0pbDx7mfr0RQ9E4LB2a4zDJfCdMWTevwW/O+kAQD+kWL0fe+usGB+18IMJ2ISDI
RQ8WPafB6C/KotCuT1GyrofKvkuDrtqw2CAgAKxzcqmzhURh5BZJTD0rG40rZdevrCSis3hsYreJ
STkjogHEh6FdhVbHlnnW5HPYLxufWkigVdbE6kaIjH9OKmmfWb5oPAiYYtGpOJ1ndU2PfStJPDBv
cKL14M/SGqJFwcJhXlIif4QUBSc4QsncGq3qk5QDdxBr8CzuDPVwi0svyEbiJaMM3Gzg3MkyFR83
41h5cdt0Z9JKi5nVZO0Gg+dYjH6czFLBfXfs22ARU5LO8kjkswyNzZxZYRw4mkT9MgpI6wJJio9b
U5h1odLIyzBpvDCKUq9XPvGIHuF2aNoqcca0G08CzdNdwEWzUqjey3irZwzzcdXEnT/jI+5dUaex
J1RczXoMlpHRfJjHWWW8PldwD0dVNa/jOHd53iVuEaNmEXbZLoB0+mSAeOfhADG3LzDcpVkceGnv
EzeJRxU5HavjWdwiiKEVSk+joWk+WVZsuSwb8+WINV/VQ1TPLdYD7OXou0EFbsYQZS2FMmzGlN/P
opw3izHhrXLokJitrorSi1FLF7nuCXXSvumEa5VFeNHytFilUoa+40tT3RSNHuekG4sNTeMunSew
27Dw4qDr7LlJjPHXfURr7KEoSJt5iKGJs+xx342nEi5S6vblyOurno5FOAd+WdUerYpuDUE91S7B
IZA4Tod0cLLSbqJ5DBPUpe3kVTswv3CqoLEGdNrAJsffg7Gl9phDpQyo/VPe8Yo73+piqKIgfPp7
AT+f/utKZ/DvQebXi7s/N/DrGeyYtxujM9M37b7n57t+7YC/yyl+KjHJUh7/ZsHfpDD/8eDb8hsw
QwrpwN/nN6/2rt+lC08ST7nNw/ZCctfzxJCmwPaD8GFPuc2uV81h/wEBvWob6IoNCcxTbkM4JDCc
7laQCoUR5D0/cxsbFjAS4DWwQ86u0A2p0X+V20CB6XVyg2H3MNgKXu2KsggGs20omb9MblBtWW2p
NVrRuGqX3LSXZWsCp95Rdi34GvZQ8B3bLz5lAeQnahxO80Z50chm7QBvsdPilPijdpmScyarT4Rl
W6BXuQPebVnA/R6i9kpRnDhEhRcFk5ddjU8rzbwqHJnrt2Hj5CP9nFiQRyTINqeMVNscNZ5FS6cc
Sq+P7DP42w8OifAxjnXpNIW/rGQ6F425GfOEOTTMT5NCxo5fsouSmA2regkbnXU+kM8+cqySnKcN
N7PcjBDPkjnr6xO7qQMvGEe3sm5jpYI5T2zhdJVwstB2YN8CcCA6ctIUZ7NRrKooREB4cTGTybho
cHOdocgZcdLBieULy4qujOJArQR1uiYOnbHsaqeLenuBgsEtmmwuffOtlHjeVBSsUGint8MVF3A9
XNKJ9hhXx7oVw3GUltmJ7ixQwA4Ct2gDe51lAzoRsXx8RvvSXj+8jitOVilCa1hYiTfjANcZNhFU
C50EBM6CmlPEcH9iLAIsvx+xB4Ut6yxnOjj3yRic69ICvwUeZhxIPKvSuvcUK9F5MLJxJrNGPz5t
tF+eD9RJUKTmxB7CWQSk6kq0xj7WoqUOy9pw3Wr/JvBz6wypoJg3QdS6wpL+2cOPSg7WWWHry5Z8
z1Qvlv4oatuRKR83WaCbkzyzF8DR4TVUlUDPAeU4smLqkqzgzpgY7RGmSTCPbRyeFLkgroDb262t
RJ52uRCn1cCc0OqLE9b24lR1uvJS+BwvStvwvK9EtIm6FGJgk0qnDpvGrZDdL9IOEh2OrDVPhubS
DFG4GILIeI1g9WVeMXqB0aZVq5Di6jNUAOAH+haQ0b98eGKzak473Z4LFjq4i/nnNpNOnFvRF5SK
9ARI4Ogm3MRfxgIV3gCFLcjYyZdem+HKJ/V16+v2e9xlpdOPlELQ8PGxLvN+Fvqoc/sGNScD3NPC
Cqz7kltwA/fFpi0xddpU6hlCQX6s8oZdwcKLjeJxveGo2zEi+7K39HAny2wVdEUDYTv3HWzx8Kvu
wMRTtagSChmi7PmnsEvib9jHltNhLS+HmBWzAIlwbjquHJm34yqN62BZAs4Xo59D5E8k+ybHYFW0
if+9tWvXt/oz1dfdZyP0uAzD3ppLQ8yXZNSz1Of2GfP7xkFdRSB/Yr6nhi64ThJJ50Wm6Uz2KrjO
EiJnLQvQ/OGo6uwFbmjixrDJzjKBXPFGGHwzJJY+N5QETl+ZZCV9FrhQD2nvsq2FC/9TMhri9rI8
SbNWbUyfRU6AuVqkfSRPQ2xHLs1NcRVCJGcxfHVqsAWp99heQRHGHPPW/gx/x2FNizTYZlZUQuyk
47nGCAhvEtaunfXUkWBsJ2VBxHEvxwocheovtdX1l7ltLxumUrczeTuPd69DwjXO6mjAs4d3CFOp
ZdWa0mnDzG1FNlwklegvGK27NZRhjn+9BFgmiwBFJxHnyDF9XkBWQrLFKLU1e3g6DHbvFKEPWmXB
SdW16Q3DyZmvE3PBxib5POjB4Un3DQpP47orw/zK5Okmyk1w9vCsDzrIYsI0WCZgE/3QyyvwQJEb
ZpAXD1GCbjIUeLJi7Grou+a8YuqaIexBQpJ+0thOL2Dzi0UOdNOlfGAzFKfZmlZ9uraS1tWkiecy
sHniFD2JTnz7itqkO9aRFHMtfHZZUF45Q+qX96FaNGXcnralsD1uFcod0yRf56WpzgA/ywnaNlyI
wc+XSOnrgFrm0spxdtJAuPQyPyrmAjrOy4KTswC10Z2U+EymyLrt5w3mq1QEw41Fc3bcqBS5D089
3YbUq5rSXlWGii8p3FVpiJObXXP/RIysdYcsk186Bfwewe3lRF1BZoIH+kszg5BffUFj55+kUVm6
uKh/tBbYE2yydlZ0WXvNLWLNUYQhk299NlfKxA4NLP8Cij7aUYYA1ayF8GRb0vNqMLnbIjDhErIL
p1FZ7rVN5S85DYtrAfvBuZmoo5M+yje+LtRZNzaZC9lCcAwqx58FS6HQlg5fbF9Vc0yD6DJDurmQ
beZEFIWXZUfBV/u8WDKt01PITU+TUrbnNCksMPO4uamYNY/hLx0dc6uJPvem6lwqcrMqyij6bFfl
rtACZ/RwNI8ckVjACLJxFQSo8R0uqvGc8eYCB2Nz8vja7mnexnpWZOjaL8Z6LXc/Hn7rctCna1k4
q/ukPemF3Z48/JZACcJNxgJ7WQikmwQQffsc3BOqDIc0IAqdyLYLL04yKBOqrDxPcbcUifkBY9B4
odqmcFNKtNMGGsIgT4+j3A/mWGapM8JFgPtHLkmQKRdufOKo8issfO9WSRQswxQ1q0xH88GKIbB3
DFhOJfzTwk8dnNfxxj4ukuo8g/rphQVe1mmCBM8tfo9HIEQUgsICUqXBSWxTnrRJkUK5E112fhS7
OPYh5yQ+94Ss1FwnxYqQ8mugsgXkoPasb5NuybrqOzjh0RlKS51Bjdg4XDc3pUjidUv7LS2VCyWS
xhUM4kOTcOEWw2XUptXchvKqQ+oavraC8hyl9TERt2KIr8a4BI+auFD7xY6p+gvMxgB+KX/4EXab
pkJeyVHtmBqfW7WvHWK3d6QfVmnVQ4lHYKhiWgwK0TQulzIW1GXUfBlV5qC4YRBIU3sueF/Ou6iA
VDuEOrgqbgOTpA5Y67VVs9EBq4Ex9dwZgmymInVNSvsWZ9a6FmhjIb93G/pVFuGiw/Ki0WXqxGl3
L6Ag5ZRl1rhRxD8HjblOBFsY7vNF2SSQig/3SWE45PmW29T9DWQ6t63mravG4ASohiAdJFQD8uq+
crowvAhGDVWBOepQO/Nb/5tWlnHyuybicDPXjauqwiyCxm9dVOFFbdP50A2hy1JmXKh03tpJBVXo
jF0UyqnL9DaKqy8jZd6Ytot8qBrgfNmpj9PjsisyZ2T4Rtfo0hfJJw119nnGwZ7Qj447XTdc+wOZ
FXbiFQFb+rZ1HLT1mT9ax9UgPLibZiPwv7E97410ZZUNcLNan1pibZPOXKAArQyUdmOLLwcB1Tjw
xI60+ytpk8DVVmGgmqdzBxZPhw4fXR30TtKmn3LRXdnRmHmjxKFH4tID6+8dJfkt76JwLm0wySqG
QgozDomR23dQPYEJ9tMyIV5Ay89a1E6tINaT46goz8qAtk4VmlPgT8kCvJoIoWEAievGzjvlpbQz
XtW6oc9sRyG/XIRKnBlVOKQibi5y/8Qu4bcd7Y4QOJgs+MIaP9+kqv0qsvJEQwksr1GxgG7CFQJ7
9Oqqi+EykmVmj6ddUfoOK8EQYWG9C4mYcHM1nOOhQ6B+kru19DuoObeLKmwuhySDwi00EnKJKncg
Re74FZ7DrR46jeShNwboGmmySZDInV6RaFay+OtYQvnFpHDeBsooKopno7J7IHLttcnIV7P7HIzZ
16BKN6TxO3eQSeQM4X1JwUaIVd62RdQ5pjGxyz+LTH2DbQK+x/IOIsC5X1WgahEx6Gs4uZE/ZDZ8
h6rZqV2b2kV5Vrlh1JwnBqpOQwplUWvYtkReD5jet7y7H6LylBb3xlDkZjo7pXm4YgYgZ2l4G7Lo
ooZ2iaNZsYUahz4V4QDhayiglxJD8b74xmO4lyEOLCTrlzoM10CYv+CuvQka9slwvpGFukjt4Vxr
kjlD1n9Fslnr0hzT0joBamQ7ugrvQkzKhxswo4PvpNrM2yaunLHgZ1XCT5pxmAXM4RaaBSL1tDTn
fp6AUVY53CQjaxxC4JnVnVs4Po8L+o2h6DyA+MutPIQW2KjnrWlOA0OXZUvCmYkiF8XQY8nO29Yv
Fs0o3DHIU6fKsjNoCoDLgjpJlYSO1YSBV3YhNOe+0USlTjmO943sjFMl5YnhGyuLZ2Hs+y6QBumM
I0+WpIvOTGrXC47bczk0jk6rb75qVtoS8ZxCXc1NjZnnfbRuyraf1TXGCx5BAYqWCDoUbGYsvdVQ
LVpR0WMHmodsA/k+lBaLCviGhnIjh/wYS7gGauzDNY19Z1AmPBeVfxXp6kcyGOI0LRkdks59SuVt
8Cm+lA255CqPrhJNbnwfQntgCsuz/O64ZSabA8syK6bglspV0y9HOz+jZX2DQ5qedpXdOn40JPOk
m/WVV0Iqt1RWtzZljD5Z6VVE5OjY/5ew72pyVVe3/UVUSSDSK8mp3TnM7heqw5wIBAhQIPz6M9rr
3N275l237ovLxmSLL4wg+wPLWo+DW7E36PxYVq2IJpVd1myM6yNbeVwAnSrT0Tb+zgF2jtgdPHP8
12TuR/1NKNamsLFRGSnDk8CvdnJwpUrzw+qBhBhIe+M4s5uNfnQzz5HaV6QrgiZuULRMcTYQvWUR
Qn/qOcsbyAJzQJ948DkvQa5E3X7yxWsNpP04dejie0W+qJ4mPOROlM3An5FrWIOCGIQA1eMv1QE1
nKJ8ReP/ILraJlsZvLueN6eVROx78x2XpRFn215H6JsD/PjJ6JEtkXV4x9eyQFsbpeMU3Qcdvqom
75m4AdLl1LqJMwVJpaMb5fd3a4kAH7bkrIxj874po1PsnGak1wh83zGaGBr0YXWeVLmmjo3rbIrr
X37btsXkz+e5J3/46rVIZXW/H0RX5XRkaKyruFCGDccpsMOxaXnbIpb8n8+XhV4cvAh3C/PL8rnr
h2OA/xX6v9a7fN2Q+ohubNxdNp1ajO4aYMRfu7x8SUpUhGwhV5ddXhbNo82WMdwSEF02Lb2qP4FD
U0nTgUNj8055/mGe5HWzAkjq59+8QzGrV/ILgMe5PiiHqMR19EEqfcP0dAD7rpJa26Q3wS+/th9i
2H6Hzfp79KY2MWuZqdg7ePP8exOgu6Tkj0hip46nY6yXVHeoFXyXkWRj7u91TdFT8mwa6FmutUzt
17bJsGhbZAHr06sRhCfD38ak0ngEeHPMUxUNFJFT6yNmKdVHu4r/fbe1ZZTYeQxT14Rmb2aSXb68
vODvWbtim/2nUYC/tm793vE2OBLd7u3MRrSr4TcaDALc1XHSyHhOCKtIRkEzH4HQLkjXkVHHy+cB
Pf5xMHuh2zuJeS12qulGAFZyTkqgSWvM+VEEbZ97Pqqzze1eWrbxAuKB/jhutE963rxtEdeJ9cD3
E+vRf17c/7wLgP+hlKrwEC+dOEXWFYd1HpLebR7aDtS58q6d0P9yA2Bw5EG71XM7VyclukzX9Bz7
0ydX5VMI7J/XuOHLdRdks+iuZo/krtMfGTU722xnj84ywVQ4V5Uz5gyElmtIVku7q5cR/UzWcjQ9
GBtoUtIYJ1vin15TNbh5x9Dqh/WdHTx7XE2ugzDXsfM20gqZIeyv6yX+GtboUKsy+S4RfB/l7FSC
MGjvDPVPYT8d9Xi3VOY89OO1U1dFXAP0IM6bLucM2B9K/DH3pU1Gw9/oRs7eqPGMbJUFRlcCTZlA
WzFyG/XxmPH7Xrjl3jPzdbyALXcYCqm22BQ72QIkL0+EM1wx0uy6ZeoSM1LkfffGLZsbUS1jujQm
SKZ+3lk01IlTC1xmiBHcj+2jNAAuZXv00UVF7eO6MjSGbvlCwXaWToP+YjnG7g0Lp7kgrf4oI0ck
oEz9rB7aW7c5eETThHnDHzGsadw6x2iN1MnV5ugHQASiHs3PEsvrAYE/WVC1+JE8uP2yJu1gh4Py
u3yJwPxoczV25RPEJSQjTNw0Y4j/tB1uVtZHu4m9rmX54LS8T5GajrK5NT7vUQYNYcp97qNupMfN
6F3Xb6gvVVPMsnspTQT+xvPTtuZAWHn9OLCd6UKIBUZ0ASg4MPSVSYbpYUO5n0SxdtMpqLxEsfWJ
+wjezE5V5oyvHLBDtOUlOqYEPNAnk+FRMzHmTd18NrKLMgC3QCbXOXPnMxPt2wJq5OgpDM6+mnI2
D3sdcJ52AysTWfKvdfXMdc1QPXrQMwiksTaKXxrhT0lpzGNTW7QyZgNGNP8a2zptdPt7DtQLZeuu
EdunjkE9GkfIAjJaRIZyPnTbQ+tObhYT46RsWVOfOE9RKOKMcXnkq3GTyfgnUu/wLy/3oHJvKmdJ
er3e2WpwDlT/YkztHf1iwvro8SGfzXggLbtv+lWmJKTXMzV12o41OEbr/5kc7+zQMpdjcyPHNUGF
fm5LRZPNWz1gKNeqtb/HrX6tmluPji+tZJBjDF2HajLwijlARPN9XdiZX4HJrl7NID9pIA6ecq4W
Zm7K6jnCg+hZVCGRB8YsKu9ovMQgutsioOphVOSF+c3JX/qHyu0y1c7I0eK0jW2qpvCha6YD0/Jd
jKtISF1SkIaxSrQwr5zFfDds7KNsgi4Jo3VLO18+ci4eum34wxEo3G38MzhjSkp91xLEnJBeLaoM
AWF+bPXyUSIoUNr9wVybZ22G4xqGb2szvJktRo85ZYr1Mh0ksH9LZVfMFGFFbCKp68R9ndjS7ONt
e1QRfWjHlJUsx9P1JMl8B7bubShFnaraWgD5McUJbudoWfbx+mQ6HRXVKo/9d6laDv0f7egdcQ1N
vNJ7mpACTEVvWLzJhBiZ0LUv5BYWa41WsNmqM1JfAbTtrqVL4vifLlLYUJoUI/jVo9cG1Vuw9tdy
mw96qe4au90HDEXZBqTYAPbwxyyYxS2T84xLcW4W3R0hP2qSmJ1rSpak9sKHsQmadFoPvjdnQHwj
oNP0dSbxPedDUkW1m4eoDUnlbsk8ulMStrhc2W6426IBHrKigm7zoELBs8nl7vsWm254jNt4SANE
BBHwwtX800Fflq2DRJmDS+CvzUaBKas+0ytdE9XET+5Cz3OADz3d8mmbED27zT/4bXcb1Z9W+euZ
1ZBd+L7zq63bV6+G6Klu4izaxPNUNW0yP829pNisvrk8SLrF0B/+oPh46upQ5tXSZo0m6NGi2zEY
vWReY6DtjuummP8G/cfkJCtZXsIAF+WWqNmdDc1iYJAmxXZ2KfqiQFyBHsO+bNJ6GDHI6GPqgu3a
cUM+Sj5kVPDbeqYfbRghyMfjbUU1nns156sc8FS6uIFTAwT7u92WK2QisqJXwQCmmYr4Gr/+wfZ9
nUYV4BBnITypGGAjgQusQPFC+NKlAcQVWek/+WPwtvgQGYb0qYQmJ7XzH9S4z6Z98I2VRb1GUPAF
MsPYapPSm9cEtBPySh05GcR8FerI9VhODEFBiD/+HIBsn6NCLOt9NeD4rbGmGAxDQnXdjy4KxkTN
xwYU8dk35mlul7RTZLzexrjdawUNoiInt922pA3QaEPhlnRm9QG5oi5VAJ9IlHBLQbpt6VaPsuCt
C+oQugAgdPR1o+/d3DzjDy550okSOMN3hBzVq7PY98CLRBLNPA86S6+iFnVoC5lKgqEyJYv0od0h
OltK5Fa79MDdXeahO/NX5J8wHUMKTQorAkPrZPKbHoQIdA8AuCsgbVGXDZrTXc2r29DhQV6v+ht6
FdFR86iY25AmTc2fJuMtiFhTMen4ZSPrzpv1pxkjloBoX/HMVTdhG98pFyip9h70uLwMXnxtK3AZ
kMf9AmLrk94kC5f9vnMAUQa8Rp5FQqvr9aPm677eRpGizfuzBRskdxY9K3i+dF3cGjJKJAJoPXLg
6/GhrD8A24d4hDaA6TrtPfdVfaMpSBtfS0Ry1oX44bgQ+TakFjKx+yRQ2hbclc+cmVxqnIDlkEja
CajyFpucdrK6cvwog/LKJlR+s5u2GrOx83Yjs36hafyJ8uap2tDlQvaUVWazqEnWPwvXn93ECl2H
qF3j2k1KChVUWRak9+Q11eaZxuifjLpZuhw/7ymsgCetcr6BUtbLjAURrEyctJN4CjcBMCpDsWTY
dRiMy8kSFyhtJekV7yAka6qSP5PBrQCDVHEOhq0DQP7OoJtKK2uOYWnP0JDVGYs23Di+AF5TBcLz
mvkz+nRwUMdIxZAuLo9EDOewQsyLJRo0wddDGA/vMIbtKK8OulsAYtnf0UB24FVeBG3cZKbd0zKL
tahHAhSeN4UfDIdekC2XdL1epfrdO6NfOMorGHB+OjxTDV46qEOAeXX9MZwW1dljBC2TM+y439wE
nXBRmUS/jYqA/4PX6wFXO853BOgYKOg5x6l1RTd2U2JtFySiJ0kzVDWK8vglWHDHpwp/DWvWOil1
HtOJp9ozJAVjnysV3qGhfeTl/O6KKExWHeVeH+mdJt7r1IXrrtSmSu0yvUGrBXayNk3GFyZyahSS
E73xQRT6JRlSHiHyeY44O9Cr2oUzgOpNLsCm5G6JlI6SfdirMAaJMwUoQdtoD20canQfMh6I84og
+JoZQQcTkoQaT2Ul/hc4awJKM6uarxGUWTr3zWPYom12gQSk0OshsgMExJFdMAKZBc2VLY5680te
J4uHwpiUkHuFUZ3SaXuuHKdE7HFJOkdzDQVQtGaGLJ8GpkBoeFzIAHmTRsuxAvOSARjD0uVe+2bL
Qw6ZAZcnG6v9MMVbUgaRTimdsrXznGRwHZsCcr9fVVxmK92qbBh7nbtR0GVzTb5FBSgm/Zcy9O7Y
UrVpWQMlxH+yZHHYv8qqTmPzDBEidIUyXvdQX9OTN+1oH44Fcw1q28dwgNbHIsAcu629RngoatD6
wXXZ4kkG8+Ttm9DxE6dipCg96xVmQZIZgglqNkF/12j+Ur4g0cY+dM0SITtx5q49iHW94rOa9127
tXnLgsMcI8U1/XRALQ0NKMieZuZnxwPbULfLoRYxOLqWHKqWbvstQhmCyRbT0N3SJVblzjEi8xuv
LnqFEoFNSxFZI5Fg9JQ2ARryTTm/5BQe67EUxTBkCrojUg1LSioAKt4U0ZytjXu0rdVJKTbEIhmr
YtXrhwvxxLklNgN71maku6+rZUtHJzyXRiwgafFgVCSXshFXfVk/lGZG4RHhzFYO1I75UQKqdl9D
gdqAnUz0ZO7RxxYG/1iU0wZMre3D9mh7udvqo3L7W78HsTCgz06cqL2fbRW/lPoIDEcOvvMFdC6H
fGrXWjelK9IMi9VN6UY2cxpb73C8d24HRE1rEKk70PFskIVn+w/S8EwqCMygBEeMdTydr0BEWNVc
+717RAq9H8LgYMO+y3xtIChmUiYNVLVpCUVkiq0AtoWf0P/0e990AlG9iXKKHBVI5ebSLUE6AOGZ
wUdWIf3onUqdzODcjGI68TB8ilYCzr1sxY3TpP7UFgMuaV/Jih/Qlpwc1jLwB4BDII04iNGFSp9t
aUO629VsV14IkR7InYRoddtNAlSHtyTUDS2yw1inodUVyCV0TFO45ZvgD17Ue+lY9WbX1gO5i8oK
VKLjPY2xvLdcG7QdHC2n9Z7qciw2tqmEgXQ8WAoV5RTP+QbMv4DoW2dlv922DkTKut9h3J094VxD
VADlxzJdu5sFLoEeDuKdejz6m/M+8uYp+gVA/9Q6zzNbD55EuzdXfpC6MVIP+e3NdkFR0D6LXlyw
IDAO5p2g+QoGKIQgb7izFqLsWOCX3LwFlWvUBTkLHNCD3vxiMbFFvvResW7DCHHLtm/W4c6ulZvw
Ku4z0WkoUmUQAUeKrnnMbKEIqj235+duasNrR4SnqvEhgvIEoDXzCkFivVuHaMEwLwFUnInDX4EO
ohPRU5UGbipcEyXoKPqUTTwH88GuW2vS2aRIF8E+7Do37UAuO+kYWJVpF0g20u3JgqRLB2U/Asmc
xGdjn3n2F2L7AH6SflEVjWkTNnXSwR+Td7E5Q6da2mye+L50eoWeF/WvMHYXt3JEdZivpkZLBVB+
9Ho3A2fZZ+jp4jQWELdTgYjtG8DqFsA3fBLIz2W5Xnt9GyJndyeILW0hDOTtkJrsWQhjC20Ac4k/
TE5RNuAXiWzg5cFYHw0kMcgDRcjZx1rPN7HvHF3a5OUaYq3aPmnZQPwP2JLPzbHc5qcVV+Na/bbW
79rXQ95Ch5Jz4mY8CPuC9X2by5VgqNv5+2dq7rXXBbsO+h9KzW0Zx7AhRAXa/e5BsEUnw8bbnZVh
lWopvlwOlocE8rEslz1kE68G9HuiBAJRPKr3reF7VNIk3MJ9W1nw3VL+AVH1vNkCoRzHB2qblJV5
DulyVmtUFuUKuG62HUl72aWmbt8D2CsQOd1T7JKvMuhR0aL2R30bPdpgx60XFLKZb9d1vI5jHSRQ
IO0hrPlWZ/dDOktX7SKhvgSdBZpPVMBwwIx3ZmSnOvTjvNOiGEOnPLbUfdB6b8GqgCgkDZJ2+QJi
aioAVuC30RyAk9tkQg1T2iF5MiAaab10b0EU6lx+p6WIL4j78bFBHk9N2+yGzqoc3o/EX9BPDkHQ
JLJTv0HFSXQfEF5VPUgk4HT9GrfHinrHYAGzPYPsAqLJ0sBiwGHXiAyNYrvpFIQjkA4WPzgQZEN8
ob4g7UIT1WqUAcGqd6vnKah5Aqj1XWcnaxSblD5vxPmaqoUd1SAPE4nFfXQVPdKF9ydVRcksmwB4
Z/UQeL+DtlG3stnuKjPqVNYZjFnL9bJBUf/dcSkxQW/ni2QNtjUl47ncOnuWWk072KNIWkcVScZA
9+mo5Mv35Bu/AuXfT57/IX3xq+pouWMwKRWIaja89wGw7rxYQKFv+QgmBwUnjKr+OegQIAWDhtkD
4UNCK9PKjw7L8CLUthzKIZBH4o8fUtnx2A1eakpzqwdPIzCgxJQGgM8wOVM+6SGrKn/HNSSSqxrg
EhpZ0jvtdbk64kDtut7QsLlqKz0dy3oih2AjNwAOgGY3226SWTMiGBNuxr1mVKEvmUmugdDD/yK6
tJoVCuxZXcm6Kb94B4ptGYe8CeKdE5QwUYBfyojr5GZc5gzgyG7xy2vHqZCzPAyDyDbXcEc8UFl6
93C0HeJ5Yrulog81uKj9QvoKpWl5lJiSZtd3/dGC2D9igq2zE7plRhb6RIEQ+sxuhSiJk4p+pkcY
A9+bAbDjOrG2WDsf5KEIEkktuha95ZQZjed96FPou8QpJvUz3RTPyki/q5bFO45I0wdOl8EqsCYl
1zvhLSqlLYNmTbQ28ftYHaADIQglby0kFWk39zCNreGUDjVoILxbkcPIrRo7ga6bpptp360/0htq
bD53HyXxxXNbtnd16334bZDroXMAxloJVDoXY1wYPt+3GApQ1Oopcy7dr5OVYfClJ/3iwA4DJ1Zf
lCGHLU26/m5EXibD9BVUHQrTOFToA4ebWbvIlPY4y2HL7VgdEKfQTfX8ZW4cRF8P0r4uLnfLd8f5
VUe6v2Z1/TpI5OUOcHXt9H3SKnHsMKj3cFYeCZRJB29EbT3LxWRTHnoon9Zqe/PQDC8haNcBTgAi
wWLU+hcMc3UeC/2q3KmEKQKsCSrk3/M0tDuhep7GmKD929U0YjkKZDOvIg/DonMwXrfZKIhuFSLX
hJN1+zit6nrC+TegIcLTgGATSthm7EheCKr7LLT2kVSThgESMDGT9ZAZqR+7OtaFVsEKzMn3Mjgc
1yREcLKNKI+r35OsUfypd/0udSWDdtaFR2HanL4gHJEPWpIxr7z1fdLdHy2WAUKp8FZOhO2CePOL
FrxDCuHKs6hRAs5b/2xm3DfmmS1rQ3kN7wAwXndb0miYH4m1236E5yFbWw9LxlL5IgVFdeBxteBC
GT/BJtfhKfe74+Ud8BSINf//y1x07yL5WXH93sPPbgaUQmkwct2faNOP6WXFyzrDGEBod/kMHD9a
058jlmLAV5fP9crx1WWD/3r7s/9/vvERbNzo8P88i39O8p8jIt+pLf/vJRUrYeQYmYHfaPIwPr6v
+nL0f07kcjQXnthu/3PgwREoIS6rjiLYpn/u3z87vyz92cvlHQmXCc8DBukhtm9VwMwx6pQ89N3i
HjRdJMJMPRwv70poH/5597Ms2rYaqq7/rNNAZAVU7T9rXt5V35H6Z5kq4cQoG7a/LP9nD5dv/9n4
51g/2/21G9/5lvXQiqY0AI6e14ZS1A3Vzc+JjK4DBuKyr/96KxXGav6zt37qq8Jd/CfRzWjNrSBr
ERlyg6ewP15emnXrwT/g5a9lPx8v73odXoWij4u/ll+2vyy77OTn44YqFL1PrwG34GA/X/wc7GfZ
ZZUWQBYQ+O+1/9rXZdlfu7l8jPU4JlTB7wQEZPezv38u9/L5sqveDM2W/rWbf1b6t91ethFbfIyV
GXaBDPRR9SjLKFyT6L7wMSxr0GjfL399JIv22uSvr2dSNFtUNPE34kKm/93osuXl5a9lcJ6Vibcw
P/05wl+H+dn2r0P923oUVisQ4P85W+gLxyNs5JfFlw3YMIMD/Gun//X9Xwe5fPz7ayfuhv3amPxf
b8G/nde/7uay4s+5Xta5LONQkOVz6P02tWEpdL6QEVJQaEk/a1AftPMmfVvpGf7sSzidvWfHV225
nbk7PF2igQSEd+SNlAfmiZAjgwN96HJXCAeQIlq2wHO+k5jI8cC9a7gOdmB/p9MKGdLJ/34HtG5i
aLGDIbdU+Dtc87UrAJ2RqHsk5UT2MYcpcbGPo6kBOTqANMO+B42ooP4zQVUMpb1RVJ7h24SyzKBm
Vt16uw72i5VlJjj0BF6j0XuAhwUGOH7LddeMRCMUaS4pdx0lX3G7PNIhFgUfIYroFglx0eQnKy3r
3O1QJVXi3MH7mUw1kXDPDPwqgArqXH3zMBJe7XntrjsKLQBIbD+Lgx6CAJTCYNHhARe6vBtGc1jI
GibhvJE7FgXufptxZgHa1SV8QWmC1kYLCgk7Ch03UlVR6+9KDBy47dDq455mEr0KOr0bTNkZpOB8
nLx0NLhc4DEwtUDovz15rD30w3CGSndIa8Vex3k8Srm2BQqoOveR21GhXGHWAsCeHLAbOnaZqf6w
cnMFVAI9RgMY0CFSZVWD2Qk8sAClZnUxj7h3vvb2ZcT5YwUOcRvcOXVgtMsGNOYqWm+EXf6oEDcm
svErOHXQoza+qlbRpHWL/fQNOdJhWHbgzq5cSzhETw36lom/jPZPU6KAJAQVwbL50a7cktAZ9F67
oL+dKdrVLMCdZoDTBzWzHLXxM2rJpVAjkSk8619hfdtVIO2hC8S2AaDknees673rVFC1zA4q83ZL
w1K8KRvzHPR9tx8cAASD4VMRbXTeMd0WETQauctw4RV0jTBd3y11PO0jhZNeNmg+K1gBjqTHDz0U
Hg9jOOKpl0RVREAb4FnSLjp77vzRZbdl03L+HkFuE+hzy7ffoLBRJivQAyN7005YXkvXfI7wCqcu
Hr8UMkCbLCukcpyHQ8oIrK4l3DWgKeZsgjeEKbVkLeRbHhMOjJEEeme9ghTpwC1C+fJS1gJi/qBN
oFmzUA9SnDCOFUBJlvV6s6lZ7HqcjA8dnVN0lSrvVqqTbYw+hrZnSUWq99U6hcasE+lMUZdR7ww8
gZ94DytXzL+cb+WrXDhw7WX7FY/wVgdsT53fYdxDfFJ79QETe3Rp3JC7TZcRZodos5Lbx5VG8KfF
VyZC9S0dIK/CTsnoiE8xUlNsIwpjAI9D4UTP/LuC9puuhEuqNxmzPbAQR15teKTTWcNgXVN6Uy1A
Jzqwr4a8+yND2bOGNjfTA+aDeIKYvk0x6WYexMMr1fYaHFqXRp4uWm2fJYFTlakGyHhJOoA0Fv0G
XUgSw00P+RTojibke585BHUyvQ8a9uw0AEVhW4O9ui1UN5Ksb4ajF9EqJ9TsqQfBZduuL1Vs38tq
nMAay69m+7W5YoZMjX+SmoO7d5+ikT9ZuA9Ofa1pMZ9iWhBYXN/1YqIMcNWyQozXYGqWJCjdP30L
PTUJXpvZv4Yu88W28RVzsVpH57NHoL/TG7z+FpIWPairEvoQQFPrTnAeJPXW8/36EcDUX7aPojdv
1PTghfR6yxonmw08gwGQRJgkELsZiLDR9hBJGQCs05xVGBPpJA3Ucc27xU1KpgFCGNgsDsMCCxZs
WmOq0SNygpo9hN9HyZM3FFPnl3dQo+h8LuMGXtrwKVi6zOsNAoEDxKFtf82VaTMat9/KeMARSnUv
g0+91NcrjMSizioxb1kwEQAyCxgxqOxz5bTPQePe2eUbnH6xAVjfsRawUkIQUbtf0hFfXe1+qtED
yjFB5U58zMoRdnDMGJRrXSkw9weENFELVouv1S8KlcLSQdc5r/KBNOP1qDDxQ79eDQZApwJg5c44
Ye4WsYL1jmh3yhcnAK5JhhvwVkktA5Z5YYW+tVoOEtOC4BfpRTAU0IsAHtVBlTb0gPlBbkIVwjzU
yutOANjywsM4Bu+qHnK5sFsetV3GSLvnNByTqtQ6w4wS0H9E81GDWa+CnmUjsm5uvAa69tmKLHDA
3UDct0Lf0C9Z6Tmf0QiCr7TLzqs9MAMzNEphsAPr/cjotgt1x3YSswP423wWvH/qF1Iw2kKIziEP
Wcf2tfYxzBz5KyYSZvO04lHiD+M9NMCPnd8+r5tuMzapRz5tn3IJXlwJXQ2g4S4Yi6BazluUhQKA
K1WQstIgOMsBMhqpwKRKkDIBUwdRQqFSB5iMw4G7BEq1V7D2b3HVPgaDuVoCP2nIDIFru1esfRUL
xkSjVeEa1AaeveIwi7crfG4EE+JkYnBva2fKvAnPp4Cctt2j64b6sAXXV88BJPZyTfFsvq16easU
OMGwhSQUM3Ikugbj24nPOayfvHF5teP2uwFJaytvt9n6YFj3CH4VjByR9wNcpaZ2wI4LihePP7AN
ghS51TYX31b8DoZXFlfvKlKHysCWA3Qz76MO0g8d/laY5CLTyLCJ0ZAw9Az0E4HcwmEzJvMhfVZ+
e4R0fycqgi4JwogcpqjdEsSH107BhD+C1pQLaHqY1KrUWZlMYP4vYF09ja1Bv1xC0M5Cd/+tox6H
sk+GUJy0/0k6GI/I/MvgpA5keKkHMSZkbZ/jyTkh8j3UExzrxmBOlKC6ppjHQWImIt3M+0WWhdor
QMgKtwVBAlKJGparZAZN+MbX/2HuPJYb15Zt+0U4AW86r0ESNKKTl0odhFwteLtgv/4OsOqUatfe
cc59Ea/xOgw4khIILOTKnHMkhUGwOKfIndULsvHVZrSBERySorhLWwM1g55jUuHu7d3gM02HqyLp
rWU+1E+oQg66J69bN106bX9TSvFiZYgJWo80FIb9b7TFRH+A2XPZTCS1aMY4LiaujeSCDSEZU9Va
T0Qz+HD8DtySG7Mdp52HM7nITngDUNtgBsIzw+3SPtmStNyUusOiEcU5jUmQ4PLhbJroOY1M3INL
+ATug/BNpj3S6/YhIhG/rUOqKgh6HFwLeAzQneei2yPdChdoGF+wwawYcuHpZNXaabqjUXtHWZTJ
qgrQ0qcRni9K64aCrgALdZagTnWFoyyMySLJb3CSHU6j4+AgyFBZrVrd8RYNHnbyLFRWszv01CXX
HGImNNQLq6mjW9n5MrDlPQ84Iskb70Md2vagjXLZyMLauoG8V8yR2ZzXvqD5XYyjEmGXbV/qxluL
zqWqEYE48pDMpSRpaqoiaVFUK2Tz3DwEYRWawEpQPqPWhyA1S7bZ1Lk7d0qfHIL6kid425XowImN
x57bs+h4GEYHEz9WJ/rz4MVcLlV0qzH8rJqWey0IEsqE1UFExXeniUiPa5TLEwO0iXtCcPKmDahS
proh9MYkBNJmTbn32IpqbxMsCpJsnSdOhCCLuLaOepQ8Ems/0u2hXFpCQx+tD+9kpSi2uN1wcj0e
Nfa4Stz2VZQRT3P7RhEx6XG7QrpdcXf0S7smd2t1GdUmO00WpksMZqfmOhbR927tmXJvFVq9oO4O
J2boH6yi9zXdGgisFJ6tDvNgu73GhkqxV0muDXLj1FzfSInlG8ps56qaqGJOYbdBl2s01Lc1N39A
QfTGTLlaWkmF7FWj4u9w0Sjf9UB/jYpkF9hUB6NQ7kvzlJWqufTCmXWREYhOlkBwl7jwquJlPFnH
uvXuM6X9pLRDC5lDNAQ+kvfViFN6gdXIl524jjvTRERSfRtqWCT5dDsZJGe68qUyFdSqHqIxtQgf
ShPJ6FAGD3CjskWlCuJOTPloZTGAu2g5YH0EiFMor0zbzgZblVuvcQu/qevHpSlsfW0a472uYl6K
uQNDznBiRmKWnH1aCEpWqXQWzBFDzUYJMrxMwxV1n4fU4S7Nsr7yM43zZPbmSQzZccTKPE+SdMKx
5tgk1pMCY8DERoZctXvWm72irW11oAxgKXdmYa5BxGGcUBBX0y0HH+j46M7eXWgnZZIwsCnG3gib
b11ovOk2/KJA7+5UIC+j1OLlKNJ0GdVEhODVYixdo+cTmAA1CRMCKoOHBZK+IjG+G5QrFvbQflLU
voybi6iy9OWoqzcR6nrga84q8ajdKx5XCdjLV8t1PyPqS1gFi52h99tu1D0qD9ptZXlIpzQPUbGB
dS4prPkNfhRZErKYuR3chMK4Pi41RJGO1rnEAXG51DwkPIg7nmOt2tWB3CsIFKsC0V+Tlg9xmh9D
1b7q6mo1FcTPvYTIgnm4WtjpbPmLV4uimU6kAgB1fYxIksoMmh4FK3xiTXvj5P03p+nfo0xuJ4ra
tq69oO+0VqUBCCafwJcNNba+qacgwMVTmndd4ty0FEMXY5wdOxxLCjXKRRF732IL/Qn6p/tA3ram
SiGUqTugFDel1BfA38mPqWUeTI3KZyIkZJoBo4bqnEtmHR1gCRg36rVn9g96pzyoHkQfEY63ONy6
FWiDmyzwKITHwY6p1rPr3brk2hGZZM4ip468lDImwCbAtB18SbFerMbeukI2tujqdiOdEP0Qruf0
ocIBeqXGwZZrclnDc/KHWGMm1iF4w2+Q+4puk3m+agSmS63B5yeiCeAO3tPc8ftKfVbS9MqtW30T
DOOmGIJ10aWYXiqnRVIl38OqWY2WsSO+wBNOgAGpzSKqZPbVn9VkRyRt7ZRZedJFHgqZzuZrbJ94
X8H34T3nlYEGz40/Rid8DmXojyOGZKVrjWXs6YiuxqfCjFI/0DcAoNxF3kH1A/vm2zGlPbN9TnIq
7AHVzlUQ86t5do0WxutxO2pYOJ0th8Wz+MpOHoaBp7dVIGgtIfksO8hentuUC4oAOSIh78osPsrA
EYskLE9ShGsjsSJMr8O+TPQ3QBDbIAQTZpEEJxnyHvXjQ4KKba0UnreouON9T3GYG3rcSn3fnAAP
eSlu1TESaD1lReVLUAotArGsAt9Mu3IRY7JbpQG5kCj6KIL0oDpompiCWUzrLRBwUbMNh0IuXOLs
RV3oHz1AKH5Yjdr1BuHbi4OaxZkG8idetkuM8qOgBrR2ivQjTrH69l2/rvTwNAmEqhUvy2au36vT
uQ69rXM98DTlVjzhVH6N9GCtW913kCynwMPnFTFGaU7tZ53z6GnDfqwVlBwVs/jCqM9dbaIro/rn
UL1KPH2jzKnwsBwPKaJLP43ydh0hYLQpNi/Ksn/kHkUNopWIXHrT9msxbnjfIptasUricKel6gMe
VGUVUf17hJwXoC8ObmT44Q1PlWs8oZ+5d6BfLWBPLS10FssmCKIFog4USWgpHWYLBLzcm2h2i2pT
1fba+KbaOv4P43HIWoUTWt8WnDySgsaNkibjSprGM3yjhSb6bjWh1eKX8cQBC8G9mOytNuveTBE2
hMILIgCbK4ufQ0dzVrVGRh4O12OnX3uhuCk/GXgDgZivMmDxdTepyUzNrnV0O32FhEB9DutGX4x6
cbLS/n5Ap7Aew+g6drqD4aEjA6UF2knIFZPAQ4/NexiNO+0VKfWrg3O5UbkwE+vRCe073c5X+POP
oTdtEokFJR2vQERRtJoRosO2MdTnVlpvioMkhP9rh6lqjRuXZEzM8x9KpLFQ9W5Xtaekso8NA4Bn
Rtmyltq3YJ68uoo4TDVaDa04JLo9I+ma97IaZq3AY9pWaBlC5Fo9QB26VSIWCbhaiGLavPC2E2hw
lCXpVRHIt9zsbiCMTvABLOY07Z2TmntEFs2SIgUxFVJ7l4olf5iirMws/iQA0CjK6HJhxsV7mIXb
2EquarzFamJ9hG5Nngow5spMNbEeoo0+lqfEToZlXaW7shvwk6ilXxXWa6I1V7VOJdaDWBkn+G9j
abyFQX5TR5bPn7Bvw7MDDaGZ+kOuQL9JbKQbEfiL3rgNpII7I/g+5cq9PnvWcOzcK8lLh8bBgoqo
CLUk5tLRdmblypDau9PKne5FdxBxxA7O5ocM5pMdpi+j1j0lOVaV3MBp3BT8z1F/GpP+WMTRHRaK
V0KIV3WWOTtFt7bK8aUtRb9wVR7kSuYly3AqzOWkO8ib20umctgMDJkrYyQ1q0b6Fap1sgnhi4cl
aK6pHrJU7FFB32Zuby4cVfk2if6gVt5V6OVHnSEcKMpGFqBCs15HVSP9qI+eo7Q2l98rq3y3jPQt
KMuAAL64yZRqgYSNwcXGHRNg/rCr/ZT3foDt1SajlyZauTfS7A4x5CJ30JDkqF/GHgtTqAVP8BJJ
6rWQX6be2UeTCUKvREyvFGJjV3m/VJdyGuKF40TJehLOHrr5q21WL0jHz10WuH7Edcod8oTbwQE4
t/Ly4hi1rtjodbx0+lb4jpIvjXg6KUF+lafdtKksw7daSD888hTfSpeuzt2FirLbWh0K81lPPbhY
7OZ/qjS828EheQOmiVk5ER1XcX400kcIMqswLa7rUD6HHdrX+RKcxhmORni0FjYXCrn8E3a/DRnx
58CRJzK356AJVGYJes/opPlWXO5TM7uTof4tG2yTiV5IWNuXG9eb/NCUPBjz6A71As9hlaQMyeNy
y2zsTo7Zcynjd2a/970r5c7BD2LkU7CCIPBslYe6DL4RHrS7MCRECUjUHxTX9Gt0VEvE9gkoJn1b
KyZpvXg0CBkqcchG5VA4pXJirvk0ZOR2p9ZZw5vNVygtAKFKhDgYasiMm2myzetjXigUCPgAGFbK
O/Pexdh292YUuNthUk4ls/KdyBKSmK646qKeSaNSr42xUSDtIbovR2szNpl2paRomaupElQiHCZq
bqhuskDbjKNX7SzFRY4/eu4SB1h2q4wAEyPIHJvL6o9tQbaNuS8p36ycNErQApc6zyppMY3Pik0a
uiuRD8+uGR0p/EDNdPBUVd64K5wswXHgvNjkkWkTBmzAaJUt/8960ghUW9iNdaZlS6Y2j1NaN5uO
CL3ueYZ1NQnISN6VQ/HaShBQkc3TZ1L6nal13sYJvjvOCOwlpTRUkTeemqpDLomKoMGborSjxMJE
aG/32iduYG4aIuwsCN6M2ASbY5NCh6oE4zpbhCoSrNpmWHKrK5wjc/JcQbTpbp3AeQ89HfOLuYhH
BuGgDXbGBHXTJGMlPf3JS04tUgQ8wsdq/rporsAYNhDoPnzpPffRNSFiuPnWxH+z7Mb4MKn2bVae
yxgMA8qau1zgcMfItKtLk5Smc8bDuKgd9wNmqMPDEJKXld7Ec+nAUzLShkO9ByLZ44IwuCO8fPRb
VV61HbrHSlTDohiRrCF047Y2dnlnfnqqxewNfgo68SoBuqvaQbvQnLLhyjKchT5ivAMhda7j7nnI
GsKhIcbWaGTf+2hGqiZyI0hvqxYzZUN4PGBHICy4qnwvVJ+j0Tl64jsqqHiv1rMXgQlnGbk5w2N8
l/WPgYEtpXOZo4UCeWyB9XuQBSrhAmWGFzN3ngGdMGQ2caRqT4nHaJ2AYbUSUizQoKyNFu3NluyL
3Zkn5tj3tpo9NZmb+kqNwaDTQFAIBVaYq2/gsKrLGEUmP6Jg0q5uTTKHJKnQaZL2xPgLmlHnN9ZL
pbqaFPs0WEmyQRnEu/S9QS1srbr264QhMetJVQYdxZVO8K5mZrzJgTmcYkBYylN3mdi25gdTd6+l
BYGqUeEshvSzMEhYWeVHElfXtZf323Sc3UUpnhHd3MlMtkh3KEw1E8knx0leW5J8PG0KBbMpGbO0
CHci7uYAWv9m2fhfyVaKDUfX12qGZqnXkbfNpafgpSLDgnFJIXaVB4wDmAYxVIoUmh7ByE0A5gXI
HMnOVlW8TXfqlBlBk7Wl7+VWTcxP2cPuencHRDwn3d/21Mu4YDxDJDA4wI4S3i2GOmlvqowiUGM1
/DTwO8nLH4UFV6ElbzOkyJF70prEUuUu7rDQMJvahJUJdqCN1KOk7I6jlEHM0R08NtExN9WzV5rG
xlTbat2NxW6Cp43BK/dD3QTJJ3g4CGE2+558e+JiaYiT4dHO8YGq8oGqGb9/PgGbIyMbRE18lRak
1Zm3Zhhf7X1tdOtcNeplDyv9IB3qp1VN0r40BmVfcxXDAAMWKJF7MoF49rzcz605/iyktZ+6nZUw
kqZR8Zjbk7HFcxYzhBXjldnMNaFaVRatluHbcpKauDa1FvDuO98MuSyU3tT31BszyY3GNMu2HrMU
25ij5cHSNZe5DiXC6kt8s9yiTenOt+Q5HfiKZOQWNtLaAm8LsJ4TfMBf+yRtzm2gSRvKXoKGhtt+
lQ2Ptc1/XFl8pZ5gMBuEzbBGScZ2uyfLszSk4NnBJSkJzPVGJYXCFUWhm1/FD5MGyiNIBD/gu7Vy
XBsVQyhA1nLhUOvxbRcleCy6rcnEfaEqmeLrrZlvKBYboZWvPWSYYdjxfdUrXQTlbaYHfhePT+AY
DmXndFAT4gI9JdaKfKRENAEQGKKJg5TvZqZwBizxVhp2u3Lc9kpQQyVx6OleDcCCtLldfujgZZe4
E6672anrBu5jGnbuFp9S5wt4vwuJBnWlV9W2zfd1zpVsBbimuJEgs5RHc5QMN0Ou7xwdZydhhcU1
Z5baxyCsV1X/3g3TR5tXN14Z+5ZVXU+NrV41EcbyJnhFu8e7Td3G0H0fQJZaDSVDZkrEYyt9d+qp
Mdv4p+Kw85tQ+ebVpotUoVaXjHdICkzF8dPJfQ8Tk5oOZa8lylhijYlYZCRiZV670QvGymwYkxWP
7V1sBOOVjRVnETH1MfOWYFYUw1oplU1aRndSSdV17V7rpkJgqI6P3QCgqlHJCg/1g+yoiNg9vjuR
N2CAPPA6Qzrx14tj2MhvqU2JzPgOYf3aZbbPJJinYtcNT6bOdKDFr7YIPYWYfVsXVngWBa6EwqBs
QKzSN+h5i+4b8Ag03cExaZNuYbYfIPVpsBCTgu+Eci9JChR66i2EntskP4yHLmB6GKcy89GCvCpM
3evQGSGHReYui+Mb+OtAaCzoNs5U0g3AI3+tdcz5oMaR/C/zT9Xo32SnErHY/VZj7NkkeQHrM33D
UR7wXswlisvMWHfqW/6jmKsKX1FdWukmNMB4TtUqUeJtpsIWqgPjumrgKRfokpcGrGVO8mIsvT3X
Ub7UKrw2oez7U4k1y6wRsgygs8L2dRyLM0/YmCjYWGAqiWCi5uhAyvUYF80BZxlZfy8ur9Wp/Igb
tCAyjO901QuWYUXqNSwsCH0ViRMMdO05t5dRpryTa+9fFLGl+oqMXTFPXUOZbRryd8eBD+qYTI3q
5lTNzpxYU6eNgGp3juYXi+xbRkeOq8smfCrvnUXmoQTDzqPAvQdcMGwzBOKLBAkECaJk7SoeZEHw
wquyYhwOSu0+bqOY60B9oidFv9J03VkKY+vaeMbMyXsSUQhUpianXTRZ79cBE5msn4iFFvVQVLtq
aO47p5w2OgYkvwOmNCSmoHZMdQ4WSLXh5sFF7GJRki7eX41KHCEcY6yNyp6ZV1L4Rt20p650b9Oc
E5pP+FVLrT5JT5aLJAJJyfsRwCuS8kbVx+c6GEnyk2bEUfjWtxpMUoeyfNxqj4ZdOag7XsoqDzbh
gMG6AF1WO+eMitgKCztyYpTzAa0mOkqsWqo0qwJoWYxpK7A7rOHFVVK3wzrLKuBhwQko2VHYzFWY
lqGDLeHFKgn5GA09tFeWBDnDJ0MuMDbHvdaM+qZqE9IwNiSOkfqnyXNJpJKZAN7MoLuOgcmfIsvo
VjLPxFpJwb9VmvvdsTq8h/JxkCjNzJpwwxlR2DYj47MxfZiDu60N6Kzxd8fmAp2y9L0aIGmojiT2
U1D956PY90b5UCeIKejbEenN/ZA0e69G4YNP00dn/qAlcA0cz3w3uxqfvKGBlvN0YxnozkEX5SKl
/uJ3wt55SH6uynh40CYsfKIEuZ0WnADH/IAbABdeWeIUSddD4MarPk7vIURQN3Vw8iMjR4M3njuD
6oFlBt/CaxQojCrLoJ/8VpcrpauPgMfSDbKM3dgFZ9qpumh1lFWiDUh1HD4TG9RTlluf9TQcTfAG
RKmrMAj3GJLzBVengiCogceNTyuZozPqKGc7DrF0Jw2Gzc7YVpbcaRCT2my4U8ZJO7ZogfTS4jEQ
beFSWATvxqeeGOCMYUUohZzIcyU8DDhverXMKkRPtRvuJbU0cm6vuinlAf0no707rhUpPRjvtFKB
Y59l0U1awOUTjPVFvWlMbWd3KY9yAMl+qpUvqR1hrRuwK+nKp7Da18RM3iREZa5+fdNX/C5m1C9h
4iRre2rA1ZKEjOPMh3dOBc3Az6cXIEFMXGxkGKjYWpzmDs0ywidG2KtYxg/8/rfOW41fciXIF5Cm
JenfeCq+Q6ZVlvgcmuG20Z3PMpVP7tjcUYWAQhorgpMuqTvjLqONDFMObVbvUEdV8FzbAOWXaui5
izabKqb8KlVnJzD2ZaW9aUEPZilHJzZXs3IpEL6kLrCwvNx1g73v6qvRGDcOd1COei9j4A5s5dlo
o++1jhMblvWwKQA19wHu+fozd5onrxRko/PiXJlrLeDJyZiewq/bZmZ3HABK4J3tKZ74rRshqVPN
ci0IVKvSSX1rtrkw+Hw4+icFTdcPJ+84IElb5Zr5nmbiBrNweAVD6Gqwpouh/FgCCCNwzw42oMAk
r7KNHC3VRzZnEV1AbMztjdYP4tDIslqLprrFB+arVsHtn5hXNZNSISsFozzogcyrJCM8RrL4M4S4
hmlB7oxc4f8Gp2jaZHEIb5mE2XQ0GXssEKG3J7OxHJp8fg5Gmj84+X1Y1tdGawDRd5f8GdGqx0e7
csmWL2tyfjbA3EVFuXwZ0Tlm6RjJIbarGwHrdqEPJRWrgSLGkMUkq9JNJRUAJeVZTqoGtblb45oA
r5YQlJXNtshBfbTkhOnqwa835L4bTscIfvUyCKvcV0t5Jdx4FwgVoTqKIw0Aow+/5ilispgO+F26
hhBACjhwBP0AID4EBb0qBqzgCSVaKaP+asvqbKpym3np6EuNeDeVuEOIq5VlnhawtvtrKYy30twL
g1FziIDyj/p3D41DYVoQKzvv0xnlK8kvk4ZMVFA2Qy6olSR7g0lpKAgjBqGfnXg4hz2S6r5F7aHt
SpFma430gJ3Z14OOGY70VL0pK/UKrgxos1p/agZ4NxUJUysDsyK7eOnl9imfjLvAiG9NxpS167Sb
pJ42XqnRxwYesUu3iIICmQ0yKY7JRmKBi7FI6NVAH4XZEBe7gmAH9L/bwDNWZbaLClDVnbZ2pCQq
Idno5QMSACU9mEP9EcTdBz2YqiCeFlp1m1Zty00zYoUpntHdf0SD9dnSgCGAdG6oablRlYF62QjI
sGLWbodvpGQp2GMgI3mmnGnmcB9azmPsDFtVN3aYMquVIvVD1CszXhaNTssD0Wrw2h6+o6X2K7Xk
gdHUy84z11bFE1bt35CsX6fJm2nMgINkR1L3BkuYzu9XPE2Bt6pBH2B10h68okaN5H0LW6TtVDoP
CpiEBUK7FuHscLAy9w6vFQnuzH1Q6+7QBsX5gvL/f93P4Bi91yjvv8s/Gxr83s/g//z/1/XgLz3s
/t048dLVzTQvJ4q//2djuL/0dPujFd7npd/cr/f97Hxg2//y6C1K3c30ZqHor8YHGv0TTc90PJuq
MXMvm44DP/se0HfcsMB20haBngi842dDN839l2foluZ5+I81YCzO/03TA0Pjv/mtoZtpQ30mULY1
Qye8MS6dF37veZBqcZ1jprQ+K4NZFTP6h6FK9VXJ4L7ROlt/gN6mr7Kp9jaXvaqraD/26nVu/Nib
UrT6sfef3nv5qMvB//RezXuNRIGApCur/eUF9Am3x9e6N4zVnpznz92XHZdtsZiYpP44UGkOmEmH
LQDO+vD1kpbe76sRE+N9kVBC9ownUabZwcDCS4MSVqsxV/2+D52Nblfmk+7IjySXPQlghoww9Aun
jtfJ1I8v6O2WudS8J7gnaG5jKQOixQlMZDAFe6yrALDnJbv0gj2kZRsg+q/1JMAWSj2cVIQqfNNB
dyRrA++820/afkhRF8J9dLX9ZR0qO/SQQH0rkyjGcWDmh3gKi0M6vwCDdpC+lebyjx2X1cuLHdVU
vEomLaA5WCy3nuiTw2VfOkDqE+EQ+0KM3XowJvcUN4Q9FNCxdc9LtDEa5npTgQZiUzRG8+iplXIt
ScdtEoWkA435ULbNLzTm4cXBXWiVeb+QEv0oBOgMUU1ZCW9jSHnShJxORLwm9sio8SE0Q+ghmXrH
E6Y/irJ5qLIMEyRKlu6WpnbN1RBSzbCa2xbq2y3/R7eFCI8ca952eZnvlQWcJLG7rNqTLm7/05su
H5Ra3daAG7Gjlx0lPytqxz04vN9fLttK3Rl+23HZ1pnlw8/f3DVOY0wCR+vTM1OI8C4IFHDMpq0t
a9MO74Zm1NDeIAmPdZgsVSKNvabp7VXp9N3W1aroZA0kTXN3Km71wUVHCZ3lKUlRtfaD1yHrQcRc
6EOK4K6JHy9L6a+lpleiH9u+lhwD3j5ITNvX0hpSiJPj2whpv0h6lPU+76wNoG+x7bSxpXYUVgul
6cM7Z0jo+lN31VYMqntbNki/O0CwH+HQ+7IKM5CBo7YKTSU6WlIPDsJI0L7TgglvLmFEVgaCWalK
/MpFX6zLlLpwSFoKyivwS8TKxalyegs1E9Wmyw56YFxmWexRQonktyopOQ7HKkhf9DjroYF5lXI1
r+Y5Fphl4QCDJlpHLc/c5GuVzFR900w7zZiy/YQNokJZZWr7OE8TsZJQLH36DM1yKzb+2B832ptd
UoulBhj5RaigQOyU2EUH9g7KfDgmBOGnbPCW4L3T6RGdCGqYKhIuMyRBgVqjprnAgzteY5Ucfryg
/+Ud0e9bKB4tCtKim8DkULK4MDP0cQNrP7opAszROpwN1BdiCx0RXndTn5y82iTzaHF5YdQL9tY8
jlxWs8tg8rXODwgie0bPUx07yE7LjmFtouJ1rOlZBOrBbnT7I4wmtLBW9JS5kCdUK4gPxYQTJPJo
eHY5tMunQ2xmxdNvj8J/aBeqabQH/svTBQG/bnqWTQsfmweWOj993l9v/90u1NGyqEXA7n4mdpTu
IpzhoMc8XIjK7COUic76ZfHP9T8P/W39b4t/vrcZp4SUxmDSkWBSH9pKoOMah3MWRfFD0S+DrMmW
QTG3D5t/5ssLPaVMxrAM1EqK4OPy8+tgmxaXRXyU2XJQsDFfjvt62693fG23dCpDi8s7/vt3VFQi
qRfndyPB9qLpiv4m0uv6ENhQ4y1blq8i6a7EYIjHzFOinenSaU/Ubvna7SVtBl+bDLQ0qGF3i0Ky
eVSUjMwfXvRJ3g1iyq8VW1IzD9ujGJ32GS9rSJ832/RJ1bTPeYeQkPl6eM6sRmxr4eDCrEmF07sw
fOmCWWqvqsOhgy50lyXVtTNvb9wBQkc2BbsqsvIn9AnoI9neejF0Pxmjr8oSeKLy3I+D8xyMubIF
PgdXcN4sOko0cRnRH9SVe0kbQ8zkInoxsCT/l6vPpSPuX68+xzEY8UyD7tS2xqX416tvig2XlLMd
fcRaYiDq5tEVq8n0YqqTvexH+ivZJTb9dnJ5lBfji5p6NkII2Rzo+mnchkJ5Grlh1yBcY3zNQXKo
DTU5ZGX9c+myTXGz6ySfxPaP7Zdjh9amzHY57ms388nr2qg54//wcZdt0Mg3yExuHMssfMTDSB1k
Zh1oixf7WTGJZ2nH+BW4ua3Auq5oJPx0OVQPzZ+H0unyt0MLJ3U+KKyBEs+0JzsYC18rId4jAhAU
gxRTmcocZhRdH3SopbFJY7t5CexmQpmoRa1yWfrr3j+PU4ZoPSS0W7q892sveHMYBjX2K0iyaMHH
6fcXpn3k5u1698f2r2OToFQPl1XbKg5yyIJtBOqppfL794+7bKMOc9bB920vb7188GX7n2/LPEjf
id6T+EnWwZSO9zw86U3havUz/I0It7/bv4lSHqdEzBVPtKbAJlskQhFTOMjit1oEkh5/x4MWD/EZ
1oj+8Gtt8gQEoKhCGpnFZ21em/dd1nSeVF9H/q/eN83f8OtTvr5P8A2XtV/7vr5v3ve19usvswDW
7JIyakl9R3Q5LYW5HCzUl5ljiuNl22Xp64UEJTtECsYEL/mP4/7p4HAIgu1/vpMterz9fiMzdzLm
aZKuWyrt4Qznjxu5bMfC4ep1P3ALamiQLa3S/cuUotA2aasjaZonI0mypS6s3JeRXdxF9AXInD2N
fMWRLDPxxK/VMlCJJ2iz+GOvFzn1jQcKWmWksqZKP5BjENumVHWqgywZ87bL0mXb196iDJTN13GX
JWgvt1qOiqF34EI4pj6sZVU3Z/ru/ny57KABxsB04t/bLodMDM+QuNlBfWXAfzC/T5s3Xj7mcvTl
QC8ZvcV/PseO8/dzbGBu9ZBP0AuRieVfB8shjBQ9rA3lI4rhXU+1e+M6cYywO5iVH4yahF3vbW64
N4SX0bH6td1le/NrezeRay0qfbwcTynK++34y3ZDOO9p8BrV3q0n02mGkWXaIfh1K/9YmrepyE5A
G1Pl8MJG5cB54Ljsvrxc7ujL0uVAIhDKIYbJJ142/vhwVwsostFmc6Vgaryr0gTINwXefTVPPLLC
UDehakSry6qauzRwQn99WSvmI4yA5D1coGIfWS+Yq6iTAvxMK9mce70vlzJKsveKnyhGC/BCCR96
5a8jbOsjsK6azrV39Fomc6PZXHhf66XxXyIu+++/osPk0HR1kncuFaX5Tvot4BJWFynqEBof5EZn
sU6kHdpfL3YTcRYv61KaRIfgSAwZNVdfmyqaSi/SqDP8KbJMoOGAuJKGhBvKfCq+0Cr1+eWyPULz
6Xs03qCI/Jcdl70DwhsJBdiXLRWKHT4sJz1h96ckpmfP1RBpO6uwmnMztA35NJbm7QVds7Y/jqWR
bHI222TfmZ3+QNXZu0ZPt6/pOPVgAJK8nvdVqvvbvmZeM83+noZOI9g4pdo16AD2l6W4H38upb+W
vvZ+LYneifdgh+rNf77D3L+NYhYFOdeyXNuyGcqMP+4widspHpM8eE/GfKVpDoKtdqK94aQycbFp
x0RbEFYriwKfVcfTqqBdCIX9efcfB8Yu1Lvlj8MvByGD/vlBX4dfPvKy+j+UnUdz28q6rv/KqTtH
FXIYnInEnCSSli17gnJYRs4Zv/483dQybe1Ve9WdoNARkEgC3d/3BjmlW1pPqU7SNorbSWh+l1A3
/LQ7lXtZMyNgdEpktVPG2DwM5PhSfoJY0YgRsp04VgesMYUspEXT6db8NgsIHLxv4JYuCxH7dTuE
hZWuPgijSjQoxak8wBL1sUgHqECNOpj14bfO926TaAlV19sr6TIqS6aTVbdTv4t4sDoGImMAeo5o
VkyrklXMg0M04ijr5MFirzVi504fd3AOpTrVW5v88VvdvWPotW8zyDqvtLzdf/8CaMZ/fAMM13FR
NEQoyyMeaKp//jpDzIBSAD/1j6TNEc5fOqW3qkPQbalbPZeoAG9l6VblaEAgasQ+0Bl3PQzaZFn0
lu1xEk27wam3U+4qRyMLrX49ecVv08gG2TeydXNBOpy8VQm+NC5m5bOl55eirLXggQjZ1MIVqAOD
KH5efRn8MoC1n6tXNZzHJVBJ/1iVarzVo7zaunZoHBNWTUscHuurkeWwc5oQfiAzhomjihlNP0gu
rhHWa1MpIedAWfqOL90aZYDpNQICu5wVh0RvavvPsgf278MpjTEjauXzSjyfRrNTD5DReGgNFSgG
ywjSVfer5d4Rmn66MII+fwQL35y9EfgRSdyrWXnhVR9I70TQI1ay7lePdqyShTb6F3Js9dlCv2UF
QBoIlijKuih1shWSjjftnvAx+FXO2aqfZUdZp3hxvJi1uDnLhvtcmYxc5LoJVURpd2YVLitEDk9d
MBIQEWeOnmFLYOXWXquC5bt62UM2ipGy632QJUbWYuSvaWUPWS+76aQ15LSy6t3wP6dtvOJfFm2a
+W7z76iWp5psv9j/8wU13HffdrATseWVrfINLNSyJXZhCK2IaqEV3biQ74j7uwRVCkiBX2RFlJOl
fJDvFBRpAZjM81t/WSdHztE8nvrvfJHErOItdZvrz/lvF41i5yfJ/FMC+vKM8lJz7p1LqJrV823l
J5Z/bMHvNYGbJc9lfDARqx15Cp0xIrGuntIHiOkX5jrwPesKNi7e2xWkLdk6aqN1FQOQempuA4i4
MmBALLxpcoDdrFAVD5My3hDFRhaDrOoWeqoVG1W0ogn01ioj7/dWGXmXraro/G6slqj5S5EN2XYu
x5/+pGfPoRrmt4MS4PlSJtpWVslGOL39Ntbrn5nW5M+pqs+QgnWDvySDjbaKgV/2YlUT901CnnCy
nlCR6PZOY5VLq/GDL42jAPYJjdcZ1HYQVAWMqg61ubIOr3hahFegKEsvaJUnWTVGY8EiqwwXgxXz
iOsGhIxbeGKhAu7C0gqPdLTnPjnirLQCMC44i2zvDWOCpn+lAFER3e71cpKuBYZ/byBWiEWUqrDY
iHxzJkteEd1IWJPHZfGsKvb3dnLG1wnm2srRrGltl+X06nfFk40J1gVVhn/5HTjCNZrlRVDkIg9k
OkTFVNNUTUtzSNsY9rsYGCoBbq1W8/htrIn040Q1KvATzdE6sk7D3ybzS2RQzZ9GL9LVsFquhG2b
TSIkdmVRHvrygw2z7yILesT3xnQcfyWLoZZbRwRXz7KEF0x/BWDzMyHNuYeUV56IraKnKoJaUI2X
OCYoe1m6xapw/AhXYZ8KXcy/+xkyiuXhAgNqa6EgIywWYajqKWtcHMHkiJVW8WfRg7e1aJ1yRdrL
OhppcZXBfXnAvuk56OvyJEsonI7L1HDs5S0bENf2vT8C48ZjzwJ1Z8bke+VZZo/uh2qqkdgkTiPr
MZw3dx4KJh9at3xfb+BouJ7IGSOSogb+v6zkNAs/8nefqe2YtqHanktylvjmny9yt4IENzV28a2Z
BneR+34N7rg7xWANcfvLw/EYFKjLyLMiwTLUrpsTe43G2snOopgNgubnGZcUb+SjV0Qo3niAJ1pl
yI5wl+0lesnjlXUUqe4oyr462bhPuhJgfQ1i3+kT/YczTWglqdZJJyZ4JIifE+FyJ/JKvJCqWYWm
bqdT/gyF5cFz8OrOfAiwmB1Ff+momyxAjmZwWFho3Q9wL5uDKw73uh5ZJ1UboZPo0Jk83u7tBQLk
NvfrDfI4xicjDmFulqZwtFAMALXuwde98tKl03CJW3/PIzD5WDpPDtL3eExwkGfyAK1cOGb17b5o
Um0j62oPrVVdD9T1bUtH4ulDWgpJ7l+bQLlvvBflpk/uCX/1lVWyBwa6Sxip7RbJ0Gl/P8x9Oe2z
NNtkWatvDENAHe6tt7ITkrCy/XlrxYP5NNvDosuz6miIkqzCTq3aq+14lCWeMW/1faHinIpYxuO9
TnYhh4PQy9SsB2K89bfYUPMl2HcbNIvN9qucgs+ZgcI0sctpX0xZ/kkDPyPrC98vUISKY8SrgvCz
UTTEomzNezKz3D5rZvtii3qLzfsq8UZ/nSsOJBh9CmdQidWoTft+HOwrbM8IgeGVDDyZjSYLMn5k
hm4oWmQhFd2C/rduQbSqYiSa/vva2FBJab/7SfFsdHTbcXVWDrYtfnK/7VxHY8hLD1zItyzk9+KY
qnuQB8Wd4xWAMVCrv+rMsAUAoxMIv/XJ01TFcRNM3N+jZN93RdnfUgF1AFbqV07VXkNlnnZx7xEY
FQewSQDDWYncq+yoURFe0fNNpRfmrVto2EDJVIxIZR2ka21hVV61QkAVgXWcD4DHVd4HHMrVJQII
ZHRFEYxkjacZfmyyGE85+cCihL0uWjvX0p561TzKUgJD7kNg3QbKmszuN34cO8+BF32P1SzfZzZB
584cIbSIJesk1p/v6iDcsRj5s9+9TrHIXN9ybe/GdYY77a1BTwCUYoiUZMnHpu+VpaaHvFKmwD8i
q4tggJWon1XogQgs2T/+7Jo4vH1M0dWq+n4RjeOwdsEnk3npw5MrDhVAr4Oqhjh6puHJtqoMvpdo
kGW83U+s9c2tUusp6GnRx+ut8FQr6IIY4QST4T6uUnRnnbrgAKowTJ+Muf0yO576MUaleW+iGfIo
i3U5mGsHaZ2lLDZ6Gi0NJAjWt84pQvN62td7WUSr4BUn++7JDmrtYwiAyDXACSHH/mBahnWdrCo6
lrb2Kt9isorc3J7tDWJCheccgsS8mFNBnlOux7VsVh9KjYjgfaF+X5XLVr0i+vduua74arEdtcjd
eVg1Dou2m+JdBcYbFC46WFDJyUY26DpxCLKyIWHI2Qz+l6cdeMVfVfJMdpM9ZFEe1NZp9qj+NGuy
7ohxBJ27Rg3WwHwgil5tEKtQV6b5mAyB/9GbnkKnj14xQ/T3KNXnj7Koe5m5cOAObWWxQI+1zzX/
EtfxZ7+xoa/i4xvYPqISSDC9tGG6r9N++iLroZ+NOxCa/1jvEFNHshNSh0yHjraH8bYoypyozIbK
hnva9F7Xze2mnNWt0qjG0UdRb8XLD9SmKN4P3q8iIsYZBrpmtJatAVtf1JtEc13p8XGO0KqujGPs
xYjnjiYWhLPhHkd2YQ/BMFSf2Tcivhna/h55GP8FChE/9qj6jB6cuY71tF01KFN9rnRMqnizX10z
BEQphiOr8B/DoXkvZD1LJXNpRfEhqlzlN/iDUZTxQ5w5xk7CH1gJaE/NjB29AEhMuYNp0Mwq0cWW
+8lBMWfEOu6BGBSbA5KNixFlJkglJLBkHZrUZDCcF68r/uiWW6/JwM4HRrzinc3pAgQyLVC5yMEV
67hjWEYXXlUPhjuNlcA++L19A6DdcFXPtwXz/0Cyfy6ivG3+9/9ploiP/b6QxifeBSJlq5ph2fBr
3sU2nUzJUT9DF6X0zf4xY/21x6I2rx+MSON4O7d9y9oDm1eRfbehF8imWwfZdDvUVrmOBzj+JD+r
dZ8hnC83VcClq7XLd3Mpt1yoy5brQmnSpdyQ2T1MfNka91lx9vipSniDxDPIs67pXmqni7b3+jsU
Av3IW6PsLzER926eOrzEc3MpsFac8yR6SWLIa302v+paym8KRgMRjnp69YYZ4yhivKfEG27dlNnp
j9mo6Ki3kRBjdYFtioUuxj1Cfl8JvYu23zu/W069K95n5j0FVVNc6D6pPvaH1ohdfLDbk8xLZtFw
1pRk+IQrAMaXsFQOnpJ4ByWYQoG8zl4boz5FCB197WSAOA/a4IKHFxqRpQC0Wqx9B13d8daeXg0c
GjfNVJP1EUXZDbzpcMBuAZsxHzEl4oF4H//6LkNyeunLUd3dvsyGXY4bI2OPK7vIQys6I7r80g2F
ihA7JXm495Vz3n40ilXc5osxUkXyKqwf2aQmFyLR2mJs8B4oPSu+yIOeRV/mzJz2suQPmvvsJ6+y
IMeEjq9vjRYLwHvdu3lGvJb+ZYllCdTgux+QoUNHxexBN0QQ+t2uJRkB8PthUX6BtZ3tiEKHR8Th
g+PYwGtM2HwsLHx7G1zKqfynZtnQltbnpjHLvdxo4n2OXkx/kYWkrpuFjgrpWhaVsdOOmNlfbptc
EPt/VZhNHPpaOL1pQH39cbSGRewBkTaqEuZRPdmbKu4+RWx9lgV+ZYt2nr0nyxw0h2i58cnNzXgn
62wRLognhTwRPuqyNE8mRmT+DLZp6EuegEUBtzj3PfMM8HopbyrTiTyoGPct5W7ZL7rwTKr60S6C
4Sp7oLFPGg7k9FYWK8d2d4MI9MgixEhB9I0GVFzm/FCa46JltXSyy4kYedUSVUeKaVgGHbyM0AXh
vpBNjaJ+8UrX3ExeMD8GQRBuiinvF8E4apfQaVDsILhzCZIJcQZxFos6JF70oyKX7U6iebwjI1Lp
afhshTppE3FoKrKEsp5NHzKHlGakP8hje3vXTpznWRHUMn42TRHMq75UsrVWY2bbtbG9DXNkSdKx
OUrIWqvnCYrttfC455EuD0rmn5PEaY6ydO8hIW9y1K85ZI8oQIkNy2kEVP4EgMELDo8trgp/Vsui
02OHTKhKFu6PTPl8lG1+9+P+sJRnlfDcc2v7JF5WpYtLkkHGdce+ETBMbA1HVdhdBm46Eu8LcdNS
rfhjF0IMz9qq+Fpl7bOXmv5Pu/3W5xMWG4qG1CMIwh9Nq33JbS//HEAlwDchNHalzoZaVwznOOmx
c4yd1jlG8OW2uZacXbRz5kUo6mRD7l7tkDVgrypiAz4G8WPe68H6Hpob83RVQPHkW3B2YY5//3WS
BvGtJv77RDS1mvOkhH2C1lrqHpWwAVA/1IQWOwtVAlnpaSA4F1Xrl6t8cKJzFFvWrlQRdwm7FiHa
BgGXhaImHqIXLA54+tTneHrCJXxdAWI73J9/Dv+NFeu9DD8UsV7o6R26ytLRgFkOUQIlabZeoY90
37oIWUoY4snFwi1q56gQMaqaFIKDxIzsUXRatGhxnj9mSBiebN8sH5PK0beKW/DSdT1rX7Jz3dfi
IIv3Q12p68FI8XAS3eShs5NhbUx1NH/U4LatSe8sCb6FJ51s5PNIlvXZVWKUmcbZWfeOCcWqcGM8
AStbfZTNpugYjWHMziMgkVnFazeCVYnNmLeO03reaVmeowCC9it8U748UIUfG8t3PlWO9R394/yv
MoFf5wHjg0Y9bZSqHr8lClgKvWuwTCMojvBzUV8LRAg9XbfPaeNW1wI+4FLtEriCotGIWufJV7yV
bJRVgeBStAQkt7KoqOmwtwKhRzMkbUmcJn1JYyM9zhWmRKUFHneFZH62jDKSfyG2ynvVtMkYylNZ
KQ+JaL6dqbpVPKAW99ZdVsoij1t77ZqjssNVHBHd0ayjXRjFr8gIeE8+3PSnXpxVeqTgjVpOS9kw
JMW48esA/b1sdh4TP+Kx4o7Tq66TOEE9u+x1fx+MaIzmhHiqzIznj3Ouqnxx9fgiD4Hy0vmV/6wQ
dL60CKXucR/7cm83BPN3KEd9Iet0tfnqFmPMQsEZpnGdYgc4DUH5tbUQFfBsvYCEoTonTUP5kG9K
9v0fepQBjqhDab4abM8uAfFPg03GiyzFVvBbSbSx0iDlLHoWKK/cS6JtgnP0V0YQF42XLn7uwMzd
fm9VStB/JBJ6W65L4HHe9HvfBLDnl9lpajXlo+UiZoasAxTopr+oWr5N00L5aObWeKiMVHsYRK+4
HJx1XOGFLFvTGA2nsClBF5cAQeTUepGmz5hQ/rY56Ie+WNd+/HYHMeSfdRvgtoRAIaJOs37pMgfl
hXxClaxH142Enttc5IF02WksCwshS+iwElRRN+SDw6gleC8Wf7fKdLKQlNTJpPlIKixmlGOWEWz5
Z9xDcqCwyvCEHJasuVffu4aalT3LhjTTRtFVdYSOQgk3YhMVMPyIkSNWhWT2Xw3gMmx1/nIyNFVQ
o2tfrNQDsq/h4IbtlrZHtRNPQBaJyuIGNEmjnWfP/YsaOPWuDzCF/VVvjkZ8RLfhWxZkxoWXz6Oa
Gt4HGWkpYG570VBeZAnp81et9/1bXEYnCPrYdxVmGiJo0wdQFUk7p2tZjGD9IbPh6As5mz3V087R
ocBZrt+seq2ICWnCc5792kLlhMxK7WhobMEy/MZv74zOfvCCSqK7KfXMQCKxqI6TyHCxm143tRL9
cFIkVXgEd1d/DpR1F04TmgV2f4ELj2Gp6BInRFtAgXxJB4VPpA8Br6GU/y8xcPMfFpOO6jiaa5i8
MFAQ+jNeB5k+D+Dppl8i9Efsvurg6CrNJWn1ZFc2SNiCoWkvsq50Go2HftqtZVE2zHAh340aFW0z
FV6rXC0b1aUZ+0oPL0AEZX6dkFrPzgZ+zUuiUYLXbrTNXh78zKpWhaV+nRWl2eeBg5II+lLNXhUH
2UUW0Y5nnDy9D/5tjJxnnOrP/z2+qcncfvFbGkh3eA/B/gEHbYKyev//amq1CYfMGD7r6P4h7a7F
D4ZYT2jiIM/KMOW1HqntpYZzu5V1kVhUDBW+nQ/kAZq1o+BwLSs7fHmOmW44h6R32AIVAZtRW3t6
d9brqX6rG3+d/f/3G/R61VrBvJZ5SgtAMNriBNbktlgWAzNO9nIPLYvYy8W/FWXrvfN9bFugmfmu
870YNDUXQq7wEWMs5+AWRfHkTqjdiuS+PBCvNx4zzzDWBGDDazp7+ZONRpapq9U3CNsKYg95e4an
oW8wP8w2oWsm7AsM4yEee/sHwnwNn/YPO0FRL0vHeFdqPJLtsikfINXnr8HEI18JR20ti/nofFAK
Jz/nOsk4kGMnxO6y1ygtUIhROqgGshhjEW0P/nQc4n76aOR/xdmcvw6w8PcGjr18oZkapkG0KFy1
2cnWycQtK8xrAKPqyHaCO5CTqVkEnV3cwa1oeh8Kt8/PnZdXl6a3TlkQWghsxAhiA49c1KNjkdIo
/ecoFhjZpIq+8eP4HLmFcTXU2NjaaIKtGiuuv7jONwWNzW/vBvqd9ulfvv+Gafz5xLDAbrqOjiq0
rhqA1Nz3EX5VrfLCicIGxCapu24Ulo5ojO/UwQpeIywWUffIX1ynBvaFKsqDrA9ihLwI7WgrJcpD
IXuO6Wps2SegI9MLdpOPslteWPk+CD2MV8VsPAi6RRMP2L+5UfzYjm25myFcFlkX/8THxLNM5ABz
AC9O57ufs6wpkUivuovpE6LL1Ko6tGnv7FBJH9Ztbc7PRaUFC33S9E9inr71o5/z/DaPrrCitLGr
LUs4TqHNe7mI+5NvzEdszgs2bRp1lWt2wD2C7jgrL/XQIcwgeslqWZy6at6YvfpV1ssq2SgPU18R
SmxRLrldQVY2YspGG/uHLs+Dtaz77WIuzHNixc3+t7qMp8+hVStsoisY6HKIvJSVd+paR0fn9zrZ
R7GwzeuttF/8013XA1aQMYCndd4E1TZQm2cjhWe9ik0NxpGbkn2Cqm8d4lLv91WiIWZedUq/l+UC
nffHNtAiVMIntE/IqYLWTKZH1L2ijWO32dXpQuc4mz4ufiElUdWlQOSaVrW2kWdlV3UMTDxes5/3
HoOl/qzy2FlCT+L1JEbqduZsW5gyD3IOT0yUEjPq7A7Wt+hhplWyqVhUsoiiUdbBc1o2uYLpvbxS
5k2rbJpmIqz0wJN1C6UYKH69jppkhJNGrd6gzqV5mrO8zVD41dkQlim/JnW0mV9+ZJZrOas5l/4p
SoOda5EReWydFpZ06eOdrN6uA/ffPIxt9kl2l/OMM//H1u1F5Jdr+jzXdorGS08W5aEKIDmmNqRk
ceuBGyibuuQzkXcl6wwdbUFHdbEgZ47IjOo14MOQVTTFafS/iPTiwYWA8FRXIgloks8QB2MeiUxr
hrdsbQtB+BFrFydysrPs0syOwZtKRMJ1vVjqsdmuvX41WU36FSYV2hazCZdF0cuP6exvNNgJX83a
bxZ2WyAShn3tRen7bxqeyuiFDmDRoFueoHwnT7qPJJVsyO3xZ185yjnyiwTCBmJi8gK9leGj571O
RT+dsBLotg7vjqW8SOp/QD/M+Dy2IxIZ5eCtG8Bnr6DgHkHlIRmbNvGKOJh5Udr9gFMk+hBjzAq5
sOKtBrQNuQv+ZeWAM3k5Rir+xTzEkCjMz7JVsyPsnCMlWMtiqCD53RTpl9tUNd9htHUzIX6uIl8z
RUhcIx0mizCB1Kc4sja3vu0oPJ61uQDeaHyXszmlo6zRWbYeeQlrKFOO5iUjgyhu61YjhCqzKsQG
U9S5OArviMyrDxhAqVcjRTyu89jfGqzGxqj5+55Ls1vE/hyi3MhtQbw3wb/nb/c82O5T26X57Z7F
1wH2ngV7REyZWtX8NDvORpbkVeR9m/ow3O7rv92zHDQ22LG+u+cgqdFZsYrwqc1H5DjwnupqD59K
wORoZZb2TlGA7zzI0ymFWvTYtVCWcYDdANKixVXQJE3zVHu8lZWW5EVsuQDs5oDhYo5BxdcJGftP
iRGWb5OpOWbsB9l8q2X7qj6QBcUVBdXMiBeAkVzjpiI0UFcjMthxegUYmV6r7JPL9+ksO3SObixV
t6iXsliqiX5hsOwoh2Tp5C6GEOMGWYeeXkj8GnkEA1XHHgU9cZlbU9jiI9IhnBHpfXpVA6t9mlDz
vPdATKXjz+yKjRxAwssjlkfA6bEqS3K1zCSHYhjrYGkxNltZh7PIcEA7/vNczd3WNSoEhFQ3xmVp
tHaoOeGgNdbNY4B9AnojblLUL7OKYHWKKvJf4bxKkRP5OaXz90HN9I9uMTiLuPbzE3Qwdwu21Vnj
LRCcRz/EdLvXsy8sjfe5GEQYZM0TQf8aWwZY1HbOLvLK41RYuzgGBQEde126dr1O9NnZt3H4lzHo
1TK0FHXT2651ZCkTrMwy0JYK3peLKam8R9V33RfUMyrTRHsdocmveNeeELNFpWxU8W8Z+SfHY7UK
I734oXTB90rt7Vd7VBPcWib/2gSBQrQ5UZ9cY367dpDr5e7ddaMucM++NXuPThgOHzukpR90zX93
vaGKkKZECQvV7RIhfDZuq7ol2O1jkQoDQXMWFnoVX5VOe0AEsfmM/IezCusJQQn8OT56pr2r0BH9
6tZIjcEQ7o7G2GtPeZRYD7eRArcWVtPV97Ry55hJv5QDsnwN98v9Yuoh1mLt0GwFBO3D7NnPsh3c
IlpdWjWcQsKDJ0ch0Hcb6AXnWTOdD/zsWizR0P6qMDj94ter20DDxf+sm9n7qt18HcL69XYjGV4Z
CgmLp2QaesR4K+2xELeOGMauiLr84+yG00Z3CSsizth9JnyEeBQdFANPbKXQMkFvrS6eC+1MXqqx
mvahYdXwHARDd7B7FT9uOcJqVh5PzU8d+9I12lXTOkxGBa1oPnnRoawwyphx6zkEwRyfbVRwbv8u
lvzCLKEOLjaKZnu0jI3blHWMvBkA5s/tbAfrcS7rjT2400cENbby70syw2KlmmWAHhTvKU9iZIt5
Jb1giPJSTQO6ji5OnUWQtDc2g6Q0WC3a6X5oZ5s7zUELnKsyuvpWvE0xxLEupTi4KWu7yoiJLYmX
awTK4VIidwR18PZCLbNoXpPqNR7lINmrT8PrxHLyKEv4HXi70RVBMVTT1yxztZ2Dr6+TluFLaioK
vjXlXvP74NOIojrIhAyHDD0KPtW1Nq47lXSLbLWzIF0o5tQTtKG1H8yfaemqJ1kSM+qDG7zkYsZ+
RpJBdLIqrjtntUWOBERGsjTd3j2QiXIPndWzOu2rUd8MTveki4bad5Vq8VuzMpYbHvo2+FUhbKMl
GegxS//7dAqJ3bbz+CPQvgxogm/8rs8ercIzEJJ2whZKTmOsK1CY0H6DdK33MPMbq8guc62GQOMx
Ebl1zhXAFWOXLW5lPcfIA31DNIhle5Nf0RuLz2nkpZcB/cS9FXp/dXbKhdAlwoGrbfiayQuRDv/e
la1GOBCQT9RFYBYLO/6UBoq9zBSPqJgoVoNv8S1IyoMsjoa+ieDvXMzCFxBiEg4YLn4KQuLjRqmi
WeuqySfXct11rfpvrajfJ3DT/GkrW3vV+WoWYf0khyo4ChsqWpWIZjwDHHmR18lyE7FdcVOZmB8q
zz/flGzNau12U4qSoI6ZJBWZCsG0EhwsGeuTxXzAlMZnJ3OL/8k6NxS8LFfSuGRPjMpgVohOzo2J
9WuiWyc5ZyQ6WUKluWqD5YSFcIe83zWwsvkFGNiSYHd3kSV1KFiiRdZZllwNl+ZZTW4l4HAHIyiG
Z9nmk4hEF859kiVwg1fgosWt5BvGp250tJNsy4PsGx5j0cmZ5/lF9cEbN6mJ/oS4vItp1QO/Df8g
W7UsqFEBntrD7SJdgfOLlrp72Zrznifwbdb7W6tt+fymUmcH3kJ9sckQwJ8+tnadbOGEFR9m28Ew
U1E11KYoBqnaHt3af3XA+fEtrpKHYPLVi2xUccVEYxn7+bxRCnTT+mKV44ok2GXFh8FHUwuOMsx/
ObbF1MtNP8iuZC/Qi/MCFu6ia9gNaCbD98TLnom8htgluNi0xtYhNUx8HhNcm6ESNyerKlCs6MQp
QmzI4sYYzt8qqxCi10PVaM9xBoMbEcwJvRMxh1oFDxkhEBiWW5Iu8zpP/PyqeUN2qqLwpCqagjl8
iiBYo+GpJlutqGn3/kQc18+q4irrCGB/wSexO8iqyBv8jdwIkeBlgknD6EovGp6+zD5qpb3yw7lb
yKIcoaMrkfTqRdZoIWs9lJ0h9YoLhGjTP3doM8pGeRhGh69daSEGLmZ0w7Y/YpN0mZ3xS+737UFW
t4R0HviC9jtZDJrK3Pm8YXCQY5A8DLX+wWjT9Civ5M1psyEx2D7ee6hom2IVxRclfR7MUV0aKjLW
PGmqVd4WOD2IW+xJLVyGv25/bUNGbjEBcVrJWSCy609JGq91QG9X2d3KEbzW1Vl/u303MNkDWShm
dwGZotlGkRVJu19JsQQsHAAMd3evkmfJCGdfR/FClm5VQ4/gWjmO6At3bzm1JokMkEtIgo8BCeJy
RHzVDBD3FFCie+bQb9yLGuX+G+giw8VtM45CBFT0M7xuWHWO0yFsXSK7lgTaUbPS9mglGC8mIxaM
/lYyhe7tSIH/13Y5nlczzvbIKK6yHpBZFRUmyW0s1CW49V6UdOx7UQJcC9G5tVU6C0L2vVWObTq3
WNSgbbbuWHpPjaH9rEJjerUxWl0pdW2vrZJlGKu241Sn3qVlFSp7+bHzMg2osAe4Ua+AMjJG1156
nHLPqERV5xQp/hDTjtcyDtyVU8IE63h1vob8s4gcPoSOWgAYI5NSiUxKqtTZIWTbkiQRaaB7l0hk
UJIxrHDq6cflNBTgYPH6fPYVPd5a5PWOt7oqd4ejPWJMjwZw2G3LEftsHYTMurdVHE8jBGXD2cTO
Me9dnPB640W2Jg4yKCU2Tynov9WIesxjqQy4cGrI6x7DxFtqdTs9G+IwZdH0DKLw26TXyU6WZL3b
6W9DZZ08qLYyghiPHNJLyN1GI5zcCcjDByvpGqE506wGUTQVzdnaWH49ytbCjMlC1ibUNxplVQm8
1DNU7SxLfhmijTdB2I2b4PfZyPhFQW2fZfpBSY6dngNREjmLAXmrree36m85CzvAfwEuMwGhX3kM
Lzm2daeTKs9O94H2hC+pLMrDfaCRW+TdGTSIK0X+/HYlOSDOcn9T6K6bnnLWCflAAgtPA2ejKDgU
5/5g/8cZK3yoFf7HWW2JHhFJI0phqhcblvJQ9dZBlrpRsfahZnyVJXlA7XZ6xLHCWBvZoF363g0u
KOXJNjmNH7WK+HUj9t5gEo3vmoWxg2UdIIqEFztcWUqaH0gWf9TlnxRPur0wQxulRvHvk4e4rvep
YShHWYIVkR3GQfsoSzV6R0j6uvM6hQBziIJQux1Aqr+dWZGH21NSfZY9Ug2bTNlNFiesvyyzjI+w
njGhEhpcMyD7B4QSndNQpd6TKhoy0VCY6L66KgngsBhIWo/a24g49n7Opb7pfSvd9m3UXgxtNs9m
gpux3lyyvGsvDo92eP+EUWQHWTeMFQwzs3wb1MAiPzveKneOtjU+2okeHaw2N0/yMHgj5Og5DlZ9
PXHToiF0E3RkJtFi9khQGoTUZD/Zin7ohz73+bQR5D/mHjbSlu3uBxspJE9DYQjvUBpkWbQqfvDd
tYL+HIZQrnJv0K/3swD130Up6pSAVhMro99a7/2QOT2QaPsWCsgqwVkcI/n4T54W6Zeq9M6yvoYw
T9isKTeASKrPIdukbCztj33Hgoc8HVtuUX8fnpd9AD3bSZ5xYXXZEPjBJzYSLkskzmpRJ89knWyV
/YYej+l3rQgVvY0tar/GTS8UnkxGcAR9CWgtrMfdBAZBVt3r5Vlht8Gxc81m7VnJ/MFET1spq/GH
OEmAT8uTsHqrcWrDxQsp6JWrzyfRxV24U2rtOfXZQ0Tyk5OnjTfj/OROwoaazxSLOQhVoo8x62CO
/h6Bg21wsvEQYEthexhTO2By9GJs12h5ax/4KJX1kAb5QhbTxmoPFmGbB1lsxoRtGiuFoI707tFQ
9NUwIOP9f5SdV3OkSNdufxEReHMLlC+VvFrqG6J7pgfvEs+vP4vUvK/6m5jjbojKJKFKpQIy9372
euROT6lxY+bKuyi9ob3IE4usJbC6NRObE3sVsfaICO+LvlIeb1Gu1yT6fJNVjrL4EbfdcDR9pWhg
d5nGN7w310uX40eO0a/5TbErorWobI991BrfRNN9LPjmPOBqZL38y0GKtmCyXOv2HSZ2CqLOnLkS
BYEjLxQzTOULTIJ5YtlH27Ctfano1WEpMTOWD1/ZNDqTldX28JVN4L9tsJZJ+7gshYnWDXs1KfpU
VUi942CVEA2W8Zum4XFgLu9yVNKQPBONN7977kIEfRtljIocJQ/+t1GG0mqwa21MprV8/GZSWL2d
oemHv99WNv/xtowC01zvW2XSsHHU0XH8d5MZh5qYChKx/3RjPO+oPjVvG1q2ucodlElghjLUw1Vt
RiBMJdcyz5nXtC/sY7m0Fuxl1XofkVIWuIn+zBwUVCBo3GvmOPr9PJoOZmvs2I6MRJa/QqP4+0iN
9LU8Ug6gZPzvI1u9ND6PrDU3+dkWpETr/phGWftjk6lYUfIXUj6iL81ov1qd1+3qcUoRvSv5RSgz
9soYZTwTaSG35YyAQKBsyKPyevkYkjX91hOMDytronrDjJqzZhG/g6mbP2UdRRVxWbQ/U2rliN2n
f+V4DWpK072vqQf02YJAVeOncXJF/cGkvwzb2SQWRSFjEPeL+50J5zFdABtrlnbNM6F/VKW2VZJY
KZqXSD+6bm4fa0MjSZQSC7T0af7AEOfOA579TVOij4EHwqBZ3i3CAwysehoFzZIXRw0c9ws+7tqR
p8UaNGbSvEzLpN73iO24ZOsXOcKCEh6vS/Egu2zhdUHmuslJjl9jqHptqRWh3EsQH9QhzofyrWSX
m8wh2LzhUbb6xPCgr6vxWZ47TYWyt2v8xGTThk99N8bNdzl2rktxw6RF9V1KHtBWpeULoavbWFT1
dyNFbmZSxHsWrtvCO8YIuNPq70sE24xfMT+KplLfG/WnHK5obnqYXSb2sukCy6376aM2hvYIUBKB
ynbSZSzC3szKb5Uo9VOtY0ArTzoq1rnmYqQMtfd2mWGeGlHnT3ltOkFqVkwgnHHMg3qMeBS2PKuJ
Jj81fV3cJ8uIb0uFNSV1NMPRHSeFBOnW/n88+PNU27v96wm0eCP49/WJgAch0R4HVH30XjOt6u4G
rQHxvPVXSAJDXMiMz2Gimn8b1rs4jHwNs5ksnUARAVNPDeYbPknEP9PNG7hztOE64Oj+DQU+kYEu
fVNVL7m37RYfgO0myvwAD82sgnCwNe3Wwl6FQMFVNiNcG2K7f0tQtd3mMgb6tp1sxDjZofg7b7LR
t8tl+KPrRKjqFcEJpv+XDB7sd9NwACOPivrU2A7AzrxXsImhykoQk9sbaaMg6NQE+rM8+26Nw02X
x685ePEpFX82FeK/2emn19kQ6a7BcODmNMtwUvA2xIOq6+/x0RrCJk+iNxJEv8psTP6K1aOlG3yO
VtNfXQya353t2lOa2njIshZVgmkP5z5Zk7turKxdCsz0Rd1uFKQx55+K3e2VlpiYGXvjMTfU6Lgo
1MX3nW5scF332GBP/9lcDO6AkCWyz6aiR8ZR9zr8DbbBU8xVWlZKEWJ9br4W6ky23MDXAO8Y87W3
spmmXX8OdkhXH9vNQETutUXcH4GT8p1ug5PaYZ5XJJi4bs3GJnsCrHP4PNaI5vIYmYin5N7S6vPj
4KrovLeP4XlNeow1ZfncW2w10Pg3qZ971yKLDqTYUYBtZxYOiZC0NYzPvdSHWwcoW9ZnM0lV46D2
tv3Z5NmmHVZcWj+PreYJ7wcLDLR8Xw0WP+zOFqfhpTt1Lsh9JFivWj/DaG3HsruTG/69f7/KDAhx
63z95wg5LEmAm5HIg2C+Hdo1GJNViQVdfo68+9LU3Ttv7YNibKJ7pOOItbD0o/IzTtbPTjlObuI6
++mklob7OYfKI2wlIvRbTvtsO/5raFYQi0K9yPJlG/u16XX1Ra+K6SwPl/3dmioXNwGfRB0/Aqft
AOzZvbAVEUTV7cRayc0HgU99K624u3y9WVT36aVV6oecBflvbzPlPFRR7Wc7OfbrzRw9PyHFbK5f
/UOslNjFKG/ynb/OnVa6GxAY0z7P4TxHjoZpHeiGz42SmsM18RIouw2UhP90F0Vi9b5s64369dIi
lVbz4AWgoZShiizk+vlSDu2bQvGTvvM+9/wfTtcXeEdGMamF7S1xKiRrEg+simTbXBQ3iCsPZkvm
MjfLV+qINO/UxvzKZdO2cod1U1LfUUASvwmKHWW/Bpf21AqVaey0rO9a1wPZAmt+lzSD+VoSDZD9
eenNpzWhXv/z5LCryZGkGHURnwhjKuyvcoPzn3cV20Y2+x7VnhqB7ZF9E47cZBi2tgpMlMjUf7T2
edGFg2es8Pwpu2DixQ47csYdgS+eK1KAL7X3co9Gabsc/aXJ/zqVF2l/HyYP+DxWxBaeueZcMDfq
DgtWElckDYVrlrB52CxmWt1N20a+kn0pCaMwdlQgA/9zR8Ij+bfDMgUWgdrU53/0y5PIQ0mTY9XH
dPnzHf/tzeSxmvDQiapbZI7Qb4HAbK9uxfuSi/RFTvrEKRW2653sWN0JiWL6GjMZsRqonjId9M7B
0YdCnGdFF/HJacriMCVx8ZZG+aNBCdUfKy5T/Cz630d4Sf9/GREpODUsaw/z09PLqzf0BK/6uLrq
qgOUNTNPX11OkeHl9dX+OkLo+XAE0HyHoVJ5lf2fgzFwccKxbNXAGob+YWl4QiO+JNZI7MQj3Sec
Yw0Gym8Xq3/47Gwqqu11SjhlX73twJ0Ln2PNUkN5ms8dmrOZpDnt7oujNSv4NRRFhPfsRtmS1K1P
AJds/5PS9U+y12/75fiug5j6j9P980Sy/X9mesmPIRFfXHU82OUhbtVip7cHDYWIh4zL7IM7AAyx
aCWZnbpVLy22TqqR0JR7hqjThzDuBcXz/Jf3stMWtkFYZDGyMBebpdvUPbXoUn1wbs7J9XLCJZPI
H3X3Xe6TPa0XZaAbvCr46rOtFJelqtjEM5Z4StAKPNVPcrjcILlm2o6F5ed7yD4zUbMgd5LuqNcu
plSligamLKl6SKfiriP2cUyG5VsbYRTEb9dlK/fIMVSZ90GnjUaobaPlDocSlH09GgtJ6UI/11Y+
di9RiQGM1apUDLjxMxTo+UMrc5ZpVtmTh27Ffi4oL1yqbjkvOIocmDjGDwAzBSAzU3vLWTr7EzV+
fxr4vTueNcV+AT7VmQ0PzZKp4biYDi9KRBJvxK3pNjlqcVKLPDsp27xLrVvcmeZlfmk6mDAp7uc/
NTc/fZ4JhiTBlaj/cxy4/IqyukVrGdZGjymtpZPHdZYCo8T/tuUruenSrsaT0biZbRzf2f/dEFqL
76ihUK5l6uoH1e0+5M6v/n+MXec22bRt/3qOr0OT3B3Pfanv5Lm/+uWrr761cdNr6j5/9XwN/eqT
HyZf73TFpbBu+7ByFCV/6aG1K4fkg9XduQnugooTG/vZLbsdoLw6XMtHz+mtZ6yG3Jem0h8aZ8nv
VRKpL92grf7q9MVlnErvZY2GDpfF3uE7YK/ZTRhrM/2nFImmh2vriXq5IpBnykah3XlJ8kPutKgi
e4q4XJhzX0VuNadyiSm3yeU2SkuqavIRLYNsy5clP6Izitb+Ys2z91pGzncuygnuOy0sVJ7LSp3u
P1uJSWDLnR8+W7ZzLNdafZQtLydCYhfmU2U431S9XneYZ673ckN5MAj5yFCRKNBXtebfOwSKSpDH
rrvrVQvj4kLu0QQmebAHj19naPMM6VmcHCrAj9ev/mFqvF1loL70MHkM0R+aux4mzkOP6ObBrB0c
CUwHA+ixQVqybXDonO7KkkRVxGqEWSl9gxEfDIHXlGzJsVlqYmNtp/nRHrLxYRhCO1Pmq5ouU1gS
2fqZhayd7Z9i6IdQzUuArErj3JaRtJrc0VrcmYxO/RgnTJF50PzySurYFizfzmU0YuTw28vMQoJL
WrdbgyzWoY5rdrNjgRKdNmRETy3Fg22J5gUCUk3GrALlU5nNS8kE5yA6GwPzbW/pzNadmMo3gtFF
HwzU3rlD2oHKJ6k6pQkGN84ErSj2ykM9Qtz1q6FSzx3Qvs8NVsi/N38qq10GlabEF6JC8UW+itY6
+a0pd/yjr9iOaNwqw4tpe6mt/Y57i3UU5KFmHCNfrKWEFZeo4jLGafaoWWL0k7Zrf3aj/eLNqvGS
D7MJXwp74KIZo29QzwkLNOJnu5YDYq2lv8EXMe5msp0BtW0VvpKJ2h2oWV12FSqvB3uaopPWAXo2
Oz160LcNq6b2NhlmiM0os3w0sEzSu+kmd8phPKJ/Eb7OzvIccgNJFhF4vCdNhS4tMdc3seIDZRrL
d6Nppt1AIv00O0N2SEcU4dGG/8iMLL3VbRJjrxPZRCJofu1ItmZp9kifjAXpxX+PUOCL3CkIN50W
A0e36px3I44mVj3Cwaqjab5Nw09764b4ap+GLThIlgDjqKKKj5paKle3n5RrA6Ln2qG83k0xvBK5
Q/bJvZbGMpcKO8Ygh20DD3KJQmncvdejEHcdM/2pLsVT17ZgipF2HbsVwHjRVso75NVADoA2k4dD
m5tXeWRUIdWJBx4Qilo9lZpKfvdTa+P1uIB3sM3vM9vS74lITvu4VMrf+uRekSVtsIUz9ou3jPku
Z2U0LrPLD5Nj5cYShX7z6hfZMGpuEH6J6O80186fjsBSbse8u9iZvVuGX0e12/Gx0Yx+t0TOQe6Q
HyVC++CTgU59iYMCooJas0velqbP78cG6CQJfQLOYsXArO0c7MyhRrkRKQK8BHjubnv/v48Cftu+
DkPnK4Y+PuAEMz5QjTA+gOA5eWSSrl/9Q1qRKF5Xl+Ugw+SOvFDBTVKaKg+S/fy9y3Hp8ctK8eq5
J4tNhH1y7W+qpb6XRW3+lXkHkGTOLyXuEqQhbvPmdIodjh76Ojyh+1NXueMRZZZxbzXd30fzjb6j
Hv7LiIdfnC6+g2SXTb67vXTaMrlLLOEGaVTk2MLQ97WjH+d7fC3UjRqIGLhz7yT2RzJ9qHE5xCpV
QbIl+7cuOcpbk+jwmfjVqxrB3wbpaBY9elTKJ0TCybPcUD6jhBlw3r1sIhclIhC1y6HNqFGkmv3a
af1yb63l+DKQdQ9clIAnuTPFome/JpB15F7VKeZLWRlb0oJDRTkkTws6LrlTdlFpgdTWXO5ly9rM
8aLuGrG8qTAcmspzsWEIRgSlIVx+YhH/k0oArY+vTFIK5m1M11Jvv0Zm5auOO58EpKtn14UcqSu6
u2fKuz4rKtgu15tfl60lu1Rdf6vauriT4zt+sgcgPTx1thEuMqLHEV9vudOjmELoIUoxPUhmPb3Z
oHKmcubu0xSPi2oze8SjnbyUGvKBpscVf2kmtrgso4MVY4O4UgeoWC7gEpXxHbn1ewxC/iE/Y3Sm
PToQhYplIdtalM4BPiDcFpyj9mZdIBJoFET6eDMmpCePpGNPiiPSRy/i5o49wfTdJdBt9uoCosk0
wpql7E2+UizkRm2ja3vd5t+aAZcLhEH9cEFan/gTT2lCsUTOeCRPalQHUxeZoVvrRHHzTUl+dObH
xdtmRB4QuJj39yukumdDF2vwqqfRxc2y4sz1T3WoyP/YAGVPjWrEJzCaH94Y/0iy2DtEqeZB41eI
bbEc5imZ8itaX60UEz17Ezy43XzKRMPf6uEMm96Qt1v+UjbJAyVe3j4ZHnTKiynk1l4GQ/uO2wi+
zijCQhObbmukyFIYJIjUBeEP3kPBOHH1ECWoknDtOwxgm0F98DwVIxfyhL6+gvNHXdPvED07yrkB
2xWS6cACCrvbSi2yy4xsEW/Z/m4gHI+nQfpnbmHop7dGv4trrd3DNi39yURgCjMq0JsUoVP6odnD
+qNvh0Nkpadute6NRqgXDw69z8Np3HmpwFYuXf6Khh+iKtOAte+vbNb4LrqPCvuXzKu+jSViEr0Z
9gZVxzpqNX8SWPjqyre4ygOLynifNfadqBPzB6VkdpPvDb6ZyhPkZZzul8rcILTMN6oB2jOSY1Yn
Aot4k3K0vaoo2GGuVYHAyvqup/qK4Js5pYeHXsCAD9hWu6biAbuUY3dqm/yW2iir15i8nYVhH/a0
lHJG4w9lqqqXIfqr9bAcBTzxigdxwzxhvTWwRgIK12DYzQUPj9UJVU2/ocfkL8GJ/AjLd0EiOf0q
sljctMWYwrF4GcZRezWc84iCMlCi5EWjLiTEpBC7Ru4BRDzNUy2qm7nO5xqi6RMO3LcJ/vROo0QG
P27+GSR6xwPeKOKcxicsI3eO3pinqBYGlS/TIzwCweSzbw+pnTT+OA4PSD9CUywTKmTzrNWu4qvw
FlHaDc/OWpOwXOo1BP4hzkk2ncSANlfFagBYcZApg3qcJmrMarNC+IquK6o9sv2p8xrXlL1n/eCe
y9EauJ3bN9dZ2yfH3CVDax/6gfrkKlUBycxBUrn2cV2pYzDhssBOqLQzy3I3mChMRB8MtZqKNbPt
F1Qc6jmDiH9mFpHqu3ZpIbjn9izgtPKype6t8H/bt+oqHVVtjwfUmqe6IdCFOpKh8iya3P15grgS
gOx1v5zX6UCxR3WehClw84JyMoOsPidequ+tQb1X9aY9IyRfucJSV9wXrI9DDBONw6Avv3iI2ZTJ
rN5jh8FYoDAz8Hn6xWdb3+dKFQdR4+CFWbh/PlXz8JG5LOAWp039Sv8JIvAZyypfJ6d3irEz3TnZ
+EfT8e9JvPWhMe30rDZA/snAQ2kJkM1696LA36V3sR62k5cqxUy1GBAii+FX6eSEMABowAxrmt2q
pO79KKJTubpbzt9PoiW9aMbwWllAD7Om+eirAthF1PHPKzU0D9F4p9rJSAqfRLXW1c9dOn6Phdnv
CwtT8NwmodJgiRmNogr4vPmlLOeDl/KFlE3p+XppjXdtzZelFclLOZHX11uWLlFyyLNyvxJQPtpJ
dy3LWuyxUXudoFclWVSeV5fkWhF7DRnNfN/X0RUH2ucFO7edqo0PTaS9p7pDqKYTF5X1RjCs47ij
ctE6KzrwiUTLzVORqFMo+vavRKtr3wSdp4q/dIx6gDxkc9B2RehF8WNfGdoxK88iHqxQtH7tdM9q
kby1pppCKZ1Z+rrlLXVsPNuMCaB1jDZVeOWJkvgizN38vRceQJLcXXBXvja4ZLn2YuN6XmGMXDbu
vibdcxuQLIq4628VNc2XtWz20cwcirob1cf8dHglpp+BKLXejTqmIouQ032iesepCHoi9OdaWX5h
tqhjwvZhTeVTbhnTCa4CIvyEdDEP5zlYLOR8NU4iAWFoPGAqfv7OVpFelO0lm3ruwViP7+3I1v1B
mScMRrW3omhmtKugyxfXC7NmLPwppzg1mbKL3IyJlV3Ijl6KUthnJFAlMt7x2c2700BkCQqn4g+9
+CszrDdrWv4Qek8OLDWviLEvDVWIwFrBS9oQsI1IfOtADUN4LV7cdLBucJAwiBWFODZxVz7gEHtw
IYo8JhR+m0NZ7EomdaFOYVYIZgrbLm1CS1viW6Z15a7VN0RN7eZHUbrxNUvIsnWTkV5Wr7ROETM1
WB65ds4mgwrNtFovdZZPx2rOFnxNbOOAweFyN6ZlzGSWslbkMe1+nCYdSXWn7ZoMilDZx+kuFnft
QFmPmdgkU5fBevIapsRVa1THFCoE9IXCC/pcJW9uoj63ksR6sQ1vCia85l677jgqdhpUVea+9iTt
A+FYw5vIUsWHqph8M5bR8jMU9d/WlpUT5qv1u9KSE/Xyfj41lmmFlLx2fs/t8n22qPRJqWt5p6y4
R5yM9gGdKjzNATY1D7DB7ynVep/tYYCZkKjvdYphqkVc5D22SvTN9Tq9E09nwZZj86p5EWwgVFLv
ntURW1xd8R7X3CLmqGjfKSGbfW00xUOsGOd0YYaETaFHQMKJQtnMklW/Yf+rwNV7X/t8A91gSRIv
cb9vzZmHrGmeU5s1cRSb463v0+nW8bdeZlfsEZyxVuYBFDYeNsKoyK075tpElLwHZRXKS5/zlU1m
MNp8yibK8mDI58lvFC3fDbGxRUFxukYahew37viFzNg720jG96qqdHtcrX64Y0GKuQOs26rAmdV1
2Y9Z3AMkb+ygJUQKysco7ltrcvwlyY1dTgjYNzAW0Ovce4SZM+3X5jbm7XIcuiy6rfwt0HauaBZf
izRKHgikAuBiEcF0Q1HvtXgQXPbrg20uPLBrARxFBSo+JtukOmIlq47ZEFDM0O8N1wriAS8BUzXy
e3sa6pO3au5ZS1cjnJr1ez3U+17U66HtJmYUjfeGODgcxJRR+ML1H60ofpfWTfhTbLQh7kTRCGpt
KNNRnsZ+VBBoxdVy4ZZPMVaWUTKURJSs4N/4ALfkpm+37rggcGWXA+7mVRkqjbB4cCcUPhAQCKoh
soLBK/G0LmsSkTweenxfnqbGI6hulftuMBp/qglq1F7shnkd235HZnnXpY0dYvI2nmEb2ndZAv6h
yVd0Cx3hMs3khloxhQYbml0ro0Wka1wXpbd2o4VrCbUdLT5DjsUnu1fGuT1qS35LlC669FyqvhM3
f5jOOmAln1jHUTWuaZoRQl4cbYc7aX2o46TA4Py1s7X2IV5m3Sei9p27NxnmKVnO8CfHZcTopouV
e9ADw222Z8WvSNffga0Aiorr5uCp3jntqeerCfPkvXgg2o24YUD4UwvPPFZWEx0cTYPDABjDbyh/
V7X8Rnnjnp/EfOs7so24s3vnOHKroCzdu0JlFhgrhT+6Ksy/LtoZNrbMWq+ce69+TRLbuVa98kvM
/KNmSzPuzAbj7G7J/+wM9DsC14UwHx7qQWTXYpxmX8kW8EXedN/z3HcoPQeWaJfnUjWj3YIPY5iM
VEoPUXSupqaE2qX8MmdzusDtNw5zkwbpMFtBl/A7GRoweWC3KAE1CIwuc31yl3GiSKdurxDpbqpg
SWUgFTFAROlKliGWZUaWlPZFzN58xoNQ+Boe3geKbHfpDAPUbZP1WFpFh7Syeem7+lEBnBm4A2lH
p+s+tKTQA0NoJlcYLveYiNyvw0yVHJRdN25v9hYTHUAl7aZNv0Tp/AJsZgwaL03O1CipZK/W711n
oJVjWhByUWDPsXBXXuc5Ce3B+yiiyvR7ZyTW0e+nuRCXubNhuvbzbUZkWHGD3Rdu/OaASd7Nnt4E
GUDMdY5tFsMjXxBunHsbe8ld4hRvdTnPYUvIbFcIFOVFipqwVuLbWurNtZrTdddFPKJKvO59J/KK
vZKNTtCXGXS8KD0QgyvO+VqdbFW3L8zxMae1+qMJys7QNOXQcCH50fJQIOCYyix57FjPxtZmBO6S
N0moK+nbjhWrChzS0VnZNUY8H8rG1sIMgY2fuIFjZfcY3VpMbzrAoSgkQ8vJH1MvudiWK3a914NG
M0t1jwmodVwd1aPit8UyBctZXx/zcg96arcOdr1PyTz7scI3Fy3qrnNc4VOuXOyxhOBOEiXxrs/6
D23jC7ZDNz1r2LWn8EUppdQTX/W8KOgNm9hTlM1hoYtn/lXuhvn7QfizwBKhCePFCJ0CjUxMUA61
viN2UyGycNYxfzRAl72lxGeocw0UtIGI2ntcxZlS7FsLomkLCQJ1eN0/tQUlXAaJQI+cv5hR0Bez
ufgqM2lz0Irt/vMTzMJ0SbLiUYnaNRhVLbpLOuPDNsnDr2NzzoY8OUGJN31TQc5Vk81onIvDKpPS
08toqKG2Eg5vW03lvhdROhehU8q7cw/HFGJY4SPdb/3IttSDCrfuPLaW+NxYKyoIsy7HEIbAY+Tl
654azTnAiLdkIquwUp/LDCGA1560bBrO85SMZ/nqaxPb5nDG8ZKIzcCVOTuE29G3H5aqcA/8c5uz
UajN2Sbete9XnGjnfD0nLQ+GrGTR5lGXFMizuT3JgKGYDy0JRtP1LkQvXJ9Q/y3RPHHO2+pNuCUB
lMqcxHFNcTniQf1dd4vlDGxkOU/GUO1G3Gr82tZKIMJW5fMlmKdRKUbCC4d5WaszT5GKRdAc7ayh
frNTVAE93pOcn1BLZ8FvNutASWtsaBY3OssN01fmoWl+swi77yNFFed1wFinmKyD4HZ4FlD9YC0w
LfVbUb9gUvhH11fD53clX8mvKV0tjZlKtLo+gcfkEAG6Y0XLOkO+crfmzIqD/3commrmQ7Ox52g6
2/ErRU0NN7qdNtQGqwuysp6TgbaJKy3o1DY/9f1Kwn0NcRN/1BQv21UzfxjJN0trNhIEM/iui6KA
m9T2AVqAct0tV7hdJBn78yWCbKVGoLiL9jh17UazjVwfrM3UU5eoMFlDBjsbZ/kJgHmQF3bWV9J2
zZkHw0bV2V6Csm9Y/kYG3o2IKEGFUP79UlceS6vJJF7TudoZoYN+TqgxDxqHOrb2p7sWP4m7uHyz
0cwvV7dcVse0K3308cZLgObwv2r0uT6LbSObcmMC8+Bn/r/bHTU43X6Nxvyv2y9YLrsoobVmCtrR
/mBxMgBoLHR7ZysmgJEqP+LN6pHUYUDc9OcViqGPi60vPIE+M3FaJHdsRhR/++XPJIIXBeBQU/or
ll7pqVDK1LfvhwYq/ZCOj1XUXHPuA+eqNIqgaMofS4mdgwJrzAfMqJxX/b4rPVxFVsXdObmA6Gcn
pBPibH0C/1dx715LnFDjR4esWAQtxBlfheoah3ELE6iWVZ7n2PNnIfTLoq0hJfze5DwPgmvYG130
kmX94skySIcQYkwh5TidlNrOuXTgpyZLCpTGUTpmTcQZPeAN7VicYXarR6xkmFZRjHXhqznBglHg
ZZN19pUZkZZr6H7uxebzbPlV0+Rnr17/5J/tBAui1ZM5Qaty9awPU1Jk+tR7tylZjQNB5YaqsSBj
CRFaoqvv1ZKixpFlVJAUcLWHIq7vrYyMc13jFzhUBwrtVxiaiNDGOo18Y060QO1IHa/5O6p/cYkq
SLIRbI2wU9b2mgPOMDR4fg232b0zC/dU9NRueAor5dVa+z/mPDk4a38YEcs8O05SH7gEqmNEHP2t
rrCPrzLlx7BBM01XG1GMJsVNUVn3dN64a4o0+RHjpUskKaid2fwYYYXaUer8KhPiaTwX9Eqx74uI
6UsVZ60v1OXYmp39k8i8SyyAe5Sj9sORYMkTqUFqXIaWQiuiJWEdd/lJV8hpOqW5HofIWw8rqYMQ
laYRrkrf7Zg+hnUzZQe13eIdAEC7ikhrnwz2DaE/YMxkfMLV4dHI6vQjwqeZSnCSCfpz3qj1VrwC
ENOw16duUj/6Tnuvpr69RCMFk2T7ycPUJSXPmQcHaKrCOKfyN8nykuLWfOEmteuXsri0ZQMlc4ve
LUh9J0O0R28Uyqu6ZLvEMwipUrEXRkOxg8Mav6IU/Jn07npnCmxDDRW7w2UE1+sOJcpGq073hZjd
D0H8Wngu2vouWi4EPmOoyOCURjLIR2MhQg3E/EfnTUbg5I52zwrAOIkm7Q4dtWegdHqq3smE/xLq
0bS87E+x8IMhxGI8enXRQEwpzaOH5c+jgcN50CtJ9UfR/AIrkJIjTRt/Fbb3jNoYH77UoWC4XSsm
1Pl6T4jhz0XvT+uS9M9T17uPA2CLtELPvIw8FopUcDuS+e+CD3uWOe+cXFrhf7U/d8uRslO25UYO
/zr6q+9fTyF322sk7/ORXion3Ckcqj9SniqfL+tJYxK9teUr+bwZU5VBsv3by6/9X8Nln9z8o0+e
R/YtWl+FhtrMPmu7ovCRBDc8VLeXqsMUhnDqf3qN0WRCsO0vFCS7O33bL9ufh35uk4U0oGIp+zhP
2rPcNNtjdjKxlfRl2+yW/7SVxGMWOeKpvujxk6WpXA5uaQSIiOIn2deUNnf3zJwOsk9uVGrT1XSK
rp9dpZ0/xNzGvg7qJ887mToyn6+Dqm4V5HdY8P/WlymQdrVRPX31seLEVss27muz0Hap28QHq4lh
WiutdVMbU71FGJXy6Jv7H8LV3kqEyM+6qsznNUrKnV0l9mO9rCyf4sWHMF5/pCguDpnR5EcSI1Qt
U504gZrTdG8MR1EQS4mqO7seuyvc54PLM/Yi7Jkp0poXJyrHDjlL/kslnO4A3OW1EoWzeXuoO4Vl
F7eV2L6b+jljhq/e5XN/BoZSXryJuWfL4uaIimqFrAcqc1FK+HH1+iNxjDjgi/aeCejfVb1QP+Ct
VWEy2dVOXTVIrMnwv/h6ryVJkaVt94owQ4vT1JmlVfdMn2AtptFac/X/gzPfoq32WvsEI4KAyoIg
iHB/BUvMrtzbRTJihVrlZ7MuyPSoCDJpOkQ5pt6HpO/Vj8oZAIy2ycKmIJKUZhZ4eDMw/orLX0bT
NayUATR2gfVlHszykMGde00jRArKsfhBLB8LoaWqDvTu0UOtX0qygSgcnBqo3wdpL3Vtp394Vl/f
S6mPipkM0/jQtpMHTq0ND0WWDK956OfQYKPhqOAs8Sp1UcFkF3DUo5S8rqruoir7BxmafxvMo+Ug
h9GDQVmuIZtM/x0NVvgil/HKObqqGNTutgZ9Vy7T+zq9Sl3Fe3vfKv6jh+9rMeESAXv3WZszrLJR
VDw5brCEJxi2pQ594pcsJ4MqVVbRz0gRFz9lXJeqaJinvVpq+lmK8dQUr6jW/nuFPDkpOkAlwbwK
yBU46HNcxs4lbhhfkWz5P9Dt2qTB9MbU/K9b/ed2hPjxUFAN/STX2xr2WvQ2ko1jZYO3GgpOxQOS
gebVGBf9nAqfUKmTTV+oxUO7bIJYwahVn+bTpwNbYy2ZHSRb1eetSvbwfS8etjo3zv5RvZrZTx15
O7dukKDVSRmHY/Tv3lZnKy0ggtq7SQuFDNPaLA+q9KLogGFa3Uc6vzT9Rb2l/QgIBB195gwnKWoh
4uesSeBdO1aDtaC/gHyWWOHSOBrC7BKHyAhLcQi78jpG4EyQamLtFdofhpeCb8OOdy2aJNUvegNy
vx06+2PM6+GCfV91kMboxyeXti6nQ2DCle9b27n5NZMSOyE6hwREiEhaar87fc4SzAu/SMnKNFSu
yBNIKXJ9+x2vNVSS2uxFqoouYDaRlfO9FEFMmftktP6u0Hk46CP6u1aEKZHSRcrR8jz3XWNqdFFz
JnVSLJB6QX+NSY40NhgunmEw3MlBH0TH+1edbt3vh8ngvSrLZ3W5aNIy3W09L7+XhhWCrnt/6jxe
LDvdSd3Al+cYoqd/8ljfe1HZQ6LhEzfKh02+Ta7u+IQ7l+VV20MX2Ru2Pl+ctDnhj5OC/Qyic45a
yHswvJRlnZ08pUpO6bDoXg72G0ECi+Sv1h0LUFkfStITnUrVrzi58HWf8uzD0saJeT6jnOfYKXNx
w7mbI+jOzlLsFZw4Os//guxu+gFEGL+SzjxLqSqH+t0xroyO0dGeq7MDKgihYt2DvpVolzH3w49m
JJKVVqSkoNHoFw1J3X1ITmCJ8jn7HqTLMUrN7kQYa4mNuUzn0QzsjBzt1Sy4ePrBXliottrXL7LR
04thKk9GXn/tdCVCmb+anvjRyHAUI/HqlLWLYkCLjEke7wO7hGqooyGIalbxvc37Z9+v1Pc4QGkS
xM2uNj3/LSOulVTM1VWl4v5MGuiiZSN74TLHsAvzIciDdK3SRj+6KUb/Gjfpz9J2jUtjGFDFLfTh
Jqa4d1mV/cXcu/npmuFjP2baPzX6DYnXWCyWnppp3jEhz8lhty1wCQtXPR31qWDBXyPdugtczfow
4+YaAeT9qWUIwynPqWdZr7pd3NWamp8KjThtrsT5EQBLSdI7+sqkDxMahGn3YeuFOx9m17OJRjyB
ADv6WYff1WC2z16jLej83EVhnhhhjuMehrUuQVsVZCy+Bdg/Dvn70MULuzANb1LEA/KB1It2D/Pe
fva7iTxUN1RwNYzxOarNhV8WNydQwfGlqdAIsZT8YvRJvo9Tu74Q9KuP5kIrZ2VuvDL158/P5CBJ
UBwAQR1jhUQ/SS0swvU2Inhj70z9ZVDa12BmBDIYak+Brxco4eagvvBY+NCdtnlC7//FYrX20c+u
9tI2+kmOIX3q3XXY6e5G+1fH4Pxhho73hoXVzrZ166O3jOltRtVfjo0IwRFrVvdSUtFbfK16IvfL
ebhpzq+5nh+lhA58+dp4ySn0Swt3u0p5Ib5/lmOdZ6kvDk6Ga6k0q5d2mK+mmqjIWuiXpErnx2zZ
tOqAQ2erE66hVHZNf+pdxUbLSLcfR11zWPNO2Y6IDpoBUonljP0YW3xjpim7y3TsKtRB46g/tfPR
jDBAXctySDYkMM2m6B+lsF4qqxpE3JuCMGo2hJehRxabwbjAZ8CqQwhDKIdJsVj+AEkAm7MX2DNZ
C+BEFMdWp/XsqvMVzfD3tShHtLrsb5GVPGZp/5dZxMU1I+L12PfVvxsUMJ1jmdjV/tOBQfXGB52f
srVtDUczds2oVfhZ4d4gR6KWYNCoxwgGYBz5ZCTueAp7yJRaqgZPvEmQBOx+nu4j4FVSJ+3cqQye
pOhW5jOMO6IMy/lb/Vw1yBfVtoIuY1AzlfO1Qzj5IYxTNnnc5gCMoVgOaUkSeamLTEZPhIAC4Bx2
+55Z+UfpV+GjlDxv8hdoZc5il4NDGytnZbBjFtJ5967auf5gl85XECMtoBdaYB0ByNPENYZCWJNj
yupkvpei1gLlgIyXYoXD0XLK46s/eCCHlyIyntnTPETrH5Yq25r2UZ0GOOnQwMoGQqwDmihSjAbc
oGxzCUTL37Kt8gYXw8aShsap7ljPNRRcKcnvawP9ktpZ/Sy/PVtwXqMVKzja0L5agEWTjt2JFMtQ
nema+WJws/w2O0MGKUYIainJ1SK/f05LQrwklkmtWVqu7pWqqW82yQICyVPFWG0iga3aZIYCW0s/
nJExOg4C5zsA4ruavRCGyTNGTvNv4hZfJiKhf5doWO9JyodvObpuOyxVi13PeuURBEd6KQvbv7XG
HGJNp0QX8pD5pUDE80nP4i8p8my/sPLFXy8cvzhu+SvPCntXmMl408rIfnJj0DfEfqJfVxLxDRF8
FgZa4MaP6ZjHIHGC4I4U6Tke53d7zo0dcpzAN8rUfmjnrph3WaXRvXlT+zR7ko2CDcET0VADQNV3
B4XHfZ/AQHeHinxaUPUAroCew6FT0djsYLF47XgHWH6+1k31o2xSBVPjbHq3uopuNz5rfq1/sefw
Zz67eCAmD/1U+qfQDv+puix5inASOGqpo5yg6atfSivWmLS2J83V7Y/QPpMSS78a8zycDCWKj66S
3gWK95PpunrDvuMfMyp+dGNokt6pnIsGYpQsm3uMS4TGxjpOUWCC/OCFRvJtIEmElYMLFKkiWenw
YifV6B30kPRSBRDgtSjORORjUn54XrR5/Ja2qBOTJdC+VnPgXSyPzCfA9/RYhchjmg5gpQEsfNP0
/r31zYX1/Tjk2quB3DlE9AqbphzF+oKImIXcJYGXkXivyty8doyncfymt0ySXorWdi9T1iF/OAJQ
rvfEGZWLppBXg9NUneDO68iD+MbtJ1AP9TElAnZAX8k+5Ha+M1CrvPJ5RGLTDv6uMrd+m3U+2lTp
Tw6Je8DdTkjElI1ijuH96MU/p1yJHsYB7dx5Ln/P0GDKVve+BV3Q7C3cFF5I3mrIzVvhLbByovJR
6R6CXDW+gPz8gcV1+dtEBZNc0D9R12EP7oQE64sScYih7XYqInX45gbDq1po0XMFSkVKsqksXGcg
zhMcW1rIxi91kC6jtziHDK8IpWjA/uIL2IhjbA9MeDRTfZtIrR49nVy3FC2EFB+z2HuQUg+68G0w
IGOPdn8vVQbsg7MT2dWhcRPtzeuNFpQnAKKlJFWY8CH41qbJTU5Yvj5Xgy8zc5foUmj+ovZZdm+T
D6TVjMoXKRWZFhxT189PUhxZ2ZCvbvEao6mna91bpKQgBJx+Wuv0ydOuvZfbIHlpIhsmJSdejexZ
TghcZTomFXZocpBZNS4rOtmH5WrKshkHAn8KpIGrtCDUPdz8AhWo7ZK4QN0QX03W34w3XbGPvOlt
igl3TJamvzW+g7ZcHd7SLORLV7Txb7u10ZVm7vTqhPZrOvwqvdl4J6a5nwxrfOU7YbyXY/kzTBCa
kGOEaNU94pTeBcSo+W5rLXiu3huO0jY39OBW4ai5l6ODSqZHbSLr7JvPfO9LwDD1lN28kBkEVLTo
VTaIoxTHKvGLY/KfOn2Ksl1QeYh323r0OgUjKC/fQ/vbPKdhZLy5RWe8JbPCoA+m5SrFWPG6qzYD
D5Em2mAbb3zAJieL1vZ5Qxp5RKX1Yi+nV0F9Au7uI4gOt61SOudVNkncMNo1w3h1gth5bdFGfxxj
BZo5xmqgIAPY0dlMnGc5g4hg+IKWHGsav833oH6bIzdoPAJs/vd6dfe7yBT/CLMfYJQ+Ka9w6fST
ojXdWpS61qwPtcb3TEpq0BTnuQJgtxZ1n7Pm7OwD3HiSKrywSOd1sbrH1z54k7pp9m9azoshpbpV
+ktr1QUt+KOy6e3pqQQc8rBWwYK8Dsz/d4aTR8+Oy2veop1lT7q5I7dLptgYglfZeGp4VgtjfpTS
6GOfE9XuudDTKNnPzRIFritnJ0eLiK98aumEzpokPm11hpf846kqH72+bF60CG7ZP053ssZGfZUN
/QgFj55s9Vbnm8NHjWPEPYo+6msf+PF9rdl/bQ0S1ikobzTNeatzD4T9x/WiTT8gWIGM0N4a7eke
I63nFuOVR76BGY7m2a2HBHGTko29FNZNywEvDV+11myvf9TJaVZT/KhbPzhoZZUB8smdF9m4NVFC
B0IADHXqSlUBpEsuph4OCRzVtzr2yzc/KQmveXF0lrosyolVxkDMw7wo91Pl48UcZf5VGpuG+y0o
UCk2TOA/pWq3x5RhFue9qH6r5/K1JVD4gN4rTlwJIrdmuBiJQAfF62G4czqz5wZwMAQ+dSCRClJK
s+s3darjpyZ2r3JQqjDB0QjeN95Vm4bycTLHO7sOsV2ZB+OjMYfy5o11BypoCrKHOiiPeXlU1KE8
NI1THzSMUwAe4QBkLl4v/WLcEvd+cp+Z6tGyq6+N4Rfw4ft7v+wfrD5AsT0kJwUv4YffxScrRPAg
sVjpFMwAvFKrLmOE3bKbg2Crr2ofwJxQQjDdaq8fWuYg+4bZR+59a2I9282ghPc4vUIk9fmaS7YP
fAzsehMMuqoMNxATH1rtROeADwIBbhVIOiDlvtfv1BmtOSyoDJILsJNc5ZyO+hfWXQw2oBcOpaE+
Zl16nRRHua+6EnpsP7jXrIcAZxgfcTPELP9c1smgPbM+dN/mzNJuExlt4h0twUSj2GX51MKZ2qmj
0aFJQ7QeOlFz8Mo+2bUz30gWww9q/6KFjfe8iPBNkBjsqTLhPQbGvdngd6oMyAUX0Rc0Xd/JCB2i
VitPhd26d32GCxiBAHa3zTSgAG8b1R2iZV9BWIxXX237U+mE/g6khv/Y57+4THhDbsXYofs87B2M
mU5ToWj3GXPVzBrVFyPlykOVzdi0qW/YsOjHTJmPRaLDycOnptGG+lZ3fn1UTXc4NA7ml6lbzwe1
1b8GI/4BIKa6Y4Bjb6XO5YsF/OOl0s0PJY6qS4Za4z0yieBK+KYc08Zp78uiIEqiD/C3Zn8fVFN/
D5Dg0tUIMrZ1ss/r8uxlo3fNjanCnxtAlN2bIRa5cCPqvrtY1YIIDDrtaA64mAMQ/oFU03dGuexi
kiXfc7f6PXC4bo86GxE8+o3dKMD1kra909iikwBcCy0JVuydwdfesGHbqD+qRJ/g1Zn13QDQ4Kos
AQ+jeZEZtbZMq5mi0I068iB4U1ZosSIZEQ2t+qFn33tbeUxTeL6Io+zT+AX08u/ZNaob+TeVL2FS
o7mm3qai0l5NGB4m3Z50r10PCfgbp9obeRjdd3kV3IKRGUam8f7iM7mH3lkitzcsvbfEKo+pB5oU
TvQx4Q9wNBJiqHZV1+fQnn64i3386OIuTiiwDQmFrmCHBoJb3dvONehDHCECyDQaupxaUS+Rkq8Q
AfL9EEe/mqy8EUY2L3zL+wTECvJW9Ykb+rtOsYgZCcOTfcCUo62sZwIj+i4GXXbw4+YNvzU4Zm5j
8BIbxTWsGQdjxcTzr2/2ZUdMoM6f0TRV7/so0u7bZeOYk0WqHmpHvgv1wD+aHUi9UNNZoShOx9hr
NccgSdw9oKxTVAS/FDIPKDFEKAoRyvjZW0P5pUXWnI/2pct9fE9cOE16QA5EHaGnekyPH4IGIM/8
woqk3ZP3rErzsR7TbKcSg0xjNeTPO9YCoT5MkIufRo8Ae613E1nh4BVhFT6fbQVCyUcpukRZ6n4E
eYmVNNgsgrEAxlU4PGZL8HpOg5PtLeqzVf8rcP0MgTIDeKOrp4AYzBzgoX8OZwe9fQjzu06DytT+
M0AajID9HhsPOF9tO0SdnR0+X+oeoeniqBYdCOVOwYBFUxXkI9GLCQKfxELpvk3V9DqGdnNPqDHb
z92EKFrWPsFefiXS3Ows9OSv3oSLX6T71nWxglX83rspie/erAWng1vt98b17suIYdZsFIaxtKou
MwpLrRZ+GwCinquu+4b3gQEn2A6OSplMDwNeRfcOweNiIRAHqf6WOu4d+IeJWfbocweHbyOrdqIb
AfClGOc4o8OsqoBEkcUVgYo2MMm6ldalcqtiZyVYzwFdLwDFeRagGz4GJ8jMNycnKaUXaG4hHftW
Wp1LlKfQDkkcn8upNc99XXl/pd47XKZObf2fs10f4LzzLfUWiIzyMzL6fW5lwU0fg3GvV2pzYKXu
XXqAZ2cLHCi4E1JSis/irYNw72AJ2PmqeWAG+OBh8PucDmgUOZQQk0mOrRm855li322baiictWgz
87/aNRSxerYeLZ+5ozdY4BjdDKBn5XknP/C9feihvqYx9O1ZMu90NeBV9E3jbq5j0qbMPn6luX7M
cdO9qTPyTQhFvWBf+o+1OERB1blHj1g6I6szPsTLZhHPMfMRO2Gzbl+Gvp0e23gZuSl5ZdC+1BFT
3apOz2XgqOE+dXiMYMKuSsv6o+tTZh5W9CVJdXQOzeLZMkb7NOYR6+9l47sPs9fBQ2u1+Nh0L6nT
JLeQ5cEt9Z3oYBQQAGBjR3eWbb7ogQF7wxvpUVi4DyCuiO/Fx0GpX2bdJ7hGDIb+j8CZll0EA2Yv
GWmowsASTWvxugKB+Z+N0pEvwrz8UnjYZRghklp+CVJjzLyWMAt+DQ6y50siQJmx2PZvSoXhFhyJ
7ph4cKyDHjTWFAwTK06fcwmN3CMofaWjFneNOT2r4TxC7fDtw4gqzX5aisgUTPve5GGZqQvQzAlT
eCUd0pOzBrrIM4s7EBmXYYKRAlzpsTO7F6XF/wmH5+SgdxUOgIKZCxcCvwX+7OgMUw6nYHYfx1TT
mAp22ZNHau4WN9WXGbjRB14boA2L7yHm7h9qjheM1/5yC5/OLVECZwkV1LPOSielQzmeqz3IZuIT
BsDKUw6+tEYDPGBSKVsFsKcPUmCqc/Mmlylm7T2qg/yaxSVD9tg5h9qKgYeQUgAEV8z7AsW0yClw
J1bsPWZ45sOgQemtAQooHcCqpOHvITniP8QEWC/JHH4JkYJDfPQ0BX55cByMJhfk3AGA9iHReLro
/6YK6lv1b9Y17V07ZOd6rPlMggpMnMQ/q3jLEnaEKlhfnfDvIi+Nr0jIo8g5vupJYF3SQXmdCQIs
9Fb1XJmL8UD8Te2MS+yNIdn6gxfPHmbz1mNMKm2f6siXtmqO8J8BYty+c019utfS+H1UWaWGVYCM
YghleDFpqnx0bZKGvwcU6MuqABFkdXeySXiD5SrtVTginX53g6O9Adt1kcZWJhYCJuO0tuDq87Rv
DkVqe8+wAJwndXqfQfA9G4AR7DzA7zZOvpZMDJCvjIBWliRTpTinesacr8wAaCrKOenckPmTkQJ/
sQ550Bl77MX7C+yI4r0z6+YywhbZS1HH2xq8cW3twkZpMNet+H/azj7oZfBrspXpXMTpfIfwx3M/
A/Y2MdV+CpByeQoarSYzjBSm0zvp0art6lxCAzcC2BlKgsRcxs9bmBrugFSwE5JkLIKdM4/ZkVX0
k0Gcg1H8kGVPXQhY7Htuv2Na1l6zBTNTLri6EITF1XSeogU3WhuTegUYES5IUtlMevRFUQz/GP+n
Suqleba8dvWtDLivXgudbpcVKVsBejY6yGmtroKDf5pUg4lh+B43IAX8t7EJ0lMAndduDbhFw/iG
UDnqhnjerboaghES3FBmsmBwYwcl70V7Qw50fgpJcvwxuU1wA5dlzUcmq/wS2ZU32qrgkl1kN5mJ
IMHC4t8b6gK0r9vqKAiVynlaIIXMZQEO9cCtgwavB3+XKNoSR6A2AIt1JKvyt6PkhwSP15fpl9kP
oJiXG9csV5S9DZ9oa4k6HwWqKJXjnE3ZRVpiqcmdQRYRb3Y51i4XkT3c3Ked7WTpQX5lgtY0CViE
zxZXv3PQqGdRGHG8PST34QqG82e3PL/RjJxLjhq15IBlk8j9l92YJTIpLYzvpJhl1TksFR3/meU3
5eA+Axw2LvIn5Wd4wVMYVQPiJH119Mryl5yXjgEc8+Uxrk9YKgUvhet9zOoS0uhWN5Z6d0ZqBU8m
QB8r9ld6A7RbMtTjlI5HVa+/Cx5YNgMw6q6GX0c8FcmRrBpszIgqJ2WMd5ujJL1XnFeoBt96mItH
rwl5ojYSoqc2ad7k2duJ+zQQ9znNtcGwbuEifiUct2TKilvqsPxrcRYGNPl/Dw3ssA6EugkO8rjk
acheqbmkdWVXeoEV6j555W7nFX1+w9fRA30mu8sGIgJ9QzlXGqso9AWTGSACMOeUFc18/GNXznZw
pACJ7Br5bd2d0x40lB1d5O+NTUOMujnEbfJ1HvWb3Ln1LkEt3RVWOh3kXstdSdqC9X+rIb6yYADk
mcgZsid1a3eQsmyMFMeQpguBaCL6OHSv8uDXrim3ZusNcqQm8rmrwLAf5FbIj9T7mvvTBoW+J4LO
LNeqfrSLbQhyl+v9NXOnnwFeGaeM2QC97k2r8hambXjKZ4jOrT696svQIZ/tLLad8xzMIIGx49up
0DlRwm3QE7KSvPj//OE/foPsYnsF2V0P9bXl+vRQk8lBmhj6QYYA+b53yI1fbABZ42sKl3e9uSuc
4o+35g9Qxec7aJDGKyJYk3ODfXeuzcfYDb8pXaYetzvMIHjTHRdK9za4qP1zhonlSX5L71dPqT2r
JzQa+3nfZOF9O+gKMI9lHFpeazlT9v5nndeVM8IBYXKQntDH6YkpDEuXpSPoI9JOJhzrrfssDexq
poGp7wck2C7Sg8fOGi5TbrEsqY65M2B85C7gyv/5d+0ivfohWGEvN4ArLICUre/N8YOrLwBGo7Dr
Rd6G4W0ZlqUnSXGrK4j+LCOSpc/O0XeqAcxK+uwECmOktJfN9rb+0UXXXTk+V95w8RpzLz1hPQVb
gbPypW1IEMhYyIK9OaPQfd3e8K0vS50Ug6UXqn1/agDpnUMnOskxUzq7tNjO/9wFpSxPTfbWc6S8
7n46LsVPdWu3LSu83tehB1s5EvypeQ3gyu1S4DFFCsitt0E4Lx8O3YNoGugsVCf9hA8FeXrmBfLE
B1vHGNR5yuf2xWFuwPrwXidiMavFroU6kQNKGeruzlqwqvNYvuSD251Mc2Yq0ejqQQ0KYjc9AjM7
ErwnYRZM+WIXac5DfQii8snJqj8evPxV6Qfr67SVpXLrJltfkSbFkLaXHvtB6YyyqZfhWvb0BPqS
GcN5krsvFynAM05gVuh2vQ+tfi9vCax2amX3j9rBNf7KLUSUZN0y4Rp8hFT3ty1cipAb1sVKeiUO
DjUkXvANY6J/RD1wd2RMjnKPZSOPPV6mJwjlskae0h/5pN+82MhO6jzeJWaJQJnXXWSQ0Ri1Wzi7
Jeq5h7AI1i+A0f6ClJ9d5YLy5GWPkb5d2DB2NPyaB+8Zezl3xSz7if3m43l2yqVHbIOBqqnOlfO2
36e3o3boJ4j3210sM4eRNFk+M5mbWQffgi4kpBJ4AX+BSzaYiXvIj0oTcmtQTgx0UUbNOq46ZjLZ
Aq9bnSfXuU4Ac8jnnqFHolEc2fsMx7B1drWuoiItKMi56do6CMOlfqyNxDjJ9eV3+XY0Xlv9aTby
9qSaxos81e3Ryl7edT9jY4p2Y1Gg9A+F/N8F2jZwKPLtl/I6sWN5WuJIw/IBjP9Ry+wcdn6bDw8I
spsXoGnVTVg7Q9RVN/rC7zLMsvX5ypPYxpjtwfCB/ieFnmlOXn2wIEgji4Hld6wWvAQuI/gBhcBj
yS2TJyPdOlCJPVrAg/0C35D/DObSYBvRtye5duhlvN9uwnZU9qTJ//+lmKuNsJce5H2SmYL8GCmu
c/GtLHtr5Rxh+8GEFmEGmegqnX1R8ViUJvJn1ymX7OKwyau27pLX/hdWv34o5Xf+MctYzy1zdw8s
4J6EIPYYfOhl/kpyhNC1vCZzgRzMPpjMb2itEE8O++RSNGGoHqX5uusvX9AIMAje4es8TnqqzOi2
zVY3zRkpBw2lSA2Y2DIJk39n26woSSn/MZddf305jzBxHsYCXbee/QZ4+skmSzXv0estSEL9cOWH
mPVNd3X1KjdbJnWyt937rY5EEJrXAQSQrbH89a24nSt722PcDmzX+3RulH90CHUwhjFmysCJhBvY
IinLm8cdT1jGL8fXHz+XWrGLlEH9Yxopj3DtefP3AKL9VbprpKsOoOnlGYRdh+SG9JT/vitnr0MV
oJzm4pbp4TMVJIApsi3hPnFChOAhR7cD2xpQDshmayfFwf85aHV+XX/90pNXssf2zqzzmbUzS62n
5x35k/+8d7K3tpLdz2U5ab3qH60+/4HPZykaiY3WftdmpGZlXNlmD3Luf6vbmsjRdZ4tu9tGnsdW
lD05739e9Y/ljLSWhp/+1H+r+3TVT38pWAZ8jObqLoTRt7zieDiTq6jmda0qL7xsCKVAzoRGxOJ9
CbNtm61uzvAEhX5Hm6o12F0byXArF9+a/nFEdn0zACFECn7t0fKybG/8p5dqe4G2F03qttPkjP9Z
9+m0/3b59XWd84XcX8Sg/caDi0Mb09plLiwfrm2zrmS38h+xiv/W/FPdup5YLrv+BbnOpzbrXxgS
715Tht9q54V7GRpkDSp72zdaxpCtKHvbhGxr/KnuU1Ha+T2CAf1PrUYSISlsiHy8nOTemd5KF153
pVbKM6FsltVZlZ10r3jbhnfAVNDGt7IyLzRyKcvIz1woIKJkZZa7ho78wGrnvQwPRP+RZG1QBv6X
rrYOGrZKDEFGl6KcIWEi/naQJymbbbiVonQFRxb9W5utG2x1n7rQdpkxaFJCFi5Mr0GdzUPn6Om8
l/VvAsCAcFEyvgftEJ3WN15uyrZZh9WtLLfrfxblwPbqSjEgkPLv8C3lT1eQujlLwE5oCa/RNtiv
E+v1uDyf7cwGrxIWb9nVIjBiLBGSP1aOWzM5VzYyMdiKsvepnQyiW90f/7gc+XTK4FXKcTYeQAU+
11ApcA2QFkTKDQ0kx/LhKnHEa99k6PKzJMsucmfKpM+zy6w6uyZzrIs84e2Jru/+H8HMP6YKW1PZ
k4cfFT0RvbXRGuTKHURPjDhCJkVHK3uYvZJ0DGou2vQor+gap5QeMM563PwlL/K/Ua1aDY5YZ5M6
aUgO5nl2TZAIhiUOaU02dUO2creVfStQ0D8LrV256A47s4UBGQPyFvmwdC04m7p/J5xtiwRApKJd
I3dVnkudQWXSq+K9jOGZCJ9cXx7w3CK6067xzE+3X27qH49oXbqud13WLLK7vuYRycnZM6ej3GX5
s9tGfsBWlBv7qW5d1cmRz2TOraUc3v4lPQz1vY213g4bQ6zigtz/0hXxeDYQAjzqMGYpQj1DgLS4
4jPJUUsnd2Y4yPQsRz0PmKeeJHg31cFbpGVnbbmGmtTZQxnU7U5azV02XpS5NA9qnwHSG4Zi10S8
6rLxMtfc2x4ATw1M0X2auCc1Cq38iGQQhsus7I9EJUENT8610YPmCU4WuWZEYyGeZw7uRbF6n/rj
+4Jofw0gpbzCv6kPqMaNqHJQlLoMwaMsIT1Rj6hAxHaVvsaeg7Kg2T1MMVoIDrCFk05u/+xZ/vyc
Vs1P+I6X3tTKL2Nu4qqV+t/ykil5jQ/8zQ9UkOJZ8957s/XdI1pPZtcPSDhoLeo4w7ALmrr+Ws9g
elmSlx+6mtp7FHWAV0XIdqnFYgtgEkqec6tCv0lVkTKKSTI1JThujBirx3E5QigJM4EBR4Ew0c5N
YZeP85RUj7Inm6woHHTP8hxhYYLwVhEHh7JCfsifhr9NkmfnVl2k/DK1MrAjQYnjsASAd67Pyi0u
YlSvVQifho+RqIqC4aHNCjBBXjuwHm4K9wZSg/SaR7C9RfVr6qfoeVg2EF2iZ19NviGrqVylqsww
6UZ3EVWuAuEzwyJb4wTPDWrYzyqZ0OdU0bT9NI4BKwgOxLYHtCq1uZc5lqJ4yO6mYegetaTznuZl
U2fA9mz6FuxqWmwHQj1L91rp4Io2kJ0xJ8zmxlFHF8b/Z0qi+XEtgeZA+dehz23nV5HlPaEyE+2r
sN2he2ocHc0yD9PU5Gi8AaYvDM282Q5QZ2Ct2kG39aTdYQWPDAYO4KUXlvcVVLv7ZtlsRfrnOSmI
oQ5IG9lw00r9ls9mauw109Busimm4P8qi75S9pMHy90LU4LNiBq89z6AUdce+7+TIf/LIJUOLhy6
P++WCZ8ZZCJohaJCJaaf/yHd+TXME/3vqUlAKyCI8x6MGbBrdLCeZo1csjUl1l3l5v1N7+P2kqZx
8cgj0KD8t+prMyp0riw1H1Sjf69RDXpwo+RpsKsG6qtSv8Y9iSMHscejFOUAqdAP5NfzYz3ueow7
dtPSPNZSTPlisFzLeWSwqXIUaLeMGYc/Trbyb046m3dyqboxtUfHCy+Qw3DqzJBFO/HBqQ7bL2iD
5HcYzsl63dqY26ema4+5iqzN3sdiuQ+yN4wKZ4L2RcNa2TbvIFo0r3DP+0dCx1cpYbTbvmJaBxkq
GxFrWlpInWOUn09K3HfVRY8L10CA2tB+iFgsuwoMunv00/r7eiCsXKaoncgBByWLKzKYCWg2boVu
Ku0ZsU1tL0W5PVmqLp8qB0zYcn/scQToUi0Tvfhsj7/XfydNcv9sFzWcs+X+ITgNIi+bPPzp6TPj
YKKcIruyqYIZhvtWlt42tkhI/lEph+VIB7njMDwBnAGBF6BzTaz+O/qhDEp6/VddB+Glt4cAjfew
+laWJzkeD2F9SnVUm6pZ+X+MnddypMq2Rb+ICLx5pShvVNXyeiHUUjfee77+DlJ7b/XZcU7EfSEg
SagSKiBzrbnGtAhYSzZu4cQD900QBaduWQwJ3BNb87d/7Oj7FDuZp8A34zUlDPGxHDM8DJeFWBNt
OrPsgqIAiGqxEjX4Df6PjuKQr97fR3cj5oD/n0NSe0BfISvbf5+m7Qogt7fxUspEA1f/+nait/iQ
qSjV5pS2Sx0FaUfdaKmAhUh5jpZFDmDiLDYn34dYGPkDxetyTHB92V3KkMvd705iDQe9Iy++jjwy
B8c2UZWwrBw8MSZJOlhPBlJ8yFJi778OFZvig1uoozsLEPjXoeLT/jgiU/V1VyLQ+PeO5VtNZUyx
420uzJcUe1KUS7OdHtupSo/2GCE4USBvdhl5RplsxTopQuVeLsPhZKv1zzxU5PvBLOR7NawvHQ/Y
C7lpKl2ADvL26zX4X1bdqkcTacmTnXEqkjnlOYVm8BRV0jP1yMGd2KmXwdkvYvMq9qEUXqcU1P3I
l55j/ZQMiv6g+FHxqCR70YV3TnYvNw3ll5ewTqdTHyjpeVwWwP3UwdWTmlWzmV2e2ajxlk3Rh0JT
Ejm+/UtOBtxLbWKXVC6lT5lTw9FWtHYlNrW+GXYarqleqRsQ8V3T6PofmF6BLjJGdR1RUPnU9Ngi
yNTrbZf6yiekYKVnZr6+G7HMvJbm+ICEpns1yvfZbuxnQ7LbQ1ZGoJNMtXttZoQUsmXkVyA6sHTD
/ndgme0rki3Vm2NcxM3Gf1AQn8GwbQf0nqzFYbuesYalXvjvJsoi/9r5rzbVsFDFZvOpHJx6jV9b
CWHOKh4yyTAPTdpNMLf74kGlYvoH1u+u2CkhY3tAgfFMJa98Fk2m35BfsIdyKzZHaBJ7xZmSldis
Y1u/zmTpxJY4YzfIZxnWm0pF9DGYZnQJhRFqxxpWDGXRtQ+FzczPBN3jzkOLB9YTtOy68gfrIPb0
re+sdWUw+N3hdjL7PHkAxkRPvVz1K2p8ooPYtCLZRKYQ9UexaWJEhA+k6p/E5ixN7zbv/IvYmvrs
yvM6v2ox+h5/DHZhNEi3NGvlc+RTRhz62FUNeXVF6LMGO9HfSqd9TOJWPiJWGG6q2nKrxFDlq8Q+
iQ6iHS7ippTq7CKaxEKHchSZFDDUnYrhaoF7bGYGN9E9phztmuu3pik2dmdXGBbWazDm5dGcrOIY
dRTLLbDg8ijJLJqussHMypMXO7hoqWbU3IWKhRX4ZDxACEtfZaNy1nAzy53YpEYHSb1aPJX6CJJS
69ESLN2UfvJdmH6oavIRd2W5RShepa+oqLMt5fjWRiX38Woa2jG3JeNeDzPrXCYGAoulWzvJvybU
kntebcqZYZ2CGxFr9rKYldRfEcFr0O/+3fbdRawZUvur6lVl+9+OV1sEMJ0Z39Xj3FxGqUIuXdig
71B16byJfuWy/6iPg/nUWCN8oFwtTlmomZCNqxRF3DA/95V9E11HLT3Vkea81E0ue3YdG+e0dDBg
qWtoKXBhHylH+pCAX63jYmUjGzrJJTeVPcbvnYJAzNDs5s7Ru+AgmVayjdJQvoeqUrvi9Nb8IpdO
89GRN0JGpMdwGCdtR8y2hLpbGjfHhDnO7W4BtlRyN8nqAjIujKpTyTP1ZJah1/tqfKiBk/+146uP
2F1+t1JHgvgZjL8nz4Ece2J/iO7xJM4WWzaNZkU5YWXp+69NsVt1lGTccGtHXz0DRb0ZemJsZXOg
dvv7FIalH03k5QcrNKR1qhQqtlSDtTPQ++7xumlOiqZbGzPJpuuEj4vXt3LzyN0oI/2xrTfGzjfY
PNLvxnmwh4Qh6VgYm9u92Rb6BzWJwCJ1nvP8+rhps8SiSCWY13VV1ZdYbeudrlXDIbJbA3dfv8SW
oLPgYyFW5cFHZaZagsXye/81DsbHJNKlXxJKy68PynIFVFxhfE7p8B5KkvWimE0G7ViZ70MTNjhD
lOCOEmp7my1QcVny02OfxsaWcEB6Z1MKhMa5MYif8SAz/Tl85QH8RvGh9KkG+CCjTmKEzSA8CWz9
VwYZWe36hwBrjqb90XdoluEUNw9Oy5yw6yvlDt1GhzwHhyXqriyP4Jrv71RVw4NqtBakgZxmx1np
sqNYs6yaFCAIhHOXgHXBv+aHYg3OQ546L8oUS2e9dxyuAfjeOkzrg9jsNMhzuRV3ezXuAVMpjMv2
XYnUrWhs5zGgIN2thlA+91XpP0b1/KoagXoRW/OiALdU4050dRTrGCmGfxVbYR9s27RMf+iF6j/6
M7nEwmjuS82yHv3t6GfWa8yrctuOcru12iF4K9RtPdTmW4kiC8ucqt4NwVC8YHO36o3I/sE88oTJ
Q3GpfQl4fkDxRteHivvVtuyICjLOOOsulSzjFtjRxE0EeE2LtF/C7tAAphZaQff43aHRas2rzM7Y
DFgKXrplwQ9j8hq8kT2xKXaQsC0uzYzbFpbVR8ROfHLQVagbMBx1id0VF21ZmKB4j7aknXOrmn8Q
BXjpymh6m6JF6NFSzwEHCuReqr7E8zC9jXVkrMalPVra/7O/DXLpu79v+5wHedqqCWyAb3+f/7v9
f53/P/uLz1WrgcptR1/ruRGvBibst3KY6ptq6erWXNrAZdQ3sSNn8vvVJroAimxu5dL2r2N5c4Kz
kpxtrPJOFAtjqbZ0qkbe8MvI/mqTsY92cn3z3U3sHGPHceuaeoOgvJOy1qBgkpqvUamHYG1xr3s9
HBsvG5XiTixGnf9X0T+prtJUazVM5FNQUYjHQ0psQGiXT+2yEJumJlF0/7WdVV7PdA3W4997Rfv3
pjhCtMG2O+YRgrbvpq8zfW+nPPTm0b4ruVzvPfYfEMmc14R6Jn5UZb53fGpJ1dH6MZm9864BoCNa
6Ax3hm1jOJrAWylSOSL7SjUxhcf7ppQ2murMzxAZhm3HWQXw9ImyrL34jDBDztdXrXHGCdu5+J1C
oms5N+YVdypX7RHdiIHrgKZt1KYdD2odwuz+x2Hny1zHCAuKc5l8iR1i0cPqXtuIrKhE7629nuol
cJ3Wv2VWIt0ARHeeunOwEUvmGaaLBjsGCLmluwxBqIuJx3orVVm/ZfIHFl/7XentG4iR4TmKcYJP
ura/i5pe2clxm+39MdUvYaDiiSGV81Mapr8RHWa/OTjEDv4g6Tp0LKx/b/jJbLWxCy5V0TS3Yllo
MsPDsACXuHTQ1KUUqUGyYbTlRUmpiweZLK8Hp+guor/ohsHTGtPICQM04DTJ4smOZB4v2T65BcA6
1vhSplegQxhEGBijaZ08bvBBqy9G0CXbitKac5JRVKGN+nyybJTFVMebRysbon0Byvjo6JGxJ+xR
HJxpHg5ZNY57SY7KY6YVGPv4fXRKGh/E02DZp6Sc8HqtCZJEXeJv4raVcWCQ643tFCOFrkCXAUD1
V/IT5TqNre7mQ3uCG4x2kCcOaqCq7+/nDqsfzJ3Hh8gAj9zpbt+FBKWCQn5syEGvwlHWnkbbhuUN
9/QZ75neraJpPPv4UIGgzlOvmsIIEhb8ON5NFHz46fwzaey1jx/ZC9nrBq5NtNTaz9E9WtLfkSnP
P6VE+0ngl/JyIyBQHtjqJmt5OfuDvu2XM9gx/h3owEosHkYmVOYEpBOJyc8CXaLa6e8OWgOmgNlw
hI06XuvEUhca/wx0rT47xtSBQuYOYGZU7rJGASQDvG+8xNBaGJSPu1yXogdfcqyLpVBNKxzeQ72n
5M7wh12fDtOLbjJ3UpTgwS64U5QpL8AGyONLhABwHZRDvxNHqXGyr7VBOeSWMnjEEosDFUExU9VF
GWw4GHL4rfvVpE8AEUUXsfZHo7nsEY3/3vPdfcwEn5AP+D6PaKsqmzo0EnirDMfAi1G2WDm2UvfU
YWB5GH05A1/BJcngbRO3HKj0WDYh2jnrqS3wuVw2VX2iaEk3ir3Y9NNacalOjF1MHiiSMy0mBctC
zUP8nkp9Ko+jk1Q4WLAmFt99xJpow2mc3o2KRGnIUWP9P46bAUaVFKj/x7nF5h8fbeEjsGck5P7R
9n2I+PwxKudDlr40Uxg+8Mz13SK2jL3qU1vR59q97Fj+VhtCaTXn/Jstp4ivZlXsxJY4SNec+7bL
nLNhSDvQRfPF6RpKCtu8fe5Hq3K1wQre20B6oKDI+dQVZZPbPA7ggK8CJVcjOgDl7bL4N8GMO+gg
8c8qqmNeO037stjdrxKjK8/EuY8yEPczhQLVOVeqcAPOdHYTXa7O3zvEXgZYf/XTseQpWmsld09I
ZHBuXs4gDhEdvzd7c7Rca6jJWf7zIf86tTQm1Aup/lOKRhVg5vIh3ycQm+kg70h+xQfPHiTr1I0B
BkRYh+L4IvUhJSSqddUhOV5Tc3n6KgUKAz20v9qo9MVSKbV3FqGCsyVjXBLLoP6/Npc2nLqHc7Qs
RBsSTGWNLxpZkGXv9w7RT7RVtZxt9AFXALHZmlq+jsDCeF08Ed6v6p8RhQtOIdevSjBR/taX05NV
Mmmvp8a/z+e895CK9Te1i6FhWmN2Z2tAVWIgbufJ6IddgaoWgmOEZh/bqr2ROjBBlqf4YMnRJU/l
apMx173KsHaJGBC9To1aIrBeZI98u3BFzNt+TkwIKMas6294ir74TWp+lIZ/kAlkBpBwqGtK6oSh
9GNRtib4PoIMJDS63+PknPw8Lz60Jn6XdKLUPC0R0KMaMoweNywd1IIB0jObs+HRr4cGpjkTCLF3
tMLyGGaUAoq9ORaeJ7+fG1fsjdMww/MSppzYO7Vmeqkl/S1ZzkTGI79L6+pe7It1m5gToCXG5NFd
2crSJcZJiPXAmKM7sSYWcha8zqpc7b+bxBpuqKEX4+PzddT3XtnKrG1MIsoVbVYTgpu0G+pOgYOu
vvt9f448ZOdGL8yDP6v0nWNcqahEuh8TpyRF5JM8UVLl6NidcpSpo6JmPVK26QwqRuwQi9GGGrSS
lj61JE3V5vsYxZc+yrmEbPfPaf7oYlgxNWTi5N9n67HpWPXWVHpf5xW7/TTmI/7oOZuStMIOS/c0
06EQbDm9NNSUCFLB+seBYsfXR4ovGGayv3F0/emrTRPf4PvDJyfhJ+hbnbxvwtb7r3/Td++/zqt8
ZgHchq/vsFwFsfbHl12+3Nd3Enu+PrQrs7sYsCul4lujteVjsXQTHXy9JswjVsUesZjE5Rerut2B
bhh+OmSEzlI3bBhtYKc2NucmiapVjYFFEFFqFjT5u1E0Eww9NI29vDdDf95aTvcLWe7kpYAV5eij
VxOsI3UTPwoHPpgzdPswbT/rzHc2jJmONgjTqFIjTzGnBWXrfJgSFtlx50o1D3JAszo4fNshxtjg
bmXXyRPzzB1FeI960ztuz20H12N6qP0KcXH3qAQjJ6PMDyJ2cunl5mTF1F9WqJ4I6KxToluFrr6H
xXCSyHpOBZaIEwiGckn4FRJJh4R63x11xExTneQYScqtbhPpKsdMeUv8jK6Vf9QZi2AvtzQNY0+Z
VJqcv9oUTFzcuRiy/fdRAZE8L6tBLuGbKl3FDmrQ3tuZiquq7SnlnO+b6r5J9eE6MBBqrRoWes6U
fJiRjAAvi/kiwaNUYrKCQw62B1VnQXZoR3ek1FR30Bsa6aVXRhzAlsWU+rd6oI4/K45WMBio/lkU
RItX1JiNG7WANSbacggM2xmXNQKmf7d1MwMJkKbqtsJFr7AN/y5bFuAonNKqrq0Jrilt4eKMjGGu
87KIUq3c2ZM1uWKTJ4h2jaFRUDDUfDV9tzem/hwZrXYQTbZUqXDJxhm70KZYizax0FRfJU0Es1F0
+WMHxDxtar4+WDQbakF+dyryvfhg0eaHg2s6rea1U03GevmSYmeUyPnRMAEQLk0GYfWLZUneEITx
rSjXBQXB11ZRohs5899jVPn7QdHOgMjT04hZ1VUs7BnWP1grY/Pdlk59jokbZP5ElmKJkkZfw/O6
OyRGYlwJ9htfx3aRuZ4LH/ejsG1WeW4zafNTPIZmo7S3X9s4JFWbukj1FTpf9oeloR6XwXPc2Hez
w+ignytyRVWnXx0nke6M6BgsG1oU/7UYjfq1I2p5mPR0mRZS74P7H8KM735jAuUonXn0ihNZcmHi
XRFdMbzrLmUxeV+/qLmMArTGrQsVubkr6iy46QTJbmpc3Jd+MB5FN7FgSKa62AKVO7Ep+ipQ1j2j
QjkujhJtVFSklCQkZ+Zw48qRA+ea5ppzhcs9HzStewv8GkrI0q5aWY+TVOz6sU3lv+gGAXNP5j48
ix6M/K5ypGjHaOb3V0xRu5MCx7xSLGpdcRCr1kpo42UwztZV7FBa4J5ySXJGbIodAFP0S5UyYMR5
Q4IcG7akkjVt1Uc8f5PeOH33DYmdYmbWWNtUreKNPaGYAGcZ3kqqITzsWZK1ZkFGW1lt5W80R4Mc
Dr/lBuo5uultQ22olhA/GImH2lqKqdDiZSIWjF1m3LJw81TnkdFGGWCHJ2EW4i+kPh/w8F9ryyZ8
vee8xcsPbw0H/d1ireJjDn0Qa9g1Z+SvD+1SJdQtEkaxJhaDEEouCya1CCdFI+jabuuoZLzHGOBL
MT2EX8KrRectM+yuX2R1JszSMotdCh++F4yRKXUQ25moeuj17FlfCo+6pZKmXr4C3kRUHpmi/sio
ALtBgyQoAHf3IBZq1Y4zBkf1wt/4Z1VNnY8oUWFgNDnYR7G772cqRMVqDHYG5H8Sk+YAnE/SDsre
1xWzJyxIEjgjsW2SQhRX8Ws3sJfjEpXZwj7B7oAKM8oX9LU0aRIldt2vqdM/fWgRaVFtR+y/PEO5
D/B1PBRd/2JxWY8RdmCbVtHfwkl31uOiqk04TeEceeJka/H3fl9tsSb+A+SwwrUecK0kXNKOcqd6
dRLouxajtoOpFeXeZJKQVHHtSnK3HXTzMeWvNoyRCn2KOmT+w/wElJoxuQ2QfpYML64pYl6K0vJF
cW0t/yyxlgFtWFdgQXjv9sqhgWwRVCaJLq2ExJek4+mPC0OJMtfNdBoQipaykqTMJ95PwK0KjQ89
C6W1ZpyKoR4PTWgOXwtNj8aDry5XLpveMkWtDpT8Vgcnr4COi9XcdnplLVaF9apYE4vE8ivUTg40
jEU7Xyx2LKVWUaDDoOO//rBKx8r3UQYIYKkRXf5MsRB/8Pdml2mQZRR8M/2lhmleNIrichSi5lSs
tjMBrzyzJu/7PyN+p9+bYs1RBuytKODl4V3ACWShLbK/74XR6eG2041jsmjvxe9ALKJlcyDFsZmj
5iSaSt/A3CGwGY0IW4NeOBqYUs//ty+KH6nS1LiPajk1YEvV2Neq1anDPgHyRZE813ThQ1Q6NgZi
ITbjCAqxEkm/a4aUwxFjyNadG6vHFUWKx6NlF56GTVdbjJMbZFjrhvhTe7JdMYtRZX9L7OfTSccH
pVzAuoxH8I0tMJyjlH4idb5Ws5660eScFVXowigjUTqX4clEC3MO/G5Fvr1xhym7ZAqviNypDM+B
snqUq3bFI6MkhU5ksay6PbiBZWo7yzeq79XdPOAgZNp40lrPbd3mG50kDCr2rseLpQk2UYsRJU7g
Up+RH0Em6PHC5aER3+mqYq4mZZLWvtRiC9OrG9j/4OnmR01P93lZEr/Dkihq9NdqqPAsnNIN+KVo
bVDoV7TdKQxq2eXlSGVyWBReQ0FG2J0Av6IniUnpSjKp1yAmqEIt1QooW7QZqsUjutVQ4RKiIDm9
mkt1wN/YbrwSREVjE2vsx9+NxYWxewerFI6fe+cUTEm8ijDY8vNYhmuKRWmkEK7uZcC3Gv7nE6aZ
Vf879qnIllFSrcbZsLc+rBupbHetGnIR4NBFusmV1kNqxZtBRxczPDn2ErrECJLxWPNp8epeni2K
AjvGMvd5stWkiUJgCb1/N0hbRhTzivzjG4PncG1P1O+XkpnAJkKmY8+MPXVqc2zwaMg3+cOD3Jl2
iX0bQSDtyHjKJ8S0uGfYODDIOf/okipdaua7AGCwHdgyXludDnOKqqdQ+t36eMvU43n5Bamx2Z7T
cP5lsHOVN7woKybZkuVfCrX7qDLoSCq36EoZesyapoF8Y2jhmCPHukdA9FQkDQ64JnViVHB7KeEE
TacofE7kdGW2C1IE1rI7qu2zz/vCg/Lq4suMP2hGCsfms8zKiWBCzP0KVc4E0cs4d5W0yYLGv00Q
1+fK/lmmuOoFcvA+9dKmtZkIDkrvLQPA3tTCI1q5jeGEnxIcVrcY8SZWxvnFqQhYEIBUpF8WFolw
jbRorylE8pxYvkFcsFfalHp+2D9Mir3BCBf5SIgUS9Jlsq3MkKTkI6mUbjNXY+dNYVpuJPsplPLc
NeLMX9dpTnymzzeGKRWnOeSEQ0tkMFKUu2CMW9CU076T35n5hytnsvp1V983CVatNX5dxPPXplO+
Km0PngVAkq1hetz2TyhyNWBHcbjCxTNzGQ0qqxn+qutgmOq205i5sRXuDF2S3R5klxnrT4DEKh2R
JJivlPFRJXt5jPuKDTFUVrqdogUG+6bnwOnf/aCqgToVn/H8MqsJ8LU0/ECcm3mN+oiF4mOPXpKs
C7TU4eiATF1yG+3Y2R6xtnHqLEJmiIBNX/1N+AaEifkaD8alGEnap85JV+mWKcNZkxn980yP1z2u
w23ZnPy5w0A2n7bY85q4y+bhbvqJczbx6ock796UDkN5uZ2ueszIv5sXXG9BIBBrdBJ9Ok/oHMhk
h2YYsGHAb2JVFx1AsPi95yK5dYkpsKRJ+3JkkBXqSrVqt1x72UstAv5YChy1clNnhn/D27Bdk9qJ
V2NlPZpj5ml5x4NAAkObpi943Kee4pDwbuo2cpsme0YvSpFjyxx6TCL8klBvmjVGwotPLMrocd1I
6RMw/xvoNNttnnsTAl0VJdTdD3s7Uj8LKfnMIvWjqTTMAmvI/DJzKCLc23zopo2dkSyIFLTsdoqO
KJyCF4Uo6JgB+xum4l6Oq0u1BKryaUnE/tIaC+uFgS8cIpVtet2Fe1evR8lcyp3Luz6M3agwiZYs
Qt0qGPeFwkshQyNkAu+D9cJT0wxWsbKvs+jOQojhlmlxyZLid6ZZ+6oy35uIideoX0M7zTxdTncI
VYgH+S1+LYNPXb09HFrczAJQ1V6FAn3daTFEnqFPPFPCjV6V2smVjHz0fE36sCEbhX6PED3S1jqm
UmprmdtprB+weSMNnelbogBbYyaSGeaP+ShvdFy9N3Zooh9GsxIZ/Myk4sWRi/jQr4LQXhhiP3ot
hDaePk1zm3rwZ8CFzx/FaD6rxXTrzZWamdXGDMbzDJozMSHPNfhPKqZ5LsBY20UDZ7BQyajpzT7x
fWTa5naIJM+O8Lp/naLyzQnSB7PsTqOJplEensI23TVocJKR30TcNhuQbKBp+lMIOBBBG2C0OjW8
pGQGLtWeVnN/QpU30l3VFANB3AlmHHxooAF4VwTG29SOb3hTZ66VSo+NDcimjdTXJks+BnB6WjW+
Ul/2C9kuulhtO/fRvtOzh4ky8lUqFz/KDnh5BIepT1BUcz3udUzEtgVpADR/GrGjZt6SgASm1uyD
rrvhaYSHoE18fGitX43egKbgDYvHNlbvuQ7yF4CyK+kDlpdyDrYpPaltfktA87jKPBhr3XG2o+ns
X7MGQB+0oX0xGi28/QSx/IQ8IsRHEzf2I6YYxYW6YSR8Fth0lTuy9InsEBVujQ85a0+JPLx0fCmm
fs8RIgxIn+mTU0tHnnz3iMtKt+ssLn1wUXCmLwx128bDbiz8TbNrhnzTcFl4SDDzJ3c4uuT2Isb/
Ayhgq7xERKl2LX5qcoOx2OickgLWZ6cl5FPyzRBx9w62/ytNsVBO0KflY/1sdu1JddprZ6cr/Bxu
ZRu8GRnzRkrIsG4Y0leLmnr4pEW/IjWDy4OO9efMb4OMANj4nGFDrQyMaMa1rckIjLutzjxj7zBb
LrIL1qM144BIJlbF7dI9my1B5Tm1RxcOz10aj41bWRABZR3BkZYFD4WZ/irbsXazNh28yulwjKTo
sA7lfS87PyyNQeQUQs7Og/6oNYyyy85/61ruu7lTNyYwb6vpzxrRO8gpiQfizpRSsqGVD0oU7RTI
3WcYhAidAkJoGrHDute4yBaXEcuTmQe6knmdajkU/Nu228dD5mX3TQYjqk8keaNqMBuaOvqBAXzr
w7bnBcdI8uZ8ymPXnRRAZMzGjJ3ttw+SPoHddLo3vYU0PkkRupfurW6cTdCDFG0iPIqdxPFSQgQ1
CY4UYbyXyxI3D4OwSo9XVUBEoJPljIh1ssvm3t5jMvlsRcB7eIN3ffmptIyNp4Hbs4CvE0cnXSpw
mBtgKMb8XKroh8Ljx6M6CVUT/j1zVJ2CqPiNyWjo6kpHWkl79Bsbo5L8pwK5zp5rqiQUHMH8yMaf
Mz93QXU0GSwGbX7pHZKG+IuAujpTQPTEWPvJJmmxMoLFK0IdPyaDGUBi9+PFdnjVmJOX2N3iMMjb
3MRAKm7gqFbPiVpxdwwrs57lO6PPRgbjaeLqNmMwM0W3EUS/e+LZ7dEoFkKWMcJ7G4dHoxjWimqM
DKwwzYgs2A5md5WGsdxHUnLVAgbkeNLmqpFvNSJTVTUPDGjDfkuRttaYmUdA6NEMg5/wrWCnJmj2
QqXiDuBHI/0m6PceFcneN7URZ+CWbOUlK8GYgbjX3RS17W42gtprIGI6Q7yKZ+Ncdw7a1O6XIR2w
Wj5FGLPmBKEBPqK9S8o1pYzXuNf1jZxXr0AWDl0+Q3wuFkTzW6VjXD06CsX6RfhY6hYjITRQNkEC
t5IDxp1FBGYSCXpubxEtGVhDWsMqNinuMSeqQoz3uAMB2Q8Tnu2mutG16UGVzVMVcweGXOFEx1SC
rOQvw/J7L20hDmfrUDG3kTm+zeMB5cxjiiLVxRekWmcK1wkr8QuVGMhGZubrJrVK7bSE4I1nCTLf
om1bQQ95UZujpGxMDI9cx5Du9ULf9ABul4dU4cJBpRRqQkC9XehyuH8kPNgk7Qg68LUPtZ+qKU0b
X+2BJVNCCtGQ6WmagrdjRGg4/PoLidoBBibYJobUrzDGb6MQRlKi/dbMNnfNkXC/ATWJ5yYhRAO8
oCrfIltWocpZXoLLqSs5/EosQ30n4PILD+Xy2CdkrVUS9xNWRYmq/ADYl3lIZSig1BRPTgpjOWAd
ESP2VJXEvp1sdQMurTKOO0vpbcYBcbkCNddAT2lfYqUCR90epYhfW1HrbpOWj3GaU45kHgBjenPB
+HloHVx9CVK4ZhpuBxzHoXbOFxMJe6l/TorzUWZz7CFkK/mZdjcrH16tZviAJLqbp2llqspbMUYG
tOQBRC/FF/5YG/BJhnxFHkQu9fs+sW5dY1OWEWfn3u5IoFQyiWznNTZaHO0z7cFvf3S6DKobhigO
YjjuyJbvjWF+Tg39pCsmt27Q4udEHqOWrbuSWUdf5IMXRvIVw5FHtccV0+nyTRBOP0Lf6NECWjcS
Khi4xD7M5vnFdn7YpoRIRF1YfFk7rto2ZoDNABN8XeDFauFNUGyxOXf7uiPfEG6lMj/n6SPYPIdk
p7/jN7mqy1Bbj7HCTKxX6KpG+VpSTW1lH5oAYCdBP7QLeIM7HZqT3FoPlfwipSmplk7d+iPMvdHH
DC8Fg1ZZ3Sro24+wQnpvaHvGF02eMsAYLNdgVMnsa7iTkz0jaQPqcIpLVeSslKI3+Rj8EFJHWvlo
c/NKU1a2HX9OVvgSkqecpi5bST1swNhRp701PRd6lK59dZvqJKRz6lCpQQ3WJj4whd69JHmwRKiZ
+fsx/zXHrFe8EMiV1AqRVvzqpG1MEelkJo/jyNvbwNV7Uw4MOXqzJU3YkB4OMYl2LAeG8mfp45GR
hOWlDcKNhpHIxpnGY5moP1OJgt0whvy+8Iaq9gNF0iMJ8WIjoVFxK+74tSNZzA0dbqVhaC75tHGg
AE8T4Xb0XJXnJwF0toKywIpKhJSsVtxQ+5f6xEKi6LPw05NsSUDN4xJnId8g9RQ1uxDAhotoyXLr
Qv0cNLBT6aNiWjmOW8qbpUg7ax6JnzioebTysyhAncLr/oQ3886IethUaniZQQ5D9k2SFW6wUAjm
uzrEwvU68jblVqTgMH9HEoP0u/+Nv+XFd7BYjnhGKRidZ7315CjjcaqBkcCZw0teq+/6Wn/P+WeB
RLlFiaNupcVyOSynU2rIUN+jvNtEEfM0mbF/WQ5P3KPIQBDVL49Dc10H05bjyIJ3AeDbcI+t0GOi
qJKHA9b2iUJS3x0qH/XQpzM+V7b2TGz7wco6RpsIU40ZxRnW1ZROHNPEYZrKI8rXGPBybyKyJdZb
1chrXmVTfasUtFQZmgkCtj8KLp6bD9pNShNChrr20pO3VIKh93D/WXgqTnAKDf0hmM2dkjJA1wNM
+Xg6MQKAtMcc1lZht1adhtAYkjABq+v/0XVey40ya9s+IqoITdqVhIKVnMayZ4eyxx5yaDIc/X+B
Z72z1vvVv0MJaFCCpvu5kxsGD+UXHa8P8tOjrBzC7iEVzNSsCj1N3BOLItTXsCKoYdQL8qD6ZwxI
0y0crvvY7k7ACgj9lPQi0qDZMAk89bNz62g8ae9B7rzbbf1Sq1yYiflC9sWTbuUbEZBTSAQwLuAE
yY53dcXdgqwLhvi+NtTXtjE/FLujrgzTrTbIrotVijExz397igwUE91BtpdE4gNOBwANbjZv1t78
efLqKMFpwqkQS+1TolsThbv6VymHrbSVl5RI4pUdGv26Lxh4qyZsBp+rhVFMmxcuUnGhrkyR3hV+
85ELJBRhO2FKCf2pap/sVByNzKrXutIypsqh36sYVA+xomzEnM/bupqHFJwo+rj4FWbhHuOKuyoK
t2pifoZORZ2qAgUkSZUoxWinj+UlsQgUrWR6KDsiU1u19GCFvydaDV1UJ6HbjLw4AXiOG/hvfo5x
sOnxEY5teLWjHJJwf8oVDX8nSwtXiB793nj0GyQUvv97ypVnnSihwSrCZyX5iWdibk76WglU2Fi9
fhnxHtsYjfbLbpuD7kZPRQ+yjgLws/HnHztMf45ad0tydNWkLeB+VfCdo/4yJv25iKHn+cE7Q4h3
glXDlV10W7Mcf7blrMtTeZArmQsjcCrwHtdh2zE2nyuVww4UL9wYI6VZNdIJgNepJoQ/XZNEiqTO
T1lKnFJhPmZOL0DQlbcp6E+qxELazc86XbiwnV1TFM466zG5yxsv6qPXKK3E+rc0y1+mkX74ZQnX
Ui8eMtwaGzujc7Eq0pbMBnu845T3nk9+PCwntNpaeURn9KQrHeR0lL+oLPZjjy1hSDZoHKsU9dq8
42qEcz4JY6OCqeLBFaAFyfu1um6mISYpMUq2U2AfUVC+W0L+TKfp2uHzBaxmnblDblaCW5vSbty8
gIPpBDu9itd230I4VkiLiqcL4qU7XGunnTQNz8TegOePRh5lunZ07q5uUrs9mQ646EMDH5wWk3W+
VGm4j4NN8camnrIyGNFxFednI31pRbIhQPW+CpvXsAMCny/BaSRiCmKJug0sLhT0E5cp9XdUxF99
u7lQub36GOUzS0CHlkrNI4XomIrsqQn1t2ywBBO9kGEteirHxeVJNDwY8+hpoQoEKkUZisflntnY
E6Har2UT/2L2+4wKtDlgm0+m8uRv0L28muWpKv03hgfwMUKGKD6F+pMCkFNphK20o5l4TqbvYRlR
1otHgyGDDMiHVE6FXSoX5pq3IaO2O7X2lrzsfFOYVs+cfnC32YQVzSTSZJ9X57xQAAg4geckyi/m
vasRLYSIfGc/TAq6yQzLSkKygsEJ7rqoZ9KIcwLYvrIuY5PY4tHcjXWm3SkpCJZEiQASYTNRc0IV
eYa2G0dXHpDHRatqJINp0IzsURlrTOPtpN4tq9/bsKGPuS/r1N/YSDgw4i91nlUNYeN2VpBlMKc/
Da+OiDDjJsDCsodxLd3xUNhI0hE5/bSoI2sC/qlttMqe77OdNAaqrfCp9GFiz9TmZUqretcxQq96
nmFdRQEyap7IF35vm3RWdvH0mZT+ILTO3dn+b5vMzvWYau/wyHjW1NDdYlUE5Bynb0qLoWphMLS3
eu3Lzx1uGkbYme9/GLFo15SInA22AcI1MHFWc76TRbfkyLuon4dsoXIMbTh8vv0rdPVfXQ19e6QT
9lv/gBMzBulUrBpXv7kJpt/mthyVs5zfLpoRGMOCPtXjfO86L/jnYXuYkywx5etujE+Taj1m5bWM
RbeK0/4pD0CfU8c5VKWgpGlfEx01ue18VoOJiX8g70czfYhn6MBVMsqGQ3UUatCv68rgjnBJgUdV
dkc+Rr6RgRzA8JsNg+ue29o45J0gUMdk9rY3glBgNgGzQ7VwJNDsEk/UxLBxaAwqLzbLaxV3r0M2
By0Ocbfzjex3H031ucFpI6C8rZrMlI3A5QE7GuADhuG5ofoajfbZDX7rtQEmW5GH5jDhLCMnp3uM
n7L+xTci3IUc5mhhYAQrJNarocHLYSiGtePGzJ1ts1+Bqe7iSNVuiUtvjXcss1tKLENGPpQWHUVL
9cXqxIU59rOlZrc6c1JPqUQE0SJ4xWMECbuj71AzqWuIHnSDM+nQJnaIyiFFqnY9lz29TkesrvMf
6zPaOikEQ5pJsiPIlKP0owEWtlUd631CyZ/1lCr9DnAFCxUk7iDufTMwh1PIXXLy1FknlqWhaOqe
tRRDQNXA8qUrSmhVFKzM8jOJJd4veb9PR+rMWmq6B10cmqxpV2MAMFVPFJ9sO3lvKfLxtCmUVQ7p
oU6L8BDE3TyA1t9MJC4rqpUBdidDda9mGcCKbn4UM/Tk/5RUWNZaojB2bU41NUtostVdgDSwZTDy
4FtclXlBsbNV0Z10lw593RqOSum5uYlL+gjsYc2JNa2k4hdNbQ9exgWDM0Kyq0JcKhjerYYqaR8k
membmnij2ZD/SF3+HJhynbbUbQYcNbSesiZjqfIQdxLHD54IoRT+WraRem56dZsxplyNNsrpaCKx
XKhXtxTGTqit3OIQeZhkbK+sJPdCncCWKeDhEASiPvbU2xMHgnucDC9WDslUbX6AmvH/5xPUHyqy
flTHd2lBWZ15Kz61sUX0SrfFiwEXCZlHp8YGP5UVRfvSGBREsfhBpm7mTY3Bw7ivX7Ho8XJzHn8W
SOOm7mAm9KRpVLzk1mTsbb2AzSyK8U7UMyZUQachfgMOn51UjGtT8sTRbngi5LJQeoEAu6YQyI3G
NMsyX7K0yta2lvtrLFdyuJyoXst4TWRbjgHUfEte04G3SEZuYSOtzLUQYs5TkCdTxLfG4rf1tcba
x1ECgYnbHpnPS2XxjaXJW6InohITWHRrQDKW091M14RYnGQnrD6HY1A8qJRQuKLylc+/4oVJjd13
XTHd4721ctwSNNKBOjPKssF6PMspi3UcdHvBxJ144YyI1VbkO8BiA4+Yrdudi5DwFrSy76olmsdM
970uHm9Gj+qys7sftY/WExpQtcsJoqGLbq5DNNFI+S1ICaKsE3yUhtVubKe9C8BQKRy6OsYowUjZ
3Co/8W/mJxrj+05tFcKnHRQwnUPsRo4wQZbwaXUqdDphIy0JmzlXsuljt8aNhOq/PIuxobsZcv2A
UUkxMawwueZEqX0Ogfmu6r+7YfrEeoZwC4zCTXk/1ZaKM45PHdp/x3yLo4VubdUUBQWQIe41NSIT
6h5K3116MGaLFJ847Lw6VN7cSjheq1UErkVJcQb5s710ckjHE2A6wF5rVWOkwzwHcS8jVua1O4x9
xBpPjGTDY/sQG/54Z/kq2AZTH5FDybGDYtgqeMHDQ35qlFTdVs49HhcMDNXxpRu0/VSrVIWH6kfT
gYhYfbPWg7xeD72rMVBMJz59cA7r5i21gMiM33oX3TvM9pkE81TsugGqEdOBdgCADl2FMfu+Qjd+
DcgjUQrCrAl32vS18lkV3ZsRkOuV+uekhVsp2s/eoaBfxpTgYVc+NxQFyHtz8f3NLYofxo/OZ3oY
497gIdB5V2b1WmiPx8EmuiCL4wdFlLjnmyOX3FQWqwIqykbrmPPZsyd+XeZfqtF/NJ3KiMXq9xp9
z2423e6L9APuBumVuJ+C9zIz1u3qkW8Uc1WFMeUXM92FWOBCNtwkSrzPVAKdK9+4l7Ub3xU117Yh
NwE/8mosXeiBgOCadE0vbPr+UjqeAXt24wyCtI32fRyLK0/YmFGwsRIl8rmqyOGBlNsxngW7DfMO
QtsgyE/lZ4zIiqlC/KSrrr8OJaXXsDAjXlE4SYOiveYWylzlF7X2/qcS7EFfVaydxKWrgdmmIf9l
27M3i2BqVNUQ6zr+FU2ddoE71ddoXphU3zKYtHfLJiuVRBlReSgTi29bzxE0/rDPoD/CydXpSwlW
dxQXF/+qGzelpB/2S+05bqOY60C91dhLbDRdt9eBsXcsy9yIyb0FUShQuVHTLuqs9yqfiUzWo4OI
V9VQyIMc6ufOLqedHhuR11XpZYAyBnYMOmdUqdxx8xBs7LQJPsIDWC1IHEM4+lhU+thUUB32jKpu
L13pPKY5P2g+paus1KpL4zYlGd5bh4e+U+LJ0gBv4Dp2rfyRIj9lxiYcPvpWw0XcBpaPW+3FsGAW
lvXPUuLkgqKLoVDmuZV9zUDENuUk6jWDVs9HOtgBseKZMwdt9F9xNW58q2uIL7xLqnbYYvwNc9G/
uFNwDizmKkzLtolehuteSajHaP2dRv4Ag5zhiy4X8yjbudeM6kG2CWUYK3hJR/BPwXMpwEG6Usbf
A/nBsW9ol8g0uk2TZ8FWSUlGkJrz2zbhaGbNy9B0/kpgg7y2R3Vt1yP9szF9isHZVwYx2fFv2+IC
nbL0lxzQ1qp2w9hPIcQoH4Njb5Q/qgQyRcPFpdfP6DiObgXDJ/BDz48qXDxafWW74tesOGEgjjtJ
7erG2tftkw7zOgV/8brAOrhQfu4QKv7Q5pjxoFRA2wt+AFt81iliS3REBcXX7eA7mNrEKXnJ4NS6
TUYRXiB3VjFeOwP0wBT+W3gPA4VeZe33k9fqUPe76jy2SbqDlnEYO/9KXAjSF2oRiTZA1bE5ZzCO
tyw3v6ppOAvRXhmlYlscHhOfFlydCoSgepuIlqt7Hp2Bo1ytOBQMZ+uMyomxl2Zz0AZy0LPhSRkn
7dzCBdLhAW+LaJ9VDHEb1/jSE6Nd5VZ9U4pmos6V8DDgd9NRZkpIT5UTHhuwNGpu77pompNGWGwc
OuNWaRp3U0/F2hUhV0v0kOLMsA7o64tqh63SAc4kj/JE1dH3lz9TizgxfzBInFa+ArN9T0Ty0VTh
xNWv73rJ/yIiwgvJW99aU/0zMChCxvEsp49B0AwynvTCCdYCizIqDCC2Jj9zV3VbiE/0sHdxE//g
/3+0P6qycjcB9QLKtBT9a1ddKT3TKjP4GurhsdbtrzJtbs5YP4FC+Gs9VvDJtwnOcnGUkj7TAaHN
7B1wVIXUYEtAySbywFm12SSZ8qugzrZvHDFK+9D83lnLHJ7YjGblDfJ8ZmrphtidQzdYmD/cjca4
s7mD8qDYZXTcvqW8Gm30G3OznMqzHHaFCq0N+XtYfeV2fSNnimp0Xlyl2Go+T076dNyV3X0mOtyP
8w89ceCmD17rRFDqVFGSy4DutJzjZ5QRgp2vfdr6F4Cm44WTex6gpG1yDWsEqNeRVOH0uuHdYE7a
Ko7Cc1kopFYa2clCrZbkMts1o6l60OZMRhf9us2tndYPAW5jpSSCRT7qnBiHNW7/RNxVTEoDFJ2k
O4YIr13Z0MPvxjL+Cgs5m041ByNX+N6kcgqLKg7DWyZhcwba2L9oU+geqWysh5rscceMNG+w8+ew
rO6NliAIbKr5GNGmz+C6OlTL0XubZythKiSBy9fRqBJcZSQnPPUeoH9j+jeUIFYDIMZAuBPMqZ1s
lNLry2szqdoxz7ptnyvBRiYMysp6X+Qa41ZqwlEe8e8NueeE0znK6ID8UOaeWjZ3gUNwe6ASuwDj
SHOV2nNTBbly95oOlVd1NUOAJrhXNAb9fV58BgB6MiaM0g2UaKOM+rvVyKtQm33mpqPXaIx30yax
qAcZiIVSHFn8/r4JjI9SHAODXpOcQBs47LcLx6EQJjL3zv0iI+Wd4peQzgsIym4gBg5Ny9FgUhoG
DCOGQL8iWLmGvXqN+ha2h3YogzTbapQHrMy6H3R3pvIwHC0lQYojXNey0m/1ED3DsGQ4ig+V2XQI
NXLrkk/Gk2/Ej4I+ZevY7S6ppp1banc+T3LEouu2ACAjmtKLY6qRJHbGUbXS5WBsoFGy5gQMdkp4
MXVG1Rwtd1SEu7HTtnbTMCqh2OiSWbAqlfQkhurTj7vPpAariKeVJh9T2bbcNEj+/OJVD63PaDC/
2q7Ar1/fGGpa7jC/By8bMVaQzNqt8IOSLIB9mVcUz5SrUUzPoWm/xPawV3XjIEOGqkqjn7DfQe4h
4Oi0PBDN2mlXp9+aUDypljwwsIboXLE1JU9Ytf+ocmwDkw9hCHLYkgNF3QfLphKXNsVt8t1NNU5i
FzbaD5ccVindt7CdGfFReFJ6iBQQ7UiByIaTmZF7WugUuDPnh4qLW+sXVwyPOphX3ZPsqMU0AWLY
wrbOCMcItPPLxwwhw8qdxlPeuptoMklRogmIycnAJwWY1dmaTvVomNl7VZNVpqg2XvsQ0tTu2RWU
lw0XWYHpPPWNxoDN3NDlgkDjkQANV/xICOhEboK9mGlU77nabhRYqpLU0CHSr5ZmkxmKb2BMzb0t
/f38yAMXuE15Yq5EmKNNR+rjS/NBGvXFrAZnDdbItJvQupUijfu0tWovh9PTOzAfh+aot6DBAXBK
pfzCyYGoR2qrq77CQRJeqm7z1/bg5WmqMS+1D5Tg6RsjreS5Nu1arX3JVEpguCLNivSdgrC7di0G
JQwUe9QqMwyIn1SE7YQajBQHGP369U/paNu2EqfWtvFDKUmGTOizMbSwCwqabXPuS9GctSJqzxQg
JmC9XtlDH+lXtVIOh6wW5WMslOSRafX8etlQ1Ogf8SnisWn5eEH6YaCtK1Otd39201AZOo9YQ3ld
NkEHAIcwxdvfk8R9ENOPO4NnTnX5SB1GPkIXeypVzDuWTQbxrhfpqvvvBnOrlADTLZ823Pw9EYV0
VPq9rhyWdpCth4dBEl8/n3VZoC3Zhwgqga35ZMu22qqbNQw7ExuX/2xLI2etYepzXVrg3TXCdokp
aJtJfxVD92fB3O7BEXl/96/tgrEBVjo9gNZ/2mvSwsVCnMBJ9cvfzSnRapcAhtFy0mV7WoxET4Xm
PXORbalL/z4m0/NZ+hCnirJv7pZVyy2SOQNu8qIhbp/dKkiPuqSWmAd9y5OjcR7IQFinyG+adW4P
516l810OHSu3XgeQ9Q7Lapy68Q5hg9h8nzjw+xNZhRTN5retUlznEu276fJWjlveQF3EeXmnPiKy
cfKdgIIEzftWZnum08p6WY1Qnp57V/+RSYXPoapXQ2r103IejSMpZVTytJzIzCH1ydz1t8veJjbX
I5xeVDVp8bAszFRW26Ti1sIqKwzXrVXgddFn9XrZDaO5eOANo31FBjO9+Nwmi6YQ1hWg1t/zJPU4
MB/IdxQp9G3TGNGVEnu4LfohvQeCn5kDZfmARZ29KYKoe0yw1NzUuCo8jZW01j7qm2fGXtU66K30
paH6xn1n9rdwws/OTk37NR/MfJUqbfFTVOUXobLIJav85nRx9msoc2SDsfGZTxDZU6f43QyMKDIw
FRCOYt2pJR3HpN77AyOaVXWiWgUlN8OFRlgx9AOiiRnudLSeil0IFvIFEHE0mkl+ppX9YMPw/4j6
+M3Jw+pdZU7A6K1233Sw21USp+M2KgOiUVxNPhAmj69matMFzYHLy7YgKZFUTgqDn07Kh2WHFmg2
nYRfesvqsqOKKA7FQaow3OFU3+3KYPAsKGabZbWZT1DYuuN1g4Oj3j/vQdZzAX0aHM3sZRGup8pW
t4qh4UI8t1nO74IJ7gZpdt8fddmR1367y2swraXJcv5BUeH5dyF4fyHhs6FI309dQlwkEOiVtKBs
30ozJhK0DM/cZorXKEP8hIlBtK40s/mZpcpFN8s+ACN+mBw//C0z8x2Ct3vrLd0hArlBNtvbKVUV
Vx6VvDCOtt47WyavHfd/poOLG91r73evZoGVS2h6qAf4g6Zkesjt0nobLL1YB0E/PbpaVGxdK8Nu
J6u7O9j9zo7UZv9KrGm9MWSivsAojDFMCu+lmjzmk65fjDLDaMGweqAJsMA2CeWFCwegKCiSS8LU
aWfgtXBOEpHuWolLSpoDcGVJP54T02h2Rg6rIBeA/63QsrPWjvoOZ5vgrLm6teNGsU9JghCgoMPl
LrvLIZ3sSqT9e8OMwwdGIwzpNNv6FaR3+EpYnw3z8FXdBOPj0jQyJ4WqzH+aDl39r6YGMudHlYzv
XdeY9L5t8gR7Kj6RfbbrfbxNcVumnLFso+C562TZh15PXOimrFRQP79/yPSaZOXYnzw9mvqHZUG8
rL02sJPYLqva3E7rUOIGRmnuSro2grtjatm4+gQHPZLD93FhTFHZ0f3qDhD8cyLND6MqKv1w/e+b
0sX2Bp0Ss0FnX5CiAseyRwyMLuHBwFV4A2ln8JZtfeH4D4zu4ejjuAkmRLtlm90bm37EnmlZ60M/
u2BRtl/WlhOhT3P3Mel50Jk5x7IwhekT3Mw99HcbfM4KKNfSD+0/7cA/NjrWdtdlU+k6OZZu1b6o
iFAf0rTZqHoPu4ICSrNVYsF/Rxxk6KFGRI+pTAm1LL2+2jwWIALMG6lNJuvv9VpWGPBRx/1uuaxi
nE+paV78PcWyozCD5moBqeM57WAD09dXzR/V/VK4z5WUD8GF+f/ZGJiWulc0SvzLgUvDZbHsQIcK
HDwfPE0l9PHEtQ7BPAGVYWVcOuo/1yCT0FpwDfxJ1bAG5DGLe73EqMKc0OMULYCjYedfuV64D1GA
8MaV1NOX7ZntPmH3oT6583BXSmQxStjSPi+ORYkrlDmSNu2PufSW7W3IjKhvyxsojo050UC8agx0
mZlEzmphrxxrm6tptbxsRpJL86HDytxUjsumKk7Yu6x/v1y2/t3fuQjX0kz5/a/ty+q/tpm6ox0y
mXi9Qw2V3KvxGOrjn4Wq1g9Ry3edBHzxLLTNVy1GfKCWSfkT0O7TFKX1rtj5S6NpzUFYhtg5Whx6
bmbg+oEH/IsoNOAzFB657tCfBhq+TFUa3Ui8JNSYDhNWhuLVxnh0cNnyx9jYwAqn/8uHyyhl9jWW
mHq2tf4amLUKg7RwmLH3yl1/2+tah62oCnS/Unsj2PtZztS6Qdrl6Nl76Wpv5JMrjxhmF8dcx2Yw
sicICUO7lVmZ3joVEG1UUm2rIOH6aflrTpB57a2rgvJOk1W6VRGIHYo2yF6ccTxQjMzftd4oUD35
/jELu/jRF8Hv5e0m3eEflENxtYusu/gBKMMwHzB/DhiUYFox3MDcCsQOO8mPGEvS87Iw8qE9S9FC
rzUdLA4UZukSguTZ0CMxrJY2aDnnl9C00cCJ45/Vf06xNM/K8pZlabH/e+rUgBYslK7xWok0YBim
A74t7mVZyxMEaHaH7f2yGlewWKCnHnqnvtgAgs2hpgICO0yN1oVUqtvYgavGuZBv9gRuHQ1p/V6k
2Q2aR/+LiOZzy3j0q+4sJFl5QIJ9Ma0KB5nASmEiP5ej3QB9SzbAkHECMcvtM3TiDTrl2VyusCUO
c7pWriKipXfL6t8dSapk5CDDs+wod1+jF6UjRtzAkPrkWKF0t3UJxbcfrPoQGu3dsrYslibm3G5Z
lbO6SPQB9bLGfogGVTnkDrquDJU6s/QOEwUd8dUmmncvbSrFV9dpSk20Mk3a8Fj9xZReufs+RNfS
daUH5vW7Mf/TRSNZwqxM+wHBECf55z2+j+/9rOLK4j1qKAXHoWz67bqBh/0YJFn+6M9Tjkit4Or8
s82p22aTUAKDuoMlHMoV/b5SHeck9bg6oWW5MSc2n1VkVfiNWfdlbWMpG8Mnt7kQT8tOE1f7DTyQ
cq+W8ASbzih3uQ3fNW2M4EfkF7ZXdpgj6PGAjgp5J+E5HVK3IbOepxSWjVsEytcWfM3/yjuGpEbV
mM8Z5/IgyCanwTTCTRmnCIhgCjxRzfQGznVvmIb5NFU+hVNbZ4aJyI65Oabuhmji1bLXNkA6x8b2
T8DzGIxGUXopa6u62DDWgNCr6EPa2V2Vx+ZLZZQ2mooAO5Api26lQgFhbmD/75FgqTVFdSf8gC/y
faRFj7Uux1q/B1ui4m7L9LlPUShh4Bk9xL6Pb5TWFEAkqb3rR0s/xjwjoMNkLYh2XJzo35rdmKn2
RfD7eHaSGA9FSvxdpCr28zBbFuHHu5JSOLu69adxlc0ZDK09amegzpTCJa5b86YcBv+5nBff7ZpK
FGRbKH+OWPY040hCci98IggRt4NxezAS20fLaMOn0sKzIsLozVtWlwUNhG21j4zsZxUQxkN/Gyzb
aKAJyoFUQPqD77aCZNouOFp5Wp37sM+8JEubFz2Kfy1/tWb8jsw+/Iy5VimmjwRdzMc4WBUdxXxM
alNTqGJRv0zGDB/0/pfIv4/J3VRb6U725xhpwUtJ0vyIpMo9as3oHoE8wbd6HUBCxnmwTXg2VKRh
sytfdv37JYNgY6O00TYdZNYSUiDQ8ZGqu6r59rg8k6M+BpgwrEzVYZnPG/4umjQiABjW6/OEkNZr
BxLX62gwTkWuJ15kxsoNkfy15yr8NKPuXtS9cUO3kAOL1/+nqZ+112XoKsLhvnSjP03/dVYxqWSs
FzKhjPiuV7nxQ/Wr8jno/msl6t61ztK/92juf+359zGlW/a7uvIhoUyyI1m8VgeesSj+AURV4S0v
Ew1DgGhelG6Mw6RzVfHtOlbJPF9bXuZ40Cpkqv7v1mUdZ/jqbjIoWbujcpebwRHJiNilQMV3oPLK
3bId4TvF02Wjlg0Ovshza0A/N18trVpLa8390qBeti4vl4V0TLAyu41XJc4Zf9ove0Yt+Nm6VXgc
6efvA26NfTpQmNMymd/7uZbfL68Yhb40gKl3f7cPfqDtHQPgfjn0f9vCNv3TtsG7d4XHQYvtsBOc
l4WJ0SfXUSY8W2Z4lzQt2u/l5d829Qjc8e82y25LNTFr6QiWiaAZBs8K5u/HPG9U6tPzS12B8bW8
WhZ1wLMLelK4+rut051Rnv+uJ9aUbOMMH7PlYCSOODX96zyUKwFp6tqiu3LAyP7rHAyc7HU+Dir8
mhKtFnZ9nRvdY2SQ3wdqmN/LdLTRiPvGxh317L937JsOA7+/W0vDsDcgrcZmOXBZYK2c39f7am65
bKh7+GEWQ44dOo2MpJnbBNx4JgxBrpZVpEzFrjZwWlpWdYFkVEGreVpWIyva8IDUn0tX1++TTDwv
m/sI79ZGkCEXj/l4qzWgXqYQ9mHZq5jqlSTN6YGgbPFU59P3qd1UtMc+bkv8lDgIxGP08BViPjp/
LC3FTbAwFePSk6t0032SSf7vpxXzp2UYFm5Bkobb30+7nDLh02Y1Bs0Slf5ucULPeFxsmyKAFz2b
pX+7o89+6n9XZR2iRHOh0Cx7lx3TkNKzL+upmr+lWprvl7Uxk0e6SiQ+qea5MWNdZIFRdI+327Cp
qWd7Q22PUJnCbO1jVHApGAoRneSbwA8V9llL6+8DbSOEOy2dOdcjujeVOrqHbxYwtegfEvIvThjI
H1tlcG6qztuP7oDqyHXvZZf8qOfNuYvOpkqA05s2cW5DY8RrCvHRadnbWDGZGGPyEmiwpxtBxM7Q
K86tQjS2zat42C5H6XpPObKN44urpO7LFJ+Wt3SUTj3h9AoCOL+VH8cAuVWu7JbVMRnfJnJn8bCq
y+c68L3lLd0GbEybSL5uu1R/EajGksg5N6kB4qGqiIsJsjqTlG2fe2mCvcSa5cMLFU/jmArshv7Z
PShwGP4eMk3TSCeKxb7Jo9UwUZ2E3VMQtt0TQUuUDlPIoX7AKpY3BMj04/vfFlrr/+hjIz0v7Uk9
qXdGh9ByWa3mE84o7nyu5Zi+ysw1niLuzjXMXdOO1XXI0dszAIBqXyncrSomma1hBZ/hQxt2xScZ
Thk8wWDOGhCobafGQejfxz9Mq/5wDSX/THwd+oslXw3dlF6DM+GJaqR1LidNkoHk2j9jRW6WptIB
59N71XmcUrLhRjXiSWJW/eNUut1qeT8LkWLaWfLdL6EqKnJgMKYk5rFGVOkVkeXcIA6cl6ZNrL91
jooGUbc0PhQVneU7FH4v1zbzqP98h4Q51Pd3KDLGVMt3qFAN/Yhy+QF9t9v6MhHbVE2mPeSAbKNj
7PFjWe2qJN/ooar/EE39Z+/kBsZ/raqJLveARtkWtTM4iaHELyo56Rt1VKsLZPj+ILWk3mObjI+o
EqUbG9+813HsblCgxW+nPtapMn01km4CE/IYQTlHT65fXWrqmUWL4UJv5O99JsMdflkZ9ndpX56o
zBEZNb/612qLyTMxw6JZMw+gtZT9iDqCGGi/yaxLqhmePyjRCdjIWafUXb1lu3R0uEAInfOTYRZe
0fRERgQtRxhuRPCLOzjfJ+gPhi1I1dLmeD3bVk9CwAWd12QcwOIpqvF7Z1eFmldVHY4E846lybLX
7fTi+P8IO6/luJVs2/5KRz9fxIU3J+45DyzvDVk0ekGIEgnvPb7+DiTVoqTdZ/eDEEiDIlWsAjLX
WnNMEghQ9EMSVJDAlnHpGQed+ObBnA6i6ceduRsxlxQt0S9mKAn5I5I+FmTqNET6Pl3bZXgc+Uay
9HG9mQkAO0rXWw7o/z7wKJisFOosBAjdGqub6djRPel0/6M/j61Zo6jVF2gbqM3b79DGeYZR/nLx
ct1de6CDVrYfp/dRR5KjluT2u9bJMwDQzVcZatMcjKNyBJ2KA1oTB8u+kKrHUlZuXhl1IHUwyhpS
58kI8VAJFSvaN3nR4QGiDVD7B+/MHgMxdupdkJV3e02tzYsxHXSVukUjuwxhYE5EseZACeYO/R+1
lqUelRt1ZFnxOb+pqmAp12zZRJ+4rPWpwh+CJlmJphiQg/INbL2x/ZxmUUllVVlyQrxpXuLCrU52
K80+J0CWYWkWDt8+X6bSrGJVj4j6xEVioGmCfh7FvovkghcSfUqd9phdB8lGNNvMNZdpkFMNIeON
43jGk82Wbtc5FAGIZjUM/gJSjbwWTSvKbjXprjNiKvcehfqyqhvjKR88BGzOVelD/UDqAgS/J79T
hiWvwjJnSyP6xCEI0mqP5grZMnPlMdOW7ljmm7pNX6gFRnruuOpcke3w2g2pcdbV14bYAsIZ7Co2
YMyQvE6DWZlFV1kP5LlMdmgh+j4G3PxFG1RlJ1qgFI2zk76K6aInMBR5w6L119cJ40ymKqKWFqXV
tghJ6+rFQ0P18RpsLijXLsYXxC/2rHTITIek/pXpBhTAe73/bLnuR0vcq3ooF59j7W+tn9eJm9zP
meI6ck7dvdqRq55ugD9nfvy8aWwC7vyb65zeo/rR6zZeN0QHlI3RwYjca5MM7RocS3T47BdnH31F
T8Kso7KB6Z/dacmd/k60q7H9FnsU5uPPcHATIzuIM3GoigGmiho3GIj9a8BV5KD/pa1bwTqTvWQb
dvhQfrzM5yu0lTQslHBi902vLw7itVgUtHf//Mf//Z//963/L+8tO2fx4GXpP1ArnjN4WtV//9NU
/vmP/KN78/2//2lR3eiYjm6rmiwjIjUUk/FvX69B6jFb+T+pXPtu2OfONzlUDfNL7/boFaatVzsv
i1q+GdR13wYEaJyLzRpxMac/qWaEUpzSixd3WjL70zI6mRbUyMweHEJ/20istVO1bXnAUF4rpoiD
nRT2LC2p9y3upKBzWKhgEhAvvTDSj+VoaB+HZFSOOrfWLblh3mtoSfqRqvx8JSlec/c5TwyQc8NA
MwtAJucBQVEjXRep3R2MNOkP4kz7eTbNgJySsoyj7tRna3JwVWVTB012yQNKaV19+KXlpPLG8J1h
+ffvvOH8+c5bumaauu0Ymm2pmm3//s4HxkAdnxdY30tsXA+mmmTHrpHjI+4W0znq7Yr8xtRTLIwB
ZzLKNnrQIdPhR3dYOmADi8o9SCQ354kuGwBv+uriBFYJQoG+3jUNyknl1kfV96923pTfirhscJ/x
HwvK9U8B2fBHWX2Mo7q5aYimrhG13KLXburwoLhIDEUzVkiq9JoEPH+6xkB7sPDiqkS83xiP1FrE
s9FK450YTbPol9fv819eX9LkTdeUCC1dBddT162BdVTtgejz37/RjvaXN9pUZD7nlm4rSL50/fc3
urFTmwWrl74REengxfD+iXfYSxzeVAOUBcI+aHniPf4c7jKwqFWabj/m+VWDUhiO6NbXx3JPWAc9
bMQHLjGHBtPMqbO1p/phceq6+nRqqT9m5Yb51hasuwovdzYwq7RFa9fj17q+Gyri4SMGMUs5UZtN
k+j2g+EqZzGesMshYq7mKDld81iCN55VrT1+davooSfG/MA94I8XjCk/uMqORqHhrI/hlo5Gf24t
y983XX4QLSCBw/lHf3vG5xkCX5un7l2rQX6kzEWbu/rnFC6t9fTjUlXSy/nI+mSdhVR5+KBDQNgH
/VV2i4ehVxQM3lpiSXY9/V886dmyFkNjyC8y9P81xULmR9McgmOKhvVeszEJCjIjwTCVq//dq06X
lxoshL//aKim/NtnQ7c0yzT5mpmqocqqbmt/3P7IKcNWI1f8iOdpMj7qiq0vKz+kLMSL503buDvJ
1Nyd3xYXH4HMSrREf500FvTLaVS0Q9LVlE3n2rrrdBYTUMjuUupgkKJQHkfEeaw2Wmv016Iw8zPy
mRnYm+EqukjwtstWgj8rmmJAV517s2zUveiyrK7dV3h7iZY49K6So7EP5SX5XmcRqq63ZP1orTKC
rEgCcu0psydomkxkweDu+dQjjZbsZLgFLV6sRWixdW2Rla90HE+oibVsckHsE3M/Zp8otpFBna10
vdx5DbAMI/GSVTglkYmX/zhQmUlJbYwE4HMA6TZpzOkKa7pCTE5z81XRXJM1VE5QqvWaYidPdgz1
z7NSjIg27kO2DT/BopQD51wxUerlI2y1s7CGiYbUP4izz4Pog5Uzshnei+7Mpaz8c2qN8dUOQTgi
AQo34ErY0iNE0i86ofmTaDX1CbcU+4a+JrnIln/CbEDCGMvvdzIrK8quGulRGZpghRxlUXWK2V4L
1vDXkfrhS8UfBN8f4x6bY+O+8HH9RO5S7ERfkjurrE6GlYux9k5ypQbNx9DunFi187vPtjj7nGNP
s0XTi8yj70QLFWQxfuISkSyfuuet7+a3z+evONP9hiLNDE+Sj6ew51S/zDMy4uYIBscVGB/9pPAs
hK5TqwttaoqDXJO5SfX8kpG02A6lEVh3dYvHRUnd/B/TwgKmmQxwpr3Ko6vvoqr0T+IAOyo62sNZ
NEYkcu7c1v3HrFHHTTp2iX4nRqzA9ucKSWZMobnU4cO0s3nmoJYIr4R2yJhRMiBaOVZtey8KbqIl
DknsFEukZcWkrgiv4qDnlPM1OfLvqPUPaTl8r9xWuwF6s0VLPOVDafyl5f+rVYHbvuFx/ctY62JY
yUIomXu5OW4RvchbcVZ3/fhxJvqisYM90MXslpu42FqGDXIwU1x5YVoNmrGPc5Rt0SqB+4J8vlU3
dkEOFYYDQDFYUKtCGtxj0yUjbheOd0V/H8z11K9vqcGC0O3K8KVvg7fQlsJvRqrwce5RXiHQgcYa
DKD5kHxakZdQaRNDCi0k+9X0q3cIVPZz6mRgKXMluWXc/+cukpvF399QKRf6/YZqaxrYHHW6qXIz
ZXi64f6ynoxM10+7orJu0JflO7Fi7PKGNC/qha1YTPYSgAvCTPFWrDPFaBJUP0ZlBZKVGP28VoyC
ctog188v/+76zwt8tfaILpTqsEsLGJFpjfgzsXTvECrUoIszs8F2CRxri7V60Ssk2UOHgjw1qGZS
0HS3nLTcDDJ3d9ND8GXNMJck9aTrQf402sG4xWNURjNI0wWNvbA9Ku9F0/Qslv1FXRzGWsmeDCOb
UeNKvZBB2s+rfXOt2RVm1a1q3tAyX7WhTL4NNUZ8dh1U91AjjXXlIVbz6tC6oa64BpJZrz3D19dI
nrdylaUvhgTAkfW7ctA1+LWIpo2Fk5ntI2HYR6tSze8/pyaTQ6SYisxQ+ZhqAx3JulyaG7VqHXQy
zuMcqCD6+azZUa8/3fnB/x5UNUwOWt3Zr2oyXk2+lK+Ibt8svzdfKJZq7pzEHZ9c1iez3DTbG4AB
9HWO2tzHIYrJoin7iywh04SgqZ/SlGBWZ5X+kVyPvOobvd6bnW6tVal3to5NNlKTMrxHuk7GLBHH
nMGET+sEWbBq+tw6orOXiDcM4xlKmbfIMlyn0jCLqai064eK0PSMYobukRuXhoCiV54DC2BWlXcS
pSvjM/+T8hsLgANJeuvN6HB5aTJ/67FMWxcd/52W5N1pyIbikubFK4o6BYcXXUa6rhRbMuxTuLwj
WEV/0tcWjNqkW/aUAbz4nrFGiuo/dM0JF7iILfkQrgnvjBesVBCjVW30TS+QpwIufxsKihAbs8lJ
LsfeUiX8vkNWT+7FM5IF9i8evsHmY+eMzZsUhcumQSFsZqG6HvB9g1ATNdckc7Wl1sjtzgqHiBui
l1N37Ofw55D1xojxXo1iXCo5gQuwYDDLKKAmhi5ZHwfRRHpGjWpp+BgOMqBYCkFpcSonIadi0sep
M11O9WO6i4JfXkZMtoMaYqqcxRtVwtm571jjuhO1o4GujGDETh5wUUGALenpm+a/dKM/fkt5MLOq
TeWLWozpmgIqe61LnnqWgKBMFKbitfJKQqNck9r2e6PK2S1P9GjZ8NHbGVreHSQltebIPPt55pYy
j8Uwob6hvxdVbkKrp02rFNFfNuP9Z9dnfzUq96L1USAXB9XHa/yvfeJFxE/o2/g50Uhum4FtzC1Z
8x6atqiOdYJqVAr9B9FlGvW2ipThhNWC/2A7ZTI3AB2uxGBo2MlWDyEeiCZK0eI+M1e6JYfVrKKk
Gy3DUYtH6r9qqQavgXkCaJ9nKnwAZyogQFq7H57Zn4Tku5zqVGBJcK823i/TmqGl9s550iJrWOcE
5HFNYbuiFjZ7GGP4cRDNJBr4+7Exng+mqZ1dJQNHF2xlw0WbJrpQ5n7RZKf+0YdPM3I+iETIrrmA
VUa++/vniar+vkvWbd2wCU4QejD4ciqEo35/nhRs28csTAHx1r5WEALVhnzbjfbKbAz1Ukzb9RH0
pmPXP1rT2GdrGhMz6+mx3v8286/XiZlkZ7Xbz5/w87ogkspVV6bjHVS7HDZXg3Of6ezlqjUOvW0O
GB/SIw5DnA8riRDa3R8DlRmzCxjKYHy07USeUyJNsafhHpDDhle+4ACUSnctWuKgVzAZuFGUM8Xw
Cfm1td2gGrEHqpKhIJuWjbFR45ysIXC3gRZegjR0TqJLnEkYHM4bbwQ+9XNAMai0QRZJBaZTLahh
U/GzYMFKng1770jCaMVKjXuf2qQd64cIgqL6Wo5d/BAo9tuIyPVWKvC3BvRfW8WNjCPyeX+uxl61
ybPOATbtbSytNq7QXPL7KE9XUWJmT2bahXujwQpHNClXVrlrwdsp+zR/GkY1mGGlamZ5c5TilGQH
Kbs5OAWTr3lnZGBCMe+q9GNcSagPiFwhHVO6bDWM41dDRYc+RJR0eUZg35pcvQqP1aQ1J9PesLzH
mt1ckxTj4frXGTEUXYCvCuUzXa4sRxxwdsQIkkMIJ2YB1zF55Fn2XRRzqOpLUzfVmcJXS1+7FnRn
Vc8NRCWxce7iTNmGZWABOKiMZxkBrN8byTdFopZHzOC3l7fNQF2RZVqwEnOkQX4SsQTP8+G5I/5C
1sAydmoeBM+DNgsku9u5Ypni+o23xypx38teAYqZGvZaqiYeMwTPaOjUd0/Rj51sRa8l8DVw/Y77
ZKPRnbEojR6GNlDmLv+Zcxw49TJ1pPZg+Mmw7mtZ3Q7YUO/c3sjWmU01IYWw8TIsveDCX6yZt9pA
YbCXmNWSNfh40IphnGdqpm08WRqegT7PrLx3bo3rloeebB50cvp1F5Cu5vdMm25cfYHg9uc0OSoQ
/k13MBIQvFoNb09MiyKwzpHzzqM9etJ5CxVtLF+8uIsXsWkTiggxWI6VyJ15caO+wvGKPdn8Fsjw
5UcsRk6m56jbqi4Dflm1eMLT8ZiYkfktieO3VOrKB6so8v+09DV+jzNNtypH0XRVAf8O5kXR/7hV
1X2kWMB9h5tsJA71Ro+21nDjTVHAGe1kOBpHxUsShPmdKdXNqYWmdulV5Un0R2OE5gp+Yl6C2sv7
aCM2IqIZVMavTTFqZvWuCPKLM9rx3lWCbumXPZIdYpqznmjHi5aMVKnmqL0ce5MbVvFemflXZIr2
k2QrpPo7JdmgSn+v60reSXKVzvMGOJdvpddKd9T7cur3ieki3deGLy2gUIRknUzyRezoqTbA9BRY
ykzs98X2H8x8fwhQ/25MbGhr6gFkNJiGFq6suGVlaVBLfsDIqly1OQKltdXhEV27LfZXKUFdjDm7
vWi7Xtbtvd5olrULO+uPATHFzE0uERNrFLWLxO5JxJhnuGLVpUz18tIAZSBuZZ6lsK0uPrrVfQZi
dJ7LqnywrRqRrTxthmR5soYM+u81ltMBRYvvll1cQ9eWnhOqCGZRWCrn0Zrq3wBPbT8vpzzwx+W8
cx+Xm4anv5coWkZt8E5Ql7q1FWDeCraCWgvA4M9lGaBKpGJxJeHg/uxb5kvjYqkVFNiZOjhhie7B
Se11HOFIKi5KB3Z/ulq6e/Dt9VOQrXXNTZ4dCql3g+mX0E1o9tJwL435SeQS09I9WqFRPHiwdXad
ghhe9Hupd3KVqnjQgLenDuJcNI5Lva5ZgrOS31dD9+vhsw8RfLfQs1K7E1M+B0SzsbFxyfGGmKdd
RepQTeKLg9howXJD5kE5scOxSsUUGfwM9qzJNsFqZafxBV1rYdMc/BIFhuy1KMJCwLNDEvZXuDHu
LLfT6galyL0jPNg8yz40lQQu0lfVra61n2eIc6rlAKkcXR65UMODoKoNLhEsD6It4O4ddKn6W+MF
91o7puE7iEeWq1Oyqq+iLUqZ6CJPrcwOABCY0UWMJbTEmDYlnX6OaVPS/a/XOVGJ8X2Xqvi4UssJ
cxAZU0aUVJ8qPacMzDbLfTxVRRkoVGnKbeO8du/4RDb3GERtWMZ77xYnvpsFL8RC0ITjoXmMnVjb
yhqFAEmoWvd2ST52EnC9wcrm208CQYGNNqqpdLUVanXg7wTb3nPto1ew3izUeHjJCm8XOHF9qORI
W1lE8u4IfHrv1NwnkzUyBh4vWVQrT1YT5fPCbsaTZuXDetTUfKO5FDhGUgwWICSBHPuVstNKJTig
d4sXMv4ST3iSIqrhdxqHBvGM7n8dIkthZzj4mBf03GkKqnC9stUulh/BmAV6/Gp1X1gyQzLBLAs7
TtgsUDP6vNtZmBp1qd+jsWGAUN+PM10Z+rvaoIBaHgzz3Hb1S5k7/XNLHfrSSnVijV45PNeKPodi
4zwMcQfTx86CmVzrwXOTYaOg8fFYi6YzltRme90VKG+NOiS6x5494DulxeukpqpDzCJ4R+RT8r+l
RtccdXJUyygHSpVPKzZzjKPrCJaLirxAJSFMnzjAj5vDqu1OooXsA8kcOF87Q9gUR72xTT3LWel5
xZ1BRt9FOVfzQPGVeYdit/tSe/kl5NPhIVpeIBvK/DvgqbtBa73XelTwHfQC/SaPx4+FAb4c3Kgf
XZifT3mtjOsmSSFRTE3HAcclwQ3cfYzy3+pSzzz+/Trd/Muzz9Q0AsQ4NluKI6vWH3F0BVSJOZiF
9EDtG6BXF0OyoRjbk9wl0bbqysmJy88eXPzkuI0l1vccbz6v5kv8OXcwyH4MiK0Kg+mUu6EV9+O7
PNPMz+mJjCWxeOlYgi7zMXd6aQMyI+6LtTqD8m/FqMoBqsZxvKuJ+L6Rud72TRZ9qatWn1HTnp4p
UVDXGfuONbxZSvfsKQwKtPFLMoQ7j0W5uAjwb0QU1JTxsPI/Usy5kQQPyAvvRGrax9n1IcL1VCSj
xdjPFljsP8em62qnsv5DJkP760YJGYlm8OQyNf7p8h9ZLsI3rm7mvfWgqRJM62aI8qfYANvjj9Gq
K0BwU5E05jBcOS0bqdrV0+FjJMWzdiY6u7gCETQO9sxLjB6vk/GgksLc5Ulq7sRZ+fPs3zW7zgBI
ONb4zNR8mzZ6M9nkZK19j+aaRafdNjtFKqw9VAJgTqai34IEGuu0C3pLcsCNmfFdXJRIARdZkIlh
Rvy4CPdzvpa+rd2sOGepH59UWDHfm65b2GrFt6TA+pb6hvQtAGZooaB7hidNsbwmG1fq8oxFFgXm
oUZkvR7zSN5EcuQfjMHIlvqIfMbx9UcfS7VFDF1qT4gOo7QpCCMlY/eQJlgvyNh4v4E+CmudD0hG
VJfMDEgQSL0L3Id+XEQgPPi4iG1r8fOiQcncN6sEaltSevlxETidcj9tmz5+kqtK3YPsmqRI7CBe
tTrgNITtfvA41t5XxbCVfadF4XbMQ4fFLlHGymUtW/W9txYxyIIahjujGJyPGGSCZ8q037zl+G90
ciRDOlFAibfvVdwOXyjH6Zcl8ZS1bYTW1F1oYXb29OgZhJx7JDlcbqpKfUrr3j2KLnEQTSeJlwTe
w/0f/XqlqrMm6cpFOlyjBhWTSImSASn34uzzIPoir83XUbrnDmW37Nvk+xRONwYQrrFXpgJxy2zx
drFTEzMqShPE6NDIxr507r2yrzZqEmlP0egsSdKZ9zJGxZfS7+5jtScJhjJ3rVDZSv2xqi2kpg+W
WV6m6474+1x8axV7SNfOgKesaIrRxER4pQwrI6/fjWlrhuc5GVopNOmiKYXKoUCweXWz79pgSfsK
R6ODWOD6yjKw5OLwseZVbewsiM6r7ZzgNMsZ6NuLDng5mRL/JpZk7DI9sGS+v89DP7k3xvDXfjjS
+z41kvtpvoF1+Iuu7uNBsw9JLae3qMGqT/xGQZJvWPrb805r5bU5GvwBEh+JWl1TEBr52U2qIYxP
c4e0yTcJ8eFZF6nN/dD7+Sq3tXApEoVulGiUKuu4g/CWPaXhOZeVYUreP3ys28ci1+ajhs8Fa2Nr
m7iNhJdYzfYyrItno47O3hTrbMN8a4IXeukiVKYITYJTgd3dBrBJtQo8R7/GaQxWKpfG7zWOBFH1
nrqy8ZJmV4LBIPp+niBY+6Pn1yGqTFLkVL/MSYvaegE2+ihSDlRTTzkiahZFUiGtSBmpAYxlMdqW
m7rIhlcbevbAXt3lzzmjLq4+xuBZ9w1FyIsYTvlLk5TUIENDTjKUFo5CuXXMImnDX5gyQSpZbknd
PogZWAixYQ3iW50D56IEIQAD3hTXZgq+iRkWoLXcaIdDzj1tjp1UdSqnQyebHW5viTK3FR9xZ2SG
dFqmBv3RCm9JHxw1NS7O4uED6J/9Pvlk8bmdxj5b6Jd+af28Dmpv+x8ePo5s/fX5b5mGRuZHIVGn
OJb6e5hOMyRKceV+eBgdXDQVDJSDpPdmjqO3cwrjzV0yVFCKpjOvcdkA6WoczMPKle46iuOXTeoa
W0xUirlCbGJXQOIiey4/RFYEAZJb1QphS7g0Xdy5P/Wy4ehVJwxcQHnmlKfIY7UzubM+UgzymNoR
ZJGpJXtgHtPwIUIweVbM1N1y34Z8mFrGy0AlsZUYySV3KukYjW0/6U0BXzsSaKqov/h1W70mfvPd
gAj2UhJZwzakHZ5C0EpYUMTnaPC6YwbTFV2RnR1Lx3LXodJVm5LdKXRniWqHor3vVXncxwGeXiNO
FkORqrMQv4+l6ZBVyHnWfXegWGq8d+tICbF2cevXAYjeNdET1LO6Ry2Q4pRfFb7tqZpbT/qgw2TW
zXRlFnlz8c38EFOL9RInYHGmvJJcd/5s6DL/bIXFpZP8cNP3gblzU8P4OPD49PKvIDxYZ3o8QrMs
aN87lectGZqgcJ59KpYXtSaXOxSw9YmUGI/SJhgWCCjx/Y1c/VRyd6KEp7CXOJGQfLAdH6BEE1lX
2wVFoTTjV8VDeJRN3oOuBXSbxcUyk+0nwJbtq20H2V3RldUiHJtwhT5NmXEH6J4cE7lHqfvtN88Y
VqVXdP5doz20qe68G610YSe9rsnOzwfLwYYmUmd1rYBkSXx7heTQ2WVAuNamLeHrnmE8iYBqjPFv
kJFEwJUBPdcGmrnM3IYdeFqf1NwmjpYOwWsTdWebZOsbKSdiNpYzA+uGwQ0ksi1V6FunNfwjExJ4
1FnrY4cwtlS7Ybs8WTOLQ1EAgJIi7dpOXZEklUAIUZ4JBVsnhG9d/tzb+Rl/2fyhzcoHpXTiEwVM
8i2TlMfMU6yjGubVYTDKcxfq6T4H4sgW7i2Um3QvB94VnO+w8awEw/IyyPS9ROzZWYx4g710JlFj
TNHKpWhKg3myc7aHptp2x8bEj9vDtO9Fl8LJvaPxd6rTHJS6sTeUhyh7N3Xkve9wVvja9yj3vRWl
jz/6xWBEEJNwzTRFtB2/+iJZcBpbd7iRGUlPRRzeWJ1UxwHB5Yzlk7IF/do+yjZ3alOOkxVBku88
d7tLYrfaoe+ttRHrPiwBsySgp/sXMYjnS3dpe8va5mP0So6RGZ1iDBsniEBZinag4tWGgjGG/Aau
NCey/MgypllolsNjbWqamgnSw1GaTeqN+TJw8mHW1ZWUkYrT0t3HKbXjbJNYceFbOPXieHuNbVWa
+ajvO9/ZptVwLobQONlJvWL3ieuX9h2bN1Z4Yf3a6UZ7HmsMPZGolMsyeBlLvochO52hCav3Tr9H
Tt7dqsh39oU7gt6ENznvI1xpmpBbeiA17lruguQu5+t8xiooP6fTmaUr54Sb/k50icEWTuSqQ989
E02Km5KjpJSvlO3tsknnWkZyu+mQi0KUpGkF3kjkLfoaSqn5EDRDd02A3cVTK8+wVQy8FrKB3Etg
szlkVvrjLI40HAl98+tn1+e0z7mOlhekNvjpP6+0sCEYgvgdqIm97Ysq3NiN6+yIXybrQFe8QxcE
1covtehIKhEqbq4Vp9EuLZTyMrqlzjs7PJnXWZIlu9Qe663P13/dBJm917IBV48Bw4++qGF1Ufdx
BSsIjkfv5Ic8voBvo+rAHhNQJ2G4bvWy3ISeU58oN4dS58Tli+qmBxmP7DeA2JtGSasvYYlBi2lp
CVA4NoYUUsnrNm+iGX7h8UIhirpRsLlfd4Y0PTKQc9jQHb9SDLtQ5dJ8s/PkXmENMasIKp47fJo7
4PjvulYefe6FL17Lb9j5UXbGyqBZl0N9tPkqrSLV7lb4JA5n2bKJLZi++iQb1atqJuF7ah5kyCWw
TnzzbJJ7frF8SGxFq1TXEfLGsgARtreBlePjgYLCk6oznKUG91IyAQXob1iJ8ZsM9QIQGmsSE6DS
soURuBtHzTggZ1TmvtMpzzowE2IgNolKR+GWvaxkBC+Bb4yAEORiS5jSuqZV96ZQg/MK/CFhR1yZ
l6Rqwp0WgJiyk3Y4Js60fTGM11DJvQcHyeoaz91mZXoskZRguDRD6n1zKJMDYJoM1yFBihLHQEjK
tG2eCE+QIGFGMC2c7SJLLlAv0KD11Vq2vHhjjYAqlBHtMX/LaDXItXlydKQpQVd4iFgpUB3UAJZZ
3iEyDRz3wdD16myh/4zyEMkKVK9i4nL0dXwIxkJdkUGuF6K4C4poNje7oNiI0q8mnIozqMQ8itGq
QZtlGfqDLLcpBY8YLecgrI2yjWea3nabpsFhdLSV9MWJrTeyLv25cEL9nGn+92C65xo4w+SthOmv
ShwWFaW5aYN2WPVtlF49tXOIVzbVN9OBcgtk4g2fordCDqxbIesjzJvoxR5wCMkmF/pkOgwK6kw1
5IMK8FGV4JiAcBlLK1/4kze9mOg4JgiKUHfuPvtyCWxkaXBjmV5FTIuN3jzbH6/98WKxqaw8qhra
bnyC1oEXb5anFBsTACT0xfq51eK9EzpfrEhzDoHG/tqv7kcNR091VPdj5ez0pHS3lmOj7M4jbTZi
y0fpSd2vnbhSgebHwymfDsE6HZJ0yeY4WOfsFObUfqtPJiRCrez7d/JzI2JsFirstkspxi2pdrJF
R+yb22XsjXgvcKPWJePScx9Zy4MUzuPCVG5m6FlrN8JBg48831clfqZmJp6PdsWCS8bXZ3SpHkk0
w1qGuLnNOwy00XMPePkWTdPekZK7N9DLr0Xf50Gp7H9NqWyVuBpAGqivFTDsqnqyK6yBU0sPHtsS
6+Y2MbRz5PhsUamFoJx/FWrjuO+1NqW+J/bWnVp02PjAiCs1toBEqO4T8kx3BeiEjejD8MG8a0dA
OBT/neEAW2/koubg7GvXs6+exio5UOWvsiQNFCln41aXWAgCAOPuPkyhiULqWAhGz8ge45dO9lUK
CCgShM9hEwD3t7Kltrtm1MxZ1NvlwsRMwPADEpJeghFD3uNrjkct+zVZAsQ7gkf0Hfc6WN3VM72D
Y5genKlQIsASNSu4Y9mFeFp2YS0NMVCppflosmryaq+8ga4ND9jtsciL6/IW5Zl9dCL9gc8PYIVh
BkM6PduNF52shmDPkJ7b0E4+DgW7uHnRkgAeplliIKQK/ljn30TD9H15kVldNEEMxnPkufgEKHW/
anxtPH/0yYa5UmOb2otpihhgt6CfDGkvevIOIJNs4ANTSw1lEo5V7Jsm/nEWa3m0yFryrigYqgl9
xpyPU+5EfK5iuV3GPAkPpYHpBCxXWFGK4x7EgY+Bs2lq6wRccDwYpckDIAkvwE1xNsi4LQpohjL2
sKN5ZzbGRM0QfbWdbdUIwV8W2irWjxUeNrFJFr7HsVGG65wVSN90VzvLw2DMNGCBF5/fejVYQ7yW
2FoWqjeebVChhBBOVLDOW0PWeUxTuenkKkzWUMd1r40Ofvt90DISrQ2CFscmcJsHkbWt3Iq12HSG
drDCmnE6/TzU1pEs77Bsm6BeEDYlRZFb9l33/2k7s+XGjaVbPxEiMA+3HCVSQ0vqbrX7BtFue2Oe
Zzz9+ZCUBZm29+8/zjk3CFRmVoGiSAKVuXItJf3FT8Lku6WQ5IfUr/3K7722bWM/eAGLEu1hqPQf
bZUPRZT8YHNFAb6Dc1TvLG4ty1AOEN2BqrU8sgMbcemjY5/QnVOGVP9kNM+R2QTxVrVTlXSS8xh7
MRTlKgp/KDUiV5PPGpxk5Uw+wEysFKpLxXiSQxVqPBaEdneAl//NVrcdnSajXt2OaW1e4gYNZumR
VBTsNd6hhJ0NBg/NPEHEOW88fyo+a6HdPA8N4h9jVnw2kbn2ElV5Wh7U/a7RXg0Qq3ckCPzL0Coz
SLWnIT5kehlD0dCPyr4sQojo1TSlFlv8hGu9OMc5Df581yJ2zOb4ZNFLhjhaOh8tz3fPSa18DWMa
wAZkKcyubj7DaFp/LkAjlVAJPpSBUn/2DBRde6To+IVl6FIHPmo9qRm/9R/g2R3u+xL4aR7bv2nz
HL8GWVzfRip0u5UXJOgTUe4xhya6EW9ijnAfh2YJegWvr1g7Mi4KpE+m+sz9AxgL5tHp87s0pFPA
ZqN5dpQZwGBvGTeW0dBH66v2F4s6500GgAnt8cL+kpFKuAGJr+7I6+OFefdYFtzelcSxSLGENToW
WrqXubrXB8dSK7v9ZW4H6Iy7PXm+JZgnvAY5ApDx4kX3PjqYdLFehsC0uGFBDHCQ4HxIqW+OCOVI
sBogj1HDNXy8zB1HNHkoaB8l2OhbHZJT1794U7tBWwFdWbT0eM1qhBxs1VMSkj8hmSHypsKaHCEF
v7Ecr3/sg8k5QJ1Y3rnJGfRJ9Bnl6l5Th8+K5vSfs3r8GtKjfF+Y+XhT9SbIfWMcHtHnuYWIwzs7
hhLZF1ur/YBLsHy4mHoahx5Mis0+hDZog7FjBmgeniBnGB5ljbym1Zf9c3R083GbISDJI17kwNcS
p+cgGLXnTBt/5iSnfpRlqG9AeViPmW/FN9Hontp2zj51VvKlU5Pg1fZyWr1MNAljeu1e6wTGXXLt
00G8gAdgjqxS7yTewqxfsqboPwWRa3ztfjRVFtzoIY2G5QCJOQwP6KUqFbzeMUVOyJDm6eSVsOog
meP8cQr343QyIbrQtx8CPpyamQaD+kT6ILCe/WkIvtr8eRRkgfGOXvDV4NP25KfFSUaKNZiPMSR7
MornvHhAs+unjGr+6DvDidAaGiHtmuuqO7sjNTpZNW5nGjVBpuxiVCwfJ199O5jKraMMweNq5oG/
PKV+8EWCVjvsDNo+nKgUXzmKIFahCKdbYA2WEPIR7HVsFxG9Py7n92wYrVrTviSJc4iGdvrFnW1/
N7eAmictV+9VnXQX2OmdG7NHDqc6hM46LB7kUKWo9skZtFguX++ce7hTv9mQSfzDW2RQF/U0lEjw
6pDgdPEOnRJ88KY0S1HCHhqyEuReL6s2DYzUDURZcQd9PgmWac4hu43eDnTk56d0OcjZ6ljjVsdV
3L8IWZefAcQnUNRy4XWeDNeY9Ur/IuRqqXXuP77Kf7za+grWkKvlGwhS317+P15pXWYNuVpmDfnf
vR//uMx/v5JMk/dD66fq0IXRs5jWl7EO//ES/xiyOq7e8v/9UuufcbXU373Sq5C/u9qV7f/hK/3H
pf77K3UDMEOGbxTbclr0X6LlayiH/zL+4KIUxSx0ud5mXcbICRaXVS7jy4QP0/72CmKUpT7O+udX
tF51jVGpO88IyP759fy/uT6bGbbegxnzdL5e8bL29fvw0fp/+3dfrviX96SlB8KqBhS33v/a9VVd
2dbh9Qv9xyni+PDS1yXEky4XvbKJ41/Y/kXI/34pMPUdbC6Q5pnx1Dx0Y+jsaxDxSHgwRMOqeRjN
vAG5wxCMFtyYlevvFLcp0F6Gy5GWKY8nysUtgeMUgIkDvAINSVuf9KIdzZ24AzTHENG9B/NLB52Y
+tlLz5XHU2CplzqCrfBDmRSVUGqqtpQZgF6SnD5bJFzPwwjr2QaGeurhyNy8nVrjnKAyt1jloDtv
E1fTZfYS4aOToGzrJv2BCptyC4e4tc2zLDlSkyIfpWbFM6jMG7PK2wfDtfNnhezLneW1n8QnURXf
XOiR63GnLRESpsMdsglJtpwkBKpHHpFyHk1ZVQLSsgDDZcaABZeLiONfXh2G00+OpfskUf/myt4U
3PW6/2uQG2Tglpb9GSQWOLClXV/GiNiFtDF7b+7VYb6H2KZCSDESAsP4ZZrMlYPEee+rWAgzHgqT
5l0kmwEg1jFVADmVA1lCJ6Z1Btd6uAQlrotWezsdP8wBefpH+Acr3foIxY2GisJfE+bsNU37AXFy
OBKXs7RJN30Pl+mVnQeiaMfzKZ+hqwljG971SXBY15AIOZRsbzcdskrH1SZnYer0N7RB/n5ll0XK
xj3X5WyfxCkmJx0OmTottECDBWaSOqG1HIwa/jS79i52cYpdztYD8Dr7LMO5j3J6iZZVXIopfh2/
zZVpDcKqu8ioUSrKsvEABAByy3jWvY2NxPon5pEkgRhR4VMLhJq0nT0eYq9oPw2B2n6qtdI5Ob37
WUyrvZ3nz5AKuew1CJVDBhz5YJsB4qXLTLFdriErrUa5jusE0+U64lDL+RucQA3cnLTpylk4hU9v
/bpXrbs2WPtyc/FdzqVnV7p3w3YC7dDuvApVa2q4J7U1jBQuuCprTkqFiny18RW1/tN5i8iVupVw
v6378dxqUAlAkAA/amy89U4nSoearLq0Ua8Ho2zGg0U2X0wfQq47r8UfxC7t2B9CDcUfZLo0Ylce
1NF+F30ne1cCMqZRukld+xwuoAjI8dXvWaGgPVLR4vAeEdqahhbPgFLc7RXoJ8kAnx/E6MxhcUf/
q0UCZIeS5xs2qLGgC7QDKkdLbo9vynNEFfW8Zv8crchu7LTtN2IrZxhf2VKkzy3VsEscUIsBadi2
2VlN2TwhQZ4doraOd6EVQ4QBUjAHDoJqz+B79VM5TDUc8ti0xdbR1B1uG3K0l7G4r9YZ1fgRjtLg
treb4a6n9/nOGxYiHhnHfmicXR3ZFxQRdxcHySfwAKPT/RoabUThXu+3qhKUu3WFLo/f1rqyIchl
nH394cpsq5FyVHS0ad5vHh/uK5e7Dd1E85YcgvbhDiM3lv9yR7rcZAY/UrcBoCf0vFtn6ytUTDMo
qqHrKNAzqhPKKxzS97MJuH2zWcfi7ofkMuPKLkN20P0R5P+3ZuhcSJFN9rso5yG5bkbK/XrI/eZt
aAbtpgMmcidOsV/m9nTjbIO5nvfrNLLq/q4vK21rCrUH2j+Q0oJO3+mmEUWAgDWox53mF2OCp+LU
5g5S6XHOxjRqqtt4TqvbxEhd9XmwyB2okHpuJaZeAhNpVZgW6teOqttZHx/E5IbIEPAwOij+ttHU
bOtBlbOZR2e+4TanPdLMqj/KGVJ5O31GCma16xbfgky3jmLyVEC1G20srSNK7gMtfsxfD6T1+EtA
fe8ixVsqA4s7MtEE0t6vJrZmueRYIPm+XG19AWEN7xR6y5erfbDnKXKN6NbQwarfzmlUHclTw+Pe
ZYhFK0gT6LAZhV02/OrCqretaer/hOjcW2xkOPNV7OB8q7lMWoUPdqBRAugaNQTX3pBOyoMbAxL7
4eKu7IiMJEiHN1tBY1UxVulBZlwmyzrQ/ZPUq0K4IJe16gIc5U5WtMfwRkKupyxr01obnWWGeCEg
36W644w2PNUL/3yD+gf/Ovs3G5XGUkuqH6Edw+thNeljVSfNadRDJJvoc/kssfHYX8eq/WxRpgH6
oOgQezoatyTpGWj0XqEZJmG4NBSoqJVdvNJtIF7HBeggXplbdNQh34hcfNbZmtTJUWJzdZqHTTLw
FfipdSjeCgqSizcrynNUmwCaGu0YA/GA7geuf4hK6OBZzlbHagsXLwgO7YjMH8KjS5wchtZ5c9C7
8dtMhW8eBoqo6wS5xNVKcolpEQsWhwSv106XFwX6qrmvgDUZjon4yQQcL7LH+Bf6oLx2Un8JeAMo
FkbmHgC+9ktlaYCsyullKgb685QkpRIeQDqTqw7FT9W/D9JZfdYiPrDLdFk1b/P6diTf++9W9dF1
0kZFcRykYbNba3ARxvZ7OrPBZyGTpfR3kR4Fr7DX3QYV2f7WjefPRVVsx1ZTvtI/Vzzo0HuizkoU
TYs8O9uos4jXg5aRP4UlxStL0pU33Ik3MtUPS+ZIpcqV3Lb4jZICwuQ+csqm7nTPqpK0t50b2oeM
hP1XZY4e5D68RqQAP2/LyLEOYWPBuWj2CgxmMGdVR3lOnhEQOpvo1F89K9NUyRP4rKrG2YrfvG82
8URN/cEzjdx+NpdHdQo+N+iQoGYE1wJKbbDomM0JdTNleHgfUhQN7uUw584tzdHlva14YNVGt7hp
NDd6loMHwKNMwOLJCG4LHTmA9mz0ZoPi9ZSNx6wben5kmTDz/X924OnetlGkHYuYHqHt1Kqnsu2c
ewmZdH94sN35uE7Q4RW+4ReUrnqZQCszapVWFV1iLtedk8eyKMLLIoZWN4/hROFTXoUDDP/Gq3xr
I7FyADWd7sA2DQdzWX5WXPibzCR4UdKdGqv9S9E1wws68Po2GqzwRmwjiNs7UFG/QTE+vIipKkyo
gjL13llMA+h0hJlsniKXYcmmDzG2b+KTcBPC8a2X0bLTqr55mjL/F7hDhrOHJM558kdQ6HIqB37e
FaU9rwHXUShBvE2VGBn6RRtUGxmrfHL3uoUAvUxcY7IinlAhf58tbque3ha7LCHjMnM+q0MdHK9C
7Ebljhp4X0KrNk9e55knt1cisIOzyqkc1rH4JVLcTgqZ6CVSxvYaeXFJKAWJCfFteEYkSNaQs/WS
9hwoxvZvryaR7FHDTQiF2xFNu/HRsZVkhyhDspdh74XYemN8hKgL1Tk4KA5XDn9IYbCN09trezGe
wjLTkNiuUZGWRUb3RZ/K4SHQgxZwUuYcPHaWT7aa1Ru/nodbGcoh6VwYIPv4TkYV+ilPnTXu8iQM
H4tl5JlB8ERj5jqlgoXjvoOa3J9gid16XQvLgJf90Gj/jrZwvMx8RXToV2X6cuHRDIdDE2XglKoa
crF2eKodNXyhEQBcpf8iByO2WxBEln9KF5vbAFSdZ1jjxEu1vnvMA/1Umd7bBL0HwoAkDF9yTLSi
ZXtn7suDxIO9ze/6wvnPGk9rIPAuu3mSgKqvpm3Qh9ONDOe27ACj2dFWhoqbGs95+TVL0rerwQNe
kb60nVsDfUxQN4VB0sZd+Bb1CORICS/sTmnS4l5sESo8I1v5P8bmrUGj3L0Y/GWSRMlQDkZkx+Bo
imB35ViHsDCbh9BCeqj+amhueT+ikvlEVzHFJnjdthbAx107NPOBKnz44qPB+qRG7gYO8+wvXplr
dt5GYlPDDV5kPs391/MlIjT5f11d4f364lzXABR8oC7fPHpWRH9ACIdXAvmwv7Fp3rl3lXZPZ0YA
kYA1/KzbODjFC8Z6I9GdHaEuGhrjJzm0Rm3el36z1+t2+pTbNHlksQ/56/IXJlP/i99Y9d1l5FJG
axSEWhJ5O9698uqyv/GmpMQ+zO2WuajShC85dPc31KqRdO2QC62Tsj4BF4RbCgDs8xhu02gp+C+W
Qo29kz3m/xHXJWhRfEorN9qvcwJE0TdTH7ytIw41/f+5znrt8X9+PV0/q1tUxap9lVpoOTT6sYfd
87b1DZ630r437qaKZXj0So271Dbi00gLcL44xDSI9xIj4RVNOXut9eglWaZIpKwtQ2WcVSACAYRP
bVJNezGK+3JFCR9pQtrTfIWMlxuhzCu/o+UEzmdTmsZ0083tXjXRSNyS1DBPEQJxQLf5zW8Dbnl3
Mvbk91385HImd19WbXvz9lzjj9EtWT7lgS9I8Oh2qYuuQAtJ67tNXRx2VNOZU+sXew7zjnk5zYr5
W69b5a3Ml1kyQePjs+OTAi3KMl8cQ5+5d7Y+KcgSjPRzQHUNVqK6m9+Zr6+G4hDbNFsIIM+01v7P
sbJwGgU/HBtGtNp+KSHx3sqZCWjlcpYvtjJVrBc5+xdxruOiKw7paOim+ytuLBnqwHiVPAIw+86Z
JfY67IMPPFop0IIU1YQEivN7zQnKV3qNN6aZgXEeTQMAc/xiLGaEQRJkXkiJytCqaL2HI0kBwDwX
r7pGEp4skHMvXp7oL2sgyWh+ip3wJaBZ6ZVDwtcW2VjPI6mHVJV6LErnufHt+vbDEG212x5VR3Aa
jXfxBpCVPcW2ad0J4yVaHk/WZHRnIcH0F5rLJlKivVpF+u7CgjnGdnKHVsxlgsySg2ukl6kykvmj
lcR7ByjNrnQr1FnrbjoWWmQ8lTRa7buSPJlpWUjiLDZfgfu8LOzmEiKOiQVQEfLyU6lPv3cBguOk
ho0ntc5Pahyq91rXumhNvU70ij21i2vqWuVes8eb1nC8aMtP6HRKFP0/l0iTZi3Q6WaxlWuuLyYN
OgAhwGJKMOxnsaettyizzs3xstT6YsQtLzB20ssLWZcrXjUvcW7zGJnhaNkxioqcGyn9DVB/+rZW
XToxatMM7lb2ixIO5pvISUfpaNlgrkusjtW2rj0vy8x8TxG8Gb+SQnuloVL53BYTyrKdWd60WZ2i
OAJnGcDHn38OGCP3k18HpGWECmhS6ZMxIPISMkA1tI2dXWUfh+YylGDxSvA6FO/V3MIGnt6Csd4K
sXeWgAcaffcb+FbNPwVaW9K7QENnWpcwgAvdN7ld416imxExq9oYzkX7n7SwzFMIxdOZTlL+VZVS
QrCjDAU8yovVNSgqkRIS77SEyJkc6oYmqYvnemxHrXGy+58lstv0RS9xspyMSSJ1tELDtzwFdrEJ
kj6jDZqDMWuhcjNWJOxn7iPb3oJQ+T9pambo+OUlqc8oy84NiKgtSjLIOiyTGjf19lHXRTxb5Y5i
3lelStf6MNEBuJARL0NYo6ZHL/S7cOsgJyNeS+3rp7lV03sa8F7ZdRbfumwR6i4i/7XrgCNpfTG9
+lVkbaBkz199J3U3RRF4X7uwQUfFome3M+hoomzgnTRnEbheGBvMOPYvQ02oHkp458Qrw9Urwf92
bpoG0dYZ2JK3S/en0QGPMWrEpKLIc+7the2E8hko9oma4XkIqr3YRiCXM+oti3uZkvUFcgTLCiYN
XXtP0+u9WyvlDfQp7j6hbfcXPYm/NrQYPKl9pT+iuJBuxI7MvLnLkPu79RZQL+3PPJpp3/y5ak+8
Ac0OuFbyC91tzaYJPP8BLOD8XCrtk9gDPauQUTYtEmNcJGraQ2cCJ2rh2XyNvhthPP42zIG/KfhZ
e+rLdr6JIPy9Uc0seGY7CIbezlFM/6638J9IJPRm05MdQwvz9mQN3ySdT/kU7qCwSOmBSska1YsE
phhpNUj30+Sk96DxnMe8QiNBCSzuZu9nQU6qVGzR+9nqvZzFY3Hf5ZBjRYH9FPL0estn0XiQA03s
5oMV++rRTo1ikTv66JAhmqdPZZm5txK7RoQGuTPbAnOKvt4z5H75i1an8d5Xgf0XDY1jsVKWW6t3
0p/tGG9ncxq/B4gG7ucacZA1ollKJP81QniiUsRUsyicvpuBQsNHDtXmEXabjG+RooaP/rIDaULP
2VmwKaPk24ZkYmVz4izbEPH7CN6DDrTOHpyhHcJGOMTrpS5fGiTKJqWsaQpZ9jQfpi1rUwMez019
30ZJ9lPvSfgalVc+TwATUUBU9MM4l8pXMliXCIOmn002QTxkx7RE5dSHNUNpniEw/0HpWTvDrNs+
w6M4PQTOeGPkvOytWkzFAfbzYSexcjDU9AcUdsgLLNOrLprpqYSjn03pJzaX235GnA1AnLlrJ2f8
1jbk4QqD7MjctNMXFPR20gINPSrb4S40d9Ll7OqOtnFtG4J3KOeR2e6Vl8ifpn3gKoVNpwy0uHII
bVU9KdZyAGue8SvCKdhaU6eloPs147eRSsHikfClp/2fTvNgguSFdlj6XqtpfIqW32vIvixqOOgm
85PbtPnvs9/maDMGEwSuHGZwt+cZwYrUnZwbMRlGwHt7FZLHxnhOp9DczLBw7Na5a5ycBUlzjN+X
ugpL3EfF0zL0uaBc0eNdm1k7xIbzT1aZstE0EyQddTRuGj1ip6mmNM536nxrmfWvQ5l5B71X560w
zCdj1jyJrfX6ebtSz/+jTV3m0uFHa+oaI2uldTNsOxjAd1J4XAmiL2XLD3XMsMvtgz8MX6RqeXFf
uKP/en4pb5qGQZOwLNkVnX3oi+6LG+0gv9xY+pjeD1Pfh/tEodUT6vrrYbJ0GaO3kd3B7n6U0Xto
u/yOyY/Zu11WlJHYJeI9XuzoqjaP7/FySQn1vtsVBEzlwloth6L07X3T1zPCcH/Y5Gzhz7zXCw8a
W4mxXHgJ6dd/m9e6A01BEjkkVXA/DomzR3HvY8y6Ygvx2pFq1G92X9mnqrIeLu+HDGG9oi2aN2D9
i6iyXcLE5IrE8fvUy1A8VzYyvj/8AA00DaGlfdPyyybsAmVj/Aagvn8MgBaDYYWSfyErb4IqQ78H
nlCJkklO0MO+sHj/Oqltkvu3UokWaajPmzntbmUy3ddmUEybpLRHtDQYBzN1/n6ilCg2ZbF9DKTr
es+v1SK/gUfc5IQ1Kovk38BeGxAPxb+bVN5ulXwyPslhbntn5wyIka22mvY6SohqsMlypAgz9Mp3
A8z5j3IgWw1GoibnnY8+DI5a4T2GdmI81ON3Cfhg7nrtAJ1tthXbugY5OXBPjeNc1hCHnWvevR7w
qLlcqnu/Hiig9DDPJooLf3bwzPGT0muPnjKvQ5yVx9egNDs+fJ5+A4MSlDALrRqkhvWToRf0WTvm
Y5NDslYthyVATBIgh9j5aJLQZSJgZesy8c9rrcv/ea2paL95UaydXD3cOLbVPMsh1grzGGh+h/ga
D4vbtoAUSZ8987ZT0/a57zPvU5+FS45qTrdDMJhHXyX6MiZxRS0+196iHdpxPhVsZa6j1+vJDHVZ
X2yTOXqfRtaXUVdqr1EWvoqu7TjwuFclRngrQ2nd8WYH1VTYHqWHJ4s9xJS0swwkKISZnl5G83OE
oN+l0Ydo/5j0oKZqi2awbecCltYavjkyQ+bSgfx2qXWp5VIOSdx7CUOJL3zya/r8ljVUOq/uBi6T
eUtlCxlnFKVCQBbg9D+FWY/uSjqdxSSHElanozMnOmSOhF3UE2PiVKubzoniVKdqNGOnOmhFb9/I
ViKRW5ycygEOR3/XIrC1kW2K2GRbImerbZ1xZZMFTKp+G9Utun1IAyiQIWjBPpCG0Szq3NZqihLD
QidGu+sbYVgx1XvL0qHI7EM9Oyj0Tx7qpUA6J2V2oM0gOVRLNXX1ToH+c9RA0FDSi7b0KTn7K5i8
DMVbUnK8eFc0vMDpqdKGl7lXjstSizeZ+SR7Hjc7jy6isrC+IsHebX0NRn+316yvfqd/92FdehRn
1+obSPL0z1WGtsekh0cxh5mr3xsDfbijHtlfx0JtbnN0yHfitYJG2QdeTB1tuYDvVG8XuCw5OlcX
oJj44QKR27gHqExBvdLm0t5ZYbJlSNpFhpkFoG/S9G2a9Cdlyt27zp+iXWNFyBLTyDHr8J92lmIe
Br2wIbUoki+jUj9JAABKB7KLwHhcZ840Gv1aaWyCPd/8ls6ZdWitgI+VBWs9qqfww0R87PoF7LIe
xJaPZHljLz+udi+qh0MFUJI8V0TzzZ+nylARMOUylz7d4sPc6TmO+DBZXVCXm27Rp5CDXXQkquS0
joFgtcthdYttmgPkpAcSQeK4XuKyDqKU25Es9M7QaxtFtT8OQ9c3p74EuvRuCkAj3RkjRHu7P05p
Oezn5kNM0UbjMWm9X0W7Bq5k/b5WLjo3F+kae9ETEnuVHSVILHImmkJIDen3PNus5kAzUjjtKLL+
adEP6632Py0aIPLW503kOludzqllTyEbEMt37eM4Jt8vW5TFLmdX+w8ahb/19gyedokAX6Yfongk
W7wM11hnWa0Ko++XHZB4L/uZvhp2AJzcc2xkFSmdvH5pUhr4VGWmGSWrHHiEK+fzZNOZDmHNf5K2
dL9o/H6Sw9P8uzmu67NuAIRMesd44T0fNqHSqr8p7SNq7P7vyxyr0t/m+Jri3yElWp/npEC0a5i2
U1awKyaj/b3l93nTQ+LyWDc9dB5qwO4rzObvjQP3A3yR0zZt4HJ0hqnYUVGJH4Eej7e2OylHHbm7
J1fzKnY+9GEZHnTLy+WnaPg09o3+7WqS1tYKbKtm8dTW8B64k+7cmoM3ZahO8ABJf1DtHBIrN74m
9fiQTm76MzESOil5enuGX7Omx5SIUFGNr/XQP0j+7O8i3tf4xwia2JD3ogt453bJF3gpEC5eYBDd
XqW69dWampoGsPCzACqKULVPIxxbF5hDVhpAPVHDOBgj7FUdfLvH0sh71AxN/SRIiDiPLovK/HYn
i06gJWVRwVDQ2OlcFu00ZMFiREuAFvOYojoDEr1Vfoe2ATsQFKsuQ3romyfhjdUwkTuBYWUxiX0x
1bGa38kS7+uIKbbgPY4VjbcZ+n4b0CONV5B8BHezrSePjeU22y4M85/dsk9vPe/7hPr1LmWjdYmw
WrXfhIB0PJB2B7uJaaB6z6dCB9A8FmWq4XCUzST509VowYO96TWFrYvMpmhTbXQ4H5YbcmDvinEm
vTZl2SPayBp91vC9dVU8Aqj6q6O2FfYSiyMgo3aZkfQen+LFEcSleacb8BDfj6SqsqJRm5e3/M5g
ONlhpEB9N5YaDGD9pP5ok9c4iOEg6kN1G3kTEpvgm+5oYF8D8j7a16kCnk+J3ePUdgdLbZ2zPfmW
syNdkhxyiBRBGWnRxR0punOO+HugH0qSQ0rr3W2q08Qufxkw670B+v+1G2H6WO1w4+zNNAlf/ybe
Xux65BUgGxu4yAroPdKk5lu65CRlrLpBvaFsbN0s94StV2rjxrSzFrHLynhtqLzULUlIkgMPYd2V
G2HZnNwESisFvkMZmrb53ydVmgk4L5/uSVIV0N8uBwWeSuCF6Ge08x+2xRGHpo0izADsSUVJC3bj
UnOruxhZyqdwOeSjtW/KAnb3ZSQHAP9m1PDQuVg8ZOIfO2rFMoLDET4OkH33qh+cV1M81tl56NVf
xCQHu/OKW1fV28vMJqrD27y2fkeipzvD/YmMUTcm/dkKim4LEbpFjWkoybcvRvFIpJxdwmVsBtnv
eaqq4GWS8Y4tk7av5n7YCNZSG+i+4bkcj4wlRs7kAEsavAXJ3WqGvhcAZ9l1bxPqpqR/dlYfE91B
ykhpPYffZEXnnetqfz9VgbuLE2P63PQheVTLe9JVsFzhWMIeamvKWZzzoKo0VBbVUbyua1U3mR/6
W/G63Gru7cn5QWfx9NmCC/oFOYCirutuW9TKYzXALSaRhUV3djWhKCjr6DVfncYapr149aZDlp1+
V9gweUXgOOJPsV6eZFmJAAkJYZ9SPcsoyiGiZMtZ3clq5Kw6SOyrCRotu7iLTISkLa1nGzaH+hef
ZlYKHhE0UdGg3gx8kG8NaHTv6crmp7kOys8V5BgbdaiiXwveNJ+ET4BcULNTg3i86YIcwMWSOmU7
jTpqFFaw4jHM9CI0NqAZkntuSvC1lCbNNorp7OI21rapn/0pMHQQAfCr7KDmVbQJFx06ZSnB+YtI
XUoOyOvH9kFM4rQbCGxUzxwQRSVCHHYHkZPMF9u6iGZ1YHSz7kHsaqMMSNKgmUW/vnZXd1V+U4b+
kz8rJtRfQmkVZDpEVhocqbMf/8y4l0OusnjCxuMULZjkYNc5wKfFCHcz4XJ6CYW6Eqm7jrKUV/s7
z3sNi3Z6XFMAk2LSFuBHyo0kDsQRNea4h0S53vEDa3wSR6o31LwL7RWCjPTkFEXOD5+nH82s8x7K
Fl2DzIoQVPDneavWTvzaDm6xcebM/1G51cMwkJDfjPP3kg0f72rR0kHSV78nZvbVGpL8e6fwr6V/
efrCfiBD9DJtnrq+ICFgWgizh+N8MwVOd6pUbzhHFMiur1yM5scrW8uVlbB8KKeCPEuRfqdo//HK
fZd8jctM3ca52T/OUX6AxAw27tlUjmYxKT+Mgc+51yX6C3Qg7h6Kf++Onv/+RB1dOxpDrH5KIDTb
Ok1VfrOa7nUBbTP/P1AbUemckx+KpqivQe8kO50v/acg9ZUj/dvxKUri5n5sUU+3vLn47IQ+hNGh
qf2KkMbby9B4GYofBL92BknAq5cxzd5fXkZkusWfXkbNg829wXPythv5PlcD8hUUIbLPUMEWT0bL
z8oyMj2VA1i+HIn6BzHxtNXsvMbojjKU6eEMVkmGrTFeptPX7TTbZSqNAfSYQ4rszGa0643QevEL
LXtiqwUwobVe0BOwXvpgScIggnQWWx0EC+p34bqC5PgFhFH2ZPtv05EEo54YWWQTzE6961rz7dAs
Zwnwd1vpQZcuIzvqZ3IrqUHidPFAzoNqD4rBKiyVOxFsMDWyC5RA5jvYYNHUU3+KuUF68CRRolMj
Ufk8TXdlpT7x3OJvo7KED3MazPquXxhU5KC3PdKZKEndRtA/3q4OpBGIVt+jp7HeF61/0xbsnA3y
Z7dSvEsTuK9gmHAhQwVnLV44r71bqfRl+txtkSDY0CPv7y/AgXkIww0ywu6xiLTa2NHnUzxoixFN
BfeoOjTBT8tBzsSrw+K2aRdv1YKd6Ya2uM0hCXucQ+OzLiy1y2iy1c9CYSu+ZbT6lkj1PfLP88Y/
VimN2qCRDFiYP1jTPmnhUJJHwMvToBjHqEQnZHlYlFK5HC7RZmvQ5UuFfT14E+rCU8nT7xDaN7Gp
GIAUouk7wK5dmXrJ6xTVJa1+2IWbNok8mCyq9GJ3p4VhzPWn74t9jdd083ce3wZ+w8i9jAtjuxza
RKdbZOgi0m3YVm+wxGVOOwN2kN1inmbhQ6Bx42rbgU6LpczjeX6wG41MP0l1xyk+zfPUvF5FDU68
1BZPKbv/J4V/WmfYFC7cyDF3bh5S4KyWPb7RjE/VxL9Uyhq9zp5Nymto2TpPqakaL7Ds7BXuN2im
WN2dkrJfE6UaPdV4nNNDmogWHRtkX3Kg6WFzFm+LVPkEbcVzEISmrCHmHmnRuzBjDVnSIA8GHinJ
NllYJChYdeFLOVUV9DsAlSojCl8KiPsha3G38wj77LYyejQNfd85VKb95k3YVstUMf3d/CVCnA4N
dnsLTRpEYGunLZc/pbkQmDuFWd3xpzQXznLVCus78c5LZVy8VMcJXurmq1e+TTIMHf3j3L8Llu8a
v2rJ3XDOI2fc5ranfFaC6S9n06i/2Yb3s6s4JQ6Uzf9h7cqW5NSV7RcRAYjxtea5enAP9gthe9uI
eRAgwdffpaTd1fb2OTduxH1RoFRKlNtVIGWuXEuJVm1FmbEjVwFId/SXFjiIh7FW46M7dOxY9yNU
yfWXswXdN8Pp5YOdvszRL3+Zggt0Girpmeva8xEgAonJcRLcPo5250FKOWULst0G/tZFLAEq1jTv
NszKyVt1HKLVfwxYev0cb9xVFzBIfBkWv1JTVPkn1K/6QDz+MtEVeN3CJTjl83VFeplkrFMB2hQv
AAXa794JB9g9977dzGyMk9sdCr96u4PvArulWePCpR3zfE0zbs6eUTzGstgbBlg2Ub2ULppCpRuo
KOMI5Af2vpvM5mLqVK3Bi/Bo9oAY6Ewv3rTiQUBWGTILDXRbtQcNFMLZW6ghmyehvLhfCYibjdYU
XSBH2i2MPKw/dzXSka5d8GMRDfUL9MhmeztCpQiCRM66ydrmc429qmVV1QMrI7AVFSOQxto+6Omo
gIpv0xtIrj7GXv8MkYtqBe297FGaCLfQFdmkto3aRlf/P35GhfBCaYK6XCluLUM2gW5fP9Hc7TSM
3atj8/E4msAskzXLC2upJJ4oNWfQr1j3E0iwQ4jwGCDI27QitbYkdDH57OJalfmQFSq7S4T9D5nJ
K0gCc1s6zviqvczQ37ICeJjKcB6x10Q1s4uHAPLx7iPZKs5XCkWO98yFPknqggrWB+p6Sx40wRkR
7tQCsI9k0xMGD+ytcxwgsOMEIL5sDdZu/gK4dLuPhtZecx368mF3O/ejvcKx6Iv2/5tdTjnUZ5to
wRXvL1kpg01mD9W6KnnxBBpDtoMuZbjkUVc8Sd6iaNmP/YURoptOEYISWueInC0GPp+hkBcazOp0
eshAQhZj6yShs7Uq4sr+ZPcyuZd+J3dD5gUmwnBed6jxsswX0oqjvcO2livE8A8NGBXoro6FrbrD
7A7ZPujNQIQK6KkGLCxTrS5OUvUv3cpTjnwxDdFBcErlUDNBN657zTBpQAZWd6FKWkNcAaUs1C0U
FMxiVz4iMx3eB713JjP+umAoigFyr7MWSwZQQSsgBLOjUd8av0ClvttkOc53t9ctoiP5uEgQIYEW
wIfXML1tby/fSK11Ue8HBxrjpMCCwQkyL/O7mibaiEEnIEM6OWB3xxnSgoq6zrIVveoekinadD2P
r2TqzQB6x7z9h8bIdJt0s/0+qVNTc7R6+Q/5/18nJZQApLv0IkCc1FfXMI0B9aiFZM23sY2PRord
5mMZddWnMot+WnrX1fhtsgiwmTyDTpDNXe/3Lo3enBGxEudbV2aoOLPyuFmFxj5ydGWxYsF0h15M
dcbDX3vML8uFzL3mAZAQe+kW3L4PbGvcQFa6PYEIbjhIAbGc0A/EFfFltjIAmHiaGghpjFXTfgsa
vhcW8LaLCnBukBRAKLRg36C8w18927eXGdJt85KDoWkf/fJtSTkBsNRL921JlJSfYnx3k07IV6Oy
B1Az4mpEDd4COgfytRS4J11JbfurX8Um0MSGICxdqq7gG9IGixBWOXs+KC4aECevqdv2LYTCochJ
SmGkGVYXtn9+t5O0mIcABl7GWYq94DkoIRu8wIUT4f2zgFTHfPFx6L/4mAD8HIYpYZu4Z/2KT360
T8JwfPUhZ93Lqn4WVpWeczBELxR0PV7JLYHS4x4cwdDZdPxFbQ/hLs3saMtRrLhCYbKzTmSN/+s6
n/oVq3LoflB/7JwetCKOs1YQFYIuqDetmelvgWX6J3LHeE+89QBddVe6erffTGSfXGv2ZxomQiZX
XynY8VaN92QnEw3+r/Y/1sd3/MPn+X19+pwhITre15a2uwlR1baxDA9q4e/NACLb0e6vfZmB972R
AVIXZfqtZX6UrYFtR/yn7UEyoifMPmxKIfSS+lCFSfGU/vdSN8v7cvP0FJS+niqgEK7VEJzK1d8i
US9DK8g3ZCPthB7MpxeZmws22ODFxquUObG1R2rUnHFjMsidhSuC/uyDZf4padjbCzit39xmGJl2
C7uqP4M1xHvKfrlNnfrXar+70fQqivH/5uHbzyYcjKHAdO1qF5r0rPHvE5E490B7StQP44temae8
A7MFeQqHdTvPYwG4Em0cSrR/OyWgOuQtuG7JZzRcb9EKoOls5FhmH30HsC+7H+5grmb3XEbTCbQR
d+RNy6oQzy02J4dMoQ7KB2rFiYxil0MH89mskZKI/Cg+UxdUf9u26JJHA4p0j8XIVqOucc1yZp+D
WlQL6k6TxXYgYzbn0VxxAGFUWe5olJbkENw4U1cvOebg5KMlS9Dr5H3cnd04Ai2KESJYwZc2xU10
I9oCMHHIwZ0oltLH9QRNvCTeUNfKuDzaJjSLhoaXn2LkjR6dfA6lkEPbgPL5Nl2IxlyGfr+2OgaV
wjgN71WDUjU7HovvtRxAO+F3ABr3A9gf/u0hg+7YKrzq//AAcgphcZ3y+MsaPs7vK5Uw6MNjz1LY
ayBxEFLxmIN20rT7Q2psiEh/ts3jINUHyX7TggXWLQ1r6zYOshI2WE2RTmtOPnWRMpm7hLAhTA2X
7my6YWreJxFah7zeTdQj1/eJNsoRTjxGKXVqV9c+z46QH/QfAQ32H33bfkYZV3sGSawPyfImWCO+
rdY02PlGeB4Rsur0IJnKMr9Ufm6DlRazs8RN1yipbzc0PTCFhZNo+22erSdBSmMLeH9yRyYzGLCp
AvHzlj6BGoL+yKEHvKBRWsNGDq407eGeTLI2UEEk/WxHHwHq2s3BtT0TAJBfnwjMPlD9Mh7I0pkF
VJ+mb1GaDHsKwAkQ5G6npq/nAJ5MWHfBi/aeBulLhmwsRN9Tfk9fMJ51KPv4fboo6nrFPRv0zWUW
7BO8B4DdDfZd2BSfXDstPxXYJzGVqWvcMHzHXdtZujYXOxoEQnraMRAlLGnC+3Q8rwqQuI7+OvCq
9MLYI4EmbLyEVoD0TmDfAd991iCp3EqVfAMN7levh74PiEbCfcGhxujnufUFE2mcJo61EazcFKCZ
cmWYqb13NQTfMppxh7S4paEX4h55YXcR1W2+CcBaICGD9NpnCQPbaY4Mhs4sdlrKRduBrLU/2H/3
R87wbIct7/coXVaAsGZAKujI3x8xwNpP6iVLkNC4DXwIFrYUCfQlWDXLBM/wYajApSGje6h4Rfee
hSwLtsfhdoCM7T04AhDz91D6JYPwRB52lFp3qv86ja6bLvOQe5o+/EfkSy9dupoduNVLki+tQUu6
TQvNPn2HZrARvO2h3h0NKHrTJzs8lzzI+MXdnrqtba44WGGfEpw8sG35txu9KgYXCtph0f3VrdGr
EZD53U2fY+bVyE43NXpH3G5Kq/UDGJWHTAI4AWGybTdl2RG6YPmxsAxnOwKFcOWyAoy9soLHPkLo
urHd6rOd8M8Jl/WPJoXeXeYrvmAKEOiWVz/6sPk8Grz8XDRlCmmczH8cbfyYa4PnVwhUvN2lsdTH
u3hOkq6RB2tBf/ylYeYbawyUpuURmC3iiPlghjbkTCvzNxtN0hQcQWxBYiMM1jlib48QiakOLrIz
EOZxnUeyxeK1k87wIC28DkIXssPtBC6smz+krwBpFCZ2qa3V3s/Ny9BNEC2tnDt3VN6B6c2qB+zG
xsrGFGnsSVyRbFfu4g/jLB5PRqY907VzUCII/qky82SC5eR24XvWbAl/XfzmU6Xh+Jx0zRfaI9Nu
mTbK4wCxeRGZe7LLMLhyFgD7kE+f+xiyA7fwLoWBtd2xIXbuePGGKg9G+VzHUKqAVIS1SpBnhORc
Ol1YJMwlObjhc9Y1zpKXKFZvRZwvxWTGmylxnYsBxO3cWKHNT6Fw1kMRIbxFA+QiIbe0LPEj25Bt
QP3fynSTGMJ0vbgOEnQhnZupTVUK/P2aykAAUowHbBrHV7Dn+pCodI1Dr7u2vWlC5b/UIK85ugHU
+7jWjraKyV/2AhT+k2+UYMKqf9QjM77oiyCr3y4s8ONmAoIgroXsYmnl1nMTdN2K98K5SgvaAlmb
FAckDMDoEE3hurahipBaUbnMa5DvxM7U4huIqz4A2htAHvRNC0m/VJnW+j/7kCM1aQq2E669b4vR
FS++lmUX4rjFTnTkHCo+3dnGdCIZsiy1xzs9RidMGmttfFv04fR97L/NAx8KWO6V86WFLMMCxEf8
kbMo2IwBMDYSNIZnOw2Tdd8I67ky+q9FpaIfdgIePOzqvoPumS2UnmTYvyYBfKvOKOhJwaxpmM+T
UvMkyKrOk9oKAS3ATYxoyI5J4xrLfJLpEjGn7BhHCiTtNNJF6fh2SUNTZiKA4hbTgSkk0EpdVlkZ
KARPLAivQwssOYURGDSMQrQPhpPWy6oW/MtYyKvvotZrMcivgwi6HyiZ+skDN3j2cwYe5kA518w3
M+g+CX7AX7Y+ZyOz18IJ/Ec7FS9JFG8nnT+iRlZjCGwNR9049XOGdHHmqoNFGagPPu/DPODjgXqd
CcX5bgynLUGCKgWd8qFFRG9GCGn4EChZ/m4THhgoSJSanMlPvc8l1BGtR37/cT1we8XnIOtO4N9A
eYrpG6tbhGVwzE9gSQfmRgdpSgegwMr1QFWm0dG6oUkRtJ3WN9uUhhfL+NLg2H1IgrDGKdk0FP6G
8WruKll411EWKSp3kxDhAhAnJbqhATDZRQvmlnz7wRu75VU75sP55uz6mtg7qx8/uEHIPVkrt2jB
Bf4CgpjwLKraZYsO8YB9yKKX2rajyyhwblkBfr/xGMjHZhfUXE2LNIkMPF3GYgU8EUQNbs8nZec1
CK7X9GDqyO6MvXMp865YSe1MI1GODNzCFAAIpmJ2/uPhR6sXNrNAtoiydM126Gl6xNguUZdJlyYR
H96GyCit1AGqD9gMPYU08D748cGq+Ioc3cRCeRCrfba3HTnb5hXYWO9ayLQ5fFHUBeQmLMu5S7Kp
2blJl+9L5o7XCUKQ0IhLm88Kco++ERs/AtnsvMr2v3R+oZY0qfDSZidzC8wjYT9eGZacJxWmd6Yn
glN2O8SIvHlSBFzbXZiOaxsKfYtCVwh4ulKBmlo1SwStwjNzpAVcjT7ag2uDg/4KpQcgZHzzw6kJ
zCWiboA3R8hn8T7ZrBK5hT4a5I2RzrkCM6yuRSabs+1BoV7YhQfxHfComEk7HqrQvKeep010Bd6S
fNd7ujxBT6VFaKA04mxj1oDf+VFbvq0S5nm3sntEUhMriJJ16eCgqTIbhIS3WyG3hE8DBM2OVlNj
uovSVFwESBXWQSCTNf2iKv2zMpPy0ZS1faJeG4XduWx68P5hjJqwMeXaA+JinVbhmw2Vq/dRZQTz
bxFVteW5ntiV/OmnCPJ4sY65bNa3hWQk7hhki8+0DoLDoN8Y/RRBJlCq1Jr/ysqSn0Km/p07QLxb
RGCtJ7vwXH9ptZZ9bONSPdkp33ZjYH3OpQUl67Idt+SWIYWeWzjYt9NgH/7TspNt1AtPgoaLli0i
WR4YwQJbo2c7VA1G68Kdug2xkFE3RWz9Q5frLlGWmW0TrW+jkURQwix/xngtPA3QFDqIDP9K6joc
0fLKC1CIoEdTV3NE8hq4RN01U2APhabppy5SBsk5q7ts7sajNM9xbfyYV0LG45LG5VfqxcJ1L0Nn
PvvTND11peiuBnTEaIxbjN+1eXihMQXk4l07MnAG4I5g1GjuscHaRSBYeUqMyQCmaNzQWDHY1oMH
wkCa17t9+zh2yZLG6ilOPnnFzxrfvK1MgXXvo3J4lEWZgZYrH46eJncCbJjtUtupoaUDvqjZBdU0
DXPde+qlZW4DA5hYG+oOlqouZRZeqEeTSmzQFwgQDEfq0pJ+0N/7Wfpp1LQn+dBmD4aO2pY1d7bY
YAyQu+H1XqF2/0IuSMrwCzQo9rcJXSHMLQoBgKDQi1DTF4mYF4mLZtgzQJcXYJgIkcquvUXahEAz
145jLGzD5RDZEuHK6afors6r6A7VkvkugbzRwiSfxkaZXVn3FxqlhpzHQxnG3t3slLV4uLT4Dszr
ZiGYkkw3i3e3Sbd7lfo2VgoK2zAr3RUKroAhCWPTPrr447zvBQqZAK1N/Q9vf5WM+br3EQSvO3Ob
9vmw81At9Bhz9x+eTsX30gyROfCrpwJ0aX9zyFr/KRyrenbAi3fY1SMOXXqFHIelBx88MovEg6Z9
acX12c8N9mKLzRQVyUvdqOaikhg4bW3uS8m3GYDjGySj2Mtt0lsXu/UUkaxpqo7zm1HZIX4jCa9Q
3gd5pA9NHwHwxocRKr8YaPW7la4g8+5fcOBJmApXZAltG/ucrKq2UV5CDc91Qsi65mLtCjt9EgW2
gkkXd/9UiFUZtuP8FEhj1f6YfnY7BDVy4LNx0u5xPMT2+2DVLYrt9PQIYjfz9Ckw2yekPIZ1mmO3
32oshKfxEaJ18Lr0+wv1fBNsClOXiaU1WsB36NE+kG+jcYxy+catgJjSU9/nh4EqN2YIBtMEFNaI
BaAQftA1KjkDrQp+II/I2wfgisJZYPBt80svP9F4BG63lc3C6UgTcz2xo+KWSX1q8mQ8+LqsoumC
8uLqK+rGXoTfaTScrAla22DhAD9jU8kTuZHHZMTVtutBFrsH+KhfBm7RIOM5GnNtQJSn1SKxTHln
DUF9AfbFAJoVqVNP1hW+n7UWJ/01g8VZeA9CQHCY5853XwTiSC+nvk3CC2TQth3Hm37Z2vGwAZNe
u7pt9fQET+bdkUwSNH0bM2AASSM8KlJPfYnyeg/iHeOH5VonCJdOnwWYBZY+6v2v4M0ydm5vDjuU
lwK1qSf5LuoWU7PZT4pX1ylyykU2lvyc66rULAE8WkISaO69213hlmJVyOJQMnAp3khmAAuFro/R
+2BXNcsDDeT4eq2r3EGO346g5Nqb47kBQ9pL/7OWVv8S2yoGRy5Y0cImZC8C/F+b1JJqQ05gbX2b
Y3uN82J9d+J8J5syue8bxh/tggEYn5ugr2rT5DEXVXvCE+czDU6c12dQVJ9L5eUnNmb5Csq4EFjU
3bDHG3BBl9RERopHmB4ZVYYRH8KdWqjHW5NxcL8BEpffO6PfXHLgRxfdEJqvvFXGqmrsck/dDBkL
qGPKp8zSRzDgbBcczDCvUdooYCvMYO/zID2i6tRbYju06DMhnqci5mfTGEMQ6AIGACHZbmVUQXyo
dFe7Ce1mxg0/I14JTbS4RTIMKKwVqGz4gbrvbpZeDWAxcKMRqGBqv6GyAwxbdfU19BBT1xHz1Gwl
kFZ9cFFhWZ1QEeet3j2QkkAJQCrl0tMeUQdKefKAJlH1NW7e1iAPA4pz4CICRzIeSOZDh2TaempQ
A6KqxnpAKb31kItw0yJKeSWPIkkZEAehWiA6BZ5dP/WmBZ42456cHYbCbDG2wFxhKs1o9ZoIR7Zr
p5JTsaw9Y6MG97MNTa19BjqmRaeZYdwpqo/UhUgNe3J78daN1ZhsEpQqr1QjvF1dQjCMzuoe/tU7
UclkRQd5GqUundZvzk4noyOCOumCslqd04EqOC2HTdIGBkDKRX8QDguOJlBbc3Ysi0DJpZBhpQlk
p9RZO6pkOwIDNK90m/DnmogUQZVwlXFse+wcQDdeDNldmOGNpib/volKmIAhOCo7+HIzDakHSQSn
kMu4y/t06fNCrFKjyzZzv44nzVmesP3ctyK8fJuqvNASVeFld6PqcT7Uk4G3m9fPUWILkjp1yJNj
EcvshN3OWzMFKcA+f/Z5VYN5vT2SnWZ0UchAo2oS1Qy7+BpsPg0RBIN91FKyyLAXZHP1AP77q2UJ
UNT6RgNCVwijI40KpB1PisfJHd1PSgAmMybXHpRzn8jCjGkP+oj+TmjTwMxmkda9fySPEhmJVSug
hNYarYcdFUolRQMOKZrKISV7QDFWuKAuSmKty/9yJ581/V0CiEuLLHzY5y4qpaemOHa6SRRDvx95
AczQVBzpioYrp1cgJ2YKvI3vc2Jyp3HyrKcafD5/XtK40Q7NGlJaydbJ42xFuuH7QleH1fierOzW
lOceAPyzm+fZKjdtdlRe9UNEWX+yZP/WxKnTn8jmBeDXc538SIOT9ujB1oA42rsLjShU0IHSGbxq
hXF/S1NNg8+P5th8Fu+V5Q7SDGSiNBU1RgeKSu1FPXKliRPv5olzRuvXWrflf1+L7O93vK1l/7oj
rWyXJTuiFhuPTzyMmgyVt4TgDd67OO7YT2mHx8ptFNuJj10aRUKc53Z7dlxDnpUtoj1ebYfOToHY
Idt8GQCgsk8t60A2akqvRj2zblBmAJLSF97hBAHeLuGPTwbg90FqvNRdU30rWfAS4IvwDVTQ8wXw
pPPFb0NmpPxnSGUc9HCpZ/4vS/y/+0ACDFVe4O9eu73rnhrlOQsieih4zjctdGpndgjmQ9mlrk33
0uGf/GwHn5LJZi9/mxQFdjuzQ/x7kkpr9hIzJznJEsWXfWGoO2q6xM+hlbm8WSYE4u68RG/IM65F
X03NZlnW1tZKcEb1pDV+mJr3SyNqqmhecrDA1WEqHZTQd9Axvbsm4tY2i0AESzYHGcpF2/klqEHL
ej2AiXQf+SJ/Ho1pWzY2QK3abrIsvNllXL3ZfTC27Rvg657dCmfId/vN/3d71aB+jbJXc+JLZ69A
eQlN5nFOljWgrT31Yfvplj/LB7vZDm6glrf8mUQKE1HYJNjckmK9E3/OY0cdyTTb+bKKUFFGObfJ
iLITZ/Wn2617PHC2TcPH5W2ZNho+Lk0Do5XPS9NCJqic73rPXk4WKgSFNyEwmAOScslrz1sarShQ
B6CiyzyCJ9S4R13LU6Ft5NfaERQUgSDZ0grzXFrgfRUJdh8UNOlF3xtsT+eVbqbbmk2SbfG+8Y80
CBzYQ+rm/WlAGf9KFT523HojM+888OKrRwepWW0KwDO9q/IRVF26S9sVt4yRa5NRdiSbF4DgAKDw
Kw3ObnpdD6nwzc1W2j9vyxpj8HFZmhQaCGalUmQ4R2EbRMsOYLSmQWq692UjgaPCWGNXpTrD3dcd
dna0nwli4CCoS/sZ6nrBIFGIhNTErUujqGXD7yU7BTFOPQMqiLeRmr6GHY5EsW8OJxCKY49HfV8b
6YqaJCohEZu1W5oagWUdrw09hfq3FaIKBP9saB/+sM8rf7jJmIfJwg9KuUGIY9grP360ncH84kOI
NYzc5HvRp8OyVWlwgQRwdwKNB8oJxyr8ajVncnChSrysfHDKN6quzyV0RFY04G0ZNKa+Qdm5WXmN
TM4hj4sLn4A9QGor+e7Zn4bamr4yFKWvoGNb6m1ztEWKGLEHAeFOvHPHL4XpiEWSsfiuLD3nQgM4
AqC2Qg8YKLGbB2oD/MuRjToK1Rx8i4+gLdIQKCXkA9lk5wJlNw7jQ4PI4IbFhrxGObevVmveC72p
TZFKop7sDL4xwJgPRWAUtMS+bx8QVdlTUcut0IW6UHd2DyA/nwfJn+zUjEgtHdzE2/1p18uCHdo4
VFa3++D/Xj+TTQY/oiBnHvxjOqp3kT825fzxbvU25AZIZHmc6nx7W9YGpv6cBnLZGEKdPQ8JHQVM
/nWI8LpGoVnyILIQsN8Kig2qDcul5Vj1iy9alPHJNv8SBEABSFl+DzOQJ5Ve/7N3ylWWFT70Qx+Q
DEpxSsnFsg5Z9BOpM8C48+ybSv5BjV7z5PT9uOZ4NJ4as6yOFrKrmylwsKkE+cAiLoLuO7PjpTHl
xU9wcD/37ui8hIZCcB+R94tnmOYeqqjG1seZ7D4tg2EpO9P6MjrDXnpW/tP0p0M/hs0XgDYh0AX2
Q78XCy6H6dG0y3QbOU12aHyRXZ2AxysrHOQXIOm3Y53lP8yRv/Z5Oj4PUo04fVrlKbR654RfdrX2
B7968XuEA7Ur66Z94gf82LSJu6zjtAcFtiuOSWBNj52wHsHT4X6BRjPUnCKnO0E/rH4ATds3suMf
g6jM0MhzCdq6+1ZwAKmTYGWEKK4DAWZ8MYoyOTcWx2GfseFb6669NCm/A1wDmSztYAtv3KKGkq9T
OyvvUPxS3lURCrwQcKgRr3eLOwvaa8GiLvCJp/xKJtRwGchMy5DxhTKqXWx06UZq0Af+q417O8iT
BcLG8sD0e28eiFAtMEXVHfW4F1Xnwubn26S8wlt/5AlIPN8XKpEwXuHHlG4MgohgQ/22MPn43BKL
Imi/E9nbpPk466wfj12xKF1N+TYTv80t+VDzoV+reDoKYF17KzhAwmbhemDxqHJ2mTELE6QxEBxI
N4RxiEtbnFGg8UyDZPK4dbbZ8OYvgHBHmix2j0YbuEuio3Cq9rVKHOvBRtDs9Bf70JQf7andvbq5
ePNvAABaEnsFvjevYZTaDypGNdUcySqjQbzxuyIJcvI9cIMSJoFK1QrwL3RtB+6JyLnDH6Z6GiDJ
tOtQwr3pRma9Tnjwxr3Pv+EVBvoUkRmnsXenK1SqAxBloCBZz0ROt3pSeqaoEBiKvXqeSQ5uhCIw
msmAqLj2KUTH/V8z6Z6mD4gizXR5YL4KgI/IATs91F7E6yJunQcgxNMN/jPCk8wS8A1DvHrHBKuR
F+AMauG9CT1qBnpVZmffIV20GWt/ilGTyNfg6LK+pw4qC4GYTZ/dyZSr0Jb2tZKxsR2moTt4TTee
kGeH+LhfNQ8NHvMozxvKz9hGfIoygHsX/GHqWzCG1X6tVUWcz8Iwy+XfPtvUs399trg2P3y2xDAg
sqtrv6h0iytRLAXj3WEuztJdAPq7A5V9Cdt4QB2J2Ncyy+QCkVVQyFG4Lmj9Zs0SMAbMRg9p23Wg
uLFAGrvEqbXzNwpiZkuuIvzVySiqBO/o2D1NWsVL6absTX8jYoid+7XaMuWXBwOQkLP0enWmK2r6
tAJDWeR5q9tA00TfEmFGi6L11YalMdsHfs0fglGXtI2g+gXy5IQSz/qFPEaH2chvsidU/8gl9Njj
g8KjhN3S+h9i/PMlOU1wohSAnybuRiqOYz/Y6EYEd10/QA1KlK8bDSsWTHQLqwMycAAs6JPnAiLt
ZNMruUUmaE7dukYEbsBZI0m67tJptyFGLZ+e/jc3hV/+tgQUETJWfv/UFsUWpdzI6+GXt7FdPm0L
3ZV5vUyhG/KSlY15yGwPsuPGZH42XfVjTMPgDolmdQWbNirWtT+zQm8peh+ZK71s0Zdb8h9T/23Z
CnHj3VSgsh3U2mDY3QTAjC2RXUz2dLSlbm2m6X4++OpRVGwkH7qIZSb7tDGRiW5QXRoQcDVO3GFh
WYO7DsvQPLmEdsVLYvA2KM+4e7sj1GmOcYc4TT7Z3QlFJqCXKEBUfYJAZ2Rv4hpF5ZWv5IbGqTH8
5Gvq1fZWlXaPGhY0SRkP50o0FUr5cxcMMoGnFmRMKvHmw7y+X9ZCIPurvWmg92MF/ksoLWQ1krfQ
Wu/PvYwAJoS+FEjlINEoM6D5kbrHJXZe3QaMb90iQGhSLcjY6hG6CoCU2VeNf73Za8sG9cc82rOV
VQNoqLAzcPEaPwr6oeEnxM9d5uA3R5c8eKxZnkLhDHFzapCjyiVCur/6HfiFSvD6k+XDTOpPWWJB
s3xJa93mQEgIoXjd2IXP1o7KvfwCerBuY4IL/FJbETub/ZOl4V7UkJmuJi7Z0kvHcp1gp+LjDBIF
pykuluSSkW0Myxb6PdxZ31ZoE/MJpxMOmr6gLxcGVMkOoW7oKs7crgSTggcjznPhmqzd1DqA72ov
13egdC7GHfmQyXGrX7NpyVuffKhbVYXrLG8jnuVXK8uDoGQrkTCSZfLWpIhGtqiXRz9XQQPCofjH
bMtphNzd1q82Q2H8pAjkhyBlliRQ+eEgT++AZj/h7PgxmvlHcJMmB278ZCTGM1DQ7Gwb4AeUjI9Q
ih/TczPmJbiXeuMeRWj2sum4jRhPHi/AGFn+o+JsDZBiCexHAuEaN+I/+rT5VsVe99qOyNsbHjcf
sOEJwD0pTPw/VtkeL60BLDgtqvn9bO3h5Yrfg1vib5HK8TRfGqw3DlaLPVWZNagk0iPUeBLIrBG0
eAqnwS6xUbQHOozPAF7eQ6yzfQymOjyhWLBdkt3oQb5Ytby5ZhGb7kJXYf+iJ3BwBSBjVLlHB/XF
n4IKcrrSLJ/iamoXCox8J2pGaRQnUzc3G3V72Yulm9ubagIgXJbiLLy4egqBgn0QQbQ07ZYD17Jq
vTJ/clVXPSHyCnhj3T+QY1zlF6Ckgiv12rT9R5XNOC8CvTrQquYcv0O9ZqUPtHgQyT1188mdVsAC
OVvqdkGN9CAC3BvqjkkkcBprgxXTNwVXaLJHdoMtaRSZeOPQVKC3oNHAG5Jz12GHSqOmstsrQgb3
NIita7Ko3dHcFYbBJrAtZy0KMtpDh80BQklFFp3x3YrOdGXI+hV82XJnW5U7LewmGhCAH8EEbxU4
GBZQZtZX1MRQBThECZpb929+t2k0g1xo2q37f1/qdss/lvrjE9zu8YcfDfhC9vvBeow4RJYNqIRU
C7q8NSD+cFcVq9UCQgn58TbgJ6Ckb6ri1xTq34YDveKtS1d/3iDvkJG0fLAc/vdlePP+wegu9Elm
4+2uZPTaxqkWnmPdT32Cs5v+ELcp1J1d6JKm1HX6AuXNZm+wpLrrIA3pIhV0KjVjJzX16AIFYkT1
crTZ/zD2Zctx49i2v9Lh58s+AAgC4I1T/ZDzLKUmW35hyJbNeSY4ff1dRKqcsstddR0OBjGQmUmR
ILD3Gt7qOrMXxSsLpkbHYXoCgI3W9arSMbgSP441R+QR0HK9ZMdr/UjA3R4TjETmU68NA+R1OtHF
p0wFmJnroBXLuAjd+eUTf5wYUSoQt6Hh3ZnPTnSGVXJJo8XlVObgQD8nsgtuLqdKNC2WQWiVly6u
5Z5siBCtoTChd0ITvbvsyaR92/tNnenSKy4TPNg4zmyyH3vXOjGd5npW03CtK6ESOo84nnjIu7l3
RSuhTRVASd0UPSd27zSDhXYXs5tg6lHCXm0TNE47N40lV+5djnhLWnbkeDmo03AKBIkHkS9ARDNd
ZzfKtk+QSSlfi9E5WYIUr1zLUyCxk6FGeVF9kGECbSaXeFtZ9Y8GkG5g6P6ERUck4FJ/rTI9TH1a
jjdgmc/IgAVB4kS3ENDj5yiM5AkD0tKUzMYaoeac2M1rO/gxMn0NEHmFW9ZzJTyoGMjU31cJn9bz
pXhufuzFEX2rM3ttwsVzEAzJjOSpfL60+mtC3ftY6/jsOE58hu61ONTNuDdVMIeIzw2A+DcexjK4
5vX+3HRr23MAMaZb08tsmqrexHbeHU2pD6P4XGX5x1xmUNKYzmyq+hqaFcJi/vZa1+Z2NVcRidem
i2lIdArSRQ4Sj6kz5wxK2In6DY8X10/1pbbXcQ8F6uv5fDthW0l74LWowheO8lHtuWjO5jDzk4CL
KGFzWrw7Oy0hwxtdvsL1J8RYUXZQ/zpdqzKvuu1dGRyu30xLL5xRyCSCk4oLZvrWovJmliXku19V
Mg8wUga5KtPFbNwRGiA1renlV5mTytaF6V6a6vn1Y0mTqY1VArd+/aVt1Vo7orpP1wuHACl0/3Wy
vX67PnPcm9x/Nue6/A3dvpiirsPNpTgWfAeFjW4i03RbyWCSYOVp/xLVzQNL0vghgmXjThIChO5U
Dz8728qb04h5OMCfql41kDLaqrTgjxpCd6YTEYzOG0GqY2g71sJy8nSmYcB33/b0qWuG7NhNJVG4
4wpYESgnly69r0Rf3SqIXjUqpvemqqWQ9vJTP9ybur71i00a5mR+OcBh/n1PV57WFEqcgOhhXt1G
W3NyaOLGO0RF6MwUzQEubhZL0P5sqtoRocSkb6u1OTnYJukhsrNvptF8XSuke6Rw/ZvLpzd2B7RZ
KJbmZErG3Ynw4mT6m40bRS95LOnBlHpMD9eeZC3kRPCDRqv3z0CqLEyjqcphkTnjldfvTDEeC3sj
QwTrTBfzFTow48h4byosCY8XtxzJxnwByHqQna97LCWxpurCjyS02/PIpb4txu7V61z3E6zdhyUc
AYeN36MYaGsB0S1gNCPXPRRVCgc+MKg/QaeQQxI3bfZFGwK6xs6X6hYOfLosoReCGM38bcUNCbXN
Bad3xebHSH3s26yYvQPq2VENM3Fq31n42oXvfTT5a59kX3St84cCSbaNrmHxgyit+zB1MKltzAG/
8PqzhSDnl8gBADLu+PfYTm6aZGDPOmoG+IGy7CzssF2rkvU7rxQx4hQxgWog7x/iAc64GQw6v06H
w6OUfw9xuEwRDMYt6q08O8GtkRBQEiYeeagsKFvQGOSzJOif4FEBLWfUX7t1E/s8cSXSiAioXboJ
cO9NN7Aj3s42TN2uZwujr54ROoDl8QCZb9A7rFk6vKYyALrUZR9hO1wClEjTTd038VPZ8oMsaPAF
fJ5kXgAefdKSkWNOB6TW7CH88uPILoEZhTkyFz5g27ZNFlYUIUHkZ8mT2ct8EV/2ut/U/a6fTyjB
uFkk7/JslrCHPZTBNu+yepccmzPcW84otia9dmmVyJItHasEzeRHjs50NmdJynpj6vsomWUjErun
oi2KtYD8wEeWFhc9K5EouoxtVW2BQoI5b5Jf9Kwwl0Z91EBAm7nW09RfIU4GlhpgCo4xEGdFx5YT
dn4eCBc62GUQ/5dyN4/0zAu1t3dj2I4AKhPnp3R0kHCh3cI0IE+Yn0J4CNqLaOwXwFB5+2s3b3CC
1eAnct5zsDk7ADX2Om3bh6Bj2RIqZf3qUhwhxMZFha/EZPugOzpCwDU5mEaz6SQEw0DqOpuSOVsf
07ezcdq9nc23LX/V6qxBxEuxeGY0s2A/dOgUrU6mVJOk3kRuWs1N0WwQ5IUwp1+feOkCsDn1qCEg
NueTlYip+805Lj2mA34+x+8+xS7h/Vq00J4MBl7cWzHdG20GD+6kmxhcq2U/PRTw6AunWHR3U8K0
+553457A/HWJwVHug9oP5o0a+aGOc/uJQC79Iluns3wHFcpi4QM198l085KSHyjx14rlLUj14ot5
YuoaxhUlYhbnhpBm3/itWhA/Dr/o9JiXtvu5jSG7OjZjuCNpkt1PB5r2Ks7hocMAF7LDWGzjBOcR
NROvPgI+QdB0X5At7eYtd4PbWFEKM9cRKqN2PsJEOX7r68CRRcOOMVtQJE9bKPRC+4OTRW/2bCxV
u0wrhAuwd2md9uzgxWl6uLgr0ISmDUQxtb+uAehdOw1HUlZjJGowjYC+vxzXLsaZcymRWp/00i5/
jKAZFrVA0NX8LZOgjc5wlps8uG4dlzifE2jtwkyx+8zGnsx1HHXw0vO7TSNaa0OQ6bzpQAmfIy83
Ppd9fzAa2m4G9c4w7z6TMoEdJPgXVhelDxmo96BuY8+vCtiGYkh+sCL9VndtNXsZIfWyyyooA3EM
lKBopDvzlT2RJAdRVi+Xbzz9FFFA7Mv0SAO9gWNB9OimxSHPLfchguDTDiPK9BR2w+epPiF4W7Ag
4DshIZXyc/2IRMYsp3W5wfDXHzHh74+jIzr4Q/N8HbMinJWkhwmBaZFBOM6a0gnWeTfA18yCD4Jy
p6DWVLzWyTgZNsC2Ved22tQQ1kf2AnWmaBqudXkt61XpsXZuUG4G74Y18Fly4W0Nvu1ab8loXBNg
h2eJkWm9Olu5dnVGbq1eZhqjh29RdpPFjrUMpz1fDG97pu53rQCWQj4HWMl1hLtnp5A6WNWjLB6r
Knu1EWV8Dct6hUBc95mmXrwAfmo4aaUQ2aN5vcoSKeYsG62Zp1J6UEYRwQSKTdlBRA7zHH9nqsxG
TlFks4c0BbxcixFGtACvriKpwVaeCHcGxGXqIAAA/xtbHBHIyU/uNPxmmj0zOMttIu5gSC6sPt5y
YuEtUcbwQG9rn8NMh0avHp4KxYTzUrhBtKCOk57cmKh9MOb1steZBtcbfHG4eb7yOv0+5G3zoIKw
WXtenm791IFT2nQy02O04bge1s4LQvvRwpNjtpBEDRtICBqMutm4WVYuPemwpSl2IO/dibcO3HbW
Ik0BFx+a+zHzQO2Pw3SLnAYIhnB4OMMZ5K2ulEfLi7ZZIJa/86zwbLxqp8ZxSsXLLCALQBY76x7R
NVyFLvSLheH+x0hdbZDrZXiFyeoMIcXqHCAYc6kzRdMAdHuzseeWhABCy1v2CBp4u+OsmLSpFcKH
FawhrkUBAUVcV/sY2T4Q0kq483hSGIdV65OoK/9eOk1yaIfYmxtFb/Fnvc7t5JDbkz0TIvBLaPkm
MCUsZnhs6RfobWhg/llyK7UYoPWCP0TihO09URUEh6ahdgje+rYBFI1tpoO7gEK8WntIZGFtOH7m
BM48vR4+wi7mrd4AMaCReak3/ccs8pa+NYJj0DTxhndhsEKSA3k9NWJcRK4c6jYghcRJsqFx2nwy
PYIm5OsI5nwzTLbS+UV6vrFIv/5t2QjPI18Gloyj3A0TkIYLRA33M3NJdfW+aFoR8e+25vqXYfeX
1l+OvXZup1OVytLr0R933YCkK6zQy32PCMAqq6h9nwESBpvjbHzNvZui77xv9lh+tx2lHnVCsbL0
e+8AFHh1OUanhbXMBjCVzPNGBl6tIyvIEXua5kB6mvB00yZxR3tOyMuVM33lVRcQk9imJcx9OJjX
nUhrGBQP+o2Jfe0HTwbMzdv0kZOa4D7tKmjTpPYqcQAuDuOyOIIEny0BeyqfKkm/GmqjJb5i2Ipf
r8eQcAwWluc8a4E/pmGtAWFcrq5Ft+7LFeyRg1Uiff/gDKBeOf1Hg37P8xbWdIE3nBRX3YFpLGTC
0qMvdXzpYPf3pKczZAtKIETwSOSYYSIszIuDsaFJp6IzFU2r3YLbaVqxVmSPpvV3x8YiQOYizSCg
amUnTBMwr4QBLSt7tS81wVRzqu8qAcGAoXkutcrt7zqW6g5+tAso3PrpOfAnAoMOD1DqdvjXDBzi
BWQ1+I1VwPVvsGT86Cd5tYST1HgE5SvZiSIW67HI7Vs7Kpx564jguWXZXZrk/DuI/cA3uvo1KP88
XAYa8I02ZhDyx7sC+gguQjFuenCa1gN6oH8yj7+pZzwTa1lUF/chd2DpLbjd+yyDMdLVkCgtgmbt
6ABiuCMMia4NtOAw/LBuoWADJaoCqH0EV2alE3Z7U2yG/K1oqId4O7xvHX4umtaIgB72X4/NR2B0
yixdQNr24NQy27rTBAtoRDiyqTINjqZsNlMXLx+zbRTL8EAx+TR6BpHuvnlOHtyKrud3ZIxPRgzB
zjp7DdhotDK9hnT8Bpaef4u57aWXqWaDjV59gl7TzPXHuaBfcemV1YVYaVXbS0QoARDuK/IxtKEN
h+faO2dBDT1uDP5HcGSQg/LaAEGXzj6OgIrDHLG275q8buY5zfpPkWu/tK6Mv7GyweFTHspJSiyV
SPwqXBit9r5DYMjm45n2a2ijdAPSJC0Njx61XhLL45cJZRvT9JBHwYuZppkFggLLdabsNt6ZyZrL
cQ+CDF8sjZqX0fXSvZccrQqvikn5y9Q3vQa1Y6rnnZpfu5p62HQmeDG45QyCveMapJn0o4S9eEZV
8CX1QIOW0GI7RUnQnRQI1IAaNMGXCNYADoH2BpOht/75yJiG422W2h8zzGyOkGDKjpj1ZkesQKKN
01tPyg7DvR2FK5+l5X2SRO2tiCUALR2cQXvEXOaVR8jGtFqt0xx8X32+tJJBvNYgf+wxOcKqRXAL
lpeIkJm+ZgPhupXTZdaNKYWlKxYf/vU///nfr/3/9b/lt4CR+nn2r0ynt3mYNfUfHwT58K/iUr19
/eMDd5WtHIdDw8JxoT4ihEL715c7JMHRm/6foIHeGNyI2D2v8/q+YQsYEKSvUeb54Kb5JUK3Lt/Y
7qSqACb9XRMPoOFqLV+ROkf6PPvaWovLOtbvgngPxso6NjOsznHaDaBmTnISY5CuldGVg10qnwVD
Ga4vLoNx2PxUBo/4FAAIc51mRLETLZCNSWEQAmUis/Fj732d6VymyYLgHt/Bnhjo2WnjZGl/tKdN
HzXVKsegB0WmP1uTSn+CmH66cVqCGbuTigp4JNVeuphjTWdzArgpkNnfX3rO/nrpheACd5bjIAct
+M+XHvJ4udXVUtw3XThskAT2gZqi4zLlVvlcxUiaTNOJbgQPulS8ujU9BDhPoGoTwMR+36vKPGuX
BurdeToyyWzYvYZZsbVznDp4TsKKLSI77o4Slpj7soBOxoDc1NMI0WdcXvE6dYX+NDDeU1fiwWnE
T4aDecxoNdzoILJ3nDOMuaA0yH+4L13714vDCaK+uDoc0BDhCOfni9OpuFSAzmf3l0m6KBzw8nP+
hAxFfoajbHsGVf/RDIdhnVkrM+SZ4tQLcK3sPBTwKmaB+4IYsF4KJ82gmoaBKchqmDU4TvOJ6eoo
pzkiXop3WUTyj45VwDKo6NB1yPm+lreBlVe3ANqvkLB37vNJTb+Eti3kDmJvb+ogGRavmwL6j6bV
HFCF/cqZdPkRNYNrbRVy8PbsdI7gVLQdZQbVfi8D5bH3oJlhd3E1rz2wCIPmHt71zv0vfTm9rQXb
Kjh3/DK1Nw5zTDvubmo09nNj64Od1CHogekvOVAefqs6N31opg0ihUXlRBAAQyENRTtrQT3cpW6R
PTBNq5VFx3xpWs3RXZdcjs4h3ntziTfygpEl4038Tly+beQ0KtNmZRpKRoJ/uCO4+9Md4RCiKP47
cMyWoCFLe3qc3o1UGFnYACkZ/97BKwr2caQ/dRTyyoZnGJZP1K3Zi5mEcavtD77j9ScrcDFFsypY
QUbx0VjAXlxijXnsxR7W7FZuURSzZnJ7CwEChPdOGcFcJi735iDTYIr/te5yMp/E3rquFVA2g62S
jexGuidc0b3Z431sl7MsHIC2QqKIbLiKttfmv/S5VPBKr/9h7Pl52J8uJgSgBCdCuQxCdK74+WLG
QUVokhLvTvb1gFRs6s4o+Au3LLRcgL5TumwTN3vOibM0c13To6oCsPQ63kHhFsKzSCMWCtzjttjU
yDNM42w1ja7vNiAZHVsN8zZ0MNXw+EDQiQYIp/ljNq9iCnlXRtIzdeNwZoItpoGk1lsDsjMhogSQ
dbe4zuZRUUDLxnOTswDO5e+viiv/covZXBJHUgbJXcLtX64KZlTcz5pE3BHY5R7tyTAD0iYxIGwS
ulVGE9UXUbToi3MoxmTxTno5h6GBkUs2ddDPAzFWQUreSCt7cgAOrhfNoq4iC1rcaT03UMDcgTwH
rJD9vTMhBiN/LXUhP1571QLoNElg3dhNoaHCiyCKEVr+xhT1VNcpMJSCwf5LnelXTKGmS+epn6kb
aoWpNreeq0neeyb9kd9jGIavCPMjKHWJcmtawhIeW14FGy7T+q63y+saBrncPQSaTbfA8Bm3U7GK
WD1uMgdAlame5L3AGIGgIlRTsOKHYL8CGN9Rs7Z2+3s2EUgKEJGRusVKaSpNbd0AB6WkQVgOFmGB
n0F0vqPeFubexUk3IWTmx8bbq1R+SjLd3JmqHK+uRYIcxsoUTQNNQKEi9OXv7xHm/OXRceG34VKY
C7gOxyp8an83Dg0uwetusMu7IKBT1Dn7GNVV+CXrADr0ekFukfkJAc8DABj6esGXAooYyO97zwXS
Siv4pkIlQ4rw4ecj3aolWMAMBze1QnBcocUiuqhCTApytaaownEZFHq8bwMJVRE/W4WTsV6RW/kR
MrGAmk5FrDCajZKTys1UTCuIj5bK6TemCKLR2ylNEVbIyxBQs6WycZcbRlDosXoZjqJ5R70GWxwz
o6q6EIcQqBq3CQfV7UK9dlIIScAJjF6o13Cby28823lHvS78vl7qLtWXjzCfM4CYA9w3i+UzY1Kf
BXP9m7gF/7UHiefZ1gxO4YSkByAU5AP1y60XFPQZqiLNCmOqtzbdogj65wVyXV2jgHdqsYIw9YI3
L9fT2v6ICPB0uDltoXMfofjiUGs+AjcK68ahbIMHaK5z4HMQratkvR1qZARAK5BzqF+Er5g+ZbN0
LL3HuB3ZwrP65CYDNnSj85ZtzZmcBhnA65k6kvp3btGDnAyfrNbr5wymcQhOg5uspo2pd6pmWNaO
redUjG91psH063GUTYh9OYcK1zCxqm+UjwhKxnX6GQLwO+MM2UTN3ulH9xkgRjGP5BCAPwH7VNlU
dNOHCNhTZtv4Bir9rMJ6V3vZI8gM8Q3BcHgesDCC5wUMrp28fUCey4ednZ8/5OlYwyagaNemKMpE
b+sWwHFThAmzfVvXZBVpOz8jwk4XOUnkHSvz5IaUck2HXt6Zqj70moXHvHFlT3WMlzWcOy7dvS7J
TqzItiZYC9MgqBsmYmsCRoHJkE11TS+BjW4JCOGYLClItz1bGT2HlYOgXl5vba8qv7csfrGjUYHz
WntzLNP5bUntes2T2gIeaIRcA1icqyLU+d3vzpPE2z4tyjUCFu2ybGGJl4XFXTGxUQCDhEvyRETJ
rBymjXWS4ZFCndk4MA4wfcWIUUqFJXLy/fBJ5fliHPLhMYpB0FCloMi1YMWO2S0HQSPHi3QSN3SS
YgFiUb/rqqZCBq5ru/hYR3k5rylxz9AnDda2KkI4zuTDIWaIzgOSKO8FQ6JA5IH6Ak7VMkl9/t3X
7r5tkJExhwMO4J65H4RrAJrG1d+PhPavb0vMGjixCV4MglKKMeXngRBhqLJhvdXCMJ4ixNp5SC8Z
ygDkpm7dQNMNpMIQETF1LbyjgqZ9GBtRwvAGKvlCFvQctRnmA12Zfs1xVwJcxj9eewDD7yNR7YUb
OUmsGJ0VDZFVrH9ad2lEVbQP8SOzBwtHGOPO/bpOL/MIG+jjueZDfNJBw25NA0EG5PbvLwP9dV46
XQaHYN4w/RPCrLDfvQ9k3wPnrYg+vWHapTsxSfHIEzgfQ8QLYQCbjdDLvD70iW8veG+Xvw4G5ogi
AcjfPP1BAT07ZMqi+d9/ZU5/medIqqhS+MspDB78LytPME0pjAbD6HSZ0I+erKCE7oefERNOpqA8
1Hbidel6ZP1ntXnHVxRQqr9W+9BtvFQTW4efYbVx7V1HjVw4YZlBo2lpwpypdMNH5kDLJU+WQ1BD
OBgpj0UW0+DO8su3PRgh8EWnQfPIfMoXw7R37ZfBIu8fluNm/XCNhDh4p2MZzLGwsIXLCco/387d
MPZhNTrxZvBA9XLmNkxZ2hFW2xITTQSQ5F03djDUnQgnnY5vAXqrnq49PIuPyA+xftb5HlwbGagM
Yd/DyimAwHSCdw5YoHlw75C03HVTqymajY9E8CB6/xBwAq+qH8dnnRODJ0zpF9Lt//4eYFN04eef
i4dXSaiEcCYlOFk//1xQLdIBmSx/c+Fw2cX8EpFBbN89Mj9D4hIaKtW0iUe/hg446tshA6cNAtWz
WEDF0dcthPmIRNjaZ/Z6gJZzgPUCqLvvytd2wwlT1eVu/p+fYli1iWl9zYuhCv2g+aX4n/W3/PSS
fqv/dzrqR6+fj/kPXlf4/7ddjuHXCi/8782vvX46Lz797dstXpqXnwrLDDPQ4ay/VcPdt1onzZ+x
uKnn/2/jv76Zs4DJ+O2PDy+vaZgBtY4Ywdfmw1vTFLtD5A1D0Y9g3/QBb63Tpfjjw/wlCb9DECfE
DPdywutR317q5o8PyDfzf1NbUTmNYTbigBjiu2+XJsb/jacARkHQIuYMBKcP/4KQZRMgaMj+Tei0
fqSESWUzgtgNmHNTk83+7UA5hUtFFCbImCZ/+PMCvAUjL3+53wcn2W+GVsqomFb8xAZC9ZcgUDMC
BVzCzPWEsLi7hPPRqmh6DulEYIPBDWofc95nWyi/q0UZOmCcYjYAYlZYrGFwcw9hGMQ4SPLVT/ND
27sBkFnZKRTBogyA5mXZTUqA1YdU+OcQ9rWY4yD51CPcWbvFY6cUFCWjob9xGyX+4dXp/PLwwUgW
r053eu6gI4as5zRAv3tn8Ay0W7wh2xMem3TduZDJafjXkVfOBjqf2SGXMlhQMNTXWWV5c61rhZRR
T09Q6/vWBGOxd/v2Jp9EQRjFTARUjgbZ1VYcqxjqEV2lb2UY8DmMU+MN7SEzVcFA64hl9Ct0wcMN
6bO7XGr6INO8mlNWt0svgtpOqDL4wEOHEUai3b4S0FwcYI5uZSWmKm0W7W3dRfu4qfW8l7VcD0Ps
L0VPvb0ddLeeBS35GoGaR92Dq+tKHuyB2IIa5zYblHUvJgBihtjd3Per8B+uqfjddETIKaDhOkii
s1/WZWDWBEgqD83JH0HUgsRzuHJbaD75jfRBviNzp8CQZY0cXza0wnVWRJ+bvHtV3K/XoVuyfd0U
q8QDf7RtJznLvNHINrdsVgKAM62UIzhG31GsoAwVznVVOas855MPWb9dmwhgKQFV2kPYHtrPagQT
NIKKSEi6hzjHJDUQ0X2fBJAjhe5XuE6wHpmZeQ3vabAuHa9a4KGj8OxSyU3reAui2yZalJPVz8A6
+mBLXEt3vFWBSJ8G31m0MgU3zSmCY0zzG3CBdrII43k4jKDeM+cuDtW4iYImfWLNqXR0ebDt5D5M
BfR9f2xaN+x3wxCF/zDJ+M28SHJw33GXA44rbPMCenePy8HyO6tI6lPmfIl9qBKqGEKPrI0siNlq
bxZBeH7fckcc+5aH67gKloiJgucc7PHqiXYsc7De5+QQNvD2Dqy12yzcsiRP7wbF32VAfn4Pgvcr
MR2StsswxmAz3VbvvqZDep8jfZVhumbVO2QbjplIHVCeIOilB+H+w8exaRrx7r1rPs8ljEiuBIVk
wS+PPqR7YOiMlfNpYWz3LPqtRFIFeG5MiSDUyk9DE4NsB0Pc+xIP1Aws4YVwdb53CdLgGtgQeWcP
rv/U2CTdEkSgF6X8EoHBlTQgmOXQ85p5FYA5uUeyZY086jHHzHRVMDnOwKIVx3+4fr+ZTDLCHBjw
ciGmt8nPFxATqhBRmjQ8Odz+LJMg2MsAN3+vgByEwHQ5B1SKLKV02mXdFtbBxki0r0bNVpEo78KQ
+RAmDJYNxUFwall3dUFvzSbm7jeaNXJrh3gE4RYYLzoy+vseRlbzOqhWiN9jZKf4dTIbu1WnOe6q
stuVqkrnYdrS3WjZdEfCkq/qCigXIj0ol42R/OimeYCZGVbPXnCiwJnRWZNApTlt5oZe0bZFDf5p
h2TzBPKy4LhOG5csMwpEMJWwXLVq/b2pSXCysD6de+B6YrIO+qVSHvBFQzwCI5bUey/HCgfEvuz0
99fd+euNhCUXXo+YrjJMW028/N2NS4R2MkjhWsdBzRuvhziE5XRn5VSfugASGwDrsTlIat2CBcNr
TFX0zYZhOgPB+gWQJ4rYKxc3gRWRbdxZ7bph0ruLBgvM2alvW8POzBpewTo48RiqMExEn6NcQTNU
DcFNHAzQNgKAH4JfsB9poWDywqknERS844g3LRLk+6FJAtV+BhUkeEF3IIPDMgsCojBIy+h9x2K+
Qhycb4IRwhcjJDQ2lkPKVcZ7vgkzsbSsrNuAalwuORh+J99pZq1XPQNrWdwkdlE9cXmuIPz8UdVO
c4Ti/t9fYObKv9zaNrcxIggXcx2OtwomOu/HBlGpkFRBYx9BEoZJBvwE9q7SCOjXPQTh/JCuk1Go
jWkwm155njW3pj4V3Kiw0v1xDPwvv0KLrXpX9a6LIyMKAvZ04PVsiLRMxsoIlFzOa5ohEYqPeNdz
FJY1z0KFDJNwAWyYPtHqKvh3smT17kDTcPlI8wUDhP/BW+dPlzrbfIPrhw9AvZUrD+i6bR1ASfJ3
v+na++289DX11bC7fIcfP+bdl52+3OU7mT6XD9VFeoPgEa1avXYaRfb51M108Djy45crb1rMZjCX
3+xyPLJxeQrwjl/TFslTr/YPlu3tQwqBZgfhdxDAW4qhD3lTeBpbBfwKW1DBoahiP7XO+H1MoGs4
NI+D1X1vc063OrYPER+/kx7h+3ZAoDYGaqFvxkUQ919gau4A199G807C9KLv99olxaMH8lZUT8hp
0DzXY5V9ZOCRrMDTPEL5YBlW1F/rLN3jhV/MNE3aVZRZS5tNyp5eLmZFU8HVosQ0IfbYCRjdHITq
cwdt+rlfRbMwYYiSgO3feVAmQfzbmsWSz3zFEzBcKoCsSH/fZRhGdYtzhErmcxJ9w+xshDTOiPh7
uOOZhNkHEx9rxU4ifC2j9tTGMgKJxtrizwY7SVFBd5bdaB+sDoB55QzUoGKeCsCApbbWKR6DReYi
DAmE8l1gT7gs0ULypv3MoaWTVjmg8kijha2aO3bN1yUPoFfA41mbuy6+VQHrGKHmBXwJZ3EMDG5c
imUdBu7M5VDz6IEHVfYuhgix79fBHiivdJYgPKscV28qUS3rrGIHCGWUqI4/xR5BIA7K1TTpXyOn
gMBThSSsYHfwIz26CAstRje9G32OC1wXCFHUwRoRUyvzHjy38BZ+H85zaLRnuv2KOM6iSjJkcqHj
MwW/7Rubf46bYu7lhY04SGHNA6jEqhpWh5bI1soXdJ8TjIyIeyZDuK2KiUW1rwIhdnhjg+dmVQsd
JOEqUtXCAaB71kr89aIeSjHJXSoz68iAQUSi2d4UQFn71CJbCMPWC6vHDZYpaHB5DTwccj0DLGPb
B34x4+M8rPxmQyMHr/cAyDJnWMOfEYKCZRRhVM9wpZtxmNE+YjNWQxdo1BFmNymG4lg+0jKBkrBZ
4IfQWuirucVqvZRjLnHxCbxyEM+uJKQ0084a5iPrvyNOvEv6J+5EryLXK5jCtkuHR4jMQCZXORIh
gBisma5UwNAhfc7aLzZYbInlJHMrvGvwnp8B/3PIyvgeTkgqKkDT5lA9px3QJDzZeBbdN4nz1Edg
kXcFh3sf7CKB276tSlHBTLl9HEkOP5OCzXUuAFKqipPlML3MkZuYhTUFjsF3V23JgRn2kLyEx5bd
FmuiQn9R50WFbCvPF00IMd4BrLVZwzG0RmPyOvJWzVjRgA7YzMeCIOCYSQiF0/akU6jI844cfFCz
i8pK1gDsIApJqpWQyJeqgEGeBgK7Hew7s0h+aS3/BgNWslN1/DRoK8bKrgD4iNm7wYOCggNCVeoz
Zw6O6qT67Z85RI7waMEUzXtJJzF/e7LJ8Xu1wmq92ZGhWCnhD6f2QUbJjQ2dGYIBcTZ00GIeRxXP
YGbYLSFTddI1Z/NU82oWOfVD2WI9SEd6sCR8Snr5/7g6ryVHlW2LfhERePOKPCqV9y9Edfc+eJuZ
uK+/A3rHPTfuCyGpJEpCIslca84xOZWnuj0vzC9DN2jemGwd8Wi9jUTgIcZu7gxdVBdpdl/8hnAs
1L5/tgqkfE7VJmjqFoMLtPNFukMXTs5QHNoWYZ/dIE2pFImLE8g3F7mgR5Rx2Cj7xWSGGnLZrs+D
Tr6UiVh3D5/knxFKx453SNhY5l1ZDv1yymrXrEc6c4jMtH3tHbAso5+bfAyefWIpNu3aRQYgA8E7
5repA/cFS0VngCz3eUNwvT7P9tWpGScJbd8vuZ0/lX52GMxZPAo93+e9fVFwnfkCrP7komTct7Eq
wlgGwXGBXTTJvNkpWXwXw0An29wJ1y12pfxIBR2BQvlh7+HH76ei3wdK3s/OY9Np5mWKaYPmrYsX
YZkMIt+e5GL6B2tm0ShJxu7nFtpdgJtBB/M5lbp1soEleF2H5uthHHzzWrU7L0AnkunlKWE8pLVS
JDuCTjH49xWhtSUzUGmrHeuic1zGNdnE3yoYkJvGRVjUFoFy/p235icsMr34Q+rv5jgo9iJbXszO
a/hw5HSYDZ6hwfrhBBtOpcreCgbO3dwLMyzAPabMqmGH1Lt2pJE6FcmpKvOQqMh6P/eqDXtkKxyD
9r0r9OewBQdeB1VIcZKUpSA3cIq7n3033acMnW21nAgVU0fPa4/Y5CjCr23dDHHOcSywdZKieppy
yvQ00WaEa3590LMAIAZ1XmjaLwbYQgo4pKq0ppbuiSF6VZqlMbPBIF5pnXcMZHCVcUtUYN09evn0
kg/LuWnAXw/xP6SN/mMokWJTmc7OAurZMKZPvTbq1UjLeWev0Po2dQh1UrdOJj1NftWwtlrofdcf
bt8ySPMjDwdn2Lv0OUXq0Lyo7kTQHxlgstayYZcF53mOjU/T0YZDoNsjSpFAu68F9tHtGdtmu1ss
dfKgu+l0xes8HLaXra83ODC//YT/TWKK9oy0ajq3Q+mdkiLJXzOp/2fbhxjnGz0n9dFxPT3alW5G
Y+BpD7NWEoe17qP2n4aqlL8QuWT7xjHSe8AUSKeVFe+toNe+hqo/bPvylmoO8VL4T6Y2NReWYtVJ
VWNzzdNaDxev/PGIEvxjVsbVpSb5qdlGffBNrbmj7DLeND2d9oFO51Ej7Gt7KocebXuRUB4hUYDV
21hc0mXpn3qbn+7fvQ03+M7lb5NsEyIBdP1Br30ZAQIga4BSy1vcBp8or/o/eE5vQ+yln7PC4DPp
SXo3KunckoJLBnKD+XtJysNouN2fyYP3M6tOvTDluU6smg8zQPDzMBjGk05GT7g9Tbc/LLu1f82Q
tIgUrPuHOZmMyBGyO4406t8903/fnunQfs2JY/5QiU9CtjfZ10oTdEJJKcTJC1xP+66rBky70//x
E5KzdNfKX4IegJ85zya9Vld7sjvTQBDHZ7FTThm9Fr+mJrBJoPPTB+U1QeTOcUGCdi9Zwfuv2wEy
yu6Ry1X3UTpodjkPEC4XXX/veGNOk9Tsf5oG6eq61xaYemg3jfPcFnFJvo89nNFxd8+Y+Plm16cE
zHb91I9/NAc4g0/m331gucVVI+Tw0PmN8x5jvtuemqjkeczXsgGtmUMP6P9a8bu77wmPZ6qm7B9Z
Bv8eSF8b8VXWw7MRL+KMeLc9G+AKn+MGB9a2t3EAq658SGEJ+3BE5e6VMdNn1zv7Xs7TvEv1qvk9
2h8gEc2fIV49KEOv39EKkvcm1cG/T6i1K7KF8leeSTKVtT6+GwgJup95j7t4tqA1NqwvR+NX5eJ3
tu0RzIU9WrehMdL99i8Q2g384HQX6kTpy+UWu564jcqt9l0+e7983HfbW+kV1VXpBTef+vvNaBWI
wsbnmiwwncTDeXsWUz4Hv3na3jeTBnlpfYIe5P7PrD1v78ddg/TqOdPvi3LFI9LP34/LIn4G0j3+
vqF0GXZNExBihcnoju54sK+l4397fFnbM6hD0Nf2q+6BwdO5prOZH2Qzy28xib+f2gnGasei03go
WU5fZeABzWDE+0r5VW77wEaT7ThA6WNCTMS1WoemdXH/BdCYp3LsF8nXYwbkCRWJ5UcLUG9czWX6
Vc/quH2WGMFwSOfynOUoxDOrWyJirSA0OXiW88k+bfuRGs73znOLJ2fuuyjhmnskNij/BFl02faT
TpQS0ryfnmDLJdEMNOtIzqj5wfQg2p5RJFKFGafE04Ic4mJW+nTMG3enTK95b2jzImiYfjK/CDAm
zdmVfA/z2en03yNxAT+cPMS6xm784KfM9vWUkoa3vkA3CWnQPeetNK34jAJOHuOUjrghrtsLwfNN
B0ldI+J6Xh4sPRVH16/ftj+CfE0poLYu8BJf3k+tA7Bu3WteLPQfdfWa98K9OF1JGEWRzT/uyOTG
TX7k1FdHpafNBW9w92ZS4Nvevu7KcUdZywKOGU8PRpk54bbDYZi+peMVL0pYVpQ1fn7YHifZiEWk
HL9aWLRHTEfyPE6O+b549nl7i41FINuYzMYd7ATr0aFd9neP7uqzmLzSf8py17wOM2P1tks3DvZm
ST68j5DoRAQCpsDALT51VKnbLocpnff+Ao5A0/v4CYJCFsL47EMwbMFjWxsy7ERnPLYis+4WOWq7
7bNPbXqhzLO8N7XD+gxuF+w1rJ6tztRezejm1/mPa5MIPrW9GWU5bFTla19/35XJDy2mvU2+l2Pf
fI2+wPYHkS73ReLVb8PitheJh/poTqr4kSgj1m9eLSOtZJE5l7QkDbAxY2rEZvP89+gIRIJ90grG
8ti7B0SV/t1rb6i3kcLoi2eMZTRZ5fj3Cyy1q8mF/ttPOnW0rJqfzNS4bz4aru1DaoZm7LafmErG
+GH72c0+S0MzP+lm+psOsPacGMUUBbYJZZApgYx9D+FWCX5RkaPS5+63ZuSgJQhwv6FCZ2pSW8PJ
tRvvhqvGOfrevDASDlxV1TPG2uaSe5YMR53FKsTa06gT/dYD+d8x8/Mfcrk8z7K3b00gDjpwqlPN
CpZLzC8XHxcaTjrR1uhi0hGjvUd3OO9pv3x7fkt7xsgMVnb+yrwKLlk+TsBXOiuaBv8MVcXjhJTe
zcOVATdUmbsgo/G2mMOLVtrflDHOZe4773gkkp1pDgPxa9I8ph7nqHDa6ZAOvYqI6emuyP7av5uk
MvPQo560fml15CHXJ51qvTk5ThWpgXCyqUtP/oqr+u/j//9525O3DdnI/752Uithrl6u28u2HWzP
WIae/7Hd/O+DDOMBPGfHJj4asHgoyF+PigHHiI3heNAE5QJfzDf21ewmVysPQ1G/155N/SVjBZRq
cjk1vkRd/knQDkw5D89B7w5thP6rjbp1UyiduS7UoN0MWSIyYjFGo8w4uDpsDH9xoJr06li6P57U
54sWGDJq+pLwKbuBB68gytN5zA/+QKyucv8+AVekjIpGyqhaN9utAov7DGZzMl+KElY3crVI6v80
msYHSkktirYNQuYQwF4a0o0xoRbJQwoA55B1w2cmkgYCFQsAktcFDs+D7XQPAALvvKQXp+3wcJaJ
g1mMedgUUGdcjQVD3g1v24ejOtpGVRVWeruWHJslkvavQrJXjZXKsfayN2No2beQr3oOq00UvECO
PcfK0PUF/ij530ajHbfHtr+CsEtC1yI/W83FHkX8DrUjkuna2zNRSFoJZm393lIrD/ZNyyquQfhU
hkuuJXxpQIT7V1HwsCUwhFXxcGjM4d7OM9IxWVp6gXUw6kpEkJ9FRISsiJqEC29T6/CbXBVHcZEW
e6pX6H3X//N376j0GtJZuF9lRkC+vEPIqy0vRpyfBS3D82Ko+pAwVNFiQbC60LXe421o9nlWaqFD
aO3OHXKxG2T/BGJanfSURmquyulkCu/O1VCVAAMHAUIXmoZIG2jHpR/fMzs7Aov1z00SBBGLRZsU
qijV8z4yAr2P+mGiCDlk7s7xsRrma1uvbRvG39ycD0ZqYVWe4t+jEH9yL652vuoL2mvWvQ1N5dQ3
pDktXbI3p/F9WM9IfT0jhdb9e6unc0aJXxvro8Rpf5DIPs7Y7t+XLHBv0B9cX3mPWtOl18UEU1nn
rX9R7ATB9zDsyOyxj32nsU7PHfuQexnpTUamwNb0Z6FcvGkxckXC52bIZmi6rMFQEJ2X/IJk8106
arnK3CqvtbDb52Xuin02J+7NcRvriOMPIIlKnR1NSO8YN7EVDcqwongCs74G0GSwpYFomc0umDXr
hJoA7pZyjjUZXVcCTxq9JSZYn18Te4wfiybID1YJEcTBPAoNlyoj/6eNekXNtkjzLDJmOhy50xE1
NBrGua1KM0ptMu9l6x1dsNJR4TnQrxUKyJOwimvOEjnaNtVkPQZCN1jOmnf+OoClK6Lvv5tCM2qY
00Ty6Z72G7jEmx74cscELI60Rr27qXYQxUSzgYIIinAR6RqnvDd8O+B/jvNkPqaWCSFeOCzB/fyc
Wix0Dh0zf87rIQuxZ3GATKM/jVZzV8nZjP67gfMyhEuPekmrml9xih+gbuYa77H/9/2PgjNgGkrC
ptoh3bdZDmFt3VByUpCS34NmmC6CEzSSMn/IakCspTnJaHuo/t9bZDuiw/Cc90XjBCynCWhYgkYz
ytYNzkbtoJOnnqAGO1GteayMTOdMxJxeqjinHAxdHIHf+jv3dlbPaKgF8xA5GjnwyaJfkFbOV6ea
7gqyMkPdhPftrby3bgXBbZvtrr5x4oL1Lzrlc7cZmwukVRVtm8rSnH2MLZ9LSBpHy7ppk6E8VLUq
Q0NPkd8uzT3+39egZ5THAzz83fi69++t+H9vsTMLYBC9fPy+YyRdY4y2W/YU/9+72x90gmKq3G3P
Sec20baxgozrSle9JbaJ5dMI+mjbAF0WUcyM7e/d7TG/ADaUpwkY1U70UWwNXAxyGDIpyOSQ4eAN
zddCC9SaQ399aWEylKTW0uzIlZt2mu1NlwVBt2e07dUI/BKBdYWhiK4bpVFCF66mPlKGpgVqHpex
ebeHhUKNrT/FsraYS7TNlag/0OBQ7A/J2oNdE3tOZb82SjlW28Zlth42elb9PSSqgiqMXp8q5fqr
2D5JAf/8FLNc17VzbfnqOGXFj66cnOTGZA8iA+n1Ok5twxZmNAof1AxphMSPlNdII1yscs1RnSJU
/FOE0CWmGzBCnV0CPQIYggZcwBfVBgbtyuNUM2uCxP7eDxQw9hjWmUlC116nqrazK2tXdUEbkedw
KK2Ya3Fq8mNXplWGmMNBuMbqtUzMJprXc2UbDrZb/++xxOWHCAiQjiu/CyUbYshRG9ww++WHMu1T
BOcFUWlQVgVFZpKzU98PiWOfTl6lS7q7LMbMxn4t4LYeoY34D5NrHhXL3B96MBgsAtuhMC1XrF48
XsZOu8NLZ9zUlClKwAmPYxZxvaW4s1DxwLcSx2xKO/An5i2jxfpaOf10JUm33BcvqRNMz7VYgnvC
bUM4DEOUBzQErZTekk1LPHQTQ5zmLJkfxq6dd67U6n3suyYFwsDtDsIcadOUQ0ot1nTuDGfNo3TT
x2osKp/Ze0U+ewXkts3X5Yrn3KN4GZ9MKrwHyLz6fijH8clzHJZRhh6fU3c+motWP1Z9TZXYtR5j
v6t3ZkDrps/S0KP48mkENiDpbh2t88ncOcVQ3BnoxEIDveURJ2sBCitZ6M74JmnRSfBaDvmfXo/b
23aPWjxTwIZBpcyDYidwgnxMtb3DGG98K1tzD5ZtoL4wiemc7O6wPe61A10EMzUurlX0733Vn5om
d56Dsfnq58TcB4VFTamT7tmcEcCYi/Pa6gQ62fT5L21mlHuV1OKjMRYHG0NNU2j9q1/ohHyVU2i1
AdbqKpmxVBupdtEbrs3eMPcfnhtHTOeDX50NY8u1lgNK8eIEqyillHPMqnF6lvebh3rbWKLNEE9M
AdjuAqVE2xg/RFghHqic10TFioUBEw/hlIQd0W5n7fHeSc1/t2ZCz2rU6TRSFMS+FF31emvOlgqA
59Sce7vm1HGA44nCnkmX67Wd6bjzbkYIv0f7JTnUotvhtZrxUGITxEkWR8TlAgFXc3/RU8c8i7r8
p+qVHqq6bd8DKAI7cmYpttmLtjctRGe+bw9H5g0y3EBLQ/JCrN05aS39ffKzSExFusuBl7165gSY
fBr6HQou6sn6/RbpViKeCnPDJTvNFguyv0ne0rKcDm5BjHmZF1wKAyme+q5S141bZBWyOvy19hlC
4Ufq2veeBoeCM/xgLzmir8m6d4P6mc6U+YoFVb66GUNDXofZLHM8VTjXaz6F683VGXx8fbed6Znr
W9esPnozra6Z1/Ctcamrn8u6VDfL7DGbc8/wEO1pekfnxlsjJTF4WoAQHs5YUewPbypP/dJUv8aA
Ols85IRhlhPUpXa+oy1K7duxvIvnO+aTs26WYSGNhzo6MTQFKxaP8a/jRxbkpcSHlO0U0orQ6Ptx
n8Xu/ARmqr0MKd222CrgZyIWgSpeXc2YuSchBtYnQYp5mMKBQtef/vIFU4m4D+lrqy90Vy4+EuFE
cYCtJAgoW7gdNvi1lECpsr2jQYQ7uQrcY1s4Oq2Pef7tl+7BX9LlKwgGFFFlWu0T3yKaRIcgpNkA
ceSas6K6Jfs9JdkeS4T7j5Z3E+jbYUxOTM/8qGnlgYEs/UIAmRwrP62iUWGqUHPOumj6APJmvXWO
ntFA5EJgpvifnbj79+72VzqcNEkdpoqNiLsXd2Jwnmb707bEcoIcimRlvdv10+fQGyjuzPE/wtGX
+yFNwmQIyocZMcDVh4nIsEEF2HErElvGptq5fUKvNJupm1De1d3f8NWYE5d5+mrHNALoksznREd7
DultbcOAE7OtZXytT46D3UOXw6+GZvJHXc/DHvFO9VAmzJIy8k/CCin1qZqL/HPM+iPaxPzNzqYv
vWjykPPD/zGF/9T5ZvfP6Da0ZuI4DZfmTPEH5qgovNBpHYblpqRE6hQxga6JiGbPdV/jhcSMnBnB
SfMwQyWeZhysaRgfspJo8SxZLvYiAOovHvD1vH1vGdmr3H4bXHd8qTjna8uWD9gY6x25VcaFH5HN
t+HjPNYLPA9CyWjGFQ4uUr40XflqdJY85Nby/Zdj5Zusa4Qk3UeDbtoraGPJ0g4fvOaz6FfmfseJ
0dMq3nXeEu9mSX1rxuPMOWr7H0sz+SHhG4Ww3E+LDn9VX6ZONx6sTpzKJNWPnR0rCqbp2aKUdKbM
lO0cd7TP9VDr6/W1OWiycA6pSV1mU7XTFWbBOJjTzi5ieWhq03vpZzIgRVMD2CXlCQ8l/HpZqORC
9Wg5WaVzyws9/UqTvAiXUvuVGho9uhy6LJZbbT8zIv8W0x97GunBjlZ7szSbRMt+MO5Frt4nzQSR
CvD+Llfiu4fN8VImbRvFa33T9Xvnx/+amhbkm3SM19Ewy2sgK+MZ6hZOtkyUzHyxXGKv+8lbYw+q
R4au65qHBRvoxTBBUIk8z09ioTDnN528DBhKwrwPWJ1JvzzRFuEipifzHVIZ6gpZ453ofjVQMoIl
dGztliPSPtAvxkPVW/3Rl425+/cblGa5xyTwCuIH/GFQiB+R5UfUyNrJGdPy4jfrUdGtl67IrIuO
Xe/axvRxDUPsrcGZcIFO2j3pHaftnuMOMQ3WHEZ8LZGALHBKaG7tHS+z/hRL8wd/on0kGNc/JCKb
WEZ4PyOS2CUsmIrtwGF195KAkLDrljcxIbww/Mz+Coa3Os3nO3f0ZwSVQrtZOuE28yxWKZF+FQR/
/7vpm5OnqX/oZDyOeYywULOYWmTLdNUwbYFAyt8yDaiNhnwuTOs8eJgLFTxwVs6Iv4GihWi2/pmc
Ut/lqb2caVPlL2V16XvhR/1MUkKiay/CSvgVCkGF1DWX+6YubrXDKkxgO94twEzg/5ZQb9PODLfF
tKiUvMZgi8dRBC+loSGAgaavKmQPkxuIe4Yor/Hvy5FlVbt+QvRP2o1o2EcA1od8fKv0Wd0oXvj3
wFQr1hWD896n6akK5oV4J6MlM8Zu90snmkNW81rpdEHE7t4KffwgNUK9mxP2pxjY5BR37dfaefzJ
0q7ek2brHmYBf9TBfnjk00B1AekVQlIMIm2c4f209W8qvNBZM/NpLBL/WFAe27ci108KQknojKQR
S1dENabCd1enlp5U6a5aT5NB1E1oZt30VMwEL7eVuy7hxyck9tXVZmq/AzGR7ZNGnOTQr588fkss
iLclOtbf8Tqj1KazixkC6Cbhbv6TZXVe2A/D8MvnwuKqID1QLyqRBxnZ4zKs/ftY2+vmot6AsR0q
knC41AHAc5Ym2VmMf8e0LvI7R1gvpAC5ZzfTlgdTI09iRIR9ToIpPpb0Pmjhi59qpAmk+uo/1Gjo
quHtBcjJbMl0s+cOQ+CeOOzm7PiEF9QWA/biOuXVxiQYKivxLppeNmfhQx0krhq52KKNCy7hyTrb
qb3H11R+OLVOiYV6fS0LrvmuDH7pXCz0NKleWi9/wAmr7+3BDR4y05J4odLhOjdZcq2MxD0ZDf1U
U9HLcoevqukSmrdVeZ084yQCyTUsSz6dxBt5wzGqbyKujVYQpW0dSh3HSbjlfJk5XHneAv0ng6UQ
H5s3Zb0lkvScok6e2rwwDrz18kABy3iuulx/5gTup7CQdEZtm4Wf3d9tUvGqTvuDlgmAg8tgMK6k
8Slt9eHE9QNZlDL7q9XJ/tpmXOWbfr4kGAtPzDji0AjMkvDCst8V/OXaA026slZe2eyXOZbjG9F0
t65Q1oW5Sb2vbZMyX55aV6ZZXN3EVyq7nKx7p7vqhXYjf68AMVRKrnB2eqPyVYVFqad34OFOdiXF
1cjii6FX2mOcLEY4DZzKJdWwj76gR1mrd5kcszKr7iUE4HutW4wL2JHH7aGqMJDTVuYO2N5835oF
3mXdex10Aug6I/gYst59yrqPYTpNlE6e86yhAOx25mmYoBi2dnHwG+oknnGWacMJ00IOtfr6lMCA
3lXOyaRd8W25dHzzxvl2XNU95y2jvagqyKadsbOaJHkpZpBSlsRGg3UwV0Nw7By3PstETh8SXVJe
T8Guquzyomm2eAHSuideLTn7QSJcqNIJpb/K6lC71C8cDYpS+I+uKGHCZP4l1brctb6nxEhQasTx
eVwIj86y4m4emOc0ve/tmMv0PxJZ8aAXNRI7z7yqdFowfnAk8llNHxhPljBHT0GDyZs+mLMgpIz7
Z2Vbe7NNiifWEDUA1T44uI3bnx0KGGvtILltG8KX2W9tDPsAd3RvS+912xSUdmeTBJmsmj7GCjFU
lyf5KbNSvC1ugAVH06M4VeVNxFyO7RoFjAGF+VzKlOCmeDT3sO/bbypVjwRXf2qOdmYtPjC1YijI
FctXX/nlff1tzgx3uUoy5FR+cwSV4CJIKSHelEN5mqsg55udi1e50KgJWAkMnRZylTLu41arqNjb
rNWz6lULiuaqU63NE6Tbson/CQptjjIlIFW0fXs1tYKFSqKjIR9tgl8Q7dUSPMcsWGY2EKGZm2j5
CZEtabw+67ZpLJ8UTvtbPgR3CRRqlpQNIrOKhrOGqMXz0GbLtqsincJ3IDjRigFmEEy7m+fTo6KI
GTz7kMaCMvkW8BbeVeO1Ucl0BI1oE78vk1Mf31nk17hbyvoBgclh8MzxLj0ZepM8JGlXvDlpth8M
oqo7c+0GVsJ46BPbu3R+/Qnn0XhAx3LFcNddLOXWb15tRPXU5TRkugRS5tRSrMizX9Mcyfw0+mb8
CsNsfDWXgmVI8Yc+liSgLBFPrIAr+ntBvJ9iLI5V1TSYffLu5o00XnUBus1wFC0IXXq7WngQihvy
Fxg8yrOUQc8Eg40rCopj1oRdHLqBU/T5mTkQquhponzWOLSHR915TaV8SGq7+glM30L8hSAFRmZr
AaEfVNF81W1CA8dz/rFos7t10DIRdZjFO8Gpq/08qggCvlGm0m8VrZYbcjwZjb0GrrmD0ijklzcg
rCVrKCNfPf6Q1ITPdPAo97F8p+b8mPXYmDqreo2lqZ4sAj8AKNGlZx5a6b3+ozQfvd2KsFeGjriN
runF8T1KRl0FZRks2jGbNcr/hWO+w1NliJu98mWsAOo3vviTLeWb1yLTGVS2sHwV7ZGmtn2krod/
PL4TxuC/VF57S4vqQNHKiSYiIPK5n89QN/HCUPRg9qYnBJlR1XmYBj1hTSA+XNHYD9tDaSr8A+GN
7ZkoV2qGXDXLTI8PXFaLnWyhMg/ILO9m0/kNgBngndI+SM6A+K668TGzk+nRcNrkGGABpHOjEBHR
Tc4dH93/pJfvrPjusSp1+z5TxZl+jBdKhJdnuu8WlY/EvcvN7sFDAiF9M7mN2LWeJfUMHI3am6fk
cRGOfcSalh8tzfJursquCJzbZ9fhZIIzsDc126G0VdIUmSlO1hRVz76RBie8jeZeK5s3cyk5+Zbq
scOZcrDtgDHWN95cmJPnJCmYMBhwN5Fln+mKIUbss/jQxEty21z52yYL+iAq6qWqGKfan6rS3Ou2
0YREDIEvkJJLUO6RY1NGaLoXxP7Gk0fO1FnPStJWktKtwp51KAKIjFk7ISxPc07voJdP+brpqrDT
bBRIXkeoCF3VvWFc01EvvgwwFrt5NoaDOy9GJJmtUOq2clScGigaV0FsrfL6TC/aOJR+5+z6qTUf
st4qiSgJ5HnQKBsSITWeBGSJQ08lFQNP7ZN7lPpHI+telOv5V0ra/jVIgPCKfOkOmktkxFKI5i7T
6uVF5IRUM+4mRuafhmrsX5GGsJAXawiOFH8qUs8e7Dld9u04tZFTItZwfVGdUalHQbuqYOofEVfJ
bR42MeisHsaMEzPW36xByVtcIL0qOlO7aEbyPC+adz/BXXudJed7hlHs77p6SOcFKi6j2IIGTvbf
QTcsXxNxIlyXrPy43UUgcuc2CxpxSgQwduo0MifDfmituUNeuti72mk/LSGtx3H8M46GelxEgpWh
QQ2kKMHeWEseC5LRsFPNJavToNv7qEscO40/cnsiu3okmdbM1CMnGp18Ux/2sUIvSvAIVI/1p5o2
xEriiYjGoROHeFgb2FlsXwF9sJnuqfp0kaS1SiYfcp4zetvILUz9ngAHErvG+r0yx26H0Nj6crvl
XC2W+9S5GAcIHG4ay/1jJwm6YpVPz6PX3TE7CM5jpiO3BaL6RjswuM9WOblv9ZHTM7f2bRCZdRyg
1KamV1hpVFGO6uEleWuWDoYhdarniR6/WQOnTljyZOK+zEfioJN0uBgUVCJPDaFlm8Ezuul8ZxQp
7MP1LmKvYe9hzX1cfONuams0a0Nv7Qqfc8XS9Btq5uZApdTdDXNJpoI+6LdyJLi5yrkkGiTkvkzq
q9LM7Nn0hHhpmCJriflVu7r+lrkcikSr/721PaYNfh8ulXXypIZ8EtPVi1UGN8oow9cyU+Jq5wFh
EyFsNcHGbpiQi3000CBhRlW0EJP5m8LoizX20wsobvJgS/jqpotgWY1V/+AIE95WCUhmEYPzZvuI
NefGlZ98pDIMsrz5UdJ/I3zlKeNUP6XOQn1Rl49qwX5Cm4Vlu4zdhQy4yf+1umTNHIq8kyblpdTR
POk14h2qcfGrLdBOm2Qfemk53Vs6ZrM0E6tzoCkvmGyJhdONOCqOpWWPd3k51HtfqvhHAn70VOt+
DrnjHRvp/oHNmhwMVaJ8MRFgdaWuPVNCbnf6UhdfCBc/EpqT13phFyOr8YtLwlDYBKQSM34ity+w
8ZXIjahR0irYUKTbRpvhSSRL4EWw+rv94gVA9VuArdsmUzQ4utT62Sq4QPGx2iXJvlXqH5Mh8tIB
aGX0OhfapM459Vf66YN/iF3azJamHf6HufPajRxZt/QTcYPe3DLJtMpMeXdDyBVt0AX9089Hdc/s
s3twgDl3g24IclWVUjIZEetf61sVkzbs1RopyLTJcLNrYocTCwZaJBjqDt3APCtXOOCZCNud0+3U
TEF/MhXg38y+9hay7yZvGeM1iccRiMnk3v0kg+bddQhc4DZcsWMcIAEsVcamshCUNeNkrfJwY476
X6iM/xFxAZIC//8Tk/Af9IX/FqbwH9/136Eb/j8kLmg6tJT/EiL8v5AL/Cw4LD/+K2/h7z/zN3DB
Vf/lAlv1oMXomumaBqHOv4ELrvUvW8UipjqObdgOfJb/A1ww4B7IvwEL6r8MC5Q/eErX0SxX/x/x
FfAy/2ca2VzxDvxnqUAeoDz8E7Pp6VXpsh0r9lLUP1XGQr30vgrn27PsIwpj5/de/pSK5kY1KI1P
khS9nqB5sawHA8ZPDPZCeIyxLybmVEXUUQuAJrgflQxdNXLCqPWIpkovIXym3bm9cnFHSTt6ZajM
k40/7azWAVyWn8VujqqteKCch3RL2URCEY95URjQBnJtedAm+JSTo5RbyiYvRp7JsBBFHY4Wg5lF
zqBHevci9NdRWyl2Rbbql+RdKuu2Vpjn9StJ1jbkWaEIaNviQfb5k/QoZGtSNjIOxSAUn1aX73Ky
YpofjEDmOIDTkVSVfoEr+g74tOQvXDS+am/nTP3AO3uL2WnA5FSC0RSHeRm7TZ71Lsq5ex06uaH5
w9k4q49+HscNQWhtl5pmE2RJ8jCI4a6JOJ27HtJ+m7pMANRAZ/8X4uwVQSdNXK6NxX2WSWKWNzzc
+qnvhjVOe6rKBal9HAIhua9j7UdYqU3BqWaE/RDTAm4uyR3Hwx+zUG4yNgGpBZ9XxFu6F3Yp3VZj
ZpYMZ+uRw1HJtI0+5eIuR/KwlubQCG0J+F3dqtXyTGlihm+3Odr9AjIiroaw7ZiJjCoCelNoDIxw
eDl2YjNeJr/TTZM/6e63GNJLmyt/9CEKOoWoWLYz9GRnLdaXp0f7oixfytjlerB3cW995U48sueq
rwCAgmhpb9knv0TCvGH4uUm7KA7YRiR+tsbwmskOqrSnWGPmzCzc+7EzOXmqGxMx1jBv9K7/RsRC
J+pfMI+w0V9Mv6TK2abBOWQohT5n3pjKyFJCiWQ0tztlTn8ogsKRmcAlzvN7zjvfxAp2pkmgCLQ3
EfU1aiKOXYkvEL5PjA6gx6eRyKTral7QMcLfujRpD00cn0iAP1iRtjHV+cuwfhj76sGUqAyCFobR
samGecRvvcg7fF5ad5a1WR+YG1C+MBbnGhWcQ3WkbUVp6cxjbQ/Ff77PsHRsUxkl517NDmY+9w+F
ZNHMmz03FnE3NifIXBTVpNMjpWbFXkFkNqTSbcBGRAfLi16XrmD0Nls69MVt0TCpcjPFPLk6wE5O
RZtUEYGVScKDJM9g+jBUqdKUfGain1Slj5BRlGMTJUj+fY/e0XP5zpF8lG6fHJKkmYOyx3NNFiku
w7xr3A2DOW4XNizQXH2HCeId2Pc/ZZOhMX20t62RHQmaLTfYziln4dqdIOIR6l3ekgGkVjK0N2Vn
zlsJEw9lat50pnmtcreFajzmvsfaG0WpEkbcpba9I+8G/Il77VuZa+/QEVAJNB3thKzEQDl2FAK0
tdEF1h+6nm7dMgNIOGNa4xv2Md6BvWK7O6vgsIXXC00XBstGT0YGOfQL0KNpLI9Gwq/Go1FLwUlS
T83DNLv5lS3d7NPueWwdi14WSq/5miHxwOWnsbMUtrBRQ4TwNcf9ebHqPihsToBeat20Vvwlu3zY
cbx7HtvU3mNMavykb1ZgKngDXhXeBu+BHrhydLerejaTR/D7oYGjFrtVMOn1W9E71tZUzP4EWW5q
mbos05e5iPTRmvJg0VqOL+Mg/EnrQNBOmDQ405IOFs7NqADpsBeFnyfOES/XQ9tpaMBvi+Ub214b
NhoNkmA7z1k3OPxpzL1RVrR7TMqcXdSEm6X93JkGPiZuNEOjzz7B6O3UJe19FWuHOPemUAUM4nuj
zRDIdk6yKUmK1oQ/bRzGwDieDJlE29lzdoY9VadqlgczSd9ZQDmjLtF9OgpfZyB+pza4RxbgQDnt
fjejKRHBl9RGwSvFc1eWH446nbPJHK/aauJxvehLZAr/PiqrW7YJrd6fSlaiT8mlhhFN0AO9/EmX
2bNoFWMryxQV2JxIKcsUZQcVGrfr1eUy0O2hxAVQbzxaAPd0jsxBMpQ6MEfX22LwONEQWWz7KOq2
SsPwNk3IT+r67Zy5x2RWTURKDDVQZMQultNbwi77AuvleZhRaryUWqa2moM6I5BgMYwKOl25txZJ
qChWr5oHf3RM+41HOcirCXb1YrbO/VBZOKM7HqqWQKEwqFgNNLddDgZxwKdKUW+pJ5hODH9zws+N
2FGRGFQZLRhdOkyvIGnOLGhyr7dGepzr27JaYLTlpkayOZInu+c3oico70skd+4Ai5LAg86ghDtp
jg09ot4jsz56vU8Pwi3C3ujaNwt06yYpNTWAWyJQn8abnoPzNSLYuvZLhHSn9tjHq0/WGvuFoMPT
rD9yjplORZuWIY1sD6jjTHLc9iVfiq8BEQ53cwRlP/f2i7ts7THwdBJWvod43arOtwSMhWBqv5I4
IapbZ5eRmP5xPNrdwvHD8GbARkp+E0vGOvW8nMB+GyRl7ksGsL5eeKRK0D0Mb8p2noaE6bIYFwIY
hpuZ5wQj2JFbtc5OZL6oxOkCst7Ko8oLGjWje8scJ6c0Sy2x2OYdBrLZ4BfLmcFcLCvwCrxN8ZIo
G6oniCbXsx0y5/ICYbfJsc+gLOfdYQZRdWYSubMrZRdxVR3ahTVwoFr3QsvVvhnaQ4PoW1csJ7rr
2Ovhm90Jg5iEes+qflNX4ehXPZrV5sPNlq0Wbae6qgNAmXVo8aKtBZFq28R0prfkHNRIwr5mtLVt
K8FvxmOgveCj2BVa9p4rAzcSu1rXJUzNk9vbm5pqiNAAJ33MiGUr0cLdkoDfjp8heYnb5z75I7v3
2esqElNy2LVO8xg7nKjhlXqJ0YYTJnpsUmwkME7FYZvDcESV6Pa1HWOSEDsmn+6hLGM2cpNR+3Rp
PKuqvEBgGDZihl3OBOesgbfctMBOT3nlfDBRB6earM/xOjdusoe0pfAZsjrZXns66DGXpoNpPbTr
4oftkHfsYsCDau7icoByzWBHY9Fc9JdWL3E9GxYauqL0267jpWLqVKWgDHW1dagrKt/KZvijrxFB
Z8/EMXk1xaTR2oSnoR4W9lgVNqAoWosSrGGih5BYEhGN3tejsd72et0GeSm/MhdXnlFb9R6e+3bE
+JES6m16a0RJuLiaPZ/USLh36yVT54V1Nw33ePtE2CzEkhVyGKFdom1F0UwUpWCd6lP76Om45xHP
73sDpm/C7nbLmf5MepI76BTtxtomVaI5ym5e07zYRFEWyvK2LbGruvIOuJ+8FTpM3464OTZ3a9Vq
HvHhPOZ2GvtEnCX1Ww1TnMSZ9lph4BvxAF9VRcdAwkEkoWOu29lYqTcSLY5LoP4kI5CfGD9XDFD4
NgvIXGgmmE1KXb969rsA6BFEtQ5AXWDuSySO4Kq+mYX+ZhncCboxAQU+5AMvFEztauwyZmORHnpy
Gm5UmgTUWQomVRwp6r1WAtvGMDvvw4zPtIZtuSzZNe4KBgcoF1bbGxsPDwhbFwUTZpl693k5fNhw
ZZUkyjb9HJ2VuvxRhblvmmdGbJ9Oq5Kj7WkL0eHnuJ/RWP0k3eRb6Ru4k+uczvtl4Ljx3Ho0Q1cf
A3ElJe7AFhuH1IKw2PVXRTUPUYRkFHXXaUL3Jg8ZO8yfOgaIBpuIHvCAS2tAO8vtnIw7ciSbRpE7
ZaGqQul2nb08W5P0FRpLA9VIgGx6XqAty940rHsDt5LvOs4nNofAjbsbNPYHvhHb/JBsa72+c4X9
yEoLqDL9Gdh4+8UsXyJpbFuQqRsgXae8GXd6R5ypY/bul712roPaap7Xb9Lr/Mm1vP00V4xOxntM
MzeuYMhXmtpDpbUnudpjyEsgcTastIZ3Kmb7rprdI1f2H0oLwjhGi8nrbV3jmh9Qmwe139YFLXqL
uXXb+gEJ8WVs72Kv3nHFPiLAWZlKSYEbLkTWG8P8sc1bAnRMqPgHG0PutYFzh7cAiQKqjjnSz0yU
ejPfr/8uB2o/10iCOqzxCjm6ysSmo9QbmoC3o5LooTtRiKiOtfAdg5Zld50W2Ihsjbq+QM62JwC/
jIFNHtFJU6RKErbgrzZzne5n6lM4ehywEBCYUyugCaYH0caGt5GehSm7r8pE7iX3Vube8zDpYVdq
bxjjXsdW3kx4nLXmQ7bDk7LpZX7vAJW61Eq9na3pC5v7YXHfIUG9REkS+bV4JPd7X+byXZoTA+LJ
T8Vyk7T1zqSQvJbVpzGrt4Oun+2WDQtADdcmkqw780M5uY/2XBqrBPmK7+1sz8Y+0/qDGB7IBKAS
11c29AyJcSiPxryptZU9VzxaQ7FPrjUFOD7df1tFGHOgtCWdO+WBE9naJKhk7G9rcA61y6shQ6Ns
bxUKnWTElVLrbA9V7EydYzWY0LyrQL2FG1Hh9eSkdzJj4jU2Ctao+Mr9QMBQEfpt0+tHG2drzC2C
scMZmTysaSBngncvBUgBsJAPSKSP7iJuHJkiNffbjGCa1VuXseyO5lJDpJ6vrY6DpaiUfec2lwYb
pcYxjFlJYCvWDdLAy2A5jFN1nyqpkivHOAqZvvW5eoeJ05k1ETh2RyDCvLeV/lXmw4mb0GYY5I+K
tddUyrNnp3BFJobyCUW+xZ4Aga9q4n12DGY4LpC05iefHluNiQ10Gyn1Y7w8darctSMbvUX6put+
01wSGIZ269kxmG55SJ0s8IR3rAg3zgMUaVrJyDfyG2BNLYS4bSd3H4N6j8ucjLQ5vw1J9nvLLAtz
Kwv5Rvz93naTD7UL7Ejs8Vx8VXEaEmF/EJU8zWP1qQJtn5U+aAf56Oo7bC1Xz423MNMwy3HcEuLg
mukdLp31wPjEY/2jWdEdoSmqPGFXTe9O1zzH3OCW3A7Rax/bwv5m3h1z/btPgzCfVE1+e53yGXfz
sXTI0kdqABroJtOqwB6/cGMgfaKvrhdLbGVvVVZ/dC6bt8S8iM4gapa8WtFjKWHpGGq7awcT5158
JjuHVxAz6TR6yObWOnYV8q4yqEXV5j/6yEvOadSXkno7P7fWHXAV1A5RTTRugZNPKt5lYjNR1tbr
aDQB97QNWvIFS1BYF2+9kn2QBwpw5Tz0VRJmlFHOJhzwyCt3PYMeReWMbvUP3DAwVCnY6QhDYjg8
KvZEHxSmCpGQCGr2ajdTi2dsjUxbc9j0wySHjIhnrM9nXJbnxJ5Cq7+dPEC7jJtIh8Pl2ktdWW+L
e2dowoQ5UjAp8qSY784FofHq6uxGEMcGVp8x8ef0OW1q1yeAioOmT75bPd42g3lNc8atHHiDX4Iv
CdJTUwx7zQVJafb5PSiMW0wJQOA9Haf79A0D5LlmhLKLAb36OXYOVIm7uWy5u+XKY8uy6UeiPs8t
rUuqsa005xmEjvDnWuwYb2/bOTlUmn3pPFw8zV1uGdKXdfkmMeE7WcuhbbldTNPXcSCPs3o/eohO
9O+ldvviTdVdY7QNwhdGRGHOvlG04I/mFMPDOO5jYiEVg4V55MaBOqFmSIRTPXY7JnbvWmXfaflm
KbVLmRZXyFUHW1F3Wjdey0G5CktsZk2GWs7RaGpwjjzhx31iZHGaneGmZwA5Y8LKZPmKy+0xE9qD
WWMabeZzveCqGCO8H0aTQVDKOBJVVkjeDHIAG70mIiTKMdC098S7fTuLAt2udsg5QYwDTHduGroh
E2M3TS1nMPPeMsbb1ilfE3FV0vKUmay4nP5UzC4z9NaWRFhvvGpFzzbZPEmuEUO1cdpExyxpX9Uh
eyTY01KZyD1imJwz0uOFYSYv+0o+d2zPKSB9hyJ0ZgPMTmskzmDR8mXfWS1O1fXvKtX5JkGlKGFQ
b4BI3uHWFg6eyRiYk/F74TtjvGfjxLNStMFomT8qJ1oSMn+k7hxLaQR4LEPdm19wJt0N/HQ9C4VW
niZ9CF21+YlzakpnHQaLtby0TXmeCCkUC43nxnBr26RQG6We2eIL3I/xxqEseH2+mr56G+zh2dO7
dyELpu3WDj76rq9CEzK/XuOqIvGjsx6353L+Lsz4T4pxtFOLj8jRUiJtZh54Rn9PzTI794WYUEQg
Zd0jbrTMCDBi5v7MKcpew844ca5YoB7KMbrTCPe4WUaCZCLvp1TVQ9c+4CW2sPrhe1BYSPuSQY/c
52ZJ4ydxCZRsn0lr5lv9uGzLGnmyBZjEJ+IK+gGCChBBq6cZb1TplBmtgAP6Q2a+S2u8cnJlwwSb
izD4XbEcHK98qCSlOPRNvLaDgZ+mAmgVxyEeq6uq2G+dTs5zYng0G+I7l/Nx6n/iplxv4M/FYJuB
UUDxauaCwJ/Ha0NDN216amuYyp3aCF2hd0vNbznVB05M46itX3pz9DHVUi0nh3PFtXwsLA7o+YRH
Fqzb0bRGEoKpSvke3K0GC8nY0DKxoG5X+AEqCh43huv+KboSDawjyeFBvOkVIvoL908bD5RvlTQD
G4l3C9wV3c7jVieXFIsAR/htXseR71mR7vdzSaJXmw+cAHw3GOBdcHLu8FExP50qsvaULoIXlvG+
t7GuQzp75ETwuSRmvm1k1h76Ack8LoyN04LqMmjpPcPCJBvbmI+Z7d1GGo44vE6UMJpXSd7M9wzl
ufEKrNxx/Lgo0y3WtOfIcmqe9lwGVKgpAT4/c5/V+bQjKxrTrKyxb16ha1nmaw6GUFtr3U0+yuc+
L7xAnZ0XnWzqNi2nQ8u61WJSJ67I9oejXspeDlxrrIRmc8+Yr6fZOOsCHaaNH8M1FTFp4hbPAlMV
vKyiJh4wuHh8GoLYPcEBZPbu4kc1HkwvaQ7tSl+uii+GDB/teDFhGvWm89TWPaQmUuilw1MoolDV
FWVjckeb850BeevGc6hQt9cZTuxxGC89QCJqk28cSvMOcZV9JDXjx1n0B0szoFs5tXnIC83aZAJj
VdG4QayoYRfhdcZ35/Bs4ADzJKAVKoverZHtaZwCVlJka+0ShzPnxKVk5KbuV/ZgsofCZWbhztMH
W5ysKn8o+uJn5TrVhSe3ns3Da+2ORc2+Tdrpj3Bp6rNe8GBxAqiWTWE8KZkJ/lYHv2RhlF6vZLzT
0u9cRr2zZlYwAzHykpOjYsZG3MD6SoR/m0Bc9FuYEiRbJDizJOCkmkwiHIv2NsuMR9I/z8lMdOC2
Bbzt1OW1Lt0w17hkrcEi8R2Nb7PmgpLb2a7Y20XS+JUSwc4zD0tV/PQqCu+SMd4l0DdbceXnU/lc
j5iXFWs+9Lp5qrvmkyXurI7ztKFkofLNdpR+LNtzpelswb+0HRRY3Af1p9BlAESjCRCWuSxwHeaR
vOd8LThBFc+9s0qHtbb4XuLhaDG+C4gz/H6SlNZrI0zZJFj7wq3DUjiBClfZxJzd8RQQGdsLD6oZ
QwdTUXbjhKXUHN4iUF2Y+/2lpjLbtg7k/Z5I/aDHKdqBJZuwYZPSX9rDrta7vd5VbBOmb45VjK76
4sPG75NXI6OiQhM+Rs03WEoHdxmh+WorfuhbXcE2c/MQZ8Yn0Z9zFuXstcrpS52sfe6Oz0Rkwt5x
QtShJ3Vk9fFaunxfjMFMDhErr8QAvjF5JSNJKz6jdbHlasSvgS5rEaLkdNHkGcYdc5vRC+5nuvLp
xOpRZvW9RY4QEcRPhunCkOvFRi3EST39JEl7R0K1GN17ZihBAy5VVdqU5aJ9iKfiURf9VaO/D7TB
XdUXJwsk2c3YqQcU5oFTYtqwiIuSDt0OO6N9nKuJUYjdHhCnv+0u2mNGPXJKCpy0JGE30ixv6+dm
KD5i9ve4Yi0M7+NuGpotrkz+Mu0w2eNPYedvVtS9qqp1JSKCT0AUD3B/SPZ9z+VPDPXRKtk3mh1y
umOdHKGdFc8OdQNfqLHE+PD6S6sB5CSSt8dH/aGZ6uTL2VF9svlBrWYFsAL3ATAnpML6w5g4annq
wj6m4KJbpvXiPMfjMOOyl3CptWkn6vpHSdvjzEyxXfSLWSV3aecQoPCeIrvYLVaR425Ma18d2Yy0
wL0UcesqZktMqXuGfMpyjE37KRbTNXPwAXltsqdjjTD9VP0UZXPQpvJ2KEFXaNhoEzP2nU6T/IYl
KGYspai9Mgl+U9e/b36D2f/+8Dd2/I/P/ePDf/yx3z/x11+Qyl0+G4yehMtW1H7AHaNt1YVfYdtA
+ojWOD/59/JYMitgxLzc0xUuIFu65VFf3/y+9+83/w+fmxieFJRWFdhB0/zQDTG54mSxcWrxbGhl
WR9JAlR/vfn90HOc7uAsT+3KjT9laxC5UMGB++7kxIGVCArZIkqQNqlrcC5ZH645CXpCf9+thQNP
8PfdpdPAWLrTNvoltXhiEsffN8oKaPnrPdoqKzuy93iScKvUzcG1eh7v78P86918/Vd+P64JaSLY
YcSqW3yX4NOOE+TQY6+Nf7/5/dzvh79fcFyy9twu//eXwXu2R6fIiw3rxbipTBfG3u+X6/IZv1rH
RJOI/G9OvjN1Fjaw6H6cJ82RcSp0qvW9f7/5/RwcQeXg9cQ4BnoLxu+iUOuDDcE2iVxgljFyHGDz
z4XxzcVwwJtaXdKF6RiTWtnn3sxRFPENmB3LsUSr0sefvHNHTqm8IeJzKGTVnGptngPPU0KY7xYG
3TIKxNQSMchptIvd8jqk9XxszXmvtSo313m45BgcQ8dyJtyezttk1YEWswhyWvaryXoB+lIcBw4B
2WJVF0fgs6S9YQ6Xyst3sX1QivyP6jRHAxPm0etHysmn5d7NQLjqZtSdkio+qnPz2UKC3A9lRPE0
03Q5lhfZ1P2lMxuPO6p9YsoAOrJ1wsoaDg5dWJtJavwzelXxcuPJrITItjg/oSDFDkuVq8hLNYsA
M7NA+dDVgzKqd8aoyctgtWetwjWyVPah1pfqwD7cf7KjojircCfisjMug24YsO9jXv0GDlzFvi5G
/ccReRryR/qLsPIAA/K5TVN7x4V9m3aTe3AotKYRK2IHZKylbO+ah4zi1vqP1DtxXoFG2cLwpcdz
TWnfOXOnCLUApLaWY2kdkpY7tSc/xgl6KB7o8qrIpbwuNKv0WDOHdhkCF3UxI2AQdjbPioXPk062
jox1LspL4jjioiqPTJems7UAk0zqgpEKclu5rMxNrR19zufOuUCRPqORHuK0vNfjxkHKaoiW7T1X
/UNgHGhMRFNgA8O7pC8qQMnrgpmFia2qWLBVc5RABxChVnPcTMR80SYGwqU336TrI2H2pDCdY3uj
qU7pR47b77CO8qz0Exb7GgSkHnvFhZK9V9Y7dY9M98gGJFTXJ5GJEk4TBiqCmRzflZRcWeCZjfD3
c399+fcrlqCbZKL2LsBWSxq8hn8gRvFieO53by83lWjYu2bVg0lEJzPbS4T1L1OipwkAkDJ92I3x
o/bZ44xdNheE4YzmNE4avMtY+J2pPVdGTr7Zq99x+iPfLKiyDfC1ZehPoqA4S1FvrI6domaPNxUD
mD0dfU1THGsjvZEl+7wMI3ICgiI1QJg5MfgmdbAgPw0vZqXvB+pLArh31L1GMvQSYB52xD7VUbz7
Ji6mTbU2p5TuwARFGx491iplcu9GAAeIDVDvNVkjaEGpoK9gqtiCddbzGI1nd87fRsVkm8rBU7Xl
rSawzmjtsdgz2mZbMnlhZDWJP2bS9C2jhrV07hijDkYweDqzlDx9qNMI0gmy1eA01CiVOYxtr/4a
GzZhjlDf+7reCYLS4VgZQwA32XWJbcDz+GNxtoORalKUHU/3EbxVUMcVSl8sNzZ7B82+jeDmbjwr
3cKPmE5jvribSQyvvW3cm8v9knDZ0Ox32ysg9DIPz0YxRWC+cr8eYDql5CZr5aKKDjzmaKKuwPKF
NPwS1Uxe9aRktptDALCWjyji5ZQP7b2rmeGY3VvWhTv+o9cBB8ggu0E7CpTZuGkaTYS9Zd9haj/U
XfZlarcjLmhEcmYWsLbeqcvY5hXMh9nh6NdPP2VdeYeWCcmtMiUOJkxGaqqun7Rqa6xG6SVe03ac
8/CAZNdlUc0Avuk+K+bdZOk3NHvtc6lDede3UwmMVxIMGysw59rk8oRyyDFSjYuyWrBmwKhK0vFc
xYDb446WJrXcUHrQhAgURJ9E8+PE5qfjRBZMMbTL3kCTzLwHMAnTPqGwjtZbC5R9/DEkmv7SWwgu
ljwKx4kPaT8ZAbbPF025UOzOHBcHitk230WDOb4ajlWd/NGwafsOJm+/LW49NmcDDZn9HOMVI3qB
tVnFeM8BWkngFbcr+Usux3UrKQ31NEMGQqaA/Wi3PYUPE0pEOsuPzO1Q6uuS68biWAbZ1Y+/XWmX
JwfOFke+SQB2N6rrhJzg67O7d+yl2XPaLe9bWT/hmPoczOwn678N07K2gz5HBO4IdtWcUSizdQSQ
Nb3Usetx4mceMD2RVpyDgjYStLOu236oVtlvG+TlziYJNDdetem66aolUx82NsPHJsIXmOeGdWN9
JIqxbC1OlDzd1zrWrLfIojclWa52KvRDSVFDmIHJLJnQ+y2dz+Eywo/1OrRCW2fbjOiRUAfORLMn
F99FZpAYtYcNyOx5PFiZBWBMQCbNXcHRM1R0POQlnRph68yhp8gvfVjDccXyqMCm4o6UHGOtvFgV
ZJtY1R4Siz2zLsppg7cHjGHf0ONksn8ryp9JyUdfZjPHYe5sSLr2ObOw6FTRDRSiC/k8nG9egTIm
W8rvVu+Xlbiho7fv/ax6O7tu75Blvb3hkmViKEXG4b7IyegbTCpAD8f3zKz3KEPuJXaUmCu6Vg9Z
UpOOmXuxJxrUha6FqxvMqtjIaTwaRv8H1/2zGMuBv9s+WrZ+00dz9lz018SU3/E0PDZ4D9iotcEw
kplp6QLss+gWlQXKe9ygPnfzhrsNiG72xn4Ua5+EZUdfaOtpobF/KhRgOqCclYnSbSfV+1Y7PJlD
DwQ4z9WvqFH4EZx6b5YmAIoOj6MokCcijtSp3RDCLw85P9mmJTYVggmITkr8Q64Ke52bGwGDMf2U
su5u8d2Dwk4U95y4qnueCyXQRpN04BJB6RQpORXLmRkVG8pedWQPRqIhM1yqMKRKtJqaJxE8rI4x
6ZjFwwX1pdhZPT4ddWyjsGnyz6LvlaMpI7J3YB+CYamLcivsrA2cjkefKym1WFUMXKJ6mUClnv76
zPrppV1PAcmjAUJjU6p0T0SYw05227BUAaqctn3bvPz1IZ6TXWsSgSKlbG5XtIabrJu/OWZikSen
3/dsROT9YGXhvHKp0sLDwvn77tIiOIsCWpNRas/l4nRMDvmW3zcOkSFKJ/pXPur26pjg0VCLk4yx
RiTre2uDCH55g7SrTlaqLA9qvZSnWsoqSJUWIFi0cLTvbIKBumPXod7Ppu9YzIXBdr7PIim5bTXl
iZv7KSmdLOQJuqn56U/t+qZRIsLPlvLy+6kcQPEGZ0m5aTrLzA+jFOmhUazQlhR3uLHc6o4uT79v
hjFSN6BYoUh6/Z4MgxI4rc3dq8xUgubQjgpkkKCY9LWlLPPL2drFPOP4ARVsWCXfAO+Jqqwlrk/F
0FcnvCUUsHML5LoWn1R6KSxd+b5P3UvfTgwXxYRXpMnMIFdzecLuqAY9xQgrN4EOGxUnXkp5xMmI
q5THmFExN3E94CI9jRxP1kxGs8kg9RfahGBC1empNuf6hLZQE7fucXTU+k4zDGI0y2/LfK02AeoC
wIi4b07w+Nxd1cU30O+aUy/i9lSS2NhoMl7vLjGDkN9PwpYJuKQQwVOv5OTutKFbwsV25uSUuyba
zu8/mKK4NdaxmozqNKy/hHhiYNDL9EyuvD+0KVCL9bFnyE8AinivS1lb+4xNlJzbaxmJ9K4d1tRQ
+6XH6nLwmPkWegrhaHAOXQW5V23GU2JCvGhq9jPK0l87wQNI1elVZwQf0Ml0U5dyJVkN9rpsvzc2
CphsrBxHCtu5Wbc/+EVvl5HULGPtOnDdbYVPKCYcuwFeCtloigMtiiWh/3HCKgGbplXTrXln3kcj
ez1gl7s0sd+NQT5nAiO0osr/xd55LLmtbNv2V17cPk4ASCRM43XoWWQ5lZPUQcgVvAcS5uvfSOqc
u6WSQor72rexGSyqdtEBiVxrzTnmrqiRXKoFmJvd0TD30vT1ovH/XzvEXwIoLcsU9p/sELu8apOv
P9shvv8//9ghTGH5QBmkxSUGm8N/zBDev1jFXBIuLdsi5tfjn/6dPimsf5mm8AMAYqZrSqwQ/22O
sJ1/ScgvAdG2BAHa2Br+R+6INyGNTuAK6QgH45fgrmnxXn9Mf4rGyaTfWg0HiY1/04DTuTXSKj11
dUMcNXgBOr0EFRTICBOC5uFWsx+uYFSm9R16tPhkD/g2mRus8Fcj/KfRSOFiI5aHABwMZXfsLXXd
SeiecOKbfRArf/PD5/2bcLs3AZrStB3f9mnIgwjiA77YP37ICGsaPE007GjR8FUhv0rIn6cPZIC2
o8i0dewWY4TA++pVQDr//NyWDlz8Ienu+5MHvjTJunP4SrT35IcnR9ANir+Q/b5tYhTx1b7J0TMx
E95eZiac67e1W5NkhMIrFGhZ/z+en68Ntr3HMeYI9+fnp/rO6tlx+n3hd3eCJEx2BRbZxIy7Cy8y
0Ckfm2TcQCHs2B+BvP7L8785fi7vX/DuHQ5vW0ht6Pnx/dOXYgAk+fAlvSOuBupd1IKlEbO0SPWL
fbqxfbTxfDJplZ+jeuRyynbKJ2SuYBJBwpnxl4/k968IM40+udBdvflE+ikOQ1H3jMgrxwURi8uk
tJzm/Jc3zsn55ouXOPZsz/cZGZIx/OZpusgXnWpC2g8Luo7Zr9Ktrj2e65Cdn9vTgIrK8GbpqrVv
K+sw4N6981q23EAG2DEImM755LqnNHH8/Z9f2xu/E9+JtHX0tS10Jrfr6E/oh2NSNrSZYgu2RNd8
9UIGH64Rf3EEvfA5fEwc06QXkNZ/ORJ+/dilbduBLR3KXYtV6+cnDWOytHxRDfsUMi51RZCTah5U
2z+/td996rZDLK/v4SOT2jT241sz/c5OrSzjrUXa5erzNtqKqXsurOYvx9HvPsUfn+rNF0y2bdRE
EkWCPydwaXK1iYb0K6CWmg29w5CLUMoknv+SNHmJ4vx5QSHLxvNdMFNuwAH8ZkGe48z1x5ET2vZM
+MtGXx5wS7FX8YrdQulJxtsttKbhuq7Hxx5uN3WlOrA0YAo2vAwLrBR0I4y9Mbr2ISOknddt7xAY
+Bt/IPkHXy1xWmz9FJz1bWgkry3ZT3sjtK/DeVKwt6LXDlfKYc7uWow46whLGQIjOzmz1Yv6e2sw
PjqNTA5//movS9Wbdw6ywzMtF9uf/cthi7/OtaueEze3SauzpuQeeiDRcRHvyojVfW+2pDQpY+up
4LHLqTxTZ76juvM200TwpltiEOqblRaorwbYqziLRuT4abeJEvqNioPFVmRzde3SrKmBb3yPumNC
MACBE/67OEvbIXyp+5IUpbGO/NE8hO9nFzuCnQ5nw05f/vyWrbf5sfpUFSbXLr1YSf57c6qmAYMu
xkb9vmo8mkSgoMcm/TZVFNLd+LTgAyf8hnDAUcrpAItQME19nSFamXipavgB56j6CmvJOJvmB5t5
5aatrQ9xuFikqwJ0C6S1cwdZrUXv7iKRe4/BEB4C83Nq+PFTgbBiNXpcJyETAtphNetVMTOVo+Vv
9oRrBB3mSIN/c9ICLbZ/H1T1Uz+crSxdEfCM9BafvN3TeStJ/GJzvURYd2LPXiUjCfCDuo/q8clX
p2xC4lMVAwRb54Gp3pMv84c2lfIQuEhT3XLY9opqqSoByYH5ah3D2y0eDe/KHkcaT+i91q1v1XQi
J9L4oieRQvjy1G3rkiWRUBHhPPwyo/jFZMMEzYqags8OyhVDAf/Oo8tcGAdVD4+OKfv1aIAeGSlh
O3qJU/3UJEwTCQkRq0rlVw6WG3rqBHbNsrVXuTLeWRVxaFXwJW7ll8pr76TziHRaAmCVH23LfXQW
571XxIy7g+lYWK5Lc5ohbI9hDZbW8ORGuOtT2Sb7qqjFivUKAULb3+bx/Jej6teFy5eSXStLMds7
z3uzgkxdJNHTcx4NTr+jyKP5mhlrC5tcOLVIGGJzTcum/Mv6/9tnlVx1JX0GfSH4eWUOWo6OYMm4
7JrPnRjvhyp/HVr3hrzDJ/RJL1ngvv/L2fPr3gsqJVcCK2CQ6+Iq/vkpuwhkpoH+j26C6lEbo8kD
J9cijdu2n6SnFvpGJ7OnKVTL5e7PT/7rptNHR62350FgCuG+OXFxcap0VBVv16vek/sBiAnwhbNk
aBh7+8rsD57x1Ri94i8fs6XjWH9eJXlix8VE5Qu6KW+/XfJMjQKder93Bu8m4AzbigJ/bx7N0zEr
ExL2gM1L1fernIiRjsWTBjv6BPWMHNb626v59arPq8Es5tuSjGn2HT9/BRlgN8utgw6hH7sgTDGQ
autsC/sK1aA/c2aOHSRHz2QA5lS34Dc3uQaLFPH4iBAAwmdubv78zdi/+2rYD2McB/dqMdf/+TU1
DYrJRHkdAZ423X2gJLXrWDuVqOc6ml9VN9LgaipoaK4N3DPMX/DyvptpM5870J7ZBIvr0Dn9VUxc
C9pS4gTpBKUrvtdNb0aPpA5c96DIbtiKqD3dwLAPi2tgnK+xEyJszfjTf35Ll23N2y+dLqKuCEVA
rfZmLxKhVDHCWHR7EvpwoG36aMBGFzKLUIPuv2TVWqVJs1bCAfibT2Q1dA6EP6lP/IJqrTPdT8Ce
6hV+Ps0EBfzA4M0NyC+Gv7Hxxjzf0a02N1mER3xw/EfTrrxt5IKDmRzkZG1wDiavP8iKNxw5yP+5
rE5ovyM+I4ZJxV92X86bWGKujNgqAov2kEd/nQr6528R6EeAU27s6Lx26z6OD+ipsNYaWE4a66zg
WUYydo7xiNNjKFHtVvErIV9oANjwq8ExDmzPiRxnzgu20Sa3HiDpCkQONvi0el9MzYBChmK2j91d
n382/PGpjYHp5iWaWbSN7H9csUGMRp67DsqTNtFdrsqu/AgwLBRJMq3IRlq6gtZc5rRwAZCI2mb3
gBfq658PgMuu75cD4IdP4815Nvb56EQ4RLGPo/id87ld21hcVxW4pU2d+cWWdaHG4J+tXItY1cCm
keZ58kml/e2fX8vbTO5/fzM+F2lWIct7u/T5s3LGWQ7dPig8tR8dfz45dob5HIFpYzGolchF6gT4
NyYsFoTcui2mKrv1gvqIZ+uw8MLPIXGqK1kHZJyXMPqCQiBPM6C26z1OWsLOdrLPElu4FmB+6q1B
HYPIwRrXuD5qJeeRP/vY+gMQJS/M17FiemQxJdwWfvKaw5Bah5592+cy3MnCfU9/DGtIgOpeLOG0
z/TcUJjH2GaJ8oWPDdzE0DoFdBkT80U44SdmUk/ukHJtr4Mtmv+XAcqBaOLknDRi7bQMk6w0v/rL
Z/vr4u6aJpQK9sCMK3Xn6cfyRlcGWZiynPpO9ikKMRQaixlDSmJP/+dn+s0i6bL5dAIKZf6qqS/n
P9SIXZ65ZVuBfKmj8jWtmzUUMmxf1Z0/xijhIK2VBamWjC0e//zEv9ny0gsj8tcOHMf1zLeFMyzp
oWaWyPJcyi0OR1g9/oTOsmcAJbxptfjhxrNR9btl5q5kZCZM56nkQ/b16yzXlgb/qyOHZL8gPl7P
aPcBl+5Cl4Hmn1/qb7Y0rolZ0hPwj+jCvfmM+ihp7DDFtVLGkEnhDVRd+kmZ+R3DD1DtyWvnVX9r
Zl02LW/OdDp+duADHxawSt4cAoEyuikBWLi31HBjCsCkBpMAL9ksrneO/BCEuQtGzgjEgS7DOzv0
j3ZXqs0YQK8WlXM3iRa7eNyrXYteBGLV/JhYJOkZf9sC6YvOr6+US6fH9+KYb7dfCYAOCaywgydY
Yf9l5sc66MUr10QCLuN/d6Dh5ETfqrvvf/j/lENxVyVl3/3f//rtEUuJhA2Ddhudvp+PWDcAcFkM
U7cX5fXY29eOw7PaJWHFKhOrnON3HSyk5Rp/O2C937xPiy4phytfCECbn5847eCA4L3t9sxPX8bZ
ubc8qkOoEBkK2vaWcgVSCPVnNmF2diPAUanssMmjQx3DCOdm0bmIadTO9LOrhbi3v1wqrV+bIsDT
PIpHk5PZx0f68wsc50EuhPhyRhnOJ1YVRSHTp6jM8QBK+Q2efb9Sjr9zbW2VnB9qJ9qEuMW2Xmsv
dMjyVzHzEf755HF+932xQ+aborr1nbcHch+p0BYl/qV5IH/ZRARzNEqJZGxJcR6xeUWUQMoUMM5d
BNZww8YR3RRNRGaSxd2MucaWyYOYpm+YxceHwYruY6KIb6LyFDAqPzV+fLOw0pyboCGHKpTlHlak
eVNyXSCu97r30a4k6IOvl5rLRKnYwiWEW29jN1AvXXNdYlzeJhMdnmPX95/ySb5fhrw6GiL1nu0m
+ro0yTZTZPSMZTxd5xaXNYE6Gj3OpmvYA/z5A/vN5+UHruuyGHvspa03xzeT3WSWpdvsVSTXkFOA
IjvYCsZygBE0SLIWhnvXaF9TTDZ/fmbrN3stBKyOB7zRMn3/bRM7SVH7NLjW9+6Ue4eUyd8hMcJw
b4cig4pOcMfYtldKFeNVTtrKWggGbfEs/uc1FbWUdExXTyN+uTLUJRHYte80ezInb1unAFSemSYy
nLJCr2F9Qrti3QAxO6cOsQ1/+Qx0VfBmNePJ6eZSxHj08t+c5fYSIucaeHIkdAhdonhv+9XntI6i
cxFpNKkBlyACRZSqaIfUKf7LWfybVSYwafk5rgWmitCYn09idkplH8SyIbh6IWE2OIpwDQCow3JR
4MU3//qOKYV+U0uyp8QuTXaYL1jHf35OH8DvEOFrB5deBJ8rZrzrse7du4mmzS7BCpSXCjX01ARo
6HyTwzD8Krw4PnkwzvfRFAZ3qfGJAXW8HYoZfn+CmjobBeoquwdu2jiYggZj3Xvga3NPGE9+CHNl
bglfNbvsTNCl99zRYuoQ7T7Ycf7SzQiuva5NPyEk25HEkt93eYGHQlSEnrsmZW85JU9lX49kPRfR
oYD0/ZI5zmflxnI72hOzYmqi68jSf8ixwk8Ztn8wCpph9o5ujkHoBNtIb5TPSZClR9pf4XWYkFWP
88y4k6Zq7xcdFjiM4p7BRvPUv4rK10Fryn3xxTPu+/Sboq/fjlgqhuTRo4K4r0ZpXCOkUMz7S2pu
Pw7hP3jgGaJoPsUD4PRltp670tJGDRG8B0JR7gV09FVvw/gpg/yZnQxz6jRabibbPMl6gBXaBx8p
grLr2prSs0+U7YorZPk8zemjiXUN2dcS7MhXnD/E7NuKuZ8+OZUESsKWHC0A6pPMJDlxnofqIU28
LzaSmS9mZt2Xfv6hLxIQy7aTXM/ekFwjofxaz6CS42HMkfwV1bAt6mSh3iNCLKlKKrA+X9pNkrXz
KrWKyd1CVFl7OalmS1Wzqx/yl95IB6Dp/HR5yIsR4KFRQa9heskNV/bkpq8qsi9ok1wesvxaXgGP
3edlAhpR31Smo77fuzwWZtOmU20IzcvfpVouResR8Ky+98/NWERqW4/05HwJymcm7mWl7Cq5Dsc5
uY6ciV4nBowt2rnqRIaLgVjJ6KtT47UfJ5eEKtKsejjh46BzrforWLH5Nkfki8gvWm6Nql1uyVzE
59TcXh5h8jeTBpI6B3/BFta6574M5d0/N/jU1gl7FSTMyPYlyXaazpkdurnEEGHXztMEw/PQQwcZ
e4SNQLvhj2eUVFdwc55nvoEd2ttoiwcpfEARDryptF5IsahOHQJCYbBNNuuaWPXaMt5NVXNPsnp/
XaWlcWehQ1+CpN+HkyE2EibWI9by5iruOlKH9Y8FW/zrGdnY0OHaUgZguMnLxju2CS14EsScKXhU
OPOemZ5sYEX3ZMthGyOL50iQd7i2iG/bpaab3mMTTu9pMKntREzSZpld2u8umEphJuoULjWwOs2+
zuc03wNn8YAC2OGzm3bGunT6gr2Vv+/caXmeHfwzCJSW6xLSyrOdFVfkswf3hdm2z8XHXD/owAYH
ZEGYu6i9fUP58hSFwfzg9kgIPat5ashrhmtHXlm9CDhQFaq6mZL41u0SQVIN99i6jtQaK8/vEnjM
PXukdBbt2WsWb+c12UeR+5Ic1969KmIAsgtUAwfr1w1c9mjNeK3dS5K4C97Lk+5Ran+vt4plpBAg
CevBLEqsBupuqGpEegtvO1Bh8KTi0t2Ykw/0KeOJVTLkMMDG+tqYbXgOdYe6+YScGsERnfp70jqG
jxho36thPFlLWd66oy1uqo7jpLKx1RhtAVBtxEvl1vHX2C3mle1Ekh6E2eyqSBZb1aGqTcu+eFiK
4X6G/fChSP0SJGc9HQ081u/l9CylV2BAcraiBrkxlNhUwqLxPwzxVWPP7kfmv9Nuapf+0BlR9l5C
i+j04y5M521e98taTSyrwq+6J9cxSPto7fkwaDtWu6TPxIZ/ZCHJP5Yi5NczCB1Ve+dbQLRiqGBR
UjxPwzjcCz+Be/BcO4316LdBdesX01M0tOGTTJbsJu0JjdQ/5Q549bJDT1hoRvRI3DOwvcy45yKD
GNoNHwJ9M/cOzIx4cU45I1AwU3Z7EOXQbxaaS4fatuanIMRDmiS1YN5Wzfxh0oAgF32eRly6TZV2
D8MUW9eBk7xrO9U99PrGmugfTBjt4ODDD6vQqT20ZTBejchBV2SHpA/p0EPkKWsc/+ZHAo+w/WBR
OYxu8H5C8Ey95nIu2hnHiOMdLFyzn7tvfNEjsOdx4OLjO3fkuVOPS/y1nbxhLFesSqBWe7/pGVOM
bbNlwXPP0sDmJtEybSYdT4fsb7693ENiLEm0zQEuGCnZmYJ53tRld1NRx7du/hzA7tsVSga0xiKA
d0pYpxrhExABbwEW4WoeBdfeoAmWA2YQ7yTor2V1fOPNHlR4K6tPTl2Y5IWlEJGQ0gOfLHeMaLt7
OzEznKSOd2psvz4VLgT9zoPUernYVXhiN3E6UuiHREhdbvCFPmNXMPdm10ZnJwDMEVn20QnDT0vS
n9wY/mXaEP2rvriwBj2Yg6OGDwZQCAeNI6SiJizXQ7bt9NHJQiqqMw0QysExtOEZtpQRKwnh0IB0
KCAeJpAPsywkXAsWYrQk38in3bcwEqWGJZaamgg9kQtct608/7BosKKCsNjF3QsxGKS6tl9TdXa4
jlPArCe4jCpx35ka1Ej7657t/KackKR4GuY4K3CbDXtIA86jD+/Rnvu7Bf4j7ZBbohX1VZfJUuig
JIEu5GUvUPoPoLS+2JAkHWhnk30FpJFlzXgt4U3OcCcXnLGrEhKlEWl1tudD8YRSOWlcJaNQeFMa
YelpmKUB1ZJiKL2yquV5mN27xlXLxiK6O9PoNIiYCpgYmMZEgzInjcxM8bkJGJodwMFZ2fsMtqaE
sRl58zcqzvtaMF+dvRZXpQZyUuIJPja2rJK3VWtsp5mdVA/G062fMo31dDXf00FwPnQYMSwN/xQa
AxrCA+3ggvoW/o8kgUC55P19GYTvIKY3UMBnwlYw8KwNs9BNRm890o1rYI/mKRDSReNIS7ikveaT
ClcxmzRuk2n6lEAwlRplamqoaSqsj2Vt3tAqIe3J35emvfEIndwE3fIV0pzB8M/GhqZZlj1DlUbj
U1uEnSBDGqSzZgpe0cMPUIs7E3Ie7mYt9tXOU/u9DZKAmB+azxrVmhVAW22Nb23i5mbUQFdTo10Z
VQHU0LjXqLJvpEEdUbYEFXbKDk4zdFgbSqzRqxpjgHg1SgCyIKQFMLoAU8tyb2rI7GCBtAxhkeED
q9ZZiQWUQC5i+C7W5rjBWJHAVp7Bgtbuck2ezXA1aaztAt+2GauzbSVP/UL2jCzlFZ3A15JWMnlB
q24ovgEEeBVaRThqPeHAzmLlqXaXaa2hg+jQVeJjY9UIDFAjyncgNwyG0VGgWOtQLCKCbgngAbyp
1Yyx1jXi9j4F6By13tHUykelJZBIIVFxgMm5qCNddJINgkmRW+7GSkfNoejPQqsqU+SV0sKsCwPz
ttXKS9CyAO8QYw5alVkjzyy0TjNEsCm0crNrhi8lF8C0npP7HnGn0irPQes9S638zLQG9HKvQxba
an2oQihKO8fZj1o7WmsVaaL1pPQZpdaX5lppiuftFGjtaWOiQiU2vtxUF2UqElWlBaz+RbZqawVr
pbWslwcHrW+tEboKrXhldtOcLK2CHS96WK2MxRaGSLYY0csOCGcvubSN1tJ6WlVbaH1thtC20orb
6aK91e8i1npcgTCX0UCCGRKtrkvtjgce/a7SSl4+ZxMbEOpeqXW+jVb8Kq39VYiAK8TAtlYFY/b6
rLROGEpSsyq0dnjQH0Km9cSBVhYbWmMca7Vxhew4ZtheaB1yoRXJBDPyC1ql7Gu9stDKZR8J86y1
zKNWNQstcr7cMBfceVr73CKCnrQaur0Ioxutkc61WrrRKmq87S+tVlJ3F021vqEEPydab70gvE60
AnvRWmx8fx99rc4WWqdNI6reDlq7TfoDMu5Uf8qN1naTv4lCW+u9CX7beFoBniIFT7QmvNfq8Ezf
sxCML1o5niEh97WWnJ/+HY1MWkG/c7TkXGvPTa1Cv/xjepGmX+6OyNVp03mHRmvZZ61lv9wLkLcb
yNwXrXfvHJTvCRJ476KNV8jiY62P//6joVXzHFLD2tFKehFT5aGsJ4IkPV1uZq27n6oXfCrF94d9
rc0vtUp/XLRgv9fafQx8CAC1nr9F2I+1NCTHC62/0Kr/DPm/0D6AGENAk+xhhPrM0HAKxNozYHkc
Prn2EVh846taewss7TKwtd9gwXiQaAdCrr0IuXYlAAqqd6BNbE5yPAuVdi9E8TdSBMITTb52m18c
DuUx1Y4Hqb0Pg/AJjwuW9Zj5xBQye8CqygKGZWLU3glLuygwhnydta3CjycQwnjrx75ct4EVQ4PX
sch+QdebeoS7S+JAeOIkLq/cy6NBZGAMUvPyn/Rk/VuysYg/D2lVQNLbLibhh4N+HKqcxUlxCYd3
B18gONEPX24uf/5yD8Ots04DOD6XH78/z/fby/9a6XTzAkjm+vuDl9+qLy/3cvf7z63nbuwxBQX3
369turz4yz9/fyVyJrXMXrzvL+mfX4yxGW6nyXmpbFL31pdnzQx56OTEZTqq+6sSJPLV5d4lmPyf
Hy/3Lo+9+T2kHBBch/Lp8vjlZoxaW2tn//OnvKiTu2aKby8Pwd1Zti0J6l1fUiqDVl8VgefAJ+DH
f26WlEIaJAzf9uUua/pw5QST3Pi5uIL40B7ippPrYGzCTVs1Z2UaOF/RRG7qRXa7rE9JECiscFNP
xKiZehY4pbOzRhz3OqVWvyY1C4Zz4X7hQoTnnsV5n7XxURRApbxoEHdQbOA+w1i4dn0qcaA6u6Kg
OdN2gbV36j7HFJet7QzegDmZ+yUuGJ/qKC25MQamvYn52ad0uY1pdVBnk9TzgR1bvGlZyFdNsWia
sEjRubL2EKn7rQNT0kr7HsEKss+JsJWQtBH4cqiRwQ3jpvc+Bt6dtMxdNTWfQ9i5mjY+bD0blEUf
9k85QS/GgJs2VW6yhyVwjNvF3ZuBfCh7xEWwL+HW2nfYfXdJoICIRcAZRponwurPeUsUGxyIeR2g
9hMuxPYMapQYGQInVQAzp2zXyisgdeXN5+RhVM194kAGqQVh70F0J6rpzk6r196RW9JxohXXz29K
WQTM9RQevug3qnOuSJehqkiZIkwoLCjsaBbRY6Ej1rJD6ilKSWGxqso/F6L+MA23g1kCJwKz2Ea+
v6EZGdwRzfRZlSnRgn4DCm54NPoG/gVUwjUQmVOUxp/wXhtFCyXK17LEwdnYLcl3RTPsvaoMTlGL
NiFhb2SVo3EY7G9uGVqHWD3FyLfeYV0j6zEJzwb6lBOEnVlVqJGEeSbpqN5mQZqsk6FKNmZTlJsh
SSwuzzdp/bVyIkjIlMA7S0YRILWKDLzEclfKVN4+iFr4KZkJRTKqsKpow0Wb0dayMij+bXTowuUb
GsfsxnPq6spp/VOhJngaUo33AuFZUtQvBjbpk+cME7OOgd2O01TXeUL+jXLM45wlxIsVzwYv4SRp
fZBYqRgDhv60XRzgHpWXhofOBhrnUEcyw6lwdtnqFiK0iR10VRqM5euhj3DoeDjbGG8iSCf11So8
CkIC4Na0wHTelMS6OSePFDQzlhJij1PmsqdQ3aNjAuoTsDdAaoCLy31Stg+wF3OwQXy0NAlrKwzA
L4gvEjLDj4Vb1ucSHCJj45p9MG5AoUkzC51EVFHxBy8lapUklmQj0rY99/SHOh3C4hSwzWvsu1t/
9N9PVp1f+Z+zamhvm3Cf4rBdLxJiE0GJmPqM5JCZ1Y1pof5QEsxQF4PjT2dV7FzZBXu0r8EmzpyP
Y26qdee4Mc5W9vsDA1zKChCuyYsgoA5M0SA3aUXhRMYP7tIINHfe5DvDyDu6H0m98apxpI1Vzvuq
Hu6knbdwZenJ0Oc6DgMAQ5O4mSHJ/e0MsmjIffsmtxkLZyYsrsh15TqsWJhz85PWgNUGiE6DT4e6
jo5+vryWjJKNKvlgVPXrME4OoIjFIIuOwMnCRa5VLPUukpCk0R0WcN8B3xpW/AUgNI5eSbhTn4Bx
SAJSikboSrkAxNKUyDnJCUIYHSRndE7+pkawzaXTCTHdTvOhrapln/YJ4db2+DVJqvmeFRAhjBrw
lDbTcJVkGMsBsGfrdikgLVDNkfFhnQpq98htqpOl2IAJ0352jCLcFfhaoN8NgCQXIzjMKjw1Qzpu
oiCNH/pJfA3ldVXfEGRqUndLgnhCJ71bKisgXUmsC/gOGwJ9OLX1WQSUcDw2k3XrRS1FXKAKZpTe
3hUzskwzyK4bfTPq7Fhac6AjrnovcPZG0567oM6uv9/YrI29CF7DJsZ8yBBiawYjo7+VRS917zXx
uSqRqcgkXXuMAz1GgDQHMQHLMRtOHcL5EwXltLF95hdFFLYVCjo4SAUrld5N2nvZRke4KrhhkwI9
glH6YOnHbel5B4ijxq4lh68PoSNM5SfHSgn6E9gvR2IFNs+dKt1djgiL1haZ07Ef73CNA2m1Wa2N
OaUxFIwHxxw+zeUSH71Q8bdIpA0DSH4B8Wc8usVoXG/rwSYRqgNiZXo91kbNDC7jZAexuPsyFuqL
bU7kcrDZKYkwW7U4wdknzt8qG/ujK0C9zi69UCJyW4O0rS7dK3awdxYm/ZRaBh86R6Q9EELGNeh9
YkdwhZLyZenT6xis+Skai3TPLMfgcMPoUQzVIaLrtUN51c6PXcgqm8e9JIkz+kCzUa7Z3KLdsTFy
T4vNNCfA8Jftg9bel73NGjVwZgb8TcHyeNvw8c3xLdvUcVcP4DVxQ6VrQkG9XZc+0fLGfBTshlLc
BosfoKwllc+zk5zUo/FmJO2WHUPgb8dCew79HFw0WRDEJU13cXfqQSRXIH9vM3aAUW60962ovyQZ
BLnAUdn1lHXvM8iHe2Iv4l01qJ2ka7ZlnxxtkgphHERoHMKZdR07VCFARtdjNWZkjZIjkbNog0F0
lt3YqisV47Ce6dQT/zskt0Rbbjuh3llLhH4uBZRQa0uMqhNrO3/A0lG8UwyQNmlWOiQ2lyVZYYba
VYC+lN/v4OcOy1FF2dfRiuq1sFwHOlDGgCcXn/M8sPcOiQobQa8L2soSbnsPvAQDtSN9mfkohzY7
da23Vn0dQp1dFlRR02dDBuLU9GlwnoIgIpqX5gyAI4ZtU4DPEt3fDa0Ak1jXZm0RMnLXONSw4WyD
6Ncx4wRhpnf3ZjLhxma8eohkSg7BYsEek+5kH3ButXcifKdaQeIuaSI55J47NArlA9r4bOeXfb+x
hg/tENaPJNUM11OcfOB0ax57f2BbL6E+B+GrrdLifUIMxMmsjWlt6h9RxpEg49rZlVDVdIxzegyN
F+3GabReiRwm+KLftsG0UY303hczKT6IANeR5kAIaFW3Pp487A09NQGtJBmm6cG2m3HjWeNyC9qF
9OXUKY55yRZy5g/tAyPfzU38UU7qmKe+uq/dOLphZnrTTwCLk3w40IKykKPlr73s1VoMbbRzCvM1
629TRPznBrRAmnfX0EYZ/5FtGMRlcJUWg7OWg7C3aTIdTasbOLtM7BvGAIKXYdaIAmZfIOphtsW2
c24IkQ3UyJCE4qWMwgSyusvSzjZFcuBemfYXEBNbOSuBCi+ywEmGFLhh/9EW1Y0LU/5GWrQLQ2AX
R9ktR8Kid1OCWSmblx1RFe4dqWR7ZxYQbeb2oPrxnXRkfzOnrckVxFK7upptGH5cXQEIHtHuxXth
msE5b9jDjuX7Vgcp2DQvUVUGh6K2P3u9KY5BKoBj0kYQk9i649Duyd9WhKImwwpWN0W875yLKfqG
tY6GqIe/PiOMaJuXo8biuEciPUvAPP2AxN8d1gAquOCGc04/YSLODvKqgpbIHCW9Vay6VmLJ+ySR
EjpUgX28Th3SgeiIGIzAEJrMWzdxxNocu+GwtHl4RMoDASG3N7mfI6tipRhbdydoVW1kZdbHNpOA
PMP5OW4seRI4FlaFjZQ5nopgV/pAoqcuqR+svNh2Li3lCnXLvnZJ62NQlYCjKFi3aI+v7KabN+Dc
JsvsjqxIE9IPV9H4UPE7H7K4iay6k8E3ywnVUWnufCfkqp8TNn1jWm9squx1DSd0F/lcRoG3G1vb
Ga4tcm93xdBAJ6BcPi2Us8hdQ4YEMvlo02I9On7wMRpDdd3KrRWn8V00YRYBy8I+yTULNhceHZWa
6o6KFvQCYm0osuV5nK8QTlP4pZdoLNnCVkz2iDBRnJM7EGYt7s/Om3djGRC+mIEXbLybtnGJhzKn
J2Jyw7QFCDIxlfHa+3Ruwp0hpi8ze8VzSeadbq6d/TQEPoQchxgpogRa5yWsZEjsdWh8dEdCWkr3
xUq/1DOcx0BO89nxFeERJSF8SJi5qGfxdVzigLGc8glmRXcd9pn1To2PNQmNbM4G4zpO/QyWFSsJ
rfx9huDkvogH2kN54l6r/Eb61HKRj2raL/Bjl2CD70N2MK9z3no3RkJEnpKIV12BatQ3OH6BENL+
DQHykB9wlvqmc6J+13qLt2LbGNwEJhiY7FzM5oHoE8i3y/IIuyI9M6KY37XOsjYWg1pjSBk/Sed9
0y3+/eWGtt0hzexvdSUY3v0/9s6jR3KlvdJ/RdCen+gNIM0iva3MLF+1IaraMMigDTLofv08WZ8E
zMxmoL02CfS9t/tWJ01EnPec55h5gAk1SJfs3QkDJdPzTAfzmfWgf3R78wC943NAJka17pnQCFxp
sH/a86whO5WjAdMhMvlanRKAtLSWRqAHpGHNjH0GJlrleJ/DeqCVwp+ovlIAzu15RWdDhHdx7ZbO
tA58s4RBVGQnR7TrTobzsUQoXqe26dBKgOZp0oJoth7j5sajzfjeSi/xjVD7sGiyMTyRHR0PUYJ5
O62HP2kzAAQf53tRVTkePA6stDHBoRANsdoisVZaAHm2qOQdrKPMk/qp9O6w2aVDaOk05eQ/nFJs
lFfHCzv12L8DoVh2Rpyc0rC8SuGkO8GAAQV0WvpO/c7wnbeIW6abEXbCyk+76eJUU7dkPkInVR7r
dakztRQTwyDL+8aLauw9UYfb0UoP+A3U8efDUEO0rEe+GEhNxa2YgNFgvHnueeIPWd9qUgRmf5jS
8KOMkz+Q/cNr7jhYJct6j5mqolXKGdgylvV6lkVB16ujV5WymRw3frIvumRcqqJJtsEMdcWr4UzG
PsrdNI1or+I+46fWAkpNl9FZ0w3sDps0fJ/b+QyDBdu7M6jjGKQ1Q5HynWBsxy0RpWthWN+Ta7L/
nfLh0HEm3mZWSGubX9zgkakHis3GSxxXR2qs7NVUQE8veQtty0FSNuHDkLQa8Ta1Bj08XU7fmIGB
j6pptkIZxR41isTFS+h3/tsEvfMWVQO+Pj//qAzyoaM7Zh/o6vUy5hYbXH/PwRrcXkXgbxC0PnWO
ozaiGJ4LKwMSypbCK9Kt9jsfJGgc7YnAoA5sZdenOzL2z6UQFF1HtnOvL2Dv0YX+JpWd3tMph3Ul
MpsHfTSL4E+oKUcWTeytbG96dv3C3etO3ws/MSvYmJBpn+SKdh3njhCfgMbwhtWmo+TB8IFEJ/Nv
38WFWzEc5/RIm4XdUkxbUT7GfALjO2GQLqnqzU9p1NwEWNY5FclOYsrBhIeuNdtcfborHAVhWabW
VxOvW8tmp28w9uvqaJvXNizyiF5Zd6owGlB4U+Mz3ebxDNSupvSqxvQu6xWIYKaf9RZGrPt3oNbO
86GvmgsvTp2rYVn9AQzNrjLztcwRruwR/ceP9VkVxsdYjBDp0UIKnehlSevqop5da18Z02Xug+hc
G1KdrKoLV7ipCgaaDFEby9qUjp2uWe/vj265lCMcX2d8zypArllwaLqC9z39f8pvGpb6IFm4UVbv
HLZTFPetq6Ecd50DVdiPbSyXSDLsJfDX1cOyq5jmFlUGcSYT7402UGrR+Dmk4uepQaHjAnrI1Twd
alPChZ2CY+JtLKvFO2605SooEb9sj95kI0qh+FZ0QMQgUJiG5N2h8rrf6OHmNnSadkFQelgPDNly
WX0xJvO3UwJjD24nT76Eh2sLZ5H65hEyX7kYHR0/NohL08i8VpNeOBoUenDM6x4bCX5ZywQ7hDbc
p45WLtvN6dxh3tcVk7VqRO3t9P1cbyCs9V3q7CbivUsjJbXgIYWTuc2Q0Rt2jkXwJozozuGsy21j
inHV1FS1F/EIypdDOBdrJNegOJuYjXPpqXsnfgelFygke1lM4op4zYIglLukINw5QZSf98VQXKOg
q05lCVJctUo9BAF7Tr8bT7yE58UYy+iSp+ggKdpamoFzHNvumR2U4mZ1MMuIdu+EdraiSnfJ8DNZ
J52KtrNZYKcYF2FTBSsDNN6DDuZni0nZXZEKDpadFytX0/Rlh3xxQz1x/PeNGMnTem7k3B14wx3c
yZeEboYvPdjWMssqY9k6yHti7cYQp+2G7VtSWd8i73KmHOXvlkP7dqzLeGlUf4CpiBMWu3ATeNnv
wbtLXTatgBmRey8cqBknRbhxw/jbtstLnP3otgjZk82crBWEfzV3dWSY/t4qhbccozurqcrbZdLV
Bkj6jI0s0cLlTGM979niD3NeDlmU6G3iOWPdhtu6DY0MYaEez073iYaxzNiIvAXDnh6C4CCtzlpa
1IUsVdgwFaVhi04r8xDNzpcKqHxJTSEPY+3DxKustZ32et+UmeaAzquEfeStjP9agapupgvSMIM2
sy7rLNsCK6a0I6J60OW9EXHaqCNiI4lzX1iLCIb18NFRM3akkuIGZXOZqKY+5SQLlplfMSGcOQ+H
LTaswbu3lrIfSHPEIErRfsUWEo0rO67y4O2qACS67435QvaRQ9WM8Z0TJDbJtG6QHFkP7h3ko8Nf
D/C2T36E7roidmkBYOR4iSaxAzRa3AO29IQ1MdXPDFsk8MSkCClKmqxqT910voX8SWjd/TAnIzw2
Y0elUTqk+8B9qBBZHIM3jmHcEsuDKUHFxNKwWx7kXL05QUwBGr6HbT2blKwwfhpdn4G+04AmEjXv
fbeLoPjwkQ/e7xptDe2PXnfEi5Rm0/Iah7VLx4zzzZ7S/JUr9+bFpngQU0PZOnz1oB8y1tfeWiMJ
9RvAQTzP2uUCt3HOWdO/V8anb1lUPcyDHhc5IlhW38djXfLcYWdlw5RnB7ss9o1s80NiJmpPHevN
KYNxaze8tGZJHRt/tZUUsENzfB6/aDFUWoVvcQ5XUAyO3I4SPmERGSP7AOcF5OCu0O2XDVD/GUpS
t2VchsOjd5qHQqtnNlXTnrIorARl/lqyR5pE5+z7iKYLguDrOJAc02rR8kaiWbUHN0xLGgH7Jv6h
3IuDMllF9RhzNmw8Auat5Cgwk8KwEmotARqcsMxt7kb2dTkm4a0F8Lc0xtrcTFP0GWBcW5o+pEp3
JHtAdEvTUtPtGrtyjiOdnYuIs1iXIb9JsAgIDQOYZepezLkyz9FssQ4GcCGhUAF0p4EHaSygq0hu
2yriqEO+nGscPz7kce5vskhTT9HwlLe1jUIjyvhcmOPOHN3okLOX3vc5KXO/bvE72aBA+9zYjcmG
n4NzuZE9TlVQ4reZxENEZFBk5CfsxMq3BXNKRlBju59rl6Oycc4q6Mye6WYrx5rrfVd2wyYk4rWi
tGFBHKRH0vTfc56Va2FR2mK3Yl/ioLoUgCaLSfV77cv2IUoS0Ad0RJ0HnkvhjNbBg/xOAWwMCAEv
nJAPonP1ss299CRjOPNT39lbmol4W5UmVe73F394h4MHRg0Jr6O2i7XjIZ3YKppNfa2S7OLYiL6z
269yI+uPXMyAW6jjRV7X5q6W+owq3yxVo/yn2Gc4IZT9VJXsUeIB81EvmQz1qfVdZnV5TYN23VeN
+xEitCyJAvEjke9Yl03hvJr9ruv/dHXnPjegZK9h1tFpg3+K87C9lE6Sv3q5+FP5fv+nomPA96aI
Kgv8sJ7BUTidp1Nv+M6+tUd5Dm13O0dj/cEyWOJBtDMg4xU9go5CHddT8ADhPtnECfC/kaLFxGry
vcEoPU7t55aqM1HM3EQmp/Opcmg66EkI4uR0HjrF+hFnnXfp67lfCkAEFVLepbl/TGaRk5ZV49Ud
Bxt9wHRfZlzjVCe9kpOL7mdcsBpDfp1qZ9y1Y/23qGWzDLOg8Tn0Yyhyp/E6RFbyoEyzYNzwCHLR
PSLdBEcPnXMVEmZAvhcgjs1SrI1EByuO1t6+aVVKCIBs20wv2Kzw0mZsavHBUSnkdhzq7MEgx5vI
T8uzLqSTjS3cFLGxFSY3XvefgTV77Mirbp9WQ0L7pZKwjaVPgkq0O5es05Ms5r8193ca9uWzG2ln
13COXkieZRBm5mUYef1kgcSzOg/kH1PqweChY2xxQ81odY6PBe2gIp3TE4FG+WBbp0Qx3K46p8BA
Et26PKkug1+pg4SzvyIx1B5DPzbPvVu2D3ab782menI8A/mZZM4+VIoNTect7YAdlxUlzss4RY+I
/d2hD6k3ISKwmKokfsIj/OoO4QBtv5HHBtLyzW554CsY2Su41ihkqHnnKKsQ/2wCuqOwixMzWs5Y
db8rIgt8KgVat2r8CQV7q0bn/ukHJ6xNk9ZUSNatrux1fl9FjBzp1k9SnHd4mwYGWF4O5TnHT/qY
GJV5i8Sh9beErfJfEnlq6Y9me237a9Xl+SknXMDBU1rvGBMJcFsKgzljhjfOi/1wjms3/HCyrmL6
w6JoIf+wOwyYLtGng2apv8oxw7ro1+6hsNpPTgTm0VasCVHqrE3i4MEwVccOPzlXhZeTzHtxHUbn
uQrZ67mWQCG5f4QMqEBu6FvG+n0lBnGzHDoxYIQc3KzFRZRZ6bGnlHbZNeSNWvorOLIO3LV8JB3n
bWMehh2oyG3fS2vfRF72GGOM802AsbwXl4XTz0cfAWM3+cmAJAMv0iAWWEdO8qpSZNekaMGCNlVJ
ghGMMlnX8jOP2YgA60hvRantbct09JXZNja9G8qe78qLXWC4KzrKBIL6tdD30zN0AdXvDGJDZzcx
X2IGmn8rp2EJDLyrr1H6+hYkQR6HzgNToZsc2AyFXTzRZCTiVaWLh2ruU/ZPHNErWZtnE60fqLp+
ondG8b2W6ZtokHeakLzYMKmNa00OJ1pr6bEJpdi8PlNTqegmlxB3moiXcObFV1X4X2FCI5Lw+yfb
SC5KYLjVshy3sd9yaIv53yg3v3lTGB6Z01Pcng0ZOkke78oc8E/vTv1tIF0ykDt49xXCp5TpzSJt
yKDE9hc8k6Q84j3pvw04Sf839Q/Sj9eyQpv6+cg8K4C86ppnaEyrZGUwD3rP3UYd/Zwb3pKl+d6p
XmNSE+HRGbD36VYE29zoi3OdQi+vPU+/CG5uxF75ipkq2yIfcqSak2Bft4lFu3FUf0+MiKbUMk8C
MCzUncg72M6sOcj5+DtbRvVO4fwKsQq9tEg47AY8mnaCUOGpGMbHafIBL3fxnxE56DGNqXAF26uW
0Y9eVeIxLWv41T/yla8Ar4fT3yAwxnHlODg7gcpYSwh3ett099RBmjnUtgFIT+3eObT3rpjGorH5
55d+zXoHLW7aKBiZO7PCFp6XI432w0RYoEg+J+2kL3n9GNVR9drbcfI4OAOeiyy7QV03LoAPtrWI
n1F1plNLMTb2vCi4yTIWr9bPLEKP9aGneiki9/ks8vnURV6AnCKnZ0ldokHI7KhyTBgcc5zjEBCJ
SiLVvM8xIyzCBfW9yQ9EqkJziHCzARbQ0UZqjtAeJuzybi+fPTVuaQUMyZfkMHoncpClwyR3wmq+
7gELbpju4qj02urBroq/SA3htrFNHAz24OzZkfNI3Aspx4IBfzwZvGbY6S7Nbpw3OuIsy956Ovts
+Jd1NfTs7wxrF1lud+lnjry1TOzXidlDp0P9yA/2d1IqWs3YQ9ZaimFXYkNbgLCOT9i+uzVTTQas
sfIvEkdxSEVCT/Nmn7DhLVr9l8uJQJjQMD6l9C+XhbwvxZZz5aTrXjlWaiI/3rEwvHHdjdCL3bfJ
K+Rzkxjqmf1bsjCNXGy9mv3RUHLGHuYOtvWIUNbRTaQdU79gseWIS5vAjdGO9UCxxErLIDsT4fCY
QE6fVO9Y558Po7cY9pCBRL/gnzEm26km6rdhOh+5VvkBt571GHuHVGt5q9vYOcbFyDvN4ljjB87z
bD11kWG/Wb/yVtNOECWvwrCTC0SRt9GP6lXuBbC86Tu9aNUOFyoqTiRgqXwGeZO5ixndYFNObFFn
gq+MiUtz0zaq/SEaHE05syo79xa7OrWv2s2/sgjv5ZjVzhs+KYHJ7om2m4DCYivZAFFXZ9GWl8C9
18JFGNR60aPxzJk6WolxaGuuPNCUN3+29M7tAxCKQf/BycLaExxzjkh2yW4crWITjWRmVD6X6wgf
KMKJdCnzs3HWru0kblYV2TnSZupVoIovGXZ/5a4tXmZ99TtRrAn+D+u51X/6unucaitcjW41nCFV
HPrK8YDHJS9J1JjgYDvw8ZMxr1gnwu1gu/0/A5f/QzT9/xBNHe+HVvRv/+vf/xm9X311X//yp+wQ
tx++ij//8a+vqaKdIf2/kKb/+Zv+E2kaeP+wXQh10EzdMIS9SXD0v6Cmzj9ATrmBS5cW85HIAZrw
X1DT6B+ux+wbCpDjQyQ3SUC3le7Ef/yr4/+DP80JyfwGkI1s3/9vQU1//i//Z5qXkH4UOAGALaiq
ngli/P9JtvZ+VVVTYu26ubmhxTcLNhm4c2GTprRlJdQtAifFDEL2dQ6OHcxGt7/3WXtg5QqH9N90
tysOrPZ7O3ioepi88Ip31qhqmPVK0rBwx5IH/YFT3AtbdRISxguPD5Z4ralDuXty6FnAjLfK/X4V
W+MjkPpFosNDY7ZPvv0yh22/aEvEgwD7l+VjAxQP8i8vm7c6Ht/jgIMzNCBIJcn4ObTX9FV5LVV2
A40UPWc8u/7M2uR7THVDRC1awlh/TG3/RGiYsyelFr2xn/6mrVpB7Yo3SVtKCDpBP+3w32EMsYPD
YGJiS+wyATPtXwh42oe2cp1dGOiV9Og0WrhiNBY4gPYzeAQ8GKRXabOn72WaGZ6WdJeYsDD4zY2K
9IJvmkSIbr6ykbFpL7NHZb7m0W/Hi56dtD9nafQy0pHMsBRvad763YHLx5pPviBx7OaQ3j8A6hRG
xswa0wVG0zpZE1PWpO+McEmaC1OKWU4mvk3iZYYJ536MDr5LYQeVve57ZgyEC5hkdHiNljLl58de
79MQqZKXWDTvJIl5Y4LwDtq/YxTUpzr1j3nDX/vHMG3Pw8Kr3PRq61YtvbgEJ+0ZGvcQwW9Mkjtn
StJLYZKVHXq9FWM2MyuNI5KLBHyn2WJWbq1sVNuFPRTWbhpiDqszpnEXXWMXZjdHBkC2o4FqAOFe
+knF+zBFaGQU0G1kdJ0G0eM9vtvnnNklSfNST3xTUQL93xcWP4qbHBnMoJI2OJuoxbX2ajT4fZi7
mZq54n5ESqxPHdNPFys5HIrWfvVShmNs09tDOqqImq1dGnD5w5wADE7+LdHMP94QPQ/C2mKg+T0j
7glWyc2AQxa+0MSL311nObbGtl5Opedsy7A8KdT0A6WX1SYV4SEkLpvOlG8ibHAHlPKxIpe+wXLu
06lIngAcIudot9qPd3y3AqTZ3yNLbBWf4Bm29KtO3yPhgnVmZ4pyn/6UAF3aAk3oDx75uFVpZ+ij
98Kpnw9VUI02G7gT7XtflJFM9ipprGrRW7I7dPcPV9OHMNCJEd07rMb8I1XRh2sWpxjzEmMhTIjd
L3zo26Qj/5Cpslu1bhisCuJyMPrMeW17+d8izfQ/b9m0TU68XlK+6Op3HhRvCirbBumPZAedXw25
h6wKzP1AJsun2fjw8xEb+T6d5mHrMSo6sNFuDoT/ZkdQT8JWJDDwDGbCABXchyOFBsHKuX8xyOnn
rFAvMuvuWna+NKXXrrEHz4cfNDziYwUkQnHkxvdFdqC9KfSk7Zz5D6GfwbaS3kPD7m3r0wVk1Nk1
aBTOSQ+hbyAz1CUJuUWSXAdy4Guk9RnUebTpErPDJUZTAh0py9pGpOjvqMwJQ9WaY9datUa1C7AG
LH1QY+gBSjPqDKlVRzZomgHYBrI0HHex++fPmXpPaSKGTV/pe0UA1jynImXajMYaC+NXKFq9afmP
rKCvD6qQ025Im+X827wnFX5qCyiAwWf8KIcOfqNmyIwHvGzm9uAE4UOdBHy1mExllRX7kRl2O5JX
se43SmNYOSp0S9m8rmkOUQxSDRuVrPwaCqfY6Mm6AoOEN8+rYKnK9nvCSsZAKpgQAGwqkqzm5lm8
aYyAq9SkMjgE2O2ojcmmxzwMT76eCXgXxrzt9lXiq6sLvu8hRG3N82A+YgtANKdBa2QMMNfJsxJj
uc1xk9IiOAS8EcJVhvh9aFz6FUXLxfDkb3sCMuL7yAXez+G+zdNV45sbMcn9z0I0KvfcJrhApqQc
TuMon0oIe9u4lTdOgOoBU0n1qKJom1iEpydV8d5q2o+fXyWizTaoJPPK6d7IrVpn22rdh9lLFfBu
I9lWlkTe1OgPP2d/GfsCW6dprGxpMQ1v7D9dLw6FqtRNhqfBddMlDrX5yxbVg1CYJorCwX0yqHYV
0/f0xle7CPXUHSezHk9lgX/flh2lVSn7/dnGfxrVNcBAhwYeEp6JvXCHDMpbFK3Cya63Yda7Cyk7
7roxTugQMYaNSRx81zrMGmndCg7c+LRotiai71wl10R8u/HsHVEocWyp2lpTvEK/5RzyyoftIqBR
45cd83M1Jt91nIUMLeSwk1bIDLUKDnZEo6EP8ku5UUhghykSCdy3lk7Xk4cfZWMwFTtVXUZdzUxO
HrpIujIqw13H6Bl48yFR2m326k8cUNivj7QKx/rAmt6sCJWT8md47ntFeUq0Qe1nSlexrAd/N06h
fegYui7GPuqevAn7d95e8AdcRFRVex2YPmNv2OZSzBi4LJrhivx36bCKdBHXtJHhcUhdvbeK6Dkd
LJPksW3dYTLVEccQxmSjxxtbJvnZ5M8iQc2/4CskA1brLS8lCtNSeRWcLrJZ90+lU/rbqk0eabnt
QJKwl+RAV55rhgdpamaPuaajIDaj53s1umE4r9htYjp/qSFOe1mflbXs+0w+9c58sDiHHEhuadAi
VncIg7T7UhPGrsE4CHh6a6fNMX+7IRypAjzPeLcImSo7cqQhJISrYuRQ3u4RAa7ZUEU3VMB7uyfK
RntEZSKI3GPzGwOn3VUTVxUnA9s4DGhD2CGIaULxhdTcVvmXoaNHKmaKi8QWD9SzgbEVTCfc7Dqy
GP1S0nvQwXgOOgodhIqw3yfuZQ5aACnyokcnoS++T9aq5z/CuWXg1h8+9BwmV6srsZY1EeFsyjIo
5inRIp64RIdZ+Cd2p92jMdXzxreM9z7F9cHAtHgpEvecM9NLZAZPY5AMKcZ2PprqScyw0oU95A9u
LEzMGFYFlcF98hiqLNJCGRdhTuJsYANYhJ8UCydXNhGc0GQ87jS88SzLiHNJulkhReuX3k2LpVZZ
dbDaVL/oUHq8M5G555nOVZenDap581JY75xB1S4ZuDxAEAqhApruGMYa4cTlsAN3XOVO5tPCNT91
9yBFJ1O57czKfkvtbehon8nXDCUrGL1T3aVHI0KIjXVXnLJsPsdlbxxqAg2cSiPEh1my7jf8CI4h
MM25qXMidOPt4jE6EdOh8tnr0HS4v5ZRxBxU+MmX4jBySbOBY6lizJ4l1b0daii3Q5Wi0ZIygF6s
LlE23fo5Us+0G43rJnD0GTxMchAbLGn5sc4mbD91Frwox/7k1Yf/Le1e0rGDUXBvQxTccezCivVM
axS/THN4EcWvn1m1c/f3z5n23uWGROKnLcv+ItgirqcW+alQLoMyVsgLCtNjNEXQaiYroJiyzVa1
B4SSuXG3Zd+stkYbNBSXJu4hGYmM0EKk8JwkcjVLB0xzO1lPVc0fJ5mn3Maqe+sYtUFeDeoX0x7v
EU5X/PZ6kjR9Hb6oGTJbIZnEBeqlzCzcH+PIW72Z64+WMc6itIwEgwONfmXg2/hHq28yQv0hmUCJ
+VWJ56dtXkpQULUlvrNBXbyqWKUTL3q3okY9nmooQTDrIPn51NTltDKN6EKoD/qVTJW5j0HQrjyv
rnZyNpFb70wgfN8w/XAopfpPW/jmchoCNk+C5byTbIhBG/x8rwa2cQQhNsmxepti2JFuknCU09ii
fwZEHnjAndFhLsiEf1RAiFdJQaAjIg//Lor4mOa+d5tIidDarU6yop8liwpykEEzPlQRQQzfiYkD
+yGqZOV99VFiXxzRt+s0GpIt57410Ejr/V521czJI6FluHp9We6qQrT8JbBuWlCSwJa46xp+1BW8
8kAmFtBKRKgMNp7Tb3KB7wfU91+ixeJJytElGDu8laofVoXD5tCM6f3j8d/Ps3OmK66ja8flNgbQ
MA9pfO3z+KaF5/HkQAConWzvG3tdV/sk0xF1ClLt2q6aiZjjOU47w14WyQCbZqp30EqNs21QW83y
SQ+mvpAhqhdZKKZVSYjnKNICYArfaGr6xpnd14UqUU5GtqTqL2z3LBLNAZt3Cufb+xbDbOHC9zFf
RQwaddIGzD0GZgO6qM5j7t+AAz4jDUtqC9twPfZ1xCk4OdVNHa4YS1b8ybgrCF7v2pk/OWio9osD
JFzbVCu6nrILrxv2G7XVPqpsrJlVi35ZZF1ECKKkapXC7UPpBAR1EoL6BjsMEHC4sItQP8QfSBC4
CqJW7aABYO8YzQb7puvsEQNvaWt0iFklDdI9pcRkhjEr9DI/2fl59oAmsDLZawY/1C6L4B3O/5YU
Wv5SxubFcJHlClGcxNxoro/cupReC9Ck+6zO+LthCl9hbmrAAMNiDZRpH8iLU+rV86gPLPlDIU/R
7IqjljNfchwsjEzqmxFwY2YM1WESAGHp/sx3mbi3JT996X+pRBZMnfsGd1NnHgzqThaMvqL9Hfaa
ZDFDgZahDiVhHxZQ02Vepwm7PoKHVuXmWyMjntJPDJUKet8zmeE9ir27w7Mfd6BPU8L2xTUVfYiD
sbI3lh8yaJnDXwQlqiMynCYfbB8ppKNSrJHDCZPFxS2RdYM5ukVAGM59JZ+N4tFztHjyw4TWJde6
mkYyH+hVfDRUFS1C4t/+QpHypJDxVOByXwg3OFWM/S7CwwVZ9uQ/7rbGznWPRvDbrLrpiJ+3o9Co
4VrmzcGsngbdOgwT+VexnRD3zjFI0uS6D+2BY7edHNvE8DdT68TPDCkXIqCFAsfBZ1e03EHWtVSB
+MD0g4rTbJgJPrR9PPI9qRKlnDG6Yyp0Tk+qVXhfcYPY8nljFvjVJrMCtK1vY9By9w4ZHt4w3ZIz
a5fCD8ixKUrhS9c+9rQ60uzhrKzKYoMYts9TNPWYpfA8+VS9r0w8VWuYozglJNaZzsl3LXx5xtDZ
J0u1vS6scjr4eqC8PNF70borHKpqb7n+S8KMmqrmylgA0C5Awxn2wX8h3TKOFNOXDSnXMXIoYG8D
fxlJ8eqrnG1NzvNk831vWAIW9TeEofE2Yqhczn3/2xr7ZwH+bptJb+cMjbeeUvcPcas/Ho1j28Iq
fnm+VHsxd5uozvwzh+Fy0RCoX+AUsF8dSMxA2l/sqPySQwwthVQOpvY62YT6YM9+c+5KR3HSbsuj
tsqayZyuv4TVPvFNvLuMMvYwDNgKils57yr873cpIX8X3UNjl9NbnMzenmeONsnGLR4LJ9xHVTLt
jSA79b1+tdA+1ha4W/y51cXjET8axgCgTVnlmt7D8MaoZ9HS/I7Bo/vFx4qqd8pf6+BJZBCw835j
DIL9L/6qI2HNFgsdbnm2SxdMyPbK7ScgF8hOvkFRtss3Og3IhrGvPvygAJkr3WQtHIh3QUY1tpE+
jT1bzwmOwVa/T23Wc3zXRIKsesU/y9YIbVhtynpjGpvcT4cNPRvogxgmFl2X0lhNzaiw+25ZIK6s
4mKesGcS6eMy4XHwEfx6TKNzUa2vOFbfeoJ8iwA4xI66BrXTs7nkkk8PPyQhXv3eNS/I1Fk5C6Wv
61vcVkwezUAvbRxWBh76VaPq9MMWPQlqP/8E6Ld2A4y9Om3EuYiclJ16K9kiNgmVSvgilUKJaUfd
XiwT/SXkr7XyRfwbAjqRWeUXONQnlFSjyPZwqEHOzc61NcgaN6FRrEYH2YNqcyIXGX9pPzVM0glT
y7bGEjvFLdeQzDFJIQxO/adIOPVT6kBatu0B6UTi6iZ41vF8daz+uMjMKPXOkW+RGQQvuoYo95XP
9/by5JyXOSYpFnTt8VYOKWj9Sb/YTKdS8iRHeFjb1tHFs4cFxDH9lEC8+5QCtl00nX1UqWam5j1X
zUy39WGUfP+NeOzvH8IvPxuAEjev4Abl1Ec/6yYfMJWFfcTa2FqXCIAvyfiMmdZ4N1OBYVv2U3K2
KRgvMDxSN2jRSoKv/946vaLzq1iSaA+W+IlpAq/Tb6Mfll7UvFnafWj09DWm9if0v60ir4s7sLyo
AcN4PfPGioD/5sw8+ZZ7Roz64tlEsGP6vEe0biruZtZB9jlUQZWhQ5vztEDK+AZnwdr5orzoStHt
s28PzgLzMepz4rd/3dRPSQ4TPCTHwjydoXpJ+mv0MfLY3lYP98gkNJiQO5G0YbfiOX5Jhulc5s2L
yOHNVqnxUuZ9xLYTnqktcYvOQvDI6Q/Sncmq985ByqapwuWHBuBTuBqlkolW8TbYbKzxWL95aCN3
Y5OHibyZ+hOx3nBhjfyuupo/7PRKGrjGc/7OPflJ3mpEf3TwQvrtRyfcdGtb8WsUZ78kxrnt/2bv
PJocZba8/1UmZv3yROJhMRsJ2SqV7a42G6La4b3n088vs/q2+vZ18e5nQ5CAEBKQefKcv8k0cVMv
w3RkjEc3HXCnpW+0DoD2akDIQ9v/yV5InJKjAB4xg8TLXTJG/K1WTHpFe3L1puZSTCqybf4SUcTG
cQHBr3K2hqAtYOItuK9GXvoeZYqTkecwEm2g10NFUQsrMSoK2rwbkJfYQqIC7c/tE2X6aSA/CG3f
CQkxzW0/8WN7UDq55t1m0RoYM+OkPu88KJveTs9sboxVD0e3y9sN+csvqGl/Af9F2pj0QYaoKrZP
QAcpnd7o+q7TEXFy+84HV0YXNzffnST8vDrdGrRzxn3K79AJQfkfkBIxg+G3Z9dvjiiW3hhWkVIl
zG6HCLdkeynFttDdhwrGMI+aRb2hn47eZMfBWnWfw8yjzpqNG4Hl9173u5uFcojuZkcAeA0E411F
moXJNCY1aWVswZ60df01cgnk1iTZt81YXnT3xp/WLyIvtIBsir8X6XBjT8mXyJrAuCB3Rf7uIRWL
ftIb5PeaBGjyQB/lueatwy6T+iciDFCNUUP+Hjb2dL/i2lzo0VdZUvxIpIJ+g1te7MQ94G/94hJz
by0tikl4E9mBFRuOaILZiPUMzecMuTLoUG523y+kHNCH8vbIjnUbEHSb3ibjDXKGJ3vEttqo29O8
goeHPtigPOmBfrSMuyhzs9uSeodmDi9eo58daT0/FJ+FqaVBof3QUshVw8oTl8vsgg17f9JSdApA
kdNRzeF+LVvMUF0dsvcIPsOf50NTd0C7QdkkuFoj3eKdjRzgOWx1bDh7HgTKG807m5B21pFRB6pc
bBAmfLBGEAlZBwgkiZl9llbzgSlZ+yl1auat86gdQ3tFPRIe+BbNV/45Ul44Zc/DUcvQQ/NRH/RQ
4fTL+pHoDn/AB20FbWJoU3NASAbvS4GaV+N70OXi5tTFUpVgLO/Kenly5p7KgNFsF+aeAYJrjw5k
1aoq3glUfqiQQEWLckT/48mD1YZTx66pNEQq7vSOjteAdjEM1f065U8rime7dMqybXpXwJTZYFaH
/7HjxTddGt9HTeScunH9HBriy2BAMmhnJknMY77Q3ejIOmJbk6NZ0H2JJh1gT3wBfC0H9XHZuxH+
SV03QWfummgHaBmxOQegTMfzl+ZRfluKvATSmRDrdGDMpw8xVKcg7yKMKLBSNqU2Rg95+FSV48Zo
wx9hsv4AXG092oJyjp/Oj9nATDLJGBRk1spyMIByE/oAsZZWIFVr3ebzXDMw2Gv0EZVJsu71Zm7m
R33xml1nGK8Oeg43CLo+gIQ/gZFIz7nQ+wAltI0eNuadb9RfeCJAj0GEqOuLpa1YqoLZu5TYHsjC
kpQX6d9PI2TxZVgR30Icbur9YOpxoCJjukJCaV9Sv39CCADX3oaiXNGjSmibROioFpR5hvH7IF6W
yiEFsDZQtpIFHHe7OLcuhiNr777vGqEDgKr6nSOq7tgmBnICqeTOQDDU/C9+VUwfc/G5isdxj+FC
d1zQUd03C/iTdR1juqYuPDanwZmY5kx7I3M/mE3xziXnvIMlP3+YQFLNKyXOEI+Awvg8VaG9hS7+
Xh/hW6e6Bu3OdTsQMkb0WcdW25mL4t59UxPecCO8YGnjY5l8HAkrLymoLmSXFhjrWAnnJM1C0ghr
IU7Q/bytXy8QM0wcvSF5MylD/l03njT6SOaH+rs0DBmP6vIchc55gS5KTXdu9zUQ+sbim2q4ZnDH
IDDY1rCvnG9TXZA7r604qDKQV/Akg7Qp7oeGf0z6V0QG9Ts4agW1pCPoRNh18wAXeoW1FNYa1Zvh
qTfE54WL2wORpobrTt8KJ27PWiGWR6d3H8eOfquZm70FWQ6O9iCLIVN7l6Osh52HiI3hcTEqUlXt
GVphs8dGErjtio21dyKljjzkZBwiam/bKSrglcOFqtOxOOvT8MFvoe5YxkvXoU/Tz+67ca3eG/3w
7KQuos3dMcqcYwQZBR9jkT3UowZHlLDwbAv/OapHceNBYIUTMN7ZdKuV6Wj31L6cGuQp5JWxZ5BF
RfjkxhpZMoOpNHiE8mOp0THpdN5Z56Fx2TwQajeSRwahINLvNEyOD0nNWFUkL5ltGrdAxnctyP4H
3mEC4IZxi4EG2ZCa6KJCSc7BYrC3l5AaAU4DdTEEkyBXbtd3XjndTyuzbgbWBRlVJ28eAcMQF1rN
x+FrUgB+Llfns+3byaEUWKqJIX9eDJv/LcF0mXn6ThuhKQ2kIRFYZ5qODCm6bNkEVqBZfGY/a4G6
aQpVFS73Y6snyMomKBWOGVWKAiiSxu3pjk7ov0PjZ7j4lBiKdhD7CUEgt83rs5fBnJI4ySSV0FSX
sn/aBHlNeQRlDGA24NjrgT4jM6GXE3qJ5XbVqIg2INpJ684BRcj80CObcYhtOenws/YCq5hu/bHv
Zd+exOtBzM1l9Y020AEV2itVAMoHxPA8mHGPgLquBy40y2qeBGxBemhcR1Bo8L+MNaov6brgo8aD
EpkTEgdMKi04rvlCGAsvCFKj5rzY6Q8k9L5Pa3uLyYS1m9HK2XlRiY5ATVLPS1omsdBzmkl3H12g
iUsEiGMlQ+s3L+TXinNv9i9uDRFutu37hFkptRbJwC7WnTmF3zLX6JGMtDXMuV0zmKfsdSiyatfY
T7pOP9pN4Xtv9Z7mEN3rJQJrV3vzyXAmi5mxVEhvq6/rgMi4uWbRcXShZJeoJ9STyd0g3O1g4+yS
YX4dpbbhWBdB7b7O7kC+PX8FhnycvQY5wBjhdxdBw2CEb7gdwH1v3EE3kdtP7KDS0juAmtLZB/Wt
8R5ywSP/4N4Jwwc7NrANyPojmLqgBfomneolANnLghyZUS2SlSvbWwiq6+3gZ2Aw2+mkr+bdAs/h
4HrDdy370NQMznhQ71vHvFuzOdkNawWcLaHmYj6S+/2IyWYXukwuO3OHvpUW4F/It9oPpdfHH+e1
nXbOWA9oGsCAF8zq0ZYT0baw532f1HfpvH7TEKfeiGX6xg+Cjm8O2iFunyoEovzHdY2m9xS89jgP
1Rent+9sSohLZgMDtpjQ2mH4lBWgoktmvbK0t4lTlBoMSSo2p4vTtPdUa5sg7OMnPYkusKyQrzFn
hDJstGJikDBFmoJW8/PTkHQfQs/bUeeYDsnADVqJSai0+oceJsAmLqnPxyhbISUIKBtFCS9HHWRx
Iyb+s4NECr0r9LCd7jTejhwQMHkHHRiED44aOP0FSZn7sYo/UvJDJj35XGW+BszGvYcO9Njoxq0m
zKehgUxAhu5iR8AYoH/W+6GI3vnz16JAVARoPrgM/I30nBmgI8Y+wMYZE3Sd9w1Q3g1Ky0NvwmRG
6/dGYpuIXXPCom4adxVitRsNzPLAE3FohRgCsxnqIHYnCKgefH0ndpDglZSuPsZgBxMluImkGJjt
ZbdhvHzsvP5SlVN+0xQoiEYIpuXoYUeJfkwR3YLIMwNByREFcvpuPyRoPui6dTcU6Kg41J+2Mxwo
cJzd5yFm8hT7sA5ziiuhc5pDcEnZwsjiIT00zT5Y4PJV7k2m+QKz/b7R/BsmXuDu0UvQX1Ku3IHQ
VoPxHSZnbwHot+Ppce67F0Fpc421d5XUmoU2+04cO9wAh7i96Calii7zy9OQdtu0c578pMAJEVc4
HcvaAPATpEu8m5FPAPkdVU1QRwhTOEBTN1qvawEEvAGv+RrqPIUAGQIbrqrlYWVZY1QxOrGUCXpt
mFxvzWUAl47ZwWB7+34en2edICnyLbGDZt1sMM7ND8g5t8CvU+jiFpAmdMqRuik6eduEtdMn5HZJ
qqwPWTRcXPxN9yHiXIFhPNvAPiDqMKxVYXkJ4y6mXmToJ8QOmNJ4GwOoRjkCkJqy6l64aHjNTO+n
CAyyEaJ6yj2RXMi9F5HBNsvpdVooO9soOQWdN1en0atO5L4D6B870/TrvaU1BiIzMG7yjPesPaKp
6AaJD38r+oQq/4chzLMdIq344Xhw9Jz2nMeQhpzpJio9pLzhJAo3Dg/yrd1aLioE4yzKXZqG931p
v4qO22Cju7vKSQNGtum2tffV2MHdEKNzandZ1g53jg4dTxSnxGtfZx3xNebrkJmtrL0xRHQ/pGR2
vTD/bi0waC0xf0NBBBEEKoiwHA55xBzZrMcB+5RjDUjqWBlLuEt1yKEUYcaqlVD1cpu4ebjNNHOS
ygagjrAQw1v2SVj2ISHiCjBxQOy3qkf0hHREMuz+HjBjcjLChODbW4K+vYcQbRKTNM+GKVM3cXk0
+/5mML1Dl1NUGOeY9wTh/6Aq83SXVlyZa2jZmfTeM9R9HFia98NaLoFY3A0jb0qit7uIDqHywn6f
GqQLl7Q/ACgIRpekUT7iwdq5r35lxMfxS784HxeqD5vEAr4zJfpTXqQOCjDkRfzE+RJ7uY7aeVPt
hqr5AZho1mTxtpxNAMmE7A2zEbcq3nczg2x6Mbxd4+nU6qJOHAd/PSGMsSspLxNplav9mqXzstMY
JM4pFa9djPYK6a/yUpQx00vep9DMy49ZVm/rMv1W2sW5nSJkxB2qTj5B4MxwhTqrtWNOfKoIF1+W
5oJ41PjZju0JpJMAZnkiFvNZH9ftbFdIgGW3Fjl5MszPpV89moPR3Rp9dQZbTtUa8uoWzhCTT3/G
oxmWwbEaeJwIu1r0furqtdWQSkNbYWfTe520xD8M5o8UGtaN+FoyPw3EoNknuwa46RQGvAEgCHQC
YLkyY0XX1G5v4yYjlNF/JHOYyMLnO12EpA8c9+NgDYekcPQHXRv0B7Jz+maMSAyblIUp7a3bkJLc
gfw6rNQJscZ5tD/ikLCn+CFg8eyWuGSQmuxPBXTX+9x4nP27pC+ND4wT/O7UgdFrRhCb1oGcimfs
IsS9ATlW087qMXwUyyGruK91Ri4WBSFmSz4dGbizdZOn5ks/fg4pGd6sos0Pyzw88hQVB8jogQsn
ByEsglNXJmspNHX1QzIiuuO1yMo1zO82WZt8wGZL1/rifTsX9z154n05hfuSYWYXU87bRk6/S5b0
wi1onkFGPSwIXG79HO28In9aHO8yNuWn3oU/jv7XNrMNECvZXO6chpDYcChHLSBi+zpH29KEil8D
uCrgpgZu+7VLUdREvIkw/Gx3tk3HEJNJXbXHcUabMKp9it1xFsyVubf7YtpaTp5sjUrODKwuP5SZ
T4BVzCgeNy5japA3VHkIhdB6CNfLWgDXFBZK0b2OFqUm6PcW+7gg5nIq8J4CkmiTXB7oU0cAh9ja
IGHJgH9ePUw4ERvYDCnpXcsoP2T0i+S2w3vQKNCaRbwcyRp0bXHM4wbeE7BKdLfJZzjoYqdletIr
sC9+fy863glzLWFyNDaltbDYg7z6UsQjtkj4sG1aOEd7i7/bbEk3GUzUt6urdQFqTTEA4tS9Q99y
760oU2bgqYLFq0mwxLyCi29doG2eKte3oWM79AS2duma4juaV+OemfQsPrXxSnVuncHSPtnDMt60
btvDpNTRDhyJ74vV2dK34S6dr2CzPOuYA4xZSOCmI7xEe9RR3UeZFqV32KpYc5vk0RhSmcBBd555
7FAp57Es+nxHCYjZWE/kslI3w7v3qS4L5l1d+N7oXvVW+4kHznNcGlfMvdCIpwIaWwQrqEtDNXIb
sBMS81cmySmx8mEnUv37uhTZLjIlVDkNi/NCnqpZnOmk1b19QjThDnybswfADU+xFe07ZNPyfa7B
OW4Fz4sqqI0ACDE4ys6imYNslEIdIFf2ed7EJ6Qlto1VN2eQUUjvoxMXzPGLlTy7ur5SkQ+fzCFv
9griicg4/J3OONreLE0tDXLyEmzJSHBvrUDIkEw+O6YxHsh3z2fesAupZ5Irff2uG6PqPC49oqai
Az4x3bsOjo0hHAqU2vtJnFtUqFbE+E7qckKYJ0ztAMdl6fPUCjBhS2QFhbv0mzf09yrh6zAUn0h2
Nyh8OdVZM6R27hgi5zKuE5LT5PQAI6whpuv28Igi23KwCQKWFGRH41Vb4ctXs+CuOguS8o7ukxL3
AaBFGLbtPa25twAE7CuRfMWA/ThNvBwOqtXoeyc9AXTX7Hz/29iN6EyOQMZ15zilCYnJDq3PjAex
K4qngXEYxRYJKq0k7lZzy9dKFMYu9GIEhUcLqpE3pnj5LJ8kEoMyjftuFYMH6hA051ZvI+vg2tUR
fSIkuFbts04GgvJK+djryL5MQ+miKuJdwKGnlEWNz+XqizP1IhYo5J+wftzUcdUFVkQM4xurvgmt
jMDL9gLHeMpE7e1Sq6UkhjWSWiAAcuaFmw+rVBucsuSjUwJ51cWd02c300Jee4jmc5ro+9nGG8YF
cxKxaQfg8b5FRGF1X00vGkF1ABlGVfxg2qlDx4X2u278iLCtYJhdgPz50p8ACb0AzDLWAzUKlw0Q
J8LMjEAyzPod8EEcYWxg270+vZiGbh4aOjnfHRHhJu9+DrPQO0PiwEARujjeYPqWnJTE0saL8yU3
DAlhLBuUj3gkECWdt0ZfvzLF/eDN+rxdCvfCAJgggzos5yqnyu9VaKo1ffMEdBpvrsJ98pkO2MxI
0M2BtY+2e16S1URp6IbMcwPcibcP/Vj9uZurlzW2KjQUtY9OBzt8SBAlHvNXhRxGfVq8YZ0XkqgH
C1IxEweCp+XVziQ5oF+zQ2UN9xrihedV7MshugOtXQLKRCg2JRaOsPcAmFfOKKpM1hlVxdDnvgE7
3QubN2FgiKa8pQfYaoLDtG2MGsz8Wb1Vekg2ZDKQuKpFfKNZ4QPU4hJaNo+lQj2rxYpKqJOH9xEe
sptee3QbeCZkxAVskabYG97ykuu+1JEkP+la0YahB7UBKS+vGSDwwkEcpq7Qz0MI7m4Rt3TbAJPl
1bZovFBq50kREG1vrCWKA5GSG5+dSY4Oy6dYx4BLayJOYUN5qWETbFw5xExYVdkr0xXsrj+WpnYJ
nRSVQPokZyyecvgJe7SMOvrkWOP3jdF3v5wY5zAhQ0uLAvTkFPvRIamWGtqxx3QAXLl1hvtXnYWE
26NJbR2Nhcm+Q/Fnwqyht6Pw0KwWyEuzOPnEUyTm0GoM8bfywz7wjwn1YaC68zcS5Iz7SMdGmOJy
M3j3IpMuQTMmKpkayeoksrbRKDs5I3se9AE2+ybvsrtBt9FBWLCIIyf2NGYUVP0RXUmjwV4A5SO/
7njdrArslYuf93+w6pP0pr9jF2EUaEsjbimvqcN7+cMYNsJ2nYn53IJQT7+vthUiP4rYfCnFLZbY
tjYp3pcbFHisM8ATgxQKVbPFefVJ4x3+vW8hH/qHi7FM3bMNy3SZihh/+mzm8bg4tuiqoxDAp13b
avf5UgA5ysTFqJtnZiRBHLbrRgN9RSooRu2yN8ug070V3HIVvVTVc8ardYtWTXkrkdCkmp/qOMvu
HDJl5dgFqYUOxohg7W6KPRSWDIiwFuEkygCkxZPEPCNr0gcQC7rb0HIBUfZUOnUsBLe9ly5nryRw
mrLikOhW9tT3hgUw7q4Ow+QHlfsvKA14CHjVeKcUQI0YcgZeeOqxmGiFCLgN1vvF3kMJQO82S8Sj
Vif07tOIm2hG1QBFRpAlNvEPipD1uwjRbUSo9D2Po/apAsNrNqdKZlGmRrsz8JIhmpsTwE8i+bD6
hJZOXu6AjsBQiSNMCjwUOaz+FIrauUdZ8aPRTsVtFGs4gphMbJawfNLq1juThoBW0I76XenxnNdt
QjdpYxc0mnLEXD3zXsj6YjmHt36qRbDWz3lEzZxZt7n37BRfGGQ9nY6qBJBb85DnoVSeTr2TwLSG
qnbuH5AYdnckfnrosRQPKk0gJbIWTxgyPllNvl4qktFBX1sGkjQ1agNJik08wGGCjfZLFpbRzQza
F44EeugIMWm3ZA6/MVTo52zhMrOUJOKkF96NFZqHxJ3mW7ekE0QGb76AFNS2hWXfi6mpvswxRhuo
Ea5d+QrQINnY2LJTtbRffUCPSDvUL0k4Z7caVUpQbRbPfZjdxgjhLmQqt1VhGO8MDZ5TvqafoJ0c
3Rr9bFBtPQhBa/1Q+JglodL/w6wN4yAKHib4KAv46ax9QbjqM2KlE7lPUmHY04mL5bTIWIbFwyBb
qTNOJDvkaskDdTENGPpejapA6DV5w/PirmQEqfaLeYCQF7nGHKhPqs9gSkzGaCnjtwOFq6HDMS7L
MXTISgA/y85WXxPiw2VDpsQgJLWTgaqObZ5i25+furltj1Ku3ZtRE4i8FysFP1BSiI4919pWEaZa
yZI/V0vVXCrfEYHIUsFbSS51JZICBQK3n3eyfO6mG7BDxQNSddGxdkzEAbwF3frJR2IT8FjcOydH
b9q9obXfGy02GNk7RoCKLAZsr3JjVK31RLwJqjq8zxse/WEIwf3GhoXadAgdij/2HrtBBGRx4LiI
tkRbuUeP1CZZ+AT+HE8Hz0/hiWNzj7P7e2q2SAbUaX2f2T+aaJyw8gQEoKMc02Vk6UBm2jcJGlZK
bCHzep3hEIQvos3kAhf3i4fK9dEzRusWA/BnXOTqyzw61DH1eY/92rTv6xba4rCSyqvaPOA/a/e4
FFPKJZGjgamASrTuwtnZUOqoznFp3qWOmM5mVWEwUg03qYmNCTmmnjli0SFjFVvbfp6mG5Qu0Z/q
cF8CMIpUqbN+IcXbbgH75QjPVkcv95LAjkjL/PvOWf/D1NWCAGo7luV5dPW4+v7pIJ61uoHeg6iO
IAq2hL5IFOllehYGopn2ZCAPlGbfW55jGDM5kAEvqcC/z1ng2yK5NWBr6w0TpRK1+BdqLT/IJv6H
SzQkE/Y339u3S/QdCxav5ZnGn2MZnj0k+cBAHWc9NXddBFFj8ijggfUybkTe8cQXRfo9pCu3sgJN
xtwgOrVN7WFE0VAXj3lJ6j0mfbgdV68/IK6JKhNgtaTybBwhTJ1EN/Uqcob1piOgJ9VZGf9hFPzT
VJ5f4WHe6/uOZwnf9O0/3HNr7FxcscwVsLGyQQzEfoCAt8GPygts3S4vXXGuqxGVOwhZidMclGmB
Q+ZvT+8zgW+v31ttkgT+/Eo5CdRc1WjgdQs4Yf/+kbD+8NxVV2oheO0bumv6//B/Q0PUwgpN+WOW
Yk+AzTRkwxrVS8ObgjJqYMh009c5ah+b3ms/9s7XeaEU7zpde+hxGvC8sLhxzLIM5nDUDlXhfygb
96bAV/TWA8S9a7Fzo2DZ+ATYhoGkX8GEpaxtYlUEYmwKoJu6cM3DOLVG4BfFwWBO8SF05u/jeq9h
D/lY1xEY6Nw6RonvwJYF6i960juZCzCCzH5CNunYCip56q/5P0L+fyDkow/M4/qv+fiI7Vbt67fq
v3+y9E/f/ue/3z7zk46vC+MvYcnHHxI9mG4Pf++fdHxI9n8JomfXJEKUptp80086vqX/hRe84/BJ
wetjCJ7UKx3fx0oAlRDY8yZ5ZP//h47PZfx9HyM81/Nc38fXxTBty/+zGwQBVIsQXeObvI0pcUKT
PU8dYG7719rbNmAQOS6shADAreS6Ouof9s0hunbtQub7t/3yfKqpFpUOj1yKTe6jyX/oM6zUd92U
P8YjLl6l5IQiF8kA1nUdikWguLdqI092eVYLVPnZ/XYQg2O2btVmdVQuP3899LfTXY+57lZrCIpW
m3aYPo1DDDP219f88a2TlWrZb7v/2fnerqzT6N8KnzD2ekypdx8EFQ9KZv2pdtvx0IVly8QKgraw
nEzgthVSw1Nb1YJu5e/aWWW3SObwoTXGL0Ozo5P6tNqUjzoAD4wd2H09UDXV4nrk2+Hya3/7gn+2
+49tUVl5e8KJS4zfw+Cgs349k1oz8TuBieLssXWpzjiaNqt0eCEakIv015pqGgDW1i3JqJ+7B4C9
m9Xv3Ldbeb2Lf9xU1SzV/fciRK8Xx60JznBS3LaWV58xJW/OsBNj/PjcZJfGEU+qekhRwYSup9fi
7UC1TX3k7XPqkTZszdzrvX6nnlPAI3xY7S50/aYx4+ygWvkEG2lIevgS6juvx+HC9uAM7rRXO95e
DnlFqvl2UtkE9wHU726SKTQrMcjeq1W1gBDKFAe8lsxhLMrsC62inneChfL4Uk3L9XrmKrjkJDLB
4FbYrB7Vak9GsQJUd9JjzJN6DwXvzDN5qeRiAH4Lbm0CERIOCaiTBY8ntie/jhBZeDAg1h9a0Kxn
UvzcO1T1+CN+tc22QknXKT+hVlyf1cKx+fPVmpmT29TlQjWRL/2wYsix8+QRzLi2Na6Fx9mWL1Oo
CZYe3BaEUd2jsKlCKd+0yO2lQZz0fHtbNZNH4Oe8HsvcBEDY2RvL/DEisKx6UjtgaubxZBcPTuTb
+8YWF/XDyFzwFWrVswewJzlCB9sKqDEwENco7jU32rqpZEhaiy9218t39dQlaSFyasY8wLX8+b3M
+qqmWjAB/dkk+rp4XeztbZlt7Zk85RtjtRD1EPI/Kgqr369L96j+hZQM9FmtqW+jpgXKxHK30P/m
8yJTzemK7EeMkTqVKBd7G2uYJ0r7Das2M66gzkobQz7DBYpEtaROam2zpB1GTG/XpeMDxx/EE1oZ
yMWpi1L3xEITYFApb3md6g5d7xXo1XrE0BBLcOpJefFSdyWOI6qZy2teUnR/2xCiaSdQyUhIbsNj
6s6ha7/4UA+Y1a+ntEE6YNWG7qz2qTULbxwUl/MjdxyoG+5VZ7WGauSYbzTkFM+NzHLp5vDN6ycK
Eb3UYDAzwt9NK1dVu1zTZx3N/z1mXMhJjDAXgdmyGqYxI5Zc8zpUyFHZvc1lHkyXebAMhXb+GJlz
8+QiAqlG+MkjbfvRR6HBalzkQq1dm8yiqVQjFq42DUP0yRtnZwfFg0eCGWh39nJclsxovQxSyUJt
iiNUPxOHiD3zPtRWTn//68d6pTXwY3+1Z0xZNsYMHPz6C99+Jpr9PHVSiqLu8VlGDQPGX/Pbr1RN
9XtrWeuwQGPOXos/QK4DZ7NGrBXkL1c/18XQlp+qlmpDJVOM7mTAxOUvGmb0vwcjzXa/Pa/qgcES
1g+oB2dUfWRP+PYGy9fYBxhUxKZ+uG6yrOKuiXnzDFkaSqVUzHURrZRuXGzCYWjxlZXXoK8ixodU
ZhsniJFnSw7bqpmKCuUz1bbRUtkgApjufBUQDL98H4UHDlNrGpibCcKmzmj6QU0WPHDlM+/MyAwX
LhoQaUE+opWOBWpbWC6fXSQB9sZgpzdq4eQZ7n6V0EEj4tFhghzYDFI1ZWZOfFZrLol/HBezdj61
7rM+obXilugnwzjpznVRgBZl3OvOvlyM0Hc3vkAcJwLhy2sklVLUA/7Wtpo+xM6PkmuMaYJTt7xq
6va38kaqxUpZEADqgs2ugYQjwuuIhSK5ifQGcwt6F+ZsKIqkANurhBGPv0893Grt2uxbR99VYhp2
ICIAyaz6WS2iSP9gj8mILAMvu5Bdp1q4Cf3pdZtqVitYAMDO7FHHqN3XptpmplF8wG/+RrUsRmgK
8PLUb6tq62/neVv1dCBTPf2egzTTvu2aW+hy3Rk1UfRqutk+IZUCfXkMhgH3SkvHunTUAC1Vtg/C
BD4tmE+es1yGklgzEBjpUmbFkhvfVtV+OpV74BvQCPLW2ZRyPJnkINMqA1K1qjaqRS13qzWNqJlB
Qz5u18+o5gimwU7eTqJ2qa3qRMgA8cvBIYybGj1wQhPZTuRJrmeKQ+Z4RmJLNo188dTuSsUzajVW
0af8TCrXVDNTnqnXtjrw2nzbXai4WR2pPpSrN+Z6TnX8tfm2+49vS6+fseF9HHoEWa6H/HaVbwe+
nQPFGlIloUeBlsLbuZrloNdNDHqqHcLkCKKw7962qR2D3KvW1GL1GIrUwWrt+lnVHKCzkdPYqIYV
uQysalWAicF3UJ5Ks+Rwq1bftl7Pc/0qRkTJupOqfb++7/r1au168G9nvJ7rj0v84yPX4+aEnsJL
jkrzSCnmqMUqX+B/1jSXwt8ywNu4+3IIabj63Mho47qw8BPYhfbyTW0SOGKSHJSh2fWQP5pqx7/c
Rj0tC5IBtJY6Dm1sTvjHud6+5Z/uH/DR2TZOY/28YtkrXa9drXWqk7r+XPVnqJ/Wmind1x+Hq6at
R/ZpbNBXmkzKN8327UPy7OrPmzR80bcIRBZ7LXOe67qELpGTL65UkFeM4yWOCjzoZJRmy9jMVSGf
al8XbxvbUg/BIIOh+/MgU37y7ZTqJKqtPv62UbUFjKmdjqXR5FGkjT0NKc5J4Nc9tT4FF4qpQrP7
XdMm5IUo2e0suzVX3HNcvIFMDdkiNezN1jo963MXuEvTHUcLsV70PAT9Fe+SqtwPKpZU4AAjBvO6
RYQZy1LUg3ZIj1pnfxXWWa3FTWG/rVnJiJao5cFRZfRRWAdfRVV4mtVb3wTogOpNIrbaDbDW8gxg
gBFHidXFsAJzcEz0q5FcqI3QarXtaHTWpnL1JyP2KWOJaBYQk7yzmPvlMA6efZ7lYrCq+pQAJmwj
LI8Bdfb0tqwVY3dKU2KGVpTi3MsF8qrruWtNfRdV9hdrEL8XbVXlVm1ziBACUzcpIHikPLW1mXZV
Z2oMFGu8BS5ib/Um/bi2IIYLNRx7ciRWi261x1NVfRB0wXQRMpJUEl/qj1FraqF25IBLkT5FHRaU
2HR+Wxh5jAwCcGLVN/aqZ15l+mGS/TMIeVbVVlEiPk39G4NOFOKguvrMNRJ+b9SilvXHwUr5Sn1M
7VFrNsKt2COfq7bHCeXXAl7F7021Q21LpJCaJj2by7LBRgYS+9lJLcQTzXjaqm3XHWptln+VP/v+
BvOun/dXrV0XoxQsVPdcbVPNHgUjAhn5EdV+W1uHx3hF3zh7my3IvWqH+rA6Loncu54i7X6VQ+4g
R1diQ+zAfzU1NUTGarLXyf2NLgfe66FIdVtoeOCA8dtBuZkA+ux38chU1V+rsDvOCw51CunhG8DX
NpUOhzVzMKhighHjOORWwQhd8FYthmbaumigHF0xdwwKOkGHWgwFeagNNYNgFEP91oE348Lg8tZd
yZ6o0MVMNX4g9156yzk34bFI0JApp2i6XFybA1oSxebaVmvqGHW0atahyI//l6xVGqj/IVlrUPMn
vfqvs7V336f/+lS12e/Z2p8f+pt6qv6XZ+sGSVFLd6lYuKRLf6ZrXf8vsMWWcEiSYrLpGOz6W7rW
Jl1rezYMI1c3ycwCSviZrrXEX5bvU3fUEU9EcpUT/k3c9eGt1NP90f6vciioBJd99z//rfNz/q4i
5NmOabnwSm1hkwJ2BPu/vj4lZSSP/n86tPYRMGp1WkSU348i75/waNqkINsn/IuCVQ/XLWDC7RCF
P1CFiI5rTp3ltz/t51X93VX8WZeSV+H9L3vntd04km3bL0IPmIB7pfdylJTKFwylKQS8C9ivvxPI
7pPV1eN2nQ84LxgkpWRSABhm77Xm8o25dsy5IBHt3z9F1+gMwp6BrzL1qx1qv5fOz65TNxo3HKnZ
DtA1rGaSTEFVAxrUtqGt/kDnLPEqsRhHaFf/TevG/Gs3j48ksOiasCaFCXP2Lyem1izTLT09P9L8
JVk91RRaYfBrIP5+ZCrWH1E2HqqiUXvLCr8JCM/r1nZw/HgmHkntGfOHu23zvkXZhXqR6gchJuCK
1jBf7LWra/2+tCqYiQVdVa9Epla4SO775tBjXQdtObz+zUme22J/bv7xF9kwd6HXcUPNDcB/P8mV
prPrbur8qDPFny13MLaeBHwPiW5tlT7SnqAGcJIM5sEo8cxnLaLctVOo8uIN+T0qXPMhN8mkMXV/
+zefjVv9Pz4bN7olHCwtnjvf73++DVWj4pqFT3YkWvk56GHUWXp6LHRn3Ie6D13Pl8V6tKoP229h
ydpmBm+1OqaOJEMzAK6TAWtnWP+7z/UfN6Zj8CXkUwln1gH9tdUY6yTamE3tH0RyrBRhSrDF5dpG
AY39ML8oNvcE6/jbiU7v3gz7tzLDfVXkFb5wezKuWSf/5sa058v0b5fRtXXL8UybBqjwzb/SjseG
pN0wGLqDFRv9zo4Djcz2bKubnoYvMKpf0uCKeDh8qvo0vueGsx3tgU2KAHSBfgWPRlAON4T9Lo5x
rd10dP9OUBmOeTHp72j2V8Sp1tcJ4cYq9TSKfYm4O+NgXJxOB68qdrkR47UZHmLPto+DVrCXgvC0
Ab6LFpGM1y4YvxVtjo+L1cSuKYqLaFwiEMrmaFvFh0QStBoaJJ9pbCApaW5WX2u7oqAVW+eA+uAY
x5W51aXTbgYXC4YrqDmrdiCSwyfwePKh9vZ535Hk7d3/+52I9vU/vieubRi8zveeXpkp5nviT0Ni
jhU9jDPVHswexeocnGuFJJ3nvn82kR1Qj0TmkxCd8jgEw23IBYmrSZ4/xjJ/JHIaS5DSks3CWfO7
+meNJJcI4bm30P7oJYyAGXF4ZpkTnGXgfi/n6GnarD7n19wwKvVIabTyA6YicW7Am2HyNPuCpMIT
FIPHxDPvJGt1YIJc/abVHJZHCZFCJ+W0j53vVGsLZeeWoEb5sBxS6d+MAMNPXxgBFKXi7Db5M5ex
vaVqGECJ2cadjJbxSQYPJIu1jwhkjD3oeeMOwH1OxZHw9EqacCN7Em6eCUQD2ljYL2jvCUnQZ5eT
gfDHLpB70iXJjyVKdwFC4qrmuHbT/ja2Jp1sZA1XFsH6bpra9MgEt9GdNt7x5Sbb3AS2vQRwAgfY
xJfEKBTkCz69qtLoaswCUzMMn7L4fdRgyTC1NStpTCNYjlmZBaBQG6FVuvqjZ1faBuGHtzHM3L/0
sqqPYuZ8pvrgAoAqQeLXeMIUegW6JbTLDYCluOSi5tJG/jpW03jSpBguTQrjhQySA4lfn3nXvaIz
8k7LNXJokqyh4+B6ZU+xsyz9w5a+cQrhMq3YgNszgw3CjnZjxwJuSEvdC7Pq0a/IPmGVesZRj2TI
IOwj0LroSce8u0IBeqMjUu01rTJe0C4HjMze7PAUO8MErGbTFbxVXj7eeo27xSR1aNWm48V0Y/g5
oaiefCeKj4VF06Ut1ddIhTlROICFRr9t1hTAIEXZdAZcmAYUC6YNerVs63XC5D9J44uYD82oW4eg
h1I+ucHON8j6lIXBMOsNz7AX85NmG9HDALJqB6y1XE9AQVFF1umxk9b0WOSR/hg4JQqCODpWY/s5
1NX42Gba8Nip7M1PEpwAyjpMxmA9ExGnPUS9YL3BM0vo93waOMlG4T+MY74iuss/EcFzbEPffVgO
dkhkku9h4FieTn7u/fpBYvN3YA70tstrMo56lxGK7AmzmOCZ8Ab0ztEAUT/f+lnkYXLWO+I2cTrX
8yHNJg/iQCHZcvJ0rBhMiaqanYrOfnlJkN4UrnvjBI4W6xJBTHsTdNkL0dAuME+hrxlgtOfloMf2
SabjdNPn35Ce3h5SYmmwGFzdxnIel4OiMnGCKf59eZbV3nTjzyMvwWBsbjoIWpFMX5bD0AUf3uTm
JKtgDmpaNQTo78AsuEpsiRqh5jqg/fTTHrffAFA2RP3OBDtdNMAEcWv5b0akk4vdN/2LVXRgy8I3
vBjuQdowlClk0+5zmnZLtY46p99ot7YhbKSdzGLGgpQfXgVyEHZBlESvoFHOGOCxoqb2m2GDmvGK
zAVdhsatrYS7od7zPS1a/xGdZuqaXz0igx67lQja8Y1w17Nw2r0r6TU69E/yPOwOeCBqaET2BtJh
ek6DGCcJ9kmNagGCtfRopzYQjF7ZCM/tS1sH/ipy6znTOWXj7049SXYItP2qBzObJdi4+pkOFBNg
pJfRHyZD246KEPHrbNnIamWcqE3K78Z+go64lshlgYEHTzLNvioIdzvB4HvIkJjndevdYFfIjRb0
tKy6bK+XsVhro/lKn4DkPAwPj47MnyK9vxMs6mx7bDPrYVZ++0aRb9KUcMvAA1Ilo/bX2UzFRPx4
jlAXjMmxTASZp/G73bbqUVcOOAhkucv4NKWedYebCf3vi6dr5RMz1S2zpv7sRz7AVW94cSEO7HH5
D+xD9lPKqyzdoeHjij71/fBVNOgzRdTcWrMnaKRnkHA8byMm3183ZQ/DK54O0vNgAIEq73iDD/yk
L04YiksUNoAnc6vYQyKlC9n7WyBc2qnCOGAgdvOlkZ25fo/wAPuzCt1HtwRTkeCW21ZjQoyWdA82
6pcVkcj40tHx5wFmDlI6yXbyrHE3ZaQRDxHIWk2iIq/JK9a1vGa92m5JvoSJOIOL486K+S0lL4Nl
nJX0ehihW4vS2c1ou3NexNr7NB1GAgY3KPnHAwL55ECN7Ta1Xr5jQ5YSBUEMtNDkaerHHdyX96jA
awFu565byTpMdPslCeEwtwgjuB21t7ANgbENxd5vsTmNdjg9etVTbcfGKWiicOeWQ8l/b04rXXlM
rKRigf9OjnKkmTNAmXnQM885+Uh4oxiIYyD7YzKX10qPQmwZMrOOZeFf5LwOyLTdoNBmOATdn6am
Q8Qa5nHxXfcKfGZ9GR+strxWqVncYPbJ3qJYE1hfWNTgHrHrn9HcVa104vQ05T8YreWe7HEiPtTJ
bFTTMSQR1xqeHTEZhHgLpmMPOyGqe3dPIlD9WBMbDk3LEZ/QU8uPyJVvXdLbJ6tBc9mLMtq0MJoQ
c1rWEcUFXa3gVDs11G7SCum+Y+NEtnGrOvjSEZryphiBbWWHPHEejTgDv0NzrYRlWs04FYx1xA2D
K0aFGNTH5cNrmFCfyta/FmGp4coCSmATgrZWbUSwXwbwPsyMnfTvXVeRQU5w9dFSA7O/J+TBjuKP
So7aVSXNajZKjlqtULDD3GmgIJ8HCerDj9tgB6FnXbWddfCt6iGtu/owNLum0bDNdYTGdcPP2s6L
a18g15uC+g8gmfCZQibw2C7X2VQdjbjScFijdk0LyzoxqSEu5+KtfTDLsz22Aivk4mVrGArbYHg3
u9LCaMOfkMwUaKAv2tGMuZvm91ABtcI8NzC0xoD5UB+v/Cm22N+GamtBIAn7xN5izWfuAZW+60mw
y8CPBqBgLilZdJuptpNN2yAi77EiANGLYudnKqLpkVgmM3Ldo6mgm9ekDqVi9E5tCQ1GRl6MGNzR
V3PId4O54g6Lkuaoh/+8rs59j05dWve6NVYe9nVCGIr3YOpBWUb+3URsTApEsGmRjZMOUlkrxo16
5znQ0NpR/6O2Q3gDo0s+SJvx4Ubrs+s0nIwGAATspUADQN6tYtWV5zTi/0ltvrqqTZiaVHxzGpe1
qZXFB00ill2etm03XJhZOMWdd5aKOaqzk+EF9eox0fxtV/XO1ctlf8ZRSqTq6ARXlqkmZoYk+2LI
4FHr4+6n5TZHag9XD+jX2hR+sq5JNzmbhJqdQRViMOxMTB3Q8udXor53zh4KSrjAVkI2RlSS7zn/
pFz+VVue684XK5G5VJHzqL/UbVhuWh1LNAT8/uy4Iw06Mla2ojZ5qgU/EOalu74n/CWys6+4LjVi
sqLwsjxaDq7s5KbXQTfaYaHVq0oX2tkn5q8yO4FdiH/RRAQJV0rbD5P/h6vMiGrjeNPs2CKMwoEX
Oh/ylKtXdVWwoZY/YUiD+0Q4Xbyx9SJ98KboQ6/icafpN4Mt3ZOoHkH7Oo+owlYglcpnPTXtQ0UF
Z6V1Y/m8vNbOiLuw7jC8l5bGUnpO7x5nwgckc0+p6nF5FhDXfsJoQWDw/MPwYOeh2nEb55vKyaKt
42EY4ZYhs88xracRh/OanL1oPdeD8cCq+FiRnoUFyhhueq8urR5WL0gW1kwboPm88FSMVXYQgo8D
A7S6eH7yagS9ezGUB7K9dzdCx/mgh9J4VomhA3LEVdfwAQM1U957nR0YfFlKU0Smw5PUey/fmqV7
YLtRYKIIczQvEDttDZU2hJfTOOn0G6YCrNby3C0F2bK03DcQflYxGyRwHZ63NrN0XDcU0U6owrGK
ejXA/cE7l5LCbsfCru2HCXMJB5RHUMh+P5fjKPm+AQrCZ8LICzvqZ2Q045ZgGcclYZzAt6e0pFDt
8iU6sy7viBIGDpEBYOZfxGdXhvV+aKqbGUzhji7xF02nm5y6eo4woT8OuRNv88gjWzDMLmabfqkL
51tQ6yCS0vqg+1gSsyy6dPg7ubDhk97HN3+KbmTv0G0376zwgIO0twE+OC0kwXtngPR7Cy4ds4Bn
9xoSz+FrlWLaqsz4XdNp8U26ReJ3dHdytl61dbRYo3XEPq7pYOHIzfzv9iQ+3ckF4d+9arkktXD6
yHQHF2oOkSu8yzIAU6NoKecD1BfphdylzbgGNoTsSj2xOHmX8wyTwnsZix3qIlAf1cE04mOYHs1a
Pia5E+whS690E7gR4QgZ6RxFzlgRXjQxHnu32TS0QfRG/yzaZ9b5wTaoRmJ6BlY1Ru0ax9gKMEkD
Ve6ESPZpB7MMxwb2VFI1Ix17iw5qR+DH2Tl28jkkIH5013s3C0cdITUiKlFc39Q5Umoj3jfdwE/K
aTEyXC6HDIJULZ2DEfs/cbU2VGWbfWWRWe6RCCuE/eREsFRUnWB7N9Cv5KUHOwcqVOeR/Gxp2qaM
UeU42rOGAmhXVHCpEd58w7bIIn4u72TemvQImCq+tg0cDzR0M2CmG0Gp2nTZMOXhMmXqBC7Pdgie
3B8Bp7rsg5wYHuZtzWAhAIjyMyHQtMweSx3XQFgN2W6uIOeEdf5g4HhgBJqbUaZPJh7Zz3nvVgcr
K/7obZgcQUz6tzH49lsIisivbODAyqcC6hiMWvg6dF9ar45ffqnbKD1FJVtggVd+Lf0+vphVc27o
gj7BdWL1lddfo7wo37kkVy0N3uqqi1ZRXX06LYHlqVNN+6bHn+wAWKfbSMMa898zm/bkLFyDVPuU
9KjRteSNCNiNisz6poCB7hqlvXUMP3nErj0eZ3Z2yfTlBWW9wXFbr4M6kAcFGGA/6c/43UiXKfaN
W5ZPUUTFsAbY1ibOShCoxqbcMfedQT5DEWSXDogNm6VX5D36RQd/iwMPeQMdNk6iWZ9R+NTnkgDR
jZ3WFUAGvTv6tvqaUziaO5inwhzkjnGP8cvWHyy4bo+SAnWuOeQwH7EC6J8lni7C7F1xjlN/PMQ6
HFvWUvuk8570yblOgRnBZzDsvWdIA9IIwqukx6uV3nuKygctionzLXGYFlX04gr84lPgXbhq3Tq2
qSeRBuJuvYSScgyDB2yCcxYJ3/6jOwDeNlBib5Z5I9TMV3+0rSMLhUuRhKBWGz59KuInz4G8BTBq
V5Tjm+tbs0XChPRLxBiF6rpYT1hxN0afPEG1ZNxCUHUysD8YJXptkjLWTRME65Z7Gm7ejGNqbomW
kVcc8/NkZE0b6QTmTGl16Bva9EEekA0QQT1McLAVUw+BfrBouRXMmxmJjYE7vS6CNJvSNX1yG6Va
s/QuyYBcRar86rUknw36vch9FAQ9tuy+8Qw0XKl5kiV7yhKxUVp986b0W0yBAohAMOSrzrQ9RLA8
z81uNUgM8b8loYss9k+S0EVK8f/98aKn/f3bves3c8P4xTPzvQH6suqcDzepMNCK1HS2jiZ22Zgn
h67K/EM9/8LcS58IDmY2GYnlwY21aAaXQxePxm78gcjoaOlrJMbqEqRtdEy1jKXXQ1vSrWmj7ikP
ykvix/w9GfGwaZl9jhmyNc0ifWHJWZvMhybzW3aamrd1kxpMpUM8FNkO03NQAb+jc489uQ+f3H3d
BNlL5Havte5hXZnbuPrc4R1Cf4XtzjyPBjlG+9Lv3Ze2pq3id947Arni7gdjcZ8QcOch6JQOCETh
JLRPvfEmx6ja2DM7IylKzPOEbVVdegp0CdddaSUXrqWSMebHSQSoKSaVmStt0LITPirSBULxAhc2
L8vk5BeAzZLeZciGHSP6HP+UGatNVI5fTBCaN9hu2Dv9WbJFylc0MRvXDYwmois2wOIp66ZUVto5
K9uOm6uHk+9cEVDocydvAJGQvF5EFIgGaax1QoW8KfniZFl9xiHPcBk1+Hnpl10SwmAtWCJvpQ/n
yWWNcEyJEn0iS3ea2w/q+5DgcIQHRoqreIEYW+z5CuRQkGX+VuTEYOSx9okJvVwLz+gIVJDpjSma
jZLfbUsW459hSY2njdaFO4iPLpRPThC5PzPZbzpMYiZjDIgzq7vkITq0Wh8PcC4hmOQWVEiF29vV
KaSnrXz2Bxo6XUuRlw21uynCJjkCjgXGnonpgOtw2k85Qwf5whZzC2FKAPuAbvXxHirHnhJHc2py
4D4K5tQNOXpKPbDAxO+02sWttXAzNr7YsNn/w0L5Miuwj05lxSDa84fE6PAyWNDMKCiwRvHHMwEl
NJQI56hV0G7nZ25FO67NFCIDerwQsiftUItWbcWY3yV7hHXcsgsGhBmtY68r9mCX1qTporBhZf40
hNcxtt1rXOPm1TXnO1EawDK/5oNSN7r7xjBoq8jWzXNpkcPi+oY49vGAWLHs3GtfZ1cP6OPFSP2U
9uBwpjtZHBkzr50Rt08mIdMJ+GQp0oxEeHLmY3haa6QzG2UMIH+d9rltmIybUCdn1Zt+wHrpDiIQ
YOEorq7oW+U7R6eBW9dzAk4oV+4QNVfLA/YVE3/paBNKyGQEJ99CGZCKJTpUzdtSlsKMtKdt5Dwb
+mdliXKXkxyx75T3xSkTKHOltE5pBKNvLIHamSb32ICMD4b1WwTRFWpA/8LVGo8OoYqgb7tpl5ut
WOEX6Fe+25r7JNQn+ATyiSECXFDswwehOtwU/L606ndcx+m6o41UjXp77lJ1ocxpXwbjw22zh9xu
auQjkHTw5aurhiU0E0xpdd8Me3v8GP3+5uc+pC+AGTan9zRG+Zd08jDfOs45NgnQy8f+Pcy14rGt
yDGWLd/A3kkwENOySUbnwS+JXUhMZ0W+Y/MwUdoOXTo2guDu3VRU8qyi9nlyEirp9o/KGra5bcab
PtRYbOMF2DZWPu/UwaJU4L1VRwJ3b7l7x7FDKJTqu94TkgiTM9o0HeZGyGW1ivZZMbRXWXUmUmcq
adp07SvP3ltjbW1gAEjYmFQOwKgQzaPwlvthDvC2z49dMoOevco4jAmnQwhxizLP/ahf0RtndqAe
RrOrT2OXvISDGd3isTTPiUJDXAGwQzgLA0uWxTXQ1obPBtInyfWgiYhEOjaekoJe38KxmBq2/5SK
y3dGe1bherybrDj/qqbjGEWn1hLRzdHoNbNIIhBErwlWiYDCrlw6T4+yYTi0aqVd4homUmKGjz15
DIzz2LcF4K+2aZOdwSZkG9KVQHTP+WNh65wl0V7ntvBfwQlWRMnUARyY3Hp1BWw2kCs7o1Q2LIQW
EyPeX/M8BPHPzkqdXZnG2ilvn6PBa790o/6lVYgV3XzK99LgEotUGPsSttQxbOUI1zTcjlgun4zY
sfYFisoZSdXdnIEeMMbiIFbiMoWle/RBmwgjlhe7mTnXuelv0zKwAKg0ITehljx5vMUm8oaJlNI4
2Oty307huhvcQ8T+/9woiQPaR/pcsGYMFIWjpIMtyg63utoacjZc+fvcLoxrJJ03PRPtgbHqjVaF
RvG8qJrdMC8tjJqGr4lzYZOY3H2mV2YYknuxGlQfbZkdAAG2YULhJDD23SyawzREdotIur2IxovB
guJizYfIZEQmfOAc9KwIS92rIKIjiY4cms1lZNx7zOX7INaijVadqaRm59DKDWS02h9pUIGrgyl0
t4TXPWhJsre9D90e7Xuj1Q6xXFS8+uQj0jt1dVOynuw2OMCrxIw2kfjDGZmo00V3Bf+JVMuJfp6H
VyWgcHbOYOCcZZgStgb9Z10ZVQ76APpGng1XjaSxtcQLOYPu2mFjhtFPJ67SHYlK4uToqXf01RtZ
mnQOjDjAvJA0GXm2xUS51eRhPUNuIpBa24CSBc4JBgw+4IB6m67Aym/A+nQhRT83HgWZGoB8oPWs
6r4K6kPZNlBJO3tYFWgpAAcwvxCUPWccqrK/SdszdnFKI77L1atpRcSnkxqLGDGnxbQYrLHkTmBH
sGi5D/USBD4flmEn5RuMDiU5uMMDTUvW6hWOrJs7t6nFYDRXe3gwQ1sSPcsIH5P5R//MSB7k/MiN
tJ/JjOrLVQ+ICTwgvtBuQyYrrwGZdIAxwp1L9x7L2HPtDPa2nJL0KOOMnYKUdFlddqC+9Yo2nmlS
6PoWRk7MzB06114N8YHE0GtC3K9P1jE4/0QeMTx1B8Y96Lu+AcuLsXmfFtOndK2QHXLmw3qJrrmq
9Y8AFtpG9k6+1SfjsW3Y+EN4wlzCiSQzoMr3ogadVurp194gsCXp/XOZ20Rmkgj85mPeYb1/cnUr
vNfKoGA3jOfQhnEJKQ3yuuV9H6WoYaxC0AOkQBCWW38MhDNMzuy9Y0l6M8owuIoBJE5ld1tBAeXU
sdQz3ML4lvTVbooyugcsQnOP6l9GJCq9TZPKzr6zyA7Nqsa/x7m/9yWxpaxdL0NKPaHLzJNh1NVD
pRcwFWbSpVl+Dp3+E1fsd7vIiwMw8/EOqPhMaeEOIyE69Iri0nI/LHcGhJK9YMmxLVVabMwsC47w
RfiehxF3fJPgaa/0tUc5Y9/kon7K2ZmOEuyAbgEQryiV0Yf62kkFMIt5A4tOXl/C2LjTANfBQtLP
6di77ahsse2j3YkjsQG3k4ljVVCpiIcJB11dDG+5b//UGsDDcZrqe9aZxFu3rFohLE37ZRC2CrpK
kceazh7U9x5ZyjWrG51UlqrYjDmdzRrG0J5wBfs6Ne6bLAp1z3VfXKVlviXVk0P//8Uh7+IORocK
dR4Ze8JpkQmAdziJvsR2iXiD6Ws+WMiafj2aZr/H8lSOAplVFBE/bZOCo+BiHy2CxAEo/o+0lOC2
d6NO0s2ABONP4uhFLP1LJ53Q1j6SbUKx+Z/i+EXCvQjhl0e/VO1gqQJiTQbCgGfjo4cxOqFcAhIF
l9P8OI8IVQlrCwyyCXEtmB0wOSSWXwfCD5CpOtXZUJV+JJzmR6Kw9/9SA/9W9C6PjKRwGMOd99i1
MTZ1s+z718NhfhjNhqjKZTSSDW5++sr/lNIvivfl6e+D7cpoC8uMEsnsnFreYHnDX2/1P68RibqB
LFUcMjZgmK6SNNjaQ/+2/FqyvLa8QbJ4rZaP8Jc3TCASbhEzvi2YrcLpuRDabLL79Xz2KgHdQf2O
KGOTdxaMVyij60Ul/1sv//tpIDUWqjNPYdbm/359Of1/ee3309+/Z9HmwYc2K/OXF+HGwk3x8pal
PRdQ/r6Ky3NNK7mUZEGfuPl1GpcRGnlRixNBWyBblI1ZjaLzHgaFT+nwZfkFTXzzzaY8Du5QNmd/
NkYt7+suJqjlYTD7mpafLI8M6TVbPVbff7+0vO7Nv7Y8anyv2Y9ucfz9dsvrv96zGCj8iRL93JK5
vujkfyvml6fLD6A3w9bCKL+Oyhef5udRlZIKbgel0p8dlWmFeYp10coMrRRaHzeWXG6335c1TXbd
/KX6LdL+rdQWDia/aorkFhr5cKpmw5xJeZ6iHk9/H5bXMjmxM9SomieKnELgUsV2+UMWoOMvqqNb
h9sQwxxyES9/9eMOqRN6gdSmgYzOpUagHWzlsLKSekfGHzE4EeU+Xx+3XubuYYig2PLumtcSWxQ4
+zjLB6ZoZ5dV1Y8sIiwiz5+thBJsP2xh7rI6lSGg4tBAdoAZYXDNs2ezxScmeT2yw1vROnxNI/Mh
MwleMMfkh+ez36ER/urAWLcyAkeqlu+0lhfv3mgdOxJPyFaW4R7Q6VVwu8H8RKgXVqiP7OHNrOwH
ZcbhBYDsTk5zsTkKLkHiyJPLB1z1K3dsvlGLo1dOY3SFACwpA64Mb4gmA7aBGrcqoPo/kmnjULmT
KfkGJSvtY+BY10AIkLjtdZh7wy30o8aJoUb7EOaaYE21DrYpPdJ23NhN+y7S+pGK2b4NXg0dW6Ec
ve+l/a4cwpcL5R+bMPnOaL2hCcjfE0b7WPPQa1Xj92miey8yLjeNWW/05zAn+9Xs3U9N3+sNoUKD
q757ij4L6TnayjToF5BhTcTeSAdHmmwWmMbBe66k3eKcaAml1AJ921IDuoZB9LWKKuBebWoAuBqO
UJefYjo3HcEUMx0/8ugnhiNL+VwQjVBCsMVzmgqSz3i8oSVj7noKqEJpw6xHmdi6kSzepd5Lmjor
w+LMNezEToHZHbWwBSbcjHJXypT+uW98FM7eJD1iZWUs8cs6wBsUPEXqlkPA2xYErwq/LUla8bKN
IpSLPW3aePGG5ReNQIfmoGXsA8Q2q6GqWjpWVCVNM7r6tfUyKtMnYg5yJdqIZ0pUV/72ZlWOEYpi
Ypd3LkjqofaNVWxPACud/I1v5x/EvqiJOikeOuLBVH8kMRXnl2EegknQwyDRcuqiauu0pOEwxPOV
NY16w70db1gfFhvq8qthF6jyfVQW8Nwi+haV0LXQRG9QSAbbyXYhombG8+jaPwIo8nZ/gjkMfkpx
jltiL7eBmY00UbJgXw/iIBB5rXWUOztdq5KdghX9aoLE3g2aNm5ZJZv7XOb6psbZjWl48InZUuI+
gNnKej0/Tz7cDC/L7PsE5uKJrjqWD7YNy0thQsxb2xvPej5qzEK2v20qEsEC075mk3KPbkx8Ziwo
F0yh6RIBOLh3rZUVHfQAZBUGqptlB/cBdfHRZ5O4KqqcL6gVEefo2AZyH0EuLn8B4SD5k3Dy6UXK
ksyuGP7rGLDi0bltfDR+6FrQK1m00ahMNN19GEZyG8r4lYmiuy8HNZwGPCEvcXGJAt4prqwfFbhB
9lhBf3dFTbWf0AQtnn6mEYgxk0i0x4hMpxWmNKsMTMaq1D+47jR/TbToOZTuSQpyJmnMep3dnavJ
pkegWjhf7rOlLPd5ID9kTKfuUW/Nlyqvv0s9I/haEW4yjFb+4AhVs1E3+qOHD5ZRo0ZsUxjDxsjq
cpv5NYDNxrqRHrjvilydEX5/4g1MdjFlROp+cEjSXJALGr9l5KCy+u8xE4IRD8z+jtBDrcyOfA/D
81k6kZE2QWkjb1dcbcLWrrmJXHFA17BzNNJw+ja2gQDCli4IwYtCaVyEIZ6qjsAUzQmHLeWqZlVo
7xYEsaulvMuA7opwoCraZKD9NjglMLxHalarZ3KLPvznmJovKCvki6I8LwMA1k5/HqfGfyF6mXEl
ec+Msb/gcCqvsWY8L6qbqqYqGRVgKaf60Dn89/9dWWzMjoF/E27DxbFdy8bNYTi6+VerxdSZsR+5
VjlHzicHgIblVmXg2dAMvnqIFl+GjJiEehp39izuGBxA3f/9I5j/4fYATsaAqhu2odMInFFEf5Y2
+4FUbYyg/5BpyJ2C1nxwSUHYkIVJ5EDsfaQm63MEAeXOLzp5Ez4gMzMz1ho8rXVTWRnKuFCeZ7Gp
3hnZQ+eFd0Vz+ch2Vb/NKtClGvU3n3oWXP/lxHmujtPWQYcvUL3/+6fGzZBacTFw4nzlbFObKLmw
C26GNSF7L1Kxt8ky2AydceygFO/ZNiUfk3WAPvkt6sdL0Aj/E4uV4clvjqm/FRRzKP7YPxGo2ILx
iyUw1ZjHZgb0Z1E0nf7m8/+HuYGz7pu4CDxAf7q9CM7/JCgfmxjPjAHDIQ5zlu6CoKdINfwRkGcT
BNVHVBn5zN3vdlPqfumciOFBXGPlq21hQsxH23/pvW82KfGHyfG+kGqRnau4/OCb90hgcrkfyqIH
dyvtvYrFTai0/T9e18//jQXM86z/6gDb/Ew/+8/6558dYL/+zb8MYFi5wIniJHPwbcDkwtryLwOY
/Q/Xcx3bc6j18wPum3/6vyz/H57FC3Q5BdVoa4bS/gvX5f1DYJFioefYJr0nSF5/8Xv9N/+XcP/q
c/L5XiFrETrDMQPyX0clGNwyNiZSHzv2lRsPv/hkQOtGvXXqZ9kqGtuG2utIqsZq2SJrxJLgpc4P
RtcPm4w41FXYkJRiG1m4jlEpjLFgTqWNuhkTtzrb0GlWO4JBqFw0Kjx3OXGLbGhWJbXNTV+Y6txk
NXtKeWmbQttp4VfPKRuKuMpZN47TniPkHWtLU/rGqOQndiD0Rq5z6wkPOEaliRb5/7F3Jt2NI1mW
/i+9RxzAMBkWvWgMHEXNrmmD45KHMM8zfn1/oGdmZGZXVZ/a14ZBuXtIFAmYPXvv3u8SWJlZfknL
zzVXGRFKUG2NrnVvdGa6k/yKXgYqiyL8zZjN2wou+qZTaYf8A4CN9EOSHGYkVP6yQGJyYvtl0dUo
yOLwVuqtQrpOmQWtUO0gbKHrr6HKid7ch4VpPlVpflajdnKVwaSQDOP1bC3RvlyNfW0nzaXVzBBf
DKjQAhf/oK64RHvC2LrsHivDhxXm2pNMBiKc5U2YFu2J8F/mfsvzUIXMpe0toSBuKcAg86DPxe49
N6RarpH6vqoE8ZYVoxJhPk2TqANgCdkTtNP3hGCn/KK3Vs18u4uD1gCVX9pkGNoIVcmRoSHseNhc
O1pJi4qmOPkYqiBhPh+kWbs1Lzb0d9L3gTVRE/T1Dis0lMV+xzX0nU1VhWmMHmeb9k/oV3XX0vjs
d6qgsSoilIgzeXfkF55ji+pIRr9M4m7dMiQgUovFQzuKBzPDjeAQWg2hPQY1OFbu7o4ZwG2bITlU
o+wb/7Of26d1pKWHZ6O4kMrCYMd6RijJ/KrD6dK1zPLqhIIsbX5plWm6ZrPQN7cwpptpcR/zg4gS
Ut3E7i991eg0vsRDqWzMa/smHIeLFjqlG88l8vo+IUdQlRS2pHUgtOWMTIjjEm3xo9GDkMVNtRQ3
pvrZblqXBtkd/mNgFSFywJQPBWjxh2OFx6W2bgmaX6vsmOvI2pbsg3YiBkDoywMDIluW+QtBAx42
saKfvVqPYz/MIJcWtnIYVMTISVKSU3EHNO+O7OQgtNFiEQ7xzCtuXMvsCVEdBuiOmrYrRhybSoO8
CGEcSqL8oEcKhRxs9Xaoam/skVQX3ONbluehmiZjZzUEe9UtlHhlmo8k8/lRUcUe5gtyGct8G4YS
O0osCnrc6NlCW07PGCktlSTxKY9OT9TmRBZl5Wh3oaGc+ohCZmht67JIhvLddIcn7QbJFuPn+olC
r38k0XPnjA15tm38otd5ME/Jt0alXRTlMZ/MQ0jqGt0yzqGd5RzS5QmDQxfks8YElsP7EDMksFrw
r6FXzTgVewIh8SfU5HVCWLXCjCBbHUFPWqjlNsxFx4RloMtYarIWhXD92eYm+Wm3eh7ToNaVW5tF
Z1dva5uSrArhX1Hqh9orkV/VLlLHxyKxFaYnNNnsdOMFCyK/Tl2p0w5uWz+0qto3cGwGk9U8NEs+
3+grklQUtj1deRK1Y73k1JjUBlO8qHQR/BA5nT/KBrNlAS1BJe9nF2bEWdtDjzA/Vu+ccXV2OBqm
ZqgY9cdPVdysAVnDT9fhUNoX33nK1KZfIxwgsfZlJyelAMUzPYVdehgXHQ0UGjsFjYN2bzfknjD5
uR2XB6Gn577USlfXY4QpRejLUP1Kk5E6Wpgvqyifkog59SgghzGJsc6WUdrndKurSmsJRllEOxQy
A5keAHhx/BW7iRegb/KkZECoJCagT72y/hqzmcnbstOX+SXVTCIhtJTesSn3etT3h2XA/DQzmMUS
AWsDOwSrUovuVoAgrIcIScBLuy38QpsHKEDkJ1Y5noNCVfvDSnK8AZbKy0JmxFwt2Y2ZEywQLfEx
l+O+Qqm+H+Q0s+iwjkI/Y4hUlS3NF7Q2hd59C5sJDxEwCGeXRjknJHTto1HcK6VpnssxqT3Otgoi
jYYJUz6oULP5cYplpwxq1ts+JSJLaauLPi+kV2qo9HgrmPPi/IsbJ9uI2q8OUbB73GnOmZZ3fcD0
eqlS1WQgs6Rk5xgWFaBB3sP2Ktrt4fqsWb9jPFyn6xcohucDF9rvV1nGGZledOT2DFmLtRYnwqBM
cnOvT5vEOsr+xdwmWIjonitVFz5n3sOiWQJ2oHiYNxIEobdjnKFuwmV0uj4r0a6hTEXW2KemCvdk
/C5MuGvoacEKpW9jzp+GW4xZQ/ZMK8jnVRfjPiqNLFic9ULAvIDrUZZHLcdQMtjzfmJE3cyq/tv3
+j/A2Oel/vN//6+ftBlLP+n6Nvnq/7mY1BzzvyxA/0+b/Sy7n93/+//8rQCVzh/UPxR+wsEuDO+C
MvNvBahj/GFplmNZ3NImuAGHk9XfK1DrD1PdTOIatetvzMA/KlAdOIHGv5aYMzGTC/nfqUAFYu9/
Pd9pGt9O1VWTxBzTNJjV/ev5joYe1xVqEJxdKKb1gmFDVHRM58yX3CD7dRBJxBprfOkriQ+eRa19
xAj8bs8NfUGGbIfIWp6kVbx3ZE+RKC7pB287vaZEP+AoXAgZxiCyDnPAuNWCHwpxPLqwzYIyF8Xo
pyGy/XGwX6MlZVVSuEXpnNE7lWxsRLyZwOT9WKbzTinozMDEA0sn8AAkTPfrTPuUMzIAtbuB2ULQ
dIHdrLeZ9BS0E92msr+zUbeeugSUvTB8MRBSzU50yLs+9MuB3bZ2SKFPZ9XcF0JAnzRm8h8tNbCX
+N4oHXHMVVjPxcexreMfdU27VjZk0MEdAVi0GreFrNb7NEk11JSr6ncPsYVMXpEpSiSijnk3MudQ
5YhesvSYVGlyv5qKl0wEhFYine/M6s7RZLXr0wE2nsqJX2CIx8kQzl40bHHF9p8hloF901ZvzoL7
vsABep5WuiqriS+UeHjGvKF7q43ddKyGU+2EzFfb7kL0DybqVN8zKn+ZCvFUKGggyiJ+ddYmDeY+
M8A70Ey09L7drdN3mM93fRve52kW+g2xcHtjjFFOjbWFNrw4ZENinC1CN81Gde5sx+i8lXjsaRC4
JA3tNayyJOhLFWVGFu7CKCHh1Gp2oTnS7VeqneGM6r6azAt9BHKRo33qyNNY6XAnttk+1leEP+0c
7bWMYYpaNpyKFnQgkek81yaYzKbFbJhg848srFjrVH5UavbICPJod/UHEZeoqAsUwKFi2yQ3qUA0
cK0fF6e7FVFzctKMBr0VUyJvKlzl4DR19KNL9yhQUCqUX2nTe0M8P/a9CxAmPQzQ6Wj5zh+xxAKV
41yYCoNOhardTUN0XKxaO/R0BdTWHGhvjuzBjvZLaZIfTkdGdv3c5hJyFWxJV9fsnwy33w1JSLmF
FtVrzOqnPebI5Kas9EOphCDkFHwPkbgU1ZJtmMvwDEWKaQNER+j/G+kmo31tvOOm/HMVLUPGKhnx
sxq7CSFlb3hFntPWXEmSSxcl5eVGP0dECccM3w3tXpR9y1uqiwOitv0ien9q6Lz0XeQ82mjWdOVP
EyLxYzebX8STQ6IoIwLFul/IFpEL5wvZzY54oP58Ig9FD17I0ECQxqt2B4nOnGx3bx6s+zbTCRnC
E+AgTsHxh9I9PRMA23t0kyo/jL8yQvNc6DysHzUjcqF/GKmZwi/AHEpoAxKiFjpYVvkkR/OhQvmc
ykdml+PeWkdrD7PnJR5SH6dc6s7c0LHIX2rVeK9y24vb/oyTB6paTwRuMFVw89XHaspwscvHlDuu
l/IGbPtt2NqpK8wR65cDWHEeiW7Np3YvYBQqUjmOuf1gYGoyIpytzZCCdm0GAAoaQFjIXZTkX/Rb
CaMpintO4zJY8uQ5UmIweWK6RID33KKk0C4awq20MRvwUU7fCrWqq+QQNYjDxYsV6EqbnqRifHR5
TOuvbY/he2PNE2jh2DoxGvJ0BG4HwjEzMmXM73DI4EnmM8FWjyjDATqFjfJkiJMt7F95yViM+F0D
c17OrdMXZGIYHPyB3nsO85cizE8IEAgDAZl6pemyB3CZE6/gVmNreslqv0806uaZVGBuyulYU0Kn
U6hfUomoqUAS4+tcoPo4XyKB5W6pCbkW4JsOCF01KiNwABbiSdayBPV9Mn9MaLB8SAUMmOxPI7m0
ZvsrM3HCRhmISbsu/arLi10bCwrscmtS57tiSO9AT+e7JcMBbEW0aAv0TgdJPIrWqc4xBRYZc6ug
nUS3085KcgM6AGFoFh6ynONh/quabVylE1PDSN4LaK4uLXHVJ5oZ+0Vu4z0fxkCxHHkepuhR9JXi
d5ky7lL8Jarpj7VyWdQF0TOYPi+ZE49YWIu5IFq4xSLqcDa5Mqr5pgg7whkiEawqAwvJqGM366my
75cl0BwDfEAdo+aLcdkwt452fVO8hGapspnNXh93CSOSCZkIkkioaNjlMGLAN2nznSiEQhprLg5z
WbHFqlINnL68G2f8oYktb5ypv52bCr5wN78pQ64e5+FN6csOj5a6EVEoqFWyAhkzS8/U0P8l2V2L
r/jMYsCiXOr6JuLfm2Hb0vVhxXPI7Zyzfbq0NG7aufdz3XyReNUbMtOCZmwVgpiKyCfxQXfTkJ51
skjOyCAtcJHtpzyL/GkbJooo+1kn04+0ateXVR5oB5PFrieRJ7Jg1JFfRSmwD8n705dMVazxIJdh
JvC4uSNgNw9MhxIXTRfHISRSCjuilZxCqR/akoesRqrD1MafNeeFfOAfCSmPkYlBwHL2aNB0V9bj
TZuS564NEZ/sio8MdH7rxiy7Nqmpe+iH/FSwQOxAYzA1L41keyHtPfRrpjtuvYJhQYlDLB1GvmyB
M4CnBiAKxn++WSYT5ZCMjGaUviUYu6dtES4PS2F9RE24ck1OxzXRnLOJ3WKuUKMg1Mawwo1cYYbW
ao7WYWrdJEvR33Tkb/ckhNRIGHz6fCj5fZyT5zK0NZw/xrejY0jXll0Vx92PmEDMmu6CmiP3x3VV
+bAzVLyj8R3c0vyinSE+c/OZMyPorSefDJxUqJokmBCAkc5BXcM/nf61oBXvtSbdCnUCAcLslNTf
4qhlTMIVe7k37wbUbn6mNR+ImBtXmdigJ2VxkbqiX24J8e4L3OZDluwFFxxR7KSuOsZny43o5ypK
T6Xq6I3Ue2vILX99owv3sVRGcaOG8p7DWXfOC47j02xEZzNzPrD21rtG2FRAU/acKgpxotuuDQir
OUpVJaCPN9AODWzOUUeOZ9G9rYqu7mMDsoM2b7Lw5wbZ3E4t/hQNXuR0Mfco7I7hlP8kXqXyu5qd
tET5zHrEYtUlnOBtdcWx6DwI4cyemVMJJsbyuiRg4eyupw2zwh0ER8jcSAWIwx1GFmovjuhnuTwG
LfTCWEKzjTVmN818XHE7BWkfo8evwqO0V7T860rN5LB2UQUO7iiPs86nni2I6HG6xO5Y6L4Dcu+m
7tbEhw1TQJTOBNhV5zAQ/eAVJCwzK49/0kCZvKwC37jKW/alObArffEjm6T4ZOQCzcvwVRAUvA7P
4zwy3+4m9ZLTR0WStxtxtZO5KN4YMNfY0zGPyw5A0VZzZUhKIRbzVqcdV2146pS09usKTEI+HDDT
39S6nR4na4NXqij313gbFsa0WTRjoF7SE4BdGRoFomZD6DXTSBO5Z/aYN+rjmte4rVsmf4gQATVh
BOpWHyoAjdD+OGj6K2CNBXs3cva0DPOAWRqlBEZSZWxs+pXOeMh7c48pFM0pH6ZXzJYTQOTIjxby
6Wx9y6ld9mOKMQQq+njBzvihFc3nEEaN35bRZ7IOgRhDMutTWe5nCELo6ebzAqDEWzhyQLoZv7WO
QN8IB31g6yzKy2RbgdHEW9lmUG5SaobG/D5Wk347fU96/XOJLfKF9UshsHInObaeeNDfgMUchozh
rZH2J3wdyMFnuaNElKeG9jE8pq5N6103oWIWwKo5DA0qAOv10W5mMqOLNiVOCQZqNz9nYw2Wiean
a/ZGGbSz1Dl1NA5RqlCtkdI+dhXLu6mkT0jOoHj0/QJZmhIcrczPRFXvSoqVbTeMMtvxktxBDGEh
XSyP9i9pR4Gp4lQelZL7hNR4OalHKx/PVfFrjR3FNcfadoFW0HlxVHAYR1R4bkuDZ5dU3Re10geV
XjkjVK6IiQwYFvhmRuO+pdUd9PPoWyLSoNhHITEPFewKxbRcYTUBI99qx2UdkrnrqhxbfBspdMR4
DoerdRnCimH1FH6t1lTtFvacgUZPUKZIYrpul/dSIQIhr1x9l8WjvZOaXhDFG1N85f2dYSDsXkc6
yyaiqqxSzhk34LHVxV08mCC50/5VxjGuzTH9ABrp2qlSX3SgA27RWCOQ/nL0u2E600dzHoYlvSix
M6As67k85IQkeCKPviWqp9a/c9IsEVqim9UuMs45Ijqj5aUVcvRMvSOuVaUXvjfC7gZ6K8eYlgT4
SVjHcWlvUB0dCRNM9rLRXyLsi24zTNXeQunpsoeunMLgg50tcYcZiK1QFTDEZwsXOBbhhaiWyFS+
YISoQD4hP4xG0GUF/Tsu5J0Rhn6rdJAPlM900uD2mVbkhsSQuHDBEo/DjhYMwGB2Qo1ORtBzmO+X
GCz+FhDQoJSiqGU/3xyKMYWYl0WZL/G5uE2ZMZ0qCEhlO/1mDr8xsXapFjv0A/H2Iz58TwzxSnR3
/4TsCO0Ince0PuSwGb00+mGXfHJZEmJJ48heLpxNmkej5jTvrGSR21Zo4Q5cXKHWP7WMoHAryZyd
1VFlEa3gpwZSurzKngldvcGq1B6qwXhWHOT8dQv9K3aNQX2GVut2M/6/ZmirXazFZ8SjmVsUK5If
2bzQ78aUv/R1ECXmp9KZP6Ce8LGLN8cs0BClTIG2MgrclBlrZTARpetrdbXsGqZfY26dsixqr4QF
RA7GTs+Aoo/Ve98ptMyR2e/E9DElcXWuWAqSUsp9GosnOc9erhr1s0E4uCqSIGEOT4lwr3bS9rGO
secRs01MROBEXexV6VcZxa+pxH7DHP+yYnR32S9n7dtR2o8IGgj+5J3Rrs1e0nlxRTcFotBxXGrD
DXFei6eY3MMxhgSN18hARkbMs9hRJFtU1N2X2cfUL/mNmDqGbXjObXX6NZTfYnIcv5qgv6kDyZFm
NnrmNEHEUEhbplsNpAMoHBqgXWnhOCmidHS76hYqTghfa3JjPHIn2HhQFGiQKwNZeAlMOSNVgkIR
3KFSPuYYeXGdJF7Rc6qUjcrxdBkmmtaWX+E66g1zZU2lR9VhqLKl+iymxj5KnUhDe1cpTCeKlMWl
CrVLVvTi0FPxWCliq3FS2EfJxnVbWd+io2LoEnJu0vPyopmKse9pWLOeqi/16Pxode40q3+xGrnu
mBV/TRW+cIu4k8VoUANQOQyMBC74GwJTRJeiLp5HlSUqcehajEQ5RkX6NMfNhMCEtoyX5tFTDmKY
s9hy6RtaQ329TFxOqngs1+QtE2r3qMVFQZN6+rmaJNSm9dHW9TfGZ96FocZTssbPqw4DRXQsYAly
j2t+STfwWf9+ev06LX5lA7A5BQ3moVHWoGaedro+aMxuoRoyGt3+6Bre0Ghlv8frcy+w05E1rB7D
uHROIl+VHUG5dyOwKm6S4dgVhnYMNxWtuUiiH65Pp1xuLn6qLi1hJcuGw+9oFhTLuzyaYa1Y3fgQ
T1Bgmum71HEdxhpTpEjE950tXoauJcxTjiU4RUqHcQRIw4r8NSlwnMzhc8rrY4OXE521WZ47nnnq
YJGumE+oTRMcxMUAdwEYNO9n1H5Z9kym80rDwsQ1KTUz4J0uAyI3OTWL7G67XV3c5kugPDETN1xV
ne710L4oE8I6zrODn0T1EdckTSAt4UinHnS0nY+hUjFsJW50Q7QqZvPFUsToUbcuhixO2ZR/WNN0
W0XK5FcKmURZdCvsc5sYP/C/AsxJBtWt4tAtai5tqENBTM61p6ofCXkt/BKjyhUimd5L8Zg7EniM
Xb+zPZw1tT81acr4JV1XAjrMm7BmwmQpmbFva83x7VzeZr317tTirXaKx6auO7pB49eAMwtB9zmp
CtUzLG3Yg04kTnzMBRf9RqupkT9S6nHRqveDA1RyGcFPwgSnP0vefQnUoG66W3tD0Zl5+bQqASXZ
w8gseV/1vUKbdXwrQFWRr433rChw+07DMWdo6Tb6ri1jL7vKlqEdhPsoz860E24NXdwsi0IqNYql
0+QQgEpK/eCrV1r+Px6YahCQsf2Ta1QGYojOUxD7edfQk2kuRqy5ytfV7G2t0V3HpbS/foWj+UdX
yM9kpGvSdHnnrznWxOvNgauKdBIi2lhkNpH7YBF6zkymh3tO9EDpICTYCLv63Lxd03ym1QFvTw1Z
n0bCj/zOsFiptpelzMhvGVwe6JUQ6HF9qf2VLm2T3LtPIp25VvZRGetDm1Lyy83Afn0osi3G6q+v
NT4oNbXi4/UlXh+WcsZd8Pt+FgeDdvqx4mTU6xDJmwhiGn6I3zlOhNjYuxZkaNRBMsJyiH6e02Zz
7OXr9WbUbTpaeA0P13ij67fUoujv33372XqW0CCNZDGcG35IrpREFW6/sWkPuHqu78P163JDxdti
eTT14dMZxXmIaZ9MHZ+uObT7MN4SjYwBtsp8RWVzHsPUyiviMBZNJ8Ppj2Dr+r2yCeqvr/S6ily/
rODpAynj3NRunoLrS2/1/K1ht2KLIX/IEYM3WCMCV9PoD2VYBdJm+Y2HibJRDA99FxrkvW9JVHNR
kA01b5h2ksrLHfjQRyYVJWM744CtcgS4tMV5FI5THyAU0JbC4o5rXtnrVtdOgJvUs5qEBn4gSBrj
HE+Bgy7ipEaIt/vWRuJ/ZcWjZsS4sf2cNWo5y+Qwiv+KDyJ/zKuUThww/luqR3NxqQHs1b+X5CwW
DMLL7rYn9oyPsKblfw2I+Uc4EJAdjBnbw/WKUxPle1XJoiE6F8KliGgwS3Djv2+V6/2yPQhrYcGs
kaosm3NgqHFlu9dwIIf/GeZJZ/t1QhxZleiE13Ql2v9Bp9BLmPRXx3ppYk4Y5p9FNIhTkZu36GOc
HSAIcCzbg263VWD23PK2TbK7XjfM6G19JvHKaekbhfg07JzVpsfFx7ze5XAFnjkP9xlOnzMa6Bq0
FKee6814fai36/n6LE5wlvQ4S5S23HKOHMJEooZojOvDul0aX4M1sMteSRFMxPXTYP1Qy7Q/Xj8H
sSWn/P5E6OZIoXwpo8lR0Eo+m8lZbjjqrTed0XeuGaUtfOP1B65N2zeT4m5RpH5Rt4cmiXeDIhZ4
ZPELCdH6ZcZH8PvvtFbZm6klgWtU5k2+DbZXRQ1kzYEJz5EBMpVOF9mn++s/KKe5OwurRyDM32nF
dNNZ4fdkkO6lNwqeOkCJajYi252iEYBo0Y57nRsNYm9ZoOrUD5AAO1ILckAebcUCFZrxpTHpQZjz
4JD1vf1WiCHoXj3RW6CD21Ikie1Fq9jr/VpZR4/pvbjEM8dSZeRLxVg/nWVge9SHmx4wydiVh2xF
4uPktC8QKlzC5bsatPjGgtAzE+ysu2u8ZMekTQ8ystRd2nN6nqbF2PByQmMg34jL2A6krEkGCuTG
3MSEBh6GRoGQM+a7niMWlnPlvYlAsg0oapSqOMuwlBXilRBE0Gw+QLxMXW0uPuqFbo+p5m9Ds06B
WXMxaJP8Strivsgqug7dmO6HhhpbvUkk/sbYwr5vivo84P5z4YbD79E6lCNNHDHXXCBaqUIvzn89
2DN2coRdml+GJADbZB1K54HGrVq5zPfzMzplrxrWnhqELIkhYavD4OCbixAkkymCUohnRioCBTTs
QVXz4qyvMv/9YEuanI5JcTbYf86LnfixWQSJUyGoXiIsibgRQGfxDCG7+P3sr7+IO1QGc0gUNAax
3Lv+hYr03BU1xrK//t31u1z/saElLx39dbK4FOsETtY6iSqFiHR96tiacliM2M8VDASt6l3/9K+H
doLOe/2ybC1akyZuCm3UKdFm+4T6SHXBnrKT0CcniVuVpxmi6g7D6aENFx/6AKsNF+fUkCc5tv0n
zRWDb6BlXjHtnSmMz/XCHePUesBWwOfSkUlK6ofKxnmsWVWnhdS1QjFymvKTRXRpNp21hfyGFKFj
V1BMwhQ7GoJ1DcJztTNZBVzd1L7MWOX27l6TPv+T7opXWf2bTpqXp8t+N1Tdc4Lnkzat8zplMvRy
vXZ5Hw+0W4dbPEG/8hofxYzSz9MntNlRG2BChoFOD/OkZ/mHNl2IF6ePQSdttNArKiL/mtUGS8MG
NG67L8dm5i37wJn159R5MxYa44lppF5vLD/YssnmdpCMLROdrqp9siWDL2mldE6AxvaFXbiVsW/i
5DlWc/x9vTQ9jkfAoorXvEt3oS7oPOoDm6x+iszYxG+EWr83abeV6T1BhacQjRITtvh5LD4AMkrW
tTt9USocqcVdJRTVR3L0I+y3m70KVAP9V1bWR62c6Q41FAtErxCQSHiZXda3kra2hgHZDUNyOETe
n7e27Fb163r9DR6b4Zd9sJr0Xsfn6QubrXTN+092hmknxV2uzCfm+PdzhSAljd+QBGIHy597Bqdc
WNwx+H2n8rm1sUyFSRah1eMKYKXcO86MxyoiUF0P07uVbzbSXSznlvdok9/UFR1jRJltoHbG2WZR
xG5DHm8JY3i5LTLBYP+565PWxxF8v7IAcgeHQcsB1xMNCW7qih0iDN97jTYlxpyqKY6znHl/kp9E
H7h2EUOmbG7zimmOcq8I4giZk1hO/gC9r9+cTySU3RII42qJfYxn59dol7dNmDJSGJOfCDeCeQiG
Gi6oBVhagljIyJ1HBRV5taafFafFyIKMCKb+NPh0I/wB5ZRGyw94KirfOgChfEMjkBhbqV6mcNwP
E+WnrgZMIW5onxtivs2/FTEeko5P1Wy/5hpiQ5njyY7OnYheWkt70qwbkhx/tfptVjQ0wgQH0onm
GgPkYzM76XlRLAwcqP7ddQTmyt2una/Prg+DHgH7kaylRZx+1DD2XchcpJ8RorhDhPAqzJCoCisv
6fTHMZP12C22JYCZQ8M9Dp1CdunDQACUpHoDaUE07pYKZ7UOsSzXr7vOhlxfUXVP6PbcbB5mL6XD
OExGwxmOlXeKMv09puxwr2InjnO+vp0z6VXwYfZ0S0/t9iDiibZUDQ5GITEAJa19Oyipf00+AhDT
njSHc2xilZKGAuXa9cG27YeuWNtd3dM6dq/uykXqEK26+dNa1dTLCw4x9hYzCS3wIEN72W/0O+QE
lZvjvafw2f4SGn9X5L9jrbTtCDNfKzTQzL1X0Gr2iiZFeoKoNE25V8pYgLE0NLZDnFhutrENFEvl
g998oKgcvLHEfc4S7HhjbE6CPhgQ1mlWSya6hBlF20PBkeekflyzZ/pVeZIlv0mpbFve9R+1BQOD
2Cq9+B+xURzWiKK8xiPN6WZgbANtcxN3MnoFnsSvUyQt1aJ5/aV+V48Mg4wBVQb0dH04zxHFnhgK
WvGbf1jvSLUcjYrzzF9flxqBf1PU73+nVP314wG9tCcGe0y6WVu25MwiM6RnNaHlXo2v1z+7Prs+
KKK6QWwK5zlz5hOlin2YbQjO+fquw4/k5Fq+mCO8P/YCjRYcTaaqtBnSVXrolsPwpnbkdenjNizE
l40HbzjRChxIodVXTKomQyBLYzfaHqKVGzZSZrTjECavD2YMVS1U0kN//Q27dWNIU/LQCUiBnEcK
bSwtTXYAA37kmJS1YM5nrFd21fp1i+CwG0aFC4Bam3Mnx43EioKuY0XlKX+Yb3FaU+88XS0v/yPW
+/+I9YQhdGxf/3lg0F2c/Eu0+9/+h79L9dQ/iCB1KIRV20T4t1lP/ibVk8YfUsM4hv3J3OLbN0fI
38OCtD8c2xSWg3rH4j/mP2W7yz90x8baQUvD0uwtWOe/YxbhG/2LEcsmKF4KE6GeLmHXy38T6oUT
oJMYleyRtcW3pbHchc7MeMGkOVRE5qc+LNjnP+WoPdbOplVyAAWOnXxrHMjbpmEwWp4i9kJjPG6d
oLrl7x09XXeZHO/zqiB4bWLUV2F3PJTAwE2nfUDqUCFcl3TnpkLgvRAZs1bW9yRmgJneVr3ImOtq
HKfU9yxT44AwVel2z2W1B7sfHwpNsL13lLvdIIJ/+vTuf5vQ/jm5SPwHb4lQec95VwQTuO1j+RdH
HUDXUJsc48iI3jlEItHJhFRu8zpZ9pWi7K0SQR/FcRjMq34LgPYg1uxD0SwGYzXt4IXftK8hDw8O
6Dn8305NFgEmXVfgx8G6goAhcqy3BVf78b9+7Rof3799oBJtJ2pCy7QAj1qG/m+RQCGCpdoakuYY
RuFb0WxqRr14YJRJR7B3qj0Zr0zrXkt6FchrGsdt7IYKuJWvFAoTrA/UkTMEUwZjeUOUkcAsshwG
JgXWnOJTtinNumRlhvU51rVNF0hp3Aq9dxVh1u9Mzil5iZgwhRsi1odEa+BeKu2fhcm4vA77M6kf
eVBXjEXH6NUQ6wXI4ohZQ76JkalNjdisSuD6rwBNRsCoGcd7S95HMaE0TNeHXQIJeIWNHa4HZRTH
QgkdwCSr5REOTQ8tcnVn9jNoS+qKViBesThY49dCsHkjEbLx/3lTDLVUa4MuAr+sWaNDW/4X0YkR
0hbwHmm4wJSlExKLgnmS9dpMkKG0Do1WlaX0SV/qBifTSB+AuodoR7s379CVH9BJka1M0BXlHJO/
aFBvmomrZYqRTJqqfVwwupSCU3o7g7Hs+SYKOexY4o0Hoyi/gMijG0OMZqdljp1H+5ktz/OIXz6b
jZ8yPmqSXPiw6e8TU4KTq6myQLu70MDOWYFGJU/f19UKnK2arVqDGZuxLOzc3aUxVn2nxjoVwCoQ
JpY/12xhmzRp5OK89YexfatNxlHVhFy+2ZJ5mkqgpZN+38Zn1I/4+fsSMA/VGSNeqd+JcIBdKnw9
1BiqNsNDRr1AZ/qQtyL4v+yd2XLjSJZtvwhlgGNwoB9JcBKpiZIYCr3AFAoJ8zw58PW9wCjrzIrK
m2V9n/shZFJoAAk4HO7n7L026Ej0WoBewCIRtNzBICa8gnDKVTdbW0L73jUnV/xJGvCBPhSY9ufH
0C1SeHPT9xxUJLvlNWKrC92Rt6Zrf8gMfIrVv0pXuauhK362SfwooqZizRzfN2lH1mQ/fHNqTJTs
daxgAdFPWMZpV4Ru79tWcKwQaEL3tF7ByLAVEre1Pje0vwjknoCxQ7FEEGOEO1kZOeOnT9dl6S7L
qumgR6CConCVdsP9NPQ7Cm0nsrZ2HXJIFzlOmzYfUjya3nBDJekFQHRGvrN615aGQQ/5yUw2c8Nl
cdHflfOEAo4Fa1jWK3eSb9EkM1+L+oOdwxEme3UNLPCbm8rnLI2R88+npIp0eBhJTtcw1PeF5az7
fKKXUp4Tp30vRfudYs3OCrOtzZ3EerB/61zqeC2Ho1+G8nTfGmxQUi8woBkmvgQEIAuoXSUgFJn9
aF33C6j7W5NNN4VlvmstxjjRMaHLNmH16j3Eg/2acD0hot2nQXxM62TXNfUL8Uc39RA+IEn/QH0G
rdN6tyYEj0gtfaCsZzfBlu2xddRDtIuafc6sZtNZkD7BVUXYraAezfmwy0Pjs+DOW7nsgagxZC99
Om0dncVN4siAe4juKoJAwBdkpMQtRZVWlmfZUcdKoYfT2UyYNSbcIJl5XxY0+HDR85cfScZ5iFX6
mDjTHUahfSU9Gq2sOyfyXzfUHJmuvU05tncoqrG+haW1NktxaIMeIQ5+9Sz4Iez8BLv6yZsAZZKf
9VKhS6NDSSUgGPWHX8dN6ZjjI9pSFN+Hc4KeRqKKsh6pZCQrnO/HJo8PAetjM9E3BqljsxV+p7c/
sWFSn1ke1qs6wDenmZjJjYegMh6XbySefE2RSDvK+yG64Bw6md+ODZo0ehim6765yjyF7jFIEZF4
4Taoh1d4fTqEgHqpx1fBrsxmRalIX0d1T5VN0yFlV86uFNTcJOYu4Ml2ve2d6DkYbWOfxP1BoKFb
R51DlogRbg1rvGeBfSg645tpb6wEsmwqJeFM5bfQa+gf2q90+AE9zFbtO+86Eii/jtVpjotkVXg4
p/oQeG9EOkSBwLvqXczanXxuGwQatkEK5zQjACLVEF6mRFVYEmRXmRczjvZZZowbVYhxa1rmfVY1
lyBSD44kS4M4nAvCTWgz7U8AYPXK682fJkWqsqPVQDF61UCYQwM1NNdvTV59rizvVBDkMlXushk1
3wRyt7nK6PzTPozQiTKFkNgLhBa7IJwsJ501RE/DlzL7R/zcaxXmPxxd6Tdw2cc9HXYUk2xzwlg1
29IcKhgy9n2IJwjWYH4os/4ZCv+4ItOO+YVnz0QrzE6ND2SvSK2D0pfp4FLztr+nRKnhYADRoAXf
mqi/NWEeUqwpCxD7OiYkwFOBfptLNiJC2Bq1sQkEDKFKHq6D20pALcK0h8ActbF8zYG2rPrci/y3
pIpR/83khdnmu81CBBnZttFEt4iO+nUVE2mVNvLOcjEEzNgS66pzHmaXN4hf01l7FTPLouaLu+bB
iiEv6NRYSHsfV25ldveRwKgHAK66BeuuHxGA/5zpp9dqmFGyLWJlBrzGHhMRNookVH1kWILoccrP
WK8afBgl8Sx4BPMp2ZG3Sngg2se8wy7p2s/dkqMwBFT8MijzuXzQLbrAnjX+nGM6frWYdoLcHjwK
YOUgvTC51NRJ5fMIpiUN3RvRQcTVV1ZU3Tgles4Ak4LLvBXM3TvRCLDNGBK3WztLqJD032bXIlGv
zCkqi9PYWU8ZSbqyS7vvy6mjR41AkutBKNhrWPc/wadPDCX9dZQjYiny22HYfQuN/ClHZshANzZt
abzKRlRbSdWqs7KfQwGprWK13bFxRJ5cH71Mexj74c3igUjEH+j9oHhxign3WwalqK7LixvOPkD+
u8ipD0QInDUx3ifgLRHgPrP8vCGy7jnAa7OyrZ6pafYOFJbYjoMQDu2X67vj8bgGNoiSaQIGxWFN
x9qK1HuCZ/nZ4hBcTUpecDs/DrxDx8IRmVrUKu6cqb6n2sQLJ6csgmsbZB7NKxddsudlD/3wYx5y
OKoYgXdNu8Oebm6casR/iIsEnYI8dAq81jDmj2ZJC4ap3pjEpi6qFwQi3+da9jegYPZKQydpZpOg
6TCV62KMKU428Y0qF890zP4ZTDDp3MhuKscim2Sm01TloE288QEKEOVzTDHIiAS2HwEDvIGL1uSU
//uhOhEs9UyQBHpswQ4mtUz4RYlxHNGbTrQG6K3nL0LrWStoOIsiy31OUjgjxdxyGenjY+x9Mvp1
UcQAYG16Big5Th74FdYl/R4s7WccNsGmmAHBuAknHvtzfJrELBDWYSznPizWedDcqanXz0WheBCG
8WOdp9ou9SgB0I+vmbBwU1eoqrL2oELM11rWroGzmsgbHMNXwpg3pFVxEVHU1VI7ZhZEKxjWM7hs
y3eyIL+VeQ3rRqZQSLLOX4iPfQanr4VSiMQBSKQzI4PMgijbg8anWGNOMa2AFnI4ceBUCJcPukvH
7I8vr58ZME2bJZzq+s0RfDZkrKL2r9/89QvmQ9bMipWR/uc/cf3eRGrFVg7aQ93T9iatw/MnnEGo
qHdRODsHrV/636Sj1VDXy2StiRCN0TJgrh/E8oKuf+j6ZaXEQ4Gwalsv/Vg1NJTlrp8SVcX+IqjW
oet+V0s/toiW/qQ9VhsJr/BQCeOQNxr0JynrXawKNJgN1jE2cESQdAVg/HDVJ1PwbNkAg65/fvkz
18+uhwjx59EcXv4zW6KrXQvsThswMYVaSoQJcn5I0Vh7fFWPJwhC8jDIcVPTE1hVGE8PXqPrx8Dr
w1UWERKXeMuOybSrnam1JF2RRXnNakQMHN0rmtlbbcKFVNdtAYuWOnZIQ+ouCsLFfi2oEYWoeQHA
PoHK1Mgj68QZIkwGnpHcM1YwrOYycpzCcbJ9a/E7G5plP9rCiG9Enhp+aAHSn6g3rmVumJtYUIEt
iV7C1EsKZDxC8EsT/T6NtA3yyjfWIyV8Ki8+xVFz6ZYswHgoNkRZbSfEsbd6R3Kghs/YcPNiQ/wL
WH2jsrcpjju/tVV4Ggf7O/WFj7mZ00Oes0ptm+Cm18BsodQBVlGtLK2yzpGR3NBe7FFOzvEJI7ha
FxWPii5HQtxGdvY280ByEzjlWTU0R5Ce1dZysRPVYfOYQ0vDfdzIDZXdJwvQ2O04s5kC4d5uu74w
jg6ljshpwntDgZgUhX1gj28doIElj0ilnFXILcNSo/gxQKomk+imtHiAtVpeHHHA41iow/YlBLCw
ihAI+IbUmCiQN75KGT6WgSkpAGA4xFkVPo9z8WXWzN+LHs5QTXegnWWCbh6/12mudnLEoMgQcX1X
dAWb8TDcO2JgjSnd44hd4ogNEQbemc4/xZOseKUKw3YP2+G95QwPaZp4u7QPf9gloueqtH5kVDmJ
KMVLphyE+hX4zLsu6OI7zUS1F4SKlgHdvWmup2fN0fAdFsDz7Eycia11cR+1BezyHtePwCxQt86D
mhpU/2k1D0TxsWLFICRO0KPEadCth2lEgE5yZrqh5C5eCKN6SKsx38e9um0nrXrwvOBuTIxs75pd
ewzV+JLJDFebB4Nulg8umfU9AVMGZK04c/ZRSIuNrcmZ8EiclY2NQb6yXmOnAUGdp8N2tE2X1knY
rUYHwwxURzLt6teA1YjPQ8w8AA7xDtlQbiygWHdVbdMHzEMLLTKKfNt8wBSg78kgjdgiZR1eTjq5
47MBRIg1uoNPJArvSZduVyE5bTtowTexVRTbKA9+Eo1TnQ2lg18b5A4kLb0rXCwHzZi/D3he9jEC
FaWXh75Ij+agl0ebkQs9m3Qm8yWPh5soIkFD0tbfyqggistIz7Lo0R837XFEplrreexXkgExzCZg
hjw8hlRl5IozjDe1CMY7G5fPwXXUYzwZ3ra00QfVVmrjx2Afb9j0rrtW0OvVIu2ICqXDTb/pGwJe
w77/TLIuuu+V+z3IzcvgsZJRc7OrxqkhKFNigw/zGwOw1NzP5sEgeqYaIloQ08ziyAoEdYj4zYzL
4VyH4Ubr0psmL8JHCOR3gYmsKi66gg0ICS9z5psF7ngMOVgT8mRjIWzQMw/aR17s4oQQAFdQeumk
oqCwCsuJRMkx7Y8k1xTNI5KKh5gljbEOXEvtHOIZ125vVjtwH/ox0qZ71tPJtsTIcwi03Zz23r2u
VwPP6oyQcTndkS0tbhpg0wwb4e0IpnHubIcmltUUqCb0gHK+U7zY2vjaDYZ+23yrGy1+7lXvp1Q5
HiBuod1iwZjr9lnHRsSqKrNI0DU2NT3VVLI67xpSuHtnTP3cbMUGJ2Hut8r9Geb5tJvHvj6qbPal
PW/FwjSnVrqtQpfSmmO9EHPY7Qcbmg5U2zU+OW9f6f0AwaQ4NelLI5Jb4pyBZ3ZjACIX9UB1zEto
q3OGJqRs9Udqliu3ZXBCGhzh/3m1593I5cP1szg+VTWPZK3Go7Jqlk9Vc2ILHPB0jLSbcAD6PEFk
S7xq2gQ6tSStIcxnjYgLFgm9oXWuEeKXRfVXoRlg8HVkCwn14pWxBDvG12SWq5Tm16fxIqhhQZPd
5Jg/ilEP7kW2ZEK4U8f6g3uNJB9sOinUco8NPLluOVAwOd1EreVHEmQjOwx3ff2v64ep9S6qp9SR
duWIPGxhnQ9SDP/8NCXS5qAPkP5zm2Cv5cP1M2ErWmBDN/7zaxTJWEoS8hfSReFjNUibrp8V7MNZ
4SNdunFUaLLfKcgv40f6OHRhlSy95mXhgpAfbVTieL4O5fbX/wXXpcsf33Z49m/IxkBO3ThEb2OO
+OOb1z9w/fDb//3xpa7DC1yNDd2hJmQP+sev1JL1bFjo+MH+58Vcv2vQoc9+/eCvTw1wOlTfwtz/
47f/9EPX/3Q1Z0BvAYrz93dw/fZvh/Bco2ILHBHPthw7WtptnUCv9ccBfvuNv/orf/yIobhzY0Tm
1bJaZCIMVxbxAJsAQRlcYceO0H1Hyeb67dpC9oh0nDeZNGf6shhKUGiwqeODDIAuUjwFWX79mvS2
Dkgm0rIUM8eGpGU2b04OJMAZaAHXk/aUFe6z4+XlWiwjgPvqw6Pks7FLEio3DPHyhrYG3wiXPiZs
xRJBQvbkoUXDTk+qM5TC6Zi1wHewDNmUABCEJpb+por50AzjT8yk43axGEAi72n+QwulYzoEPCAn
mygKaSKpZ0wRa4oxeXjBfYRtKa2eMGJ+RWV179m1H5reQ2mE72AbUVIM6R2V2K+mB5ccP9Sqx1Lb
x4jwnPjAtvt1iKscJYu7NnLzh9OCRqXg0630hnQYg/cP+3mdzNVeq9VHmucIsSpsQZGG60GGpIY1
3XRrltoXIW44no2nYrReknR8juqp2vTCfbh2EHAUUuHNxg9ztP2wZGfkiOpbY326ikquTUYA7eq9
yA8DYjoOPuJ5iLpPa/GOmoo0u/SYa+FOGOGbWN4z2saqNdcwL47STgIWiBFHG/2O9V/Sqy0xlThr
wuJJS2EVQBntELenNZhP27oXdn8hTtyMKKZn9WWY7DPR5ciOLIT4sfazBZnme218L2r15BrzCxwh
eCwW3KnGK09d0+4rDVAya7c0DdKbCjninmCZcxU6w90QfMlyYllUp2S2IA+dgpZUHUC8NUBlP3Y6
1p0ZugciT1cNeobVSPSb62UvysQMUY/zFgA/iy3wEq7nE57DvDyba8mcBASM5X+o1eeufpnSafwS
bE1ppKFYfZu0cVur4GD0wV1tj3tv8G47ksJWnbksz+90N3m2cE6hsvaepPIT0OY2ZOJuuK1de+/E
k+91b8PYWpQ3tY/RI2YICdUO9/alSi6VSL6pIGoowvbmzq2SI7rYfONhRWH1Gp9dIeAKOdWP0gQW
5pEYPDCR7MzERAuK53Y71o69ZfQseova4M94kx/QTFpaXuu+ogmRmyTNWZWt9iaG0xSgJURWFvLh
spFxyhIoRP6zAVsF9WyA/bSH7gsPWcNcnJPQvpoTTmA1wmT1JvaC7NRvXIyH09nTQC5Vs/tT9tm9
Ja1uLVSQrhFrMxiDRxJEwM/ixlxTUnx2TZBH0g5eYnDOhd5e2JQd2EsQiDhw7Swd+QXxvKBaecPI
BhPu9PlYRtlnGWMAS5/KzPvCu4avDNqcl2bw84hSINdavLWYCVdWq/w5rZK1RUV1LbJiPUuE3Ylu
KV9SvxffygwEFwx5CkFZTEeidfqVTrQ3ft4yxXYMrIL+k7J6F4MwKa1ktJL+kr6CxD/0mMQpFFWr
mVNQFZrtq+It4yG3Fcu9Vjk5m5abyjbuln+kT+AIZ+lKgdPcpB3PV81unhnwzDROxNBqYDmkpGU3
JSW7OqPK0Mw8HAl5ZyFE2IjSUSaSNbsuoxlhEQEF8ViheJ/hRTQivMtpFfA0kxg/9fAE8GpyvMLX
J2hzWciTOyOwpui+Y3B1jtgHo+1MIDTvtlF+mRIqPmMhatz0taE8sjFz+ABmUz8FmQRCbGX3UE8o
N2mvuZI0qEbuK0dSsHPeROkFvF5OpJEgbZ3htLNbWdQlT4M1vbW299FQD+FqGG9I1hoFyhhORjKr
z44+ZJOmZ+SSG0nIF2jm8GVpSNPtIteki3CtAEZqxpoE00XeJFOwbYTzwIIJWNIb6axWEuMWqjvi
01wQq0WeW1ghl7ffIcZ0a1bqjWlTyZO7rA7YMVvsBxUJhJL9ybq19YdO00asidg96qjdJQKq2JIQ
QCON0A6GoLDo+Vlfg8tuuLaP9qDdq6Vg3y13ZNEf8LWFvuhjZ4GPYzzRPkSUkBxWfpBlbq0EBlW6
H015vHWBvdqDF6yIco130tl7qqsOgZg+au6ghrKzZhiXIaZ0003x90B9KW2ClVWYfls2dyOhXqZG
6Ttl0OmUTnXnK6VksK0qWgdUZNZdVhAxPxd7dk4YaNjMILl2ywnnbp5uLWqwqz62v8cGXeMk/TAz
gfU+m6kIIshae+H4ODfuR8ocWmn2i0yNIwnMFXZAca/lg9r0hvXeLZZY7u9m3bW8pqzkpGtmTNaf
cw8Wul87RQuJEZoAdztn33HR5FY3SX29FNYzjbVqHXgNaLN6YkAEerPNPe3scltinSE7oxvIEyoC
b6dML/U7bZ9pn022sKBDOju9DTcaECb3gKovaXafld7sT/MoVojz0S6K276v4R9XcgOpQMfqvKn6
aYO28tbTF59gwiKpnlkciCzcXxv+/6fK+U+qHN220G38v1U5t+9t+/4R9e1n17V/BmmJX7/5T3mO
4/3DE46LisaSSCbEHyAtaULLchzyK6SJpGfR2fyPOkf8A/yvRF7hOkhErhqLf6JcLeMfwnQ9j+YU
ouUFAfu/Uef8DnLlQSh1j46PYUPt0r3flSjmhCWr0qo9C6c7ik1+0LC8iCpzqyFVXMWuPv5Csn2o
/wo/y78Qv/zVEYUOwkKXjgko7rcjwgAvrFkZ1X7cEIiJB8GtXoRzQqHB0z1gw/+na/IXh1vg1P+K
gTYkB/JM3ZICKg+n/89SG1Iag7khbW5vZFsrK4s1XIgL+UTvhLpe/teHQnsgLJhkDu9O/CZ0Gkij
8qCFYJVp0680S78CLf6KzQ3Qlx9/f6TlRf/2pjiSTZ0XAz/Ihd/OYedEM9VI2Nb4U70NLmAeLRGa
iVTF/+n8Gb9rlRghVPo9y5WeLeGA/0b/DgnntXg+gyNMG7FGzXtxa0rArnNUkBJWePCZ2tyD0XQs
g6eairu8I0l1Axry9u/f9b/pjpZXAsFCcDUN59+EZHLIXa3z0Lp7nrbV0wAXK6W6UF0MbbqoSp1b
C+AY5oW/P+z1Hf5+th1kWtQ9EcphNf7XIYS6ojSlUTKEtPSQ6N0BZ98qKcdz3alz02tY1sNTUswX
zM1YeLX4vaFbRF2E+8eiaKtc5zlx0uf/n5dlmTZaPWk5zu+DwGnKXiCfB0lhtXQCMtbhkqOxUEhX
utv97PXbvoFn1yVBttadbt2VGTHpOY36fnhy6b5Mc7+lkPn+9y/sLy+TLcFMO/DXmV7+9XTNPXkg
mDfZ9/V1s6/AzPpNPwBJhu4/WtwRyMKk6L5XAmHK3x/a+A0KCOeJIfKnYy/f/xM0HaK6NcARqvbK
Nu9JFSQwFSH2KlRkhjTqonRiMvVE7UfH+RHHBJIF3X8YLX8x3/zLK/jt1hxT9PEDLNz9HAl6TVJd
ELW9zyXxlAlTwt+/X6Eb/362PZe3zbgEWkdp+LfBSRS07VKay/elTsu3lkf27l+jzpJq0gc2QXW+
qws0xvFL3wXEx0R0DDJ3PNuNue+8AT+4Ph1dfmfKpqMXMHZM2g5AebZVi6c8jNdeOtyFen+2zP5c
JjgVy2+KCc6Lk3eMSsAJBoVtbOsV5akKdz1lD2wR/J3l5/sl0mdgtw0NgqwT4LyILUosxK17Cov5
SHsCnx2kY7AglBdMnC0zAjF0rowVe10Gw5LiEBN6Np4tC9iEcNYgEPaZgdgiMge2EF5xKyPy3TXL
KP16eh9b2kOk2WiheROUZL14vMYCj/ucFg9UfMEARNQGiIhDghMtC+BwPwXmFt7+pav1vdXiQ0dT
I/Vjaoa0kb1tbKUdm0Ocu14C6TT7KkXytYwn4TGEjYL3EBePpt1+uMtUvJwZPUX9Hglq2FR9MWx9
aBRUcdhHX04Ea0jK25bg6dXI+zIUqXpqeM66JVG29RvO53Xy6BwFDBF+staAhVZT/o7g/mI1nCDB
jDcu2UHjNJ1Bw3Gx+/dR4825c08oA0mNQ4eMTzIOEGpjJjEUOm7JZSlVgVoEf2XABLacfprLX2MK
pq/Unu0u5EyW+VeTt1sKVF+dDG+FKVliTsTEJhFtxKH6WJxq6OEXoBJTjz3rrPAH2oqfCokGNZnx
Eo08JwTMhc5jXqy8mzoy7quyHxcVSIotbwYu6zJg54vnDmfPm/cktyxZkPz+UgF4TNnRrZwqfCe1
HP4zPrsi/lkPCk1i9r4copjHczQuAy3ut8vxyIx9axFMeFr2bs760V7OFIufOwVYW6b6RRsRwFna
V1qm70aSvw+S/oypLqzjF8btCk4YigHBRqsxzonb+JaObY4lOk22sH9M4TGTB9hCaKEPz+4voIRc
noYCiZjnRkfLyYhwZHkx84rWRdRt6yqmRlEn77T2Nbxw9b0TDp9uzOGEycVqHG/a1eld+ZkTdfpg
yy5Yd4Vzw311ur56mfL+lDGcl+duUrflKn4Xlbua6/p9zLlHJuvkLRm3UNYKigImDV79sgzlcXk4
m7pzp/UGArCAUrvBtYmZQHdWDcUsGC7mFd/TlO0hTaYXg97HyVK8tj6Lej6sljWMEzQArfQACmpJ
5E9oJvfX4Vjb4Vey3LgzaVirRsteTRE+yg7jXyA59HUqwcH7NTrq4mXcK+We6Rbq/3gxI55TxLFj
mQtqJAeEl1BLQfXqRe/dwDqCSig3J8lo0/TUzqwJr9PWsDzqo16sR8UQqkJrrRTpS0k3XcANlD76
YP0DctkQy0d9Vtmql/153acRVbWqXmU6U19HJJis0hcJIFerrX0dd292jL+ae2BguBhg31ytooqp
0/npeWSRUTLyCDdw+tWaubv+gNfvwpp0w14OF3eZMzuNl0X2CqccXzEmtHAT8BzyKcbdtW6tQak5
qqk7ARwrJbV0CTZubtRRb2LNRy15q+MkXXmz1u9GfW+To60aKfzCjNV2zJi3NQ8kqd2oW9deIhKU
uDjZcnfRXecPAUvtaC3bFXe6aqJ83RgdW/LO8DYxTtqyDjI/uJ3t0D6lGiemct1hQ3HGLa3xphJt
sdaj8cY064PsmEVp8fKYLJE/ajqHdXTtmXuLvC5H206a5qLYRO07Qe53oyKHK2g9RRiVST6vlvDa
5EWFtEnswqLGl3HiMkPfJCiIGJycK8TeF2ibrn8dkNfFi9MnX8vjgJbClx06ezb5R50prqMISdVD
/1kH+lOCVXDQjccxgI/dJ9tsHOBxOm63/nWJpu4bqtidysOb6+Dvc3B47o3ZA9/VYgZUkRTvhgFE
w8jw/bRTuoXuUaxthnWk6NmWU//ZByQ+2KVDApI3HUhYRddkFts4J+Y6A9BPBTxot2bYvNQ9ZyRs
461b56fO0yTBVMYPp29tmssA5Q0vJWewQx5GiKzw9UVICWF/hykcRpmi22YLDRQAdfG4msWanGyK
xCYe9JHbx9a4D60AOU2YAY1KZhK3EFKIad4nswHtTG8nvzYQFhILeIgL7OpRV5OsITFExtyEjVPe
FhWaV3dg2e5On7Xb3YmeeWvimbkKhk9HRy2R15wk6J6LmDVa966qtqbNwQYmc0zWKIfjYWOnKOSu
167MuIeA+3wV1qVt+nulGC5dTgiS6Yn3lMQ3P8XuD1649kXjZvDQuexSGu/84p2w2nhHnMTespac
vGVNhCXwwwO7tnG9BH2OhqEqNbt1lc0JlssopKPE/iIi8d3KOwSIy1o26Enm6D+Vjribll1Z8KYS
qzwXnXMpFLcA+c1PhNw8imUut527WbdjxGHcouFovkpcwavrFGT39AMSA6pJRSKZJBOEZ1vV2hcl
3c9Mcduarv6CTkL35wIyszkTIFrG3gAIk8+4KpnfuepUsz3Yogy7YaPZ+SZsOiBTI5KPHrmsoCce
Fs+dU8UbiZPVd4jr2Fg8F/15It5nDk8tFh7ucBYGPfeyX9TKPvUF+X3Fk0BB9gTZjhOFsVPMhNHm
46Mh3fFHQpswSkmnDyeQjZtel9u208bnpLROw0BiFJvvmJD2+NVtBx15fTICdybzJAZpYJbJUdTD
rg6q+DaEvO57cAxguiHqsjLAxWZUfsTeVPOoSUiP1jZ6bFy8kEl6QpgqVPYS8yj19Xgr1VwfJhjP
JCdmO72e6w0Dmga1KjC+ApmmXImR14nryZ/EtIHzdmgiTP6toOWDaUS+XffkFsN+JDGl6yUOzMDY
huSGYns+kYLKlGmLB1s1hW+UhOGScrWzNXdfQSz1JsRAURbhUZ/ci0GKy6EjXb5GJQ3NqH/QjYEf
RrKbQwQ4WnkNLaRfRMhLj6qbBmQc1P7BPvyEpnPXF9BXlOi2sRlTrqvyIwD0mpsiPXuYtO384o4h
2u9lydAonqip3mrrKqDhFxGxmgdEgBks82z50SkeHzpKwy2B1T2kr/vGNPC2WgQUEgWAcdnXXdZb
g7JeLQ1F3RQyk2shIemwoEALk8u26h3u/4nohyGHnKvKaCdNDujVtkc/zSasPeURMAioiWPsYtSU
jMtpQ8kZfszkuTs5gbrTaQXAOYKxSTObPR8ZAE2i2/sIIfEop/pEBuXi5Cc4oVHbHkjBzvWa+3Sk
wQ1ec/IL2F8GWpBNKyebdezwvY250+aZLlVGFPTKdDO/cON054liL91K96UkqnscEnr3KTybkUxF
mpu7sbf3pRYEkP9K5XckPvhORQSPRoU9Dln5GVrwYyCAgyXEMkEsR3e6btfZlMxtJ/oyG3nDPQjA
dnnSIVlmk2nF685pEWwoxDaLymsXUidgOvPITSzOorbEbs4j4C102nvP9COeCjsFujJUIrr1aJLA
AnohfJwo46H9kdVasJ3CPCLlAhZO1nmbheniFNpKp28GAppFUReHiwYYB73zjEAv3rJ7c7ZBPNwi
GXnxXJL/phxXTgQ8zZeB8nXB2mDu3b2rSFwpYH+sjN5cFwaDALkJi3dDDLuh90CJUvt1PeNSiDTA
vcEyXWOZbMdLF6DK3pcH5q/qUjejX1mnMesfULXM1y0dC3wdgy1upkVH5SyLglSioDJIjCg1stpa
wToLICoQTyjTY8okiC1ud122phGggwrRhNF+w7rME5bdTDKQ5NPk44PynHatS2+nGYpXanKBRg3l
KQ2b6zmZTfeZXOoH5qRvOLZAsHCbdAnbTDRmeLfi5CJcFm9p2J0NAIzis5t4341ev3vVblkpl4G4
FLClLIFqyCl0kDc6jZhY+04OIGtQNk0qCIvNbNr75Z8neNNpk3xdXUpkNhWbMAvuNYSOK69AvluN
pQv3ud8uRN+mYKGBT4xMKDfea75Ji+IUuRssTMG2ipt1YtGXGkBAziarC7dnf0faHuDRnBsXlb9m
1JtM4zImy2arX2ot/XIWIhfZFM3xF/JUfsylfrGTBpiamb4Li/M/IpTKc/Zp8JqTm5orhmkZ0S07
kp0oOLll9iAHdTdL+wlK6R1dx69qMZolHREq9V0ZLLeYPV9sntNo6Gs89xVg2r5+spdtCMKW54q2
AL32DJ+KC5bUaUtkYMVJk1a+DWkwkQ1bfJ+sO1uwv5SEfaYBez22K6HL1pT4a5Z7Syv015KqKx6X
+JqqYPOFbBbbJYmv3hIZumxLnc57E91eQ2KOCMj4NULDnk54481HxCQ+cG/IYznXennZINaxHAFJ
Ggx2C9DI9lhi753RBFjssn2hg6zTNJRPgD1pUvKkNvLhbObeiNrd2IfmeDbH6Rg3LI57pO/Lyp4N
2pbgvS+EkCQy9MM5RYkNYi3EZl4ipcNaYLfDcRbicr0GfZzjiCnmfdQvr2GZV6FSs7dY9sd6NH2z
nOm9z3t8o01MBHDgGVglMBNcd8lmNmPi1u70BRzt6BSrcXK8G0TA+tcXIdrS95atbeHkt8tiivPE
9LRsVqtkPvb0nsAMgY7B+CTEyam5J1BAP9ZacZISaUfa4XYzUbTON9rEb6KNXJzX8ddS/7DD4cdY
vlgw5Gj8ZH7CGCnM6MGjpIeJF3Ck+1YN4GsqQ52MmcUu3JZ30Dag1EKWZMG3a/nt+uKN5ZlTWYxX
kVOoSHhIGbH46pzCJ5+LiSbFMDvACaXyvOx34Y63DPg0du6CnFqKoY5ubjwqY/FmmOrWTHhiavY9
efUkcPw3e+exHbu1ZdkvQg5404ULb+h52cGghfceX58TcVUlPSnzvVH9aggKBi/JCARwzN5rzVU+
rQNGX1SvGRk4IqONMUnITpSGi5TTI9RsdMysJbLYZRHMXq83WVnVD7dqch0y0jXam2DqFM9ISLZT
dT6s87LchTSGi+9m4J5eN/VDyZKd7h2ry9I6quS2d3oXOV2ArrAOTY8lhuV17IS5gvmJUIm9HPqz
SEL9etcua3WsFrOvqoMCf7vmTaUmUed2o/nmtC/69i2d2ICsA22FnXX4amrinRhK1k81WvotDo/3
KYveE+kzKYC1t3rqZFnBMCNcZkU+0e+f3QVPGK07/Ty03D3hNN1rxmPaR3RI/aWgqtIAl2VW3wFu
If1rPSekA0/L9Lq+TV1Ya8oMirhkzppJMdMQ+OzXwmXfyuwm5XUieZK5OxBJMNKohOzAESMZbO0N
KB3KlaCj9xwESu0gFn2uhfZnqrL72ir9BUaNFXH7g21jcx8VO3DsAhKt9CeRgH00GKATkaLXULzO
Opw2NWPfsRZ8tDD6AcsjOPrIq45aYUerZyOxSDTWS/t2iJu1OIU3tOwRl8ZoZedoq2f6ecLYRF2E
BhMNC9y/09XQs9m7FRaix0ybK8hoJtrSkQsvjNmAd1aOT4ELfGWIo+xjWR/99D05ZopGnT2l6pFn
yOPWiodi5e9F058hBvoDtRNdW/fWXJXylG9aQd/ELcW56VY+SzaxpaR2ZAansat444zqFieHnrm7
vsWpGT8oHnp1M3pZD3iwJwOWiJZ8FW6ebvdDF8Ag17HGlDEbKlhcrp7rXyiS2QvVeOPYB/rhBOLW
fIHIuTW7hUv8dvu1xqMSEGd422oHcU0TPwP4kfwMJXu2GfemA64hWLf3zPdDHf7oIQM37W0ES2yL
dPr3zdjfQ5XczJWsIIpd1weSigNumOxqXVGDvLu/7bTCtVSWTYwMRYXusMvRfa/zIw0X+1YjzQVm
3ZiiW6EdR4HdahIxGughq7cC3u1QhRSnIj4QDdUBOe0yAymVO3RprHCqLdtTAbom9Bem0E3dD+xB
LeAo9Rw/ELlnbXDdKcBPmzSDecwGWVTKu0hnNYmMSCCm+Cwn/G5SlZF6PxE+ByKgZYjJtOyraAbp
fNt7FliP48QEB9Vyijojf0JFdhwTvBBz0AtAiIihoeH6bkg5K4ZzqBBsOuU/tyqNIPCmG/SYNcnB
DOKgbDXUPVrE1FZQmrxNdiwVU6+uuWw1tsaWJluk9LE8nY0vIwJ1aa0luXzVakSJ+W3icHabXGCm
jBTnVsmuKqrRjcK5Q+NN2Yk1MsZEYPGQXtehZF73vZVFDwkc74s66T/9hMDDRBtUUkWA1vWTVNd8
ZgohDYWRqnxtl+5SCWy9ialhE5VpDKhMb0o4C8Bw48Ntz1woXNW3uS3VWUZ3hv5dtytahGL1spam
ZI0bs1BS4M/lhSqDTbMakmbbw5fFMtGyIJEJPwSbkr83w0pW9iPB7E+3exlsGHvUarncVnO3N8rS
a3YrTWVsZpNHZTa31g9dwa6nq8JmQCN8F0r1fWtWHxYNRtQqsDrFXwHYE5skOIqq2ZsRV2ArccxQ
cpB+1wSwglUoKXaQhzJnveqn9L5OUxZfZsZdWRebtph/CQFrFdxj58W6G41Q4gPA+q+sBrZOl5HR
YgGQKAYGjbyNi3xPRgsEp2knmhWbgmb+wi3xIqhF5bM93+BVYnDD++HUVv6K934fVrmfwTSfTC4t
rSDTo0BLWX9WmQBwTbtgoN0JIkbw0ESlhg11E3QthD44rEVqCGiVoDBrc3YY5Vg+TcB1H2Yxf8JG
YAskG5DyQb1OsMgon+BeYHUxKN85sSgQyAgEzulLoXluSZqftD1sQpOYNaU+SkqWXIJSRcUCYHmS
e18c6vOQEtImZBhCU3kwfb03Fa8Ke82p6wzKuMSyIemnSxsr4lEGGR8N0eJDE6WoBCprGybjY9Mr
+i5H2ziy3GZ79F4giCLa50lTU1/Lse+2lfDWlfh8wXCSYFSZlleJhGLXIF3HXkuPcM7kjaoV12I0
QwlwqHiv133nF0jZof4gkU3Xg7Zo9S4h1zJEy7u/HQKJR/2vshikPdeC/sdBg1PWJTPLf9ECDRcW
CvT/ubpDOKPvbwd9JaESYMcqJyx3bVjx67PiAsQw9DCpeSuO040kTM1NRL1YjxhppDqEXiMy2gWp
BYe/FFu/zbLPm8S8z8VfRUVDIUtiWNARws1ylDBjrYc4DX5ZzWx5slJre4xSfz3cnkuQ2HtRTYR0
CXYqK+cdZ1Pdd/mo7m+P/valEiGIRAK0j4mTP6gqXFDdqqikFom4//NQjUjFJasiZagOKOHUU9yu
ETIsDIAvYZnZKqDluPvrscYryyigxMc0VB5ykK7+aPUkukyTJ0aggdfsvduhX0P9mna9ryj4e39+
Iwn4Q1lKRUMSQP3dDpT7QaGsX/ZpCuGBzAqJSuVamxRlIpyIY7vCPqK5V5HBlEqEFtVJ6KcFpcEo
0HdRURjHVI6fFL2pj2qHu30U4nwrZEDb+ZTuyy508kmsHkS9OfLtCVRZD9ouzZKdlQ2A5+KC9CnT
wk5bNMqdJgnyXRwBn9ITbJfQUgu3k7TWh2CuMegQnEXz1+y4oNYvKbTX15G/cftqGjXJo8IvuKNV
mJu+5+WE41zdL0pe3c8qnlyzpE5xe85gG9ZZvX5VUcmlYnm31GeKYrNPKsYv7FnZhRQXtoY6HHYY
/jhg1RSu+3qe2x4CxW8CmFZEX9KEaegWo1hQm/tLoOJfnhP11h9C9dUcQdvhK+zdUTZ+CaLR4X5N
6wNxMuEhX9V/8bQf1sPt0TREDxTOFuxZzOBGK05EOmY/CY1278bpuj11O9ygVLdHVdORJZORqsqg
l+1k+gwyNcm9Fr3xAu/SgatcJvidGV89z3dWF8CpXw/mPH8yHa2CSTSRs7wpMbxpAhbvppy3cIU8
eb2LjfXu7FCWbno1OdZ5G3L5YbMWis6n4n7UZoln5BCwc62J5Cycjb5J8S1RDlcaeHMxQ40b1ev6
tCEnQAr3zXqLt3GDTx7B9oqAlnZqfHfDUg2pbooEYDDa3AhVZVBuYsw5uNnrBBNjGkT4dPHYiuwp
N9kkn0nn82glytug8ysjNUEWtkSkS2TG6RBb0vVX6TB2/SQ3Lz1G9kOa4RmNl6mkCi6ILCKKz7oG
iTVvboCuQW1WPi1PhKSeZSwJeSia0GfwRicepQgchUGs7o1FVPe3R7dDoDZ/fBlrlYx40GTm7Hez
Uc2brKjxbukqfwTIy+9Ht+e08AlH3rKjegzIIpgoj0fxUnAJxJj2A8COskBUfSu1b7PEaY0Npuh5
uFZR/IqxBhk7hryoauatFHZPMq6ivTbZ0TyTRMLFTOFhDIl2wNPew3LXu6A6VpZGkU4PdypbnoKw
PTeuxA9sUpvEOLSJuI3K6Y1ouudF617SiRWjNCvbkXUpO1852c8yS/hwVp60ZKQ/B5SVkSS6iCQ8
e60gUPdQ30QZ0eMwtF81i/KuyfoNxPfK+1Eq8vwkjXt2NLVdNMu6JxnIyOB/mLqBczZFFW8Z7SsB
Tx+tbn6wMYH4gJkO/MbHVAfvs9o4k9HeF8Ao4aNo9EMmn8yz3foGRHncsC7DpM1mSMHVxVovmVnc
9gjWWSUbjx1BchRZHAAFfsyA3CRrYC0ZJpJinDOSsdJGf4sz5Vez8EuaJfoxJ6a5EaR7HK0pOVr+
Eq65R1pkPspW+KEYsCcLibrXXZyCrcxCVnC4fOFV5c0rfufjouyXWqYZJ9Pv1fPGRwnLZnbu5GNe
xq+MQifYVQ0mQNpTRl1t5L6/ynWVw4vp5y2+Jxvrseopa2TMGOOhIgmXvHUZuMHdhEfZYzXbHBed
CjitqJ9EHqbfVR5V6N2iFA/r2yCPhMZy8jgY4CwRJLKizm79umDFgyblFpv5nUQ+W2+wfbpV9BIr
/FlLQdNtQyVSYcGb63RysBeAQTqJNj43FqAcTazsBLmF2OE+IM1LY6ODK56yQEJWTGs017QePUVP
36GKPCgsFqkdsmc2886JsZaZA3UB7VZCQkrQUxaC/fQu16Zgb6FS7/+93kZdJXz/IgUDs4YuUxTh
pcmKpP5NX9QuS6j2LeUrpdS2xZrnUkmww6SlsSd6JEaVf7DSAyIDeZeCH/WJtdRk0VDroV1YUaJ5
LatuChTxmjXHzuB2KldEDxSkTBl3pO8F6A+Iiy6k9owLjC4zLF67D9hvVxqKkflHV7gI+oQ1oWhs
4xL38ki1p0x0yW/rX7opv684cUcY19JBhioeQFNYJm7eC0cdGcu/PynSKuj6x0lBQyoZKv5X+XbS
/iK6MkKM8/hesm2TS889cqImZcu6vqR4Mk+ScVjGLewWd5rwAvz7vy3/D39bEhEFqthPIJWJf2OR
teqg5ZT6s221drwxDFCBJFMtetYoMwiydi7l+V5HLTJP0rNpyHigx/26C6Mteh9Y4OQalYwadC1z
352azNpNKiWff/8q9X+IwixREg2N2FuRYFyahv8qSysa7BOqnnLZmLzKqGODaLbtaDMMs5mc1/Ja
AXEYqpoFtw1dFZKxekx/VjFHHPMp5jjEUGSYOLsxw/byu7Lu5cyMCo9RFu9Jk79nlAq5JnxVZlEW
JtEb/AAWt9ebBDEU1337Wg7savVcvyarLQYf8x86DbYJPzSCdXz7Eep+NvJySuZZwoQbLtOBuC7+
mBKRHj/Qipua7DQlKgZOLXNybbif8+g7LsbLL0vP7tcNG3Wed70Z74EMD446vchrkTHGiq4VrG+j
dwAbw6ZRZmgn0W+5+v8qL5aUf4hjOdmaJCuabhii/g/BajXFpWBS+oCXk2rERqoeGlV2v6vepFlH
MrVdVVF5taNGg0GlIKsugbJ0lgYi7lcHdWBSUTaNmJVxVrWHoovHbTsIm2ydueeRes6SZ0a+j0it
oeA93KvE3PmVVB6X1sr9QVx+8kUgfwlViq/Xs38rNmNkZFkTRk4evYdruE4lUa8GDP6+NhSLmCJZ
srIKG/YoIhoVm0zj8yxTEFUSeVsZVN8oM5QN5TadKZR4tusY0Zgir4dc1xIGwMKOmJ72ey6DK1jx
rdXMyNMExlvWGawK1++T7ESdn6p/1QvfBGRWPjUHQQLunxTdJwaftVyf5zIrBcXLYG8QwPjey5Qb
cwUyLv4VVRBzrwjX6A/FWFsjceiPhfjEQo96FRUfldJcKjdHgSIXGgbetWZ197daeyWUZ9UgTaUS
vkuZy6coQokwd+2XNLDcC1QSYZKUDZaIrqwNW4QsJa7/dtwIZJPZdUK6Hu0SrCGkzFTvspLM+xHZ
FM5Z7Vnjm3QI9mE5fqgjdjO98AO1PymVsatWkYAe02poLH2rNMJbmHOfry+13oVl9I017L7HrXeZ
9cy0oRojBuinZyXQEGtgGEnHDt9e2T79+6FB+h9mFEkDsyniBCD3bfUA/FWxGvZoTFShTbfK+pbX
2cDgOdZw1pfQHQojYdMK5w9FDkCmcm3erQ2zclXSqauMCjb0f9Dv/lPxbSkWk4TGfQSdEv7Wv74k
Yh1GvYqleJtp4a8qT64sn3dr6TsbYeY38y5YFWflODyv0qvczN4DsX5RTO0/nJv/YXBXyAXk7CiG
iiTy79LzHtZeoBdlvO2iqUJ5w12FmS0BZ4GyBSOeJX82bNWGRfvUG/ovIZLzdq1v6Kt+DD2F08JM
JnnVfCQz61FWo9mjEhY4uMX/gxLX+odM3lJFxhwU8pYkKerfdbgssFXa4GO0nVJMpZjZfZQVrjiA
tTMDeW1ms61fMt3wND62wwoSkINxb4hQ6mR+kAL1cU7j0etjM/fQTxiOvFajYgzIpqLGLnVWxRYh
sPdlbz3bLS1JTxxztpFFKYA6tdrdmE5PUK0gXi2oYuW8ISeNLENL0KxnuJyxLN7LDb7WrPFuNfFQ
iJl9yH/7HRpMKMMwUljLXipiu7aAEXtsRiRKcFvgjCLwTM9lHxPgWY/m5WQB3Ipn+hYYTkG6VPo+
abhtlLoqcNdKCxRN4aWpWoyryHe5gsXXmdAqQ1C2a83xJhUtqKmZlvAY0cAVmSMiApZWxh16m+LB
itBGhUo+QzgQdpaoXWG7/Wil2G90ZQvEmsC01qSgjVner/UG8/NSH2urqu6zFeChp4xW+dxN2yaO
v7sxLn+vPv6/Neo/WKMk1VwXWv+7NWqXZTH3ZftXV9QfP/R/oMXGfwElVhTDBM8lM4X/QSy2pNUT
pVHHEc0/3E1/8UTxLZ5XJd3gFag4i/7wRCn6f1nM9qsMXpdvv/H/xRMFzPYfd7MkG4qlsc5XDU0x
rNXE9JclbazHagIcOILT8dSWlrWbg4GCXrskziu7yNYZcpXSIZc/cNtG9RrKNp5Zi6avpvGXPlU/
S43Lj1udntsckxwWiGvI2hVlTU40YWttelRoA1L7uSJNFhwJXaV4bWCEh0pKtGfRQXP6SePbeJiI
zFuEyXQmzVjuiS0y7ZJUMzyMYnDV0H1aaFg2eZ11LDawPDTNPG4z1ja+0maSnb2OyF93sJoYJeTj
RJyjVzQk+I7JizVTAU3NkCSMDMiPoakgkmluCg04TImZfSNUZHe1SfZsziECTWUH11WGEbgdOzkh
fXUOX0cdHBwNk7komqvMNm/Gs0JTeyGvu0P9NxJRkSh02UISlsasl4+d2CrXroD1RtcEcTKObA0V
1yaMR5omSfOCh1dFqY48my43OMKKtJaecNYdyDlvMRIPgVh9vh0o9u9MFNwe/lBeA2cDyaE/91K5
TXOC1wYhUbw8UYQNdUNp5brdq1CNzkSnb1oSgDd4DQ5Vs2pMZphZ0hIQ/6nh3q1CAk8tSKNTT9D2
6kedi0Xa0pD+bkYKu5ZCS7AVfIOkyY1eThd16mYno6/BCme6NtlgsKBDuD+UaLkGuANtolJXEHAE
JYq1X0B4xaHXyKrhVVX7mI+GjTqXMjCBEjalkcyHgs+CbCyD/WJdTGkvsy98WpgEPNZ7wOg0fZuU
ANaILGL3mAlEJif5SwxEyCTk3i3D6jAJxqsYSIcUc/6dMBI4Eak0aAZgUVcdEbhdGOYbyTyjXygs
+/HOHGLLiCHzYsW/ldUUC9e8rlcZ6lOhPaUwRjuWDW7RK243AWcw+i4/EueZ/T7w1rQ5yh5Isj2m
FVTTtqHPEFYXpudfQdC6CItzR5PrhYYO8grYadt8leMQSK147DLQPco9VsOh09ZKpulqMkramLpM
mtanUJTuQYk6ckRTzCSCnb5zfKIo7behInlrrQo59vhYGzMO8jonmDTV7EwpzY+06Fy9SI55pbf3
7LpmN7Ly0ANpodTybqil5Fs3o1MRSB9qVGpeEGBZF4phuNSNdBWAnGLinejoiwCcOpF2DZnegStO
53DULZAb8R2JpYk39Xjyh076NHNwKEIrOmKqBadyyraIVRrXEPoZwSy7wEU9LiFFEqdUS8kZg2zY
seAqWXsuqbd0iMMgoPrprGtHU8KEkiNrWmN80abRP0IlMsICHofYWxb5U2vSR/gYgk9hhZ9GVIVW
zHxJBrPl4wRaAGRwZybRYqv1AoubZAy1IPpzrsqrOCY4eIiLntC3OiVUJKlUwYywT9yEOfQe+ImE
yWC78QMoAbqa87mnwiXSF+CH8/g0ENYOoamCadryFnW0VKY8uoSqV64hjR+yUj7DDafqUXdbrUZ7
GQBoAHRNDGw01e05FJqzkt9NIHyiSuTaRiY5pvpo11Ah0Fd9NNEvfHCT/80qBA+A/FUIBL4ns61e
0YlfsqkiVLqtX2dzoX1h0sDMFvJ2kCehJighh5MVBRa6p+RbRMtVLNjzhuNDzbaCzTkSMXYaBP65
ZjDtYwhEoIebZEfCGFwzsA8Atz6wbO/CahpsuRt/yAlkgZeWn11WoVhuApGRd9pTgw1dCOpkmYHG
cuDSbnrLoIfOQhqXw0RbHdFKGDyA//lBp8tPqXDqYgn5N9Tha0FeIpWba2Y9RibFLczvL5bK9r/K
AnemmVlzvc1tf9ar9inO6rdiiq9txgYt1AUIboKFN4J9KB6b/o2CSLyvkC6bqOfI+stIVaLZ4Jky
i2DwLNAIDUeNFtEthn23zM7KBu6b6qv4jsbwmkXZtJdn8ax3kM4QDyDtMk+Y2nZRDmtGnZVNEmmy
a2ZD7siViIxFjERbN5UXOcjeMjbMoF7mryoWd3C+fgGKQDc5KK9hWsmUIuKXSZTOEdGZG+m1QomI
ziKUCSuc2SXHsGTq2BCRerQvMXrlAMuSMwI8tuFJQcZoF1Teww8IzRrVHcE7AV2hVUkqI0iRf8qF
pJoOLMe26pLyYoFF9DBN7KUxArkKCz7Tk2MJuBDhrmb501oasKIVP3w2u850dDkeLsJceEPVfMFp
pXKfJCCl+Vs2Vq1YJkh2iM33OI5Pg7RypgPq6YwtT0LTPoAOkt0gAUSjNQezSYQzm2VaOOEl1PZB
PZFvWjByJ7EWHCJh2Y4FTGD2YoGfIdZeBCoTCfdHlebDLp15kRgnW+0dtRQlevI5a5nSa1qCsaXp
Tsop22frNRFVDLG1eurhxdvDXO5nIX5g6DHXwFJUGKk7Mm90JIYX1vI0w95n8TADCtaJOjffaSU+
62LpBQp4HWYgX85Sb9RCR83JFpTnX/WoCG6Vzo2LHGCXAdayW0V6YxkBdy55MWIkrXXDrFbU8EBn
Q/6FILo68/LQIBPxbpFFwSojPRqKOO1iyaxs8gypxvTzExADyR1r8knyL27VZSdEI3Ox2tPPZu2V
oz/IamNjNWOxndjtsVpCm41GkRzWb1i1O6ue2R0BEEfCKL62Aeg0ODp0jNTPeroLakV3Fx1ac5/T
FYlZRYWwfw6gtPBH6cax6oGQaI0DA3NeKAp2oRgwbzB0JdJ3nzOVVjpFOMtRpMirYjoDak+rtc4/
ZCu7dNoaW1d8yJ32FrbP0xAc5FjC7SB7msol25uPQcpGVnsasln3egvQhg4khjQYLnRaByRBpbBU
m2KfjM37ApW2raerlan3NKxPsll+ybW+a+t5L9PUJPXa6bXqRSL3Z93MHcRaQPdGqmcc+5W4RJtB
VIYNcX7Fgczmj6L/6aK235Tsj+18pI4fQvMgNWOGmdEvmyg1S1cKjde2CE5tqH3p8G3dKTC+4+yM
9VE4dYQY2mUy0c/UrF+JiWJDETljEXXLptK2oyaEzmwW15likyNQdIqL6lAoeu+yQDiFlSZ7ZgoO
m7NUOoYlXyKoWy1LPy5YRwbqa1Gq1pc7owk/wqF70hNhb67rSrEG7falKuGVbk4Hkj33CR0DVIrH
IGobPzSYSBOZ2DZUaCUjeClgmBIiXDuvQpVel6U/5kXg4Rcohxnpr1cEAFOncTlobfZgJGtsWEgB
S5on2yLq1p5y8bGfm11t6rt0TCanm15oyaxg+yRAvY3cxTDk7RTR+l50TXIg/G0QbsHas3AU1SnR
HJhGkWOWhGKDp3akohhhHUkvWSMgPxkA+Vnq55QOm06V35CInZJQ+EBgdK9JxEkUtCADqHPQ2DTa
AupuALcCnczcLumDnKLqUXTtUWqKyhmTzsUme5LbRNp0VIGpNjaw+4tdkzLQqXEx+3HW0p5mHsyr
BOyCSC0pacMNlwxFpWKdZEQSjmhWg8KtRxSQt4ea2Vsu4ikIaOu3TeBRf3zn9nVcE7hp9qsEYP3B
2+H2DZlzjzvm/z7553f+fM6QIz+Q5nh7+4k/n//Ln789eXthf/s3gEcPitwXwEfBxHu3f8cM2/7x
kHGfsKg/f2UNaN5UxojFerDXyv6hNNLKv/3i2wGuVbP/88vbI70ko+rP5/pGifY1SrEgmD2rN9/z
29+4/Sv1X//p7+dQe7BOZZsMz69duW79eljyXqIISRtaC0TiXm9P3v7N7aCtZLhJh5Lf6o8rEgkt
6b/8/J9fDikRj2DtIzBFK0bwz+9IpZ5iKU0OlP/hFK/M4KhGgCoVMRKi9Tl05iRQZeRjgYsI/HZu
seKSeOmg4iv3Ub4m+N4e9kJ4LbqcttGmHqOjcGoRjweHRTuxn0iSJ9MD3cSiNPCYqfdm4ky/xjvl
ASnYpUS66aC9frFCu33KNwXV7pflhRWpjK/rs7DZOjJauCStPkpwxtT8wTzqAg7DPY0Jbh47/k4u
Fowpe3npT4Bv7rJH86pMi/2pJI5c+s18lFgPO5lL63Oo3Gr0+2/uX/YqdA/l0snfyNCLDyX9Eppk
7xjFKFuL+Ubf5NK+KxEBbLpPIstSgOoEEKluObxNgYMNJ2JqcZWP9hQACnPajfLCUELKn5/1duuQ
APZcPaYHiD5S5I6524G7wlf8gCegZ0o7ZRvyG6VHVd2jMpggNdOAMIdzHjrX7GJeSdpF6ZluOqRb
EupWNrPRBYHRfdj55b1AeF525Kgdiwjl9RLtZPmVpv4kAtyEmCqcOEroUwS7/Qbmv+g9DkQ7HKYd
+x59H2/yDfaJVthaGA9tstqZkosm3TOOgiBLhS2NTbbWNPVFitpO7KiPQALVx+k+EZ+E92tLrkTg
LlsNfcAhe8jfGKCzK8LbLQzvh+Khvosc+uo+GfRszcItyGEWubZh5++W/2pYl9mZsG4ESBOFYI9s
rsdatl+TU0Kot7JPcNygOmwxXZKMknfVLrZoO17VS+V9sjEly+jUje78CjtLeMODfEQeot29TA75
jHYMQs+e9pWHcUVVXLaHhGY41xoLydZ0r6kz8DQcuPVIw1Nw1GvwZe5wurrdVv0VPJo7LbQ3+jU+
6Tv9q/jg/3SmvpsXfZd9xE9SvQm+hN7vXtQEG70dXEMPQY/N8osToGwtbBxvEebpPbZW3f0Wr8VL
7sAppjFDf2EneJNdshl147fg16f1ZF7Nq7gaKJ3cm1QCk/ZW6aYrcP5KEYm0EcPHwZbZqEdsAzyf
Vz7V3+kbTkcAJ67ivpXnS3j/itxHcpvMORBpIF0MMvxKYq62uG5IlEVFrWIWkl3JmZzMJhTpfoZm
+hQctfO3cn8fDzvB+abB03zgazbwCV1iT+CvE/n89Ji4veaSn4h80l7XIneId7Nf8N/h1DOVUc1p
R4cmE/DlWvgO74rL7OFjvtCxXrbpEzXb4YDrq94sh3jiTJWnzJ0OQuzvyqeOYtKbhM/xj2cpaPjh
Pje9oaOWct+X3AF+rSRuy+kN98vi1k/83uRSb+pvOCVcy063jTWnGN3JqZ7bIzsU2XpWN9RZqPU4
yycX2+cpOU4+wZk+jfX43J+aS/fQgbuM54t5mlSu8ed4O+1qJ/K/1V2zpaOWkefUuYb3+0r5Tp2N
5WTsUW1jdpuXz3TTbNEYPFLzYf4uOrtNeCk0bUHfq256Es6Bqwr2hJeZIYjbmQ+Tq+xATk+4X09m
+72T+Pb4lHppQK7GpSKYONwZ1DhwpxzEvfZJLw/T1G65A6IZbHudO3k71bv4HF1JqLYMpzxNdvhG
kSRxlpfYg93up2+xl+4hgcV79jnlHQsmzly5QRUx5Heo8GzjI2GV4omnZQeH3ycMrJHd/PxWVlf5
rv8BrstZaQS/d5Z6iztYz73G4qyVllO/t+f4fkZqwN3rjs2b/AW1TZSeWelSygLoHm+oTy6uVEkO
NzK5LtNyFCTHUt+HL8AVRXeqOx8SoWW/EU1OLPpPLF4Sxf6QbII9ZNUVzlrtp0+BO73UvQt43hXA
LgCxXujirOc5umDbKh3uify73NDpZG2lfIzfkNIXGdG7xxAWe7Fdn7hY6Gh4MIr3GlfTU/Ta342b
wbhwduCKOHjiVLv5IAYGDTDVogIvr5+xjYd7CNJuPqrDr/Ik8RG1TvKaDm6hbRbsA3a+5y4kaww5
znLkHok9sbhXtu2mf5Jcpk/VPHYkP9yjKMPZSe7l1Nn8+3yzlN7ERz9+E99pJ+uM8aB8MFkyBcJY
PoDRZXAYw135Rls0hWXqcQ7qTXgHsSjzp4+ZlapIgrlL+YcB2lk/e0o15Xu+p+e+lWgnfylgQ7lQ
TpE/bNX12sMEJvTP+WYI1o89ZomXyPcULrPHt5ZZ8D28yx4W7qh7XqL43Tzwhtc3fWLogfcZR1vu
t11i2sGu9XEKLeduO9i//wvH3fIBb/kQen77hEM4NmyodF56RibgBHfFtXwqn0K8BuqWcBbOBJ23
Ec/jin/fZJ9ij2jze1EvaC3rDbzs0EkXsjUR4BJS4ogzUxL20kTYyGiTnvJvZgaGkReE7RKOWmyq
BM9euM6Z3oJ9bYue6IWQxp3ky/xBJQnVtm6Yo3wuoZZ7pd4wQfnMpLxBsHt30kfht4SyeNKH/J3v
DYbzzPo0cty94DvtgZ5b8tCtAuxLvN+pTES+v0a3t/CZ7b1eb9y8swGUEohknJPQ63BDBXfLLv7W
et2hC+mVxrkyMuxsz9GjBUKfa+CcPrLx/uhexCdu1O/IxR8a7pVD/Za4tcPgyZiBI5SW+IdxGAnt
CG0/PPTv+h7Z+G55Dd+DN+Gg7OpD6AsuBQDTIcQC6mbZXuuW/bidXeX38LCmqlIBgbXh3QYml8HJ
nQyfJlj2fO1sktE4PfADreHMh9M+mdKGU+jM3vohKkwZAO7dx/UyrTcDVSO7OtBKixOP0bEF8oOM
a5e9FyzRGOuI+vLbjZm43PnmtTqAz3HYNAgSxQqWQ0v5BnqXBc8K4CWOIr+qQ3ZQmb+IUE8zVw+O
BMrKii/lW6N/MEyg7w8Rpd+YJr0o7kI+Wj3ZaeqBUFLpPnUM5xtMpiNsD6640WzWng+WRafSL3MP
gQG+KT5yxSfeon9rLpGfWNdqa3ibwKea5QY+yG+Hq/xecWM00t54N12C8RLWH5nh5J+18Nggz5q+
0N/ZwMZOoOILcQ9eQohb1wivUl8hu8s94Rnuwll3uJbzrfkeJi2JatNG2HbGewZ6gfVehei4Jf/m
8b/ZO68d19UkS79Koe5ZoDfA9FyITpRJKVPpb4h0m957Pv18zOqa6ioMul9ggIN90igl8udvIlas
WEuFRYtDCrwLusnwdDJuQJxaeCq1nepiuSKUXzLOOTSpwfvy5Ia6p45rX3gOUdt9Vx2QBEzKDmw7
0j73ykvqrOpe+WRv4zwhkJYMHOFntJLIGnZpcV+aPFuPcKV5yjh+UUKIAgJVFt6FnSfGD/Aw/DR2
84Qot2TXNRuHQwhKQF2PbB4PqJ5rDw1Wy+zb2oHScjS6X+sR7tpKfx6sUXpkNX/s6GlByu0JiXci
axwaWWMOvaEoc0LOuCELhwHGj/qDgmBn6z+Tr5iEEW/ISRNqvNDMH4j08aDm78oYYXE96w50ZVc8
SBBBJ3y/XEDitj8AlWQtCPRuBoKOHH1hr7CrzqNpjIJKSneDrd+GYYt35OmoUYsACargrAQwldDK
P8zqBUhlzc9t4gkPYXoXzTbFinfjNVQdU72bcW4BAv7GdeLv48Hel3OkZK7KNfucCXUVMNr5RSDx
gMsa1DdCF+BHcQoaHNRRuh9tZXuWqO6TYzxnhzT1WM8LTFDupdk9qtNei06aSUSsn5cDvtcU0NdT
lV3nY2XjM80T65tDkR9j8UdQTyktiaXzTguSAB2dsAgdWT9OdnTpcD6/0ooz3LXX5ama3En2xApu
ldtk/pA5gCriU0cHM+xArkAnSAsU/ax0t0V4Duc3BErRKmJzoaeneO8xvEp3LzSk7gjBob4iHfyw
XtDptTzD8jA9JMBY/Gi4EKCux8KvmPPaBaCRrgxOAZEQA/YgSd053EaPqVQ95RAJHinqHBaazqdA
++w4CaZr7mGlBAWdVmB5cEjMpD0O1G1xr8cHBAuV8DFPofCQwtkl8sJb+KKwm8kw02AuV5+tBcsh
PxpkW8p1kC6EM5yPfX1gs5t+zB8aFnGlGVsHAj4CuI3qZQOQVPUYR5S2BI/OmSZEnRWFjd1woUgb
jRs32VRsOtMUjKazQ9bujeLYRE6R0oL6hzyBXijzBhaiQqssd7KISDg8KHuC/o70ATINtZ9nXmjR
3XcqOyJ5ZBCcMvIv2/TbW5eSapjlb027haN91fFDGpTGXvJ06VCnJ9iXWxDGOYIdjV0t91Hj5fEJ
OLq0yFtPCHLQ/rbpyzwUWeTA7EkEVGPEceN78V+a3/cUM594AOsn0SDtIfohyziXm+xaIJI0OND2
cGyesmPMPoiNp3FtRbpbDxzZEtIy6uf0jhSt9VmjHEEu88OpJGv2D67zSuUuw168aq5O8eukRpzl
BLFzfQD5Xn7YbET6w7BOUDyOaUrHaHyoyR5TiFx40ry+8GJrr2PH+NJu/TLfIe4BPxxJGKJXQTI/
ctHsOVCqlPoQgYVwFBEwsdet+T39F8ieOQTRSA9fWDeo9VDC9i44jBO/IiFDpVl0+luxB7+ysYq7
iz6yj/70XgfV7r3+Vvbzy9dKJvZmCXb/TUMAYoz4C5HvJ2xMy5mH8GIQ0zBFn4EFul17JZfdJ+fi
Pq13UPQolw+kdx/CLY2c+QYJ2/pQnPEy6276Rdhl2ArHmHF6rL1acHKELJ7MoP0cX9hLSwfe9qZu
xCSeW7+DO+ZSTaKKTJTKv+WlOGcHbmjX37T9Bh6g+4xkMSGabX2mgsd2Q6aXHcoLKo7Tw/w9oOIL
DQ52NvabMD01wAhmdeMW3Tti7kKNV4FnyeAeJs7AlBccdlcGFFSC76Beq0FinjLqudfYaabzdpDM
N9YWn0Tm7jdPbGPV/eCz4DKuDx0wkz3rVN5YvKzI3KNWDl7Anj6zB+1kwqdpH9sYoM6BdMJ2kVm2
/CRu/V1w/iN2hqSNUxygapPI2s0f8Um6Z7nzKQVJw7V3huwbJY/ihxaNe+NY+YZLeKeff68nGi/p
l+iuJ5xktrSZIL+u9/klHC4lJrPGoZM9bgoRBN6ucExcm4EQCIu3gunwpBBQWS/pKzm54UmwLffy
DwCT8Jmhxv1FQ8BwL7tEOmyQpWeyZwKrzlemVn8hU5VeCC91u39TREcFLvAuYsATN3xUT2j0wuRp
tyYeQssiES2Dk1CQsqUvgKOko5EZYSuPin4ekrjg7AUxF0MviMTv+hvNi6yaaGOc7rIzQZNmPf4Y
oxe58tM8wTBFRNXFkd18q3zJQaClCkgzxMxVskurX5Lij7SzXvjwfvLouxU4jnGpjY5IQYijE0eu
+Ch4+GQTwq/aqb9Gxm54mGhA8OQgxP2VaFZVrlW4F990sA/9arK+fphAQehzD5B40XS8cMLIazA6
aGKcWnlXP2qxL3xhY5YqdgFxAfsuz7qOFHFUOwR5wRziBJ/ypfnS/Ok0PcZHfCPx06MmA8NjN3X4
n+3iezvq7VtrvFQiQj32xwwnbAecuCs8h1Z4mgsyp7SxoOCwb9pd9hH+GW+076PTiCIwMFeW3OAa
N7rDSqz0x8TCDBHU/lSPr9MH5xkf8174tK02/dtL/afoKX6AN5GzoetXdxRV7ew9vz1WMG1P3T3R
yPCuc1zjuyEfe4BXmLbVHsYFMGNPHAs60P0s3Q7hAHOHwQQyKeKPcvStB2LzI5JC5Je4rQ5gmPKb
/JYibwsycxfdLVMw4D8mH7FGStcTVBHZI5ngeC5vxALFu7z4jwbVMGZqY4OAAGCA9LBP7xLQZ28D
O37S1s89TFbPS+bzU1E+0pWYzIFAQaM7iytYs5ueOmyttX1hPOEHPqnXCqzmBcwXViuxwkwcanZH
ZIn6ywylfS+eITvXwzFDgq28WC2RQP5ZcRA0YHBphCUqrzZO4vIKQofWoGicQmzW10/+A5GxoOBs
/7tTwmOByvxUP1nG/dwd9S0O1ZMrRqL0eu8fM0yR4m98bUbhyGfA/Bv88E95YdZ/gY1Yqj9Dmg5M
w23p7QXXI8ff8JGdPu5DD2l5xQnRNNt3D0Z4NJHmJ7tCjPINnI4QHmODFyJesiUAS3yEQjvYPKji
XfOEKJpGJ/pL/8L/NsRtr71YD035QE/WMdRs/W0Q9iRed8x7pNczf6T3y+1fRrafFZpzzOpKL2Qa
ZvkhTuOOowrdpApGYn5mR+VjgK/J2ljMMbs64W/itfvUS2sn0RxreubNPkkuM5uJ0Q0XxFw2QFc+
aileEi7J54twxzEEVZcdBsYJhR+CqNqVsfoAtfHl7C7BhGX05v02IO9cEUYFRkghbMdZufFXuXIK
XWAYpvu7AxZnttsbuXp9K8hq9PRu/mS0xhdiLbY1pCtTZPqZfWx6xKXh2/AUf5G6EBeD5bJBJh7b
krGX0yOJxfEnr53wLVFvhJgpoB81IRoY1092t/m1kPyR19CjvR4nik5nJO/TG6AGS+uOqD2nz/a8
4Os17SVO6Rf8NuZPiSK2jZ0w9STJy/yA1B5tB7givqg644s4sdLuoVQY1i59FClTZq6QXDrTFe4Y
5KSxU7BCuuCp4ZynJ9VdDvQqEFd7LDLls7/BJTsBeDSgNQSg5hvRPYIVfAn6TypESCGBWREj6DyD
54hcEVYHGoywg/ZSehlgTe2KXfcHEzAiqky3gdzVwzS5Gs4gPmEJzIgUkzlQpZ9JQ+wD4tlTdEiD
V+EGJsqW4WfxAUiJy+IBqf44/UTAOX9UDsUGU9jKw0uVsGpKfUYUYkpGipQdSJLCt2U6Ky/lJXM5
294YNjF9wfaFufZogtBk9OA5gvg578y35D2LArYGrqZ4mj95J7YVjYQd6x0MWYdLDnvqUSeptU0c
gqqT8qnKR5kN7j2+TXcJtlkgjs8hdqHc/TnNLoZGAyEcrBu7lszIkFvclP14K56pJGvLqbGn55hJ
yOvr6FQzqT8xM7Fu85GFDFgNE+zOPDPBQZpMDh/ExrBeZ0DYuwpCrMwlUd/SEbgbE1Lku9SipOSL
2bPWvuBERqmNYij5a/bIawF2IOmjUCJrHs+dpzFqFJfcGUiItBrlOOMaE/E1Ln83DQ4B+r7i1XTB
Mkytz1tZZRABjmovVGfMoLTecBDqYcegtAHClBzA2mf9vbQ8PdrXakDk3Ck0zL4IbP1csxA6Zesv
EQ7y/oysEZMHR2Jq7TueGbEJydXErCyp/bo8B9UW+ws+olxRLKBU6nC05zcCEzQ2MKaBZMjVc628
M18oEvMZPJ2n2wCQNtvYcL+98sQHspMxHjVbyvzIb4vWRiqylF3QRL4m5aqeEKdRpceUvgh13FNY
r1je8Xc9fzOow/TGn/M5W7riMNA96Xm5U44MK3fEfdWEOyNPxIFhzSVJ1OspgfHrFXrNVs8xxitn
ISPOeKnCnjFKRcdctzCoRozIMWjXQCduR15c8xSBKN+Znbwnhn+ce6GAyPQrd50DNjbZM7A/33D5
IOtIetN7wq9kcGt2Sk4+Umqp5sDdbpMUpdpmCc+MeyUbDLMtcuShcs4zqjIXDaAh7XhDxo934QZ4
6v1oc1fMLZpIrNDh6rlGHhG7AlMp1Njh7oXuhhSC37xbhc0dfcUe/ISx2ovCHxXY/mxGe2kzgvXA
SYAqB9PdJq3p6tIrc4VvgVwRadyihN9P5hOsPuASVNJqmG64LVEfd0hPaoRbmKiYygDGJuT+OCCR
DKMSGDD8fDwHf3lbViRztlugMr490Mjmj7j3FDFGVLVll0mvuFwVi4jf8BIex+TPMaXh7ba5W3nG
9gZvHYehYwi4xkSjg8BZa4e34875I66XSbA9pBrapoNJJCUkHiA56E5Atw6N0KU7hQeSDXxb2Yy4
TaaDOTjLeXrng8cbVQK6BBF4RdcQddnEW7sbb6gD82h3PB5w4WzTc1FvhnZhVWhqwJIvlGOvBQNV
AQ3BGIrAogP/jYfIm20LA+sqFoPmDA3FukfjqJL/mB4PlgXCZ/BCHjt3yG3irYNxpu43+AnuBfaG
1V2L+waa5FY/gAZK9OsgwK1z09a+qO019GaqupYjPer5EfBEyAATbsx5PjyE9YykW+MuxjVF5Vx0
KuPK/dDjRG6j7I31xGPgtUhvbnMRYgrws7xNqY36CuJOuMNchdb5NP1orQ9vlFHmKngdj0EyDzyG
FUjB2LXGOYYxqTzxB7F4mqwT9TrmB49yHu0Q0XXJ55OouWNg3SWHVGCpUwS0jtO2+gzSPq6Ky15P
FDZYFhnim8ORSdZfhwcKpFGLDosTYUX1mEPxnBljhCUIW2Dp+JTYcAKzvKhEOuVDLH2ujnWsxS6R
4zygZe6Kll1vUjhl8LBaDtuJNdyP/VsKTQwV6SoPCvUMpU2UPVPfdfK55+1Xb8FBUwwojVuKC2Ms
w1VQ80TthWfMZY7hI2vP6G58y+1uDC4kk5I9cXko7Q16ilH2QRx18xTeBjY6WlB0ZJfkCYbjWge/
w7+j1bvEu2bHnDSbJyRZ/j7C7KVCjw0iiCpNeQ65cIZIROmaz3MA1407WxD0AA0WHcZHw/gb9cet
6mS3V/UZDI/R6FbkRff4HDEL4RQgoYzGLgNWdvu48Hh0DBRVayV24erkED4ZWHYgvm81nDtBf9ya
606hiSPAdmBMJaQc5G1ysCC7XV3vPDC5b+6P58q0DKnbqRs+OeVH67O5D7knEicmY3JgYEnzuCTu
fyMEGZCLsP91Q8B8+nG33BR+JC2FbfG0rkc+fpsEI1Am7e80cNug51roq6CcZGU7Khdy6aJoabRA
agi8LzuM1myf3RN5TfB+uEAPif7KYrSO8Rcs1eJhm6/IEJKkmsGie2n5TvbAJCPBJQdWydqq6TGz
6NE8iXPoNsKLCMfzd9mZNEOO20grjABNNhyQ95yZhBZoJLCXoBEilkGi0b0Oo8LdBlxHpBdlI1t7
jskd2Muhd1FhhD2FYziMgOOIbgep5CM4G0wOyzxKQgk1CoTo3kCUlmWwrR/V3kTBZbRpKHZsegrD
iR/wqJvm2DYkFQ5+UyzJ6S58ZkRF+QyzKwW5lx1WQMUeImMit8cyTun2rfm5zWvlnmcJ0CpSEKXs
2aAXClAP6UXIPVbWgEEzdntc20pPAxCB5RfWNm7LYiImARBlsfuT4jd3Bvx+2bEsO6RGPu411S96
J4tctudKPTANuYsx8kmgBQJ1FmjrpiQl76S7tNFZ8V0fQQD3IpHF4/apTysFKw1GppkG1fQhfMFY
YRtTf5qDYO1n86GoXLzMNMIb69Vo7+vOgYO4zaQhgFmOShROfOLZEpyO4VmPSnRHZS9qjmN8XEpH
G1/H/nGregElxC5SKQortD2wV8lATv02r1mLmWirH8AISPsqft3smZg8CqYsjH8gKdSNljtWoAbW
R5Bl0GBsl9ETh5FZ2cx2iniTeeRXbO1bzBEH3b3wyfcm4gqJHcV4XyJ3FPDUOMlLkdP+IGQPaNYX
y3YXvLKq7e1b3cEBroUYGR9jyNZ0KVv7LZJm3QtwP99ARPh4o0P5e1s9VJw4t3OOU7uSmY0U/Zdt
A9nO7BwkLWAngaC84uhVekybQbtnWUJOD7tnlBt47vV4oLM0XN0+cbv+iwlPDSRU7lm6fcJmh+6S
G6cPMzcE2YFVISCs2zi66Ev9gd6S3TrywODADEfkSKNpLyyeCHQeObVwz9OZcrcej+q6B8hhuIXy
PiTiYmP53YxYrPU1f2POsKS4MnaiFWVwruB3O2czYufgEUWiL+YBD42dp4C0otucj7yM7bL7gBDC
BsV5J2gBL0dDnryZeJnubDhr2GlLF7axITm3JjxjYnMnElFtZ+5ssQ9nH2AZ3zKGBGebMtRMjnql
gqNZwPZbkYHHyl8VEY05cMbPGEI7W0tOOiNtpj4j70E9c4v3eCtCkMxnC8nXjv4OCMIp3m7lyOyP
JlscAtYMeFqufDzACaAkQyTG3RtfbPJXsFGSdfLV7fiGeQL8CbMIoayNZoCDtyIHMC0AkzmcWxAm
Gi1XTNsEyfSQ+i2gk6o4Elsim4dmJaBCiK0flKafGczte6EtqRaNmp7y9mywTbN2B0xyaLqOUiIk
fbpbzTylU6g3DpoK2KQg4lVkMDmXSUz8Wlfvf52Gf52HrUaCRoZjqY3SfUDD2nva00bxK6SUoWRO
V2wWiFNMoVugqQUb8RKJwwz9AdEYD/SO0/Y9yTIraVJEpO3ZxHG6F51Wl6bD0maXOkFwX1p5It2k
Pk36lNtR2Bk0VszsXD0yO2P82KgmiVQk44q3hnibr9p3W0QfU8ghUyuczvFa+IPhpsQ1UWSWQQZp
eocpSO5mhnSbTYUe9e0vf/881PXFCzPz8vujNlMKghzx9vu7osiW/QxyU26qNv9U9UL8iSEbxlMi
QxPN/u8/crRCxPz9vo8NGKJyjVfs5uLbqnhJR1n8j3+Uzte0iqNkwkBKRDfsny9I9fTLXPQB5daS
ItD2TzsuCED+8/vfr8aO6VeURbB0sCgTQ4PF+PtlLuKvifpMnfolFgNCA7NTyFCum9W5pfvJYI0k
8P0ddBz/82pNAUZoi4A4rbfbl7+38Pc/3P4aZie/+ecP6ywMxpYcrO/AeloDJuTvJ//+k25PJvu9
nN8vf3+o1c2LJVJJnBW6laJCbMgrOenqbWB//5m2b//tZ7+/+P2ZPMR7JdUTXzGmE0a/kleOUQPV
pandKSWRiyMEkrLmuRVlVGya2HB66hty1E20JGuaLdOsS8w6oCOLW6JRIYtZP00gMytkMc3c4O0U
ZKCc/3Q5ZoYhktyRluVEBA1idFbvTo1GYWSF05YCoaUGmgX1WEaXUoAoo6grqd/WSBd3YJ41KkuL
0dHZhGDLgubqLlsGpJCX6Vr3HMijiNodlklwmhdSovyunbduQlPNMB42Vywlzc+iu7UagKDWSuWj
SCkkIV0Xk2LyIrNJfU2uKYQAkqitfr/I0rURlwrdJ4ivzRTu+pnwZIFz6Gv4IuwsGrRICcDnqsVT
4jx1E5UjrRoHtAq5EVArM8vDc10MgTYGKN8jhpmjzB/OA1VDk1zL0sZ9l0/gULXqWjT3ucXMSEeL
12Ev4LRDCWEPxbNIasnIm+95EDigI8IgHbQtqimmp0JGtZ5DiN5Dw6aqEDtSSlYoUJVZ0Z3wGrNg
UNGTn0bwUUtUMBOCEVIgvW2j/vNciX0Anz7RsSLFDBfilGEkgbTCQapAmU0AQn3KQspEw/tYMWht
M6kgr8+KRe5QzkSboqUTSc3OWNDRNr/THzhAzRxh/OMnocSv6JcKJJZxZBtDpfp5lX5aIECalGn7
WUGQss4JHuOSAswAWKWH1KNWsB0xQfNl0DHjWauhPBeNfJO3rItWiMAEQoTqRQetAfPIusxIsmyi
F4aPCclbNXDFgpBBChTM09DP2p3I2WUM8aGco5XAHrJnHWdvRk80Kmqf+EZop2jggMOZKUYbO3qR
dDJDeMxDIMjLcUAL1WnEsjxaykijhIioo6FVTi5t4b1UhW40lfmZdrAJTYNT147KuZTr+3UaYEhR
6KUFZT3iL/rayApUAoRA6IrHfRsLkwZRSzmK7qfy0uHU95JsEKKGs7FiHou5DNKk6oMB2Z4srKuj
JrRnw8BfGT+Ndz3SJG+aGrgqLF67EYz7QUo495IlcXL8sbdJRJ6TGCNojvFd1uu0Wyd621JV/W4E
wrmoULxeJx4RxhJZvMSAzFB0ZTAkqAsYkhZMMGnTdSlgKk0076XDW5YIVIHWPvMQd9HtRf02Igw5
ppbGPto+7pQxkw9KtiKikRP9L+GHhs0bmch07sYo8pfHokGEETWeU1s3CEeV/ZG+lWMeSn+UpaOB
pgY44wig1gAhqdeOmialvpCOMsvVRZ21OYjrQ6/TPNsh4XooIUfQ5heYowGLTV5IkuoUlY5c7w50
SA22GGrfYlEVflHpfijlnARt9zS15fuE46EyDpK/KvndNtPp1LVE9BBz+WTEy6eZocAgJ7FrxrS8
TbSoNFLnz8TfqrVHv3A/4VNxFHVabUoLrke7Tskx5Ryx+jFx1pBm74mseCMtQgNBXSt3Gs0IhIF4
S5MrEUV541DUIweLgYsBks6NTdNwIInCitZtudyrcbxPa+3IFCk+81A+myXk9b6an6SCPG6gzU2f
qKxNHbBh3L6p3bxXzV44rgk0DWFrkKznNfIUs3taxHwOFFE5oR7P0V3D/o5iHKoH5UebyG/ouMJg
xyIqkqTlbqa+O0UpiVCirRecTl9aS+pAPtYkaBOFmLACiGqXnpyQJiy9zuCbtSN2aZIObzCmiix4
NMIqTqXQpiM2+m2h//WwROrkJ6EV2wtCG4eVQEbHA2tIauV+aNLHULIaj804C+T0SY8q8W6TjbOi
VTnK1LP0LJEf8dygqAMVq2sF6TgZ7/Nifc/LkOyLCXlc1E6gqMdP6HnQchpU5ruQrAgP1tU5bJbc
T2k6pntA/Mg3ioQYUs8y6/Yk1jWalyg/lTrSNFhyzUsunSVhZds0x8kTMgOhrqJ+ZpbadSPUZ73o
Sc/HibjZ0nI36QSqgJF2U4XWzVdNd2kp/Unn8JR2sgKdtsjttSbsrKakP+Vku3lG2aVRKQOZmaQf
8Q567FO5C9D+2woPG0RC73DUpsk5yRpPRWCtMyT6A6SvcPPFicJpCjolyfC1kF96hKzcWNVmfxpr
3SuMMWi0haNWlXVPm0iPjFb1CjF/lkYs3qNuuReMiKKYMq5uYRaOVWFvGstWf5JnhdiWrWVQR9mb
RHk4yXVxnab1ba76S1t0YATZrOxXcTypCbZ9fRKPYNDTTQU1vGAiwuBVviBjkFP0keEYulYCdS5Q
XASFzmg5DOR5RAVGws6+12hI6nRAhaaX80fafy7TMp9QersTUh2JqrWgC4KAvqkbNKBolsRYGwQl
FcrvMq3cHFk04ncVHRl6n5nsD6UqAZUbZpAQoe8LhErw6htOwmI9oL/tRGVrUTIxSwjcjlB16b4e
cdzQJbZ2AVRR0km2EOb9SlaizcocoMro4FSYige6CKSZlYYW9JO7WF42kxxKI1STPoZpWvVgc2bD
mhGlwVeNzWk6Hc90Pc5Z+YfGfbwHdO2jXl+bdjTtKAlLshvuX6fjZV2t5LzEF1Mr4DYMuC3MkFmX
QybIx2VNj33TzqdWmEV4w9+RphOYR23/HAsPkwYfPbO6xgvT8TtZ1BD5E9iUFU5yKsIX5ygav6LO
CH0hULR6j8iKTiPgDAywVkGDuc8ukwrsAgv1Xsu6L6lHYEsm3GhMQPDWXF+TECJGQ5dwvSws43ej
61w1WntXk0bKzVLIEbRmd9J8XpQkPg01JVQzVbxJQpV4MkhySMP7SiPhxSPEnqsKp6nYeGsTK5jk
4Y0DB6E1PC+rTVGi9ifWqYu8sIZoZH6cpRXLwHLDmMTqhmRpFeAScVzymZuUafDVAOgVS6U82Cn0
P+uNi06slsjrxUDq+owwAbD+QsACQmDGY+dKc31RpF4/IeJ71GYacbI4pZM0XUP2puwT++L01IYD
7CAMjBBfAnKdNRQeJrHaT6jSyg45knaUZqHzjEVCnD27rMOkn6W8faZtnXPShL2Z0pAuy2w58wK4
t5TWNdN5lAhFwGqScStcYuqc4lQ7unQPYtbnKNUnfYOGjVieS7VLQcB7sDq91rCt7w7pODbPHbRF
r6a+jrrDg663wBdqzSPLCehGkSp9I5VAw62K91he3fp0IB3WaLijoytIBlkOVMu6dqjq7xF92+LE
EuTM6MZHUlOcVGjDhg7Mt8gz9Yj5au+LBd0tVlv0qE0Whyq9t2pzKSrFggG19va2eHTM0UgeGVxN
VzdOLiGpUHilPi+e2rfoFiaEEQI7Uz60uEWAg6Be9V4R+7pKIf4UbUnNHlUiKCFtfEyavWGxSGs5
YhtTmOAh5dp8GqQgHAvTVqqCfje2yRKrVkg09MqG3aMi5ua5GUF2KzwDq2RrQ4DwWUqadJzDFfvz
UdrLiEPsyaeVad2igs3kIhK9WV2hM0III6E+SFmb3Q+JlfrxQHE929oiq8pAhUlflJMYZj4eIzqo
WYKxiTYH+kT7kYkN/A7T6/SQ52PMeZWBSYXIUUqrQnjimwo+BXRCR8+mNsI3RT0Oopv0Gr3mmHvZ
KUG9gyhuduos4BTs5TjzZDG8W3Cep1+A8kmo5U+iCC6iq5J0rU2aYVVCm50aFas7dyad8gpaEKqB
yKhAalOHa7mP++pIH+NPsxjJATnJBOSkex/0OliFsgNyyCdvraRD2MLctoyuxIps2JURNyua0aVX
eLib6l0jriSGGoYKkylCI1vgZggYQXlV2b0KQrJw9I4WMUvaBu0CHZ0sAsgJOxTctPrDSv9L16Or
OEZnU0wvsjoJj6S7Cmfn19p2ja12R5wAQWxMao2D8FCVRhCWJArGQFVTDDm+854qemnckQw5ZaZ8
TVmsw2tOREzcMFCg5RX+Vv+KoO0zsING+mSyy2ndvjI2WcnIqk/hgOTUKucBcszxwUDHeKc28aGj
0i+0YuhnDSrrec7jpKXZF9ai3PWTtmWh4nhYOgXiZETNcCB0LvHTmSSF7hNpKgKj6JWrOo3BCDwy
RmFyjhcBarvVNHfMT7bTVFmdVBPZO82ecFsXvmU6C46mlLwiyr0ZybAamS0saEJY2odmLA+kCoXx
1OskttFFj/Qd5pUY1+XtW6VMitsv7bs4aS1FxYQlWtdUctZXKRGf4pRS4TpSljetKYT+T6k/XJaV
AnXzHieN5CozKnmblVlXQ/9HenwvxTGu6lWR3c2JchOMafRFazGoe6w783OKoF8vcQ1VY9Om7pU2
xyrlPl+xLV0XWsiw3/aHqrgru+5pjUsUuqPolmsv3Th+zSlS6wjyiFjkGOiyJFiLyWC3ciceurmg
OwQGiVTN8BXMw2hm57g9KZL43q5IMhSKdTRQG9hZmo5pTjo+IJY43mfi9KMg345ePF0hY2JpyL5m
2U1L8ld9eq6rSvte1VuZZPf4wTXBUK6UgdJ5KzpTCeos4NZMPc8cSGir9n/GxhpxNqaWh27NJu+4
YuPWaJiqSDAa0W/5EFYqC5I+ueNC75kAh8+Vshc2rNHDXxCmZMn+Xo/JV1JhD2NEDahuc22lcDiV
cClHTlVjNb+tTpRcfZMGSfr1+WMwpflOHATXKhgkdCsqv1FCeAAujhPyVWrHvZEV5DQTivjs4PYg
zfj0RUogRwoBf3xei2oESzAoXdSYDaGugenvQtvBgHBEgjq/vGEuW2PitJntLX0NID40TjytBFNy
faHHl9JFw9qNG/W1tKwfpRAqLx26z1LnictJWPvLql+UXAKRTjEMFIiKDHK72qSVRhXoBhzKhhZ9
COOzihKIRd8WT53lo8ZONxtwPTLEk5EbR7Sb5Ylb0BLejVb9nVCm7PvijxZOmBHq9KC2EJjZaUJL
/BAK6ERStC7uklNHTijGCSpej137WUp0QYWmt+AHE7RqxfaqksqFY/wydN3rPK7rJdeuVkGncTYI
uY/mBwJzK6JKgkDE3IGlW7yHkHf3fdbGXjwhkverXvb/hd7+B6E3iyTlv9N5c9jR2uSr/0v15y9s
V0PxmSA2+YMgKt1B3//x17///X9KvhmItIEnbXbluiJjZfdP1TfD+JuEZ6VliAooiYSE9F//ofqm
mH/DG8TC/kSRTBNdRX71D9U382+bnq7ML3XNkGV+9b//178IxXb/9v1fyqG4VknZd//x1+3j/0XG
GGlnTVQV1DhVMA1lu/P/qvm2SCXZI+aoaDTBh0UrAa1BjLuiyBPZ0qWCXkjWXmqaTij9aMAE3Xgb
xHgnrt+yAINIDN1khjdYpPtpumI/KCaXvnmVNv5Dcv0vw3z9u7jyv1ys+f+6WkXX0cRmeGRL+jeR
zkpDkcs0oYmTTRykzZimK+qraMgrwkqvC4dkN2ZuRCykGXuhEB8Mc9MFulvMcd8I/adc0Jejyvu1
oKsO4R0VvDOpMIvABgQDhN1EEJdUMRVx8JCLofwgl7XL6HOOwwtv05Q0A2DiGJX1dXu7hTJvuP2M
V2Qby72pvrbXjBmMhpoti49DZWc/WTRnEINsH9VHwBvKyRwBefjR9pLtLZsa6gRXYNICuL3VpNWH
zhxcsf5Sefd/XFSjkrxzTdsF/l5wM8GKpo2BWuf2moS3A0DYhZPuhDWvrTAZstodbiz29nXD190U
2iHhiFxkoF/0T5riZXtNXPwf9s6suXFcidK/iDe4guTjeJNkSbYkL2XXC6O25r7v/PXzAapuVfn2
7Y55n4huFJAASMmSCCDz5DkCQMCqjphKt82uNqyYIoeG2AhvzTUI7u7RTqeN2efwu/F/09/K2Xbs
r/U8+CzaGmUFroEYyE0dVfBOkwrK3Foxa604w8Ef4AM6BWCQbPuhXduAreQIiECPNaPLbiblgNuO
nf6H6TXAynue049Ou7XZUzAjLbgA91Cvi5vXBk/1n29V3q/VJrKJYQbR2XThs6bLtiL1L8BZ/WuL
eJtZ97fqDXAdm30j/Ngr+eeR713eXL4H1obbukhhXuFe/AkDWaevLeE1J6c8fdZ5abNVvNpEP80m
InErw6tuErnMwfb2Nj8Nk7gk9aE8JOZzIPIbnb23TvYXkVnEy9CYDdgm8KIN0N+tt55ZiHR0SCC5
gAhNLs+kRPXFVtoDONeHAZDS8jnmHvK6bTrcxSkuCi4nL2FSRx2dTAbACbwqYRrXf05Fj5LNnMxv
wPsf2wBv7SvZV8vL3lY274yrpXYMDtfonvRsuIOBCG1VPmeGjsRC/HfDYisigvUgOZ59KEeTgXTd
BPy+gLkNv2les3RWO/x/17oV3XwZOLA3fXqatODZDwmsZlb1OW3Rkcft5s/WIciz17ESoG05aBee
g8I0wgqzSxCewCiqodAjX7uRue9RTkNwtTeIqKzGjoCU6XnPafFmSh0nLQ7q6zTxZt7T+K2wiVpE
MlTO4f9KM6JDZli3+HP5nuFOHbtjplewj7e3fQlta2o98hALr///GqoWun9ZQ2Ec+8c19P9kX9r0
t1XzPOPnqmmY/n981/RYN11Lt4UkiD5zpRqu+R/b1g3dNx2ojllZ/1o0XeM/lu0x3LU9x3I4rf+1
aDp0OdCaevDQu5Ky2P5/WTQtV66KF/J/+XoM03BsQxgEuHXP4k6/rpqcieY873X7x9J2fzTTHO6i
xYkfhj7LbvzGWL7ECac7o0u+Qyds4sUzrGOTkF5puO6wKhuAD9E4HcMIJ2bf59OtTyT4qWmGlrO7
CYldVj2pIuzRaeyz3FlF4Vw9hXVl73vHO8AbnUjYFHCFNuV4dx4MsyTh04lo1BJm116VoWsec2pd
4AJsMzzJfxVuNZR7eM0j8ihjzSeTEtfNpVvV1BhVGwZXI2f2fBFlLszgtXFzRCFDbbxpo9rAFWAQ
M2j6H0Y6bWejxxGIAgDZL2iRZxA33qe6lSP71MW4W2FRrl1zwElaiKtCL5t9bgb13sZvvg7K4OVi
UnZVXGy1l922aEHfK7sWi3Y39kfNKkVwndUVPG+yaNMQAgJZ45uWrf0m/y87njsO12VFOo8arYpz
u5S8m1fqQjGZng0OHBSe5XjnPKsowPA5FvjTpgUEWLbtMZQnOnvGo55ndr5FogqSrYiclC1kdoRg
P1aDOM+3dqXB4nZtEcdqCm/ciyKf9qq2jAjfkeeCM032qo6uLgH2OWBL9UQjtzZt6nf8vbDucaq6
t/3Qe+PcHOZ+9Q75dria8Kq4fj89RBPJaSPaOu+GEfvXRYPTwkt6+9UAJuqOVf0+mQIRa6sJ79Sw
MdaPZWlbJzcBIXKZXoeghTQo/XFV9w4ZoZoB6s+rD+dmEKf2gwg0kHOBGFaIGWsmgNlHAe8qP5CK
+NpUaze17XuPrlH6ECVQ4MXeRoQztxd7HxUB/AXhUZlUgcvOf7QzeCuIgf+8RkSYBQz8RCSvQOsd
JfNxR2x92C35kN3CLAvQ8/cONeRia2OSVK2oLW9RG2DZsexoZbT1J9XqFzyAJB3R8bEdaRldPbxv
W5wucr21rZvLyKKBLBIgmvlzpurhBHEb1KQjDBwmTqrQs27VuJr7kBd9d+oro9s2RXyUzu3vg9E+
zHqUf7Fgpr/KKj98mduc/H4EUB/NKlpWYsL/HSBosHXjcFo5pd9vkb3Qxpeo64OGkEVOrkmL5oxW
z8Z6Gub4cC6yIt0VmXH/i0l2al7tAL0K/dtLR4zi1uG7OU3Rz7lyYJ60ARhNcgUSk91Q3REBTQz/
GZlj3pksbJPPuReRfXuxxQGJj4lm7fN+6gC8ZP1O97TzpCBOIItBThRuc9Pe+f1S7NJ8pRpxshBl
/qUaza29Y8Pv3YYNfizVM8ppianhCbKjYLqdEW+5avAKP0DjDLEvFJFJz3Ovz2oAidLuhAZ2hJDg
ephR9DuP65fgZ3/ewj4Cc9Y8QKqO9Bcqbw0Jy2hHyPq5GM2K/QquprpOjbNtcXk6Isy0K6VpQnRh
17np22VSFzXO9YeLcgaQo0sSROvQsPgYo+Ig/dgLkax9gFfqcDal4PeSEbecakLYXRz82cwvYy92
Z5Z+Uk0jh5/f9H2+kOKz2AOyr4npX0eTk3+DAVHTsuWr3on6RutzkjdnTkWj83NV+PcBTnJTVhBM
/fNhDy2ID4ss52bLNIieGCAkCH5+WGTLVhhl1y7OD+G7/brjL76brMbYmY4/iDsXPdBVnXcvcHLq
4EPsCt6FeIEWSP4Ve09DwcJ0HsOeD8oYnHKjS3Z88E3GSdmi0ICsYSqiewLgzh4qU8DhTUpyTZJ8
JRAK35ferKqF3GuTb2g2wKZZzcWdaqkCh2km+vz53CAOq0dLfEAvS3t2OhC/uu/3qP8xuSLIeQ1P
eLNRTb3m4CxK/8pNPCh8M0e7txZg3lVGjtSS1YcwypPvhh6/pWlvvJQitnCepS4y2d4ujwZxXY2J
fogTm8TdzIrvgxZZXjsn2w4sSvFiFBzko3YiST5jv5z0ZnpvjpJoaBjsk9ZToOiArzh3g808JbI5
ZA/5Eu5USw3z2qwGxcSt59aFYFUN2wDWQALWtHA4eC3JjtBVQm4Tuy+Oi7J5Ew5fgzA1yPX2l8NS
A8zt/RBy4XwqvwYPo2v0BKMBl4D0YfvTpeLhn780IJA/fmlcznUOmkyeIyzPNz58adzEnHK4CcPv
o6sbN9nQpKchNJajFeI+NWHeqQcfrqSuPghvzu/moO1uLfg9n/Uq73YuWgs425Npa9XAarTFhtBU
i6BcxR9zFeTwaNQlJKeXDlVTNjVONT/YLnM/dPzd4IuNHaZ5NUzuBkcq0aTYdvaVnaI47Xj4+gd7
OORa7cFDpOH5cPsnmNntP5oxJGfNCr/1UW7ArhpayBpLyUvHba37sdE9wkSyHbFFIGAlreeqskrG
45WJYOZ5uByo7L4JuJZjU7YbgSbi3tUBtgU5hCeJlQEVtfw3jxD7DK7oR6wVK2Ooqw089DkZLKP+
kJn9AkQPXhWEAGh2OWB1VZ0ysjsqkSIAzThlmgNR3jpw19/wlc9ZGhxk7FJ/11n81vDwR/AoER8I
Ej09himFDp4OG7sCHKnp0Rq09OjZUb5KY7e+VjY1ztZgis29ocOf8Ofc0au1+z6Z4Wb+02RPA4y0
i7Wx+JPfmA1CifSR7FCl1kvaVLA8CAHOicK2yO4JMsJMhdwhXDpUTdnauG/+vrtvUvNqMkmw+zCv
A7FIVLK1vizZ2OyEH/6ws8l4mLzeeXWBnoVWCIHkEo7QCZW3eeJop0rXSkLOFilDXWR8RUpiHYSe
+QkQAjmHQ5htxjDSn1hcvqkBBGJ/VI7TPvlOXG/s2dZherBQLum9lV2Nxlc/AOyOF3J8FMS1d6w+
oNBkR0bGSboKF5M8FNsify9Ywn06F9F+FmbZkoxgbsbWDB/YGkdPddAd8Evp+xrRoSejBNyfuEN0
rTpVMWjNYW4Mfa9alxE18fgnNeuva6gRAHCC8zUAd+KSMHNS8YKaLHovDbz7c5XgpHev4aonv/VS
nQ7LOGsgkICA104PZwyKwDcc45y1FXnaK35aklw9VgPVK5rpRnM97SlKC7AKEIIiYai9DsVSr/7t
sfX7UwsPsDxO4tLVHQMxD9/8/TwZROkUo1BT/EhNfziUJpkuYxK0X6s02g7AdiGweYCFHp6DIRx2
SeeaLx7QxPsu0XZR5i04/6xJx+OXlXdqdQPJad23CBLcx0NRkiDYjfPd4oIDF2kx3v7zy7ekAOAv
x2FXx3XsOYZjuQi+WY48+v96HNaMUHPLzLW+hZa2FU0JVr2K0wEpComyUm0/jiIi9zZo74Ts1LPR
q71qPy3NrYvHDyIFwJewwS3iZp550qopXQpGoylJN+KXCEeinRM/BeMBgF8QipU2VYjMF6s21sHT
yg5HFm5jhiuwtAHi9f/8jpVA1W/vGEeCYyPm4hgey4z34R3PGT6uRUzQZo7JvvaL8nWaCw7qnvXW
WlW/KcbQu8Hdbr8lyEDisqs5QuEieEZhYrMElf1meRaULKVFwq1sBn35PbPa5mB5mnZ0nfDpPLsC
ZWp3UbRS16798tjqezsGiT5+jieA/GEOFEznL1LhhKd6bnfuz1rq1Eh6O9XcbruSOF05F0hklGUy
PEZ+D7qCMHTSIy+CZtgmJbwP0yju622cue65SKaWhHjVHhOvJqPNNMCxavO1Wu/tAC0JkORvthFB
oWZCagFYtnniqfFdDWh4nl25uuadliUjLl42uJ0nv33PHI+MMz/9Agg4BZHEQx1tOvNlIWZxV7SV
BfOH+LVpE0W+SiztKXftcJ8YRA9VTRVRxQHb87wejOdvHfES5v+iiCl+1y+zZcSGU76F5J5nucjv
yP5flHIMK5x1H5lKKNu9RsAP0MMkJpo9FNqPLcCBk+V3FK5v30QxpM9Iwc0n1ZFp3W1iivk8LMQX
v4lCWHJIc4AHQN8A2u9M7wiiIjgS1/O3ep+/DqUXHO1lDI6zUaXItvvG9ZCVbnKtk0VxnYokXqkZ
auAShp9YnRyCncxQdtys8qrKUBCFV1dVLTVDXTU3IOi7XAWmOgvF0jpeqXExTM512N5ZUgQcUQ7E
ns9V2VY1VYxe5NyPghMPWAuqfUJOa2M5awS0i7t//hEa5n9/DLj6QN1aNh4cC4fh7x+DGRcZaFfH
/A5wXArp1elj3mQn34sz8BEhPACyGJApI4UUBuWy8uCDkDY1VtWazrVugXsR3v69Y6rHbjNE89sH
+zw1KVDxpw/mVN7dDJNdV86AgGRLjVBFK1OmzMxCN+evl3WuAT2+bZEvOd/90ttqBQploCOvLjZV
KwjZ7ENOdBf75WaaUZHGY2hb1anssd1Bhu012Qrpv4HDTkTRpX6GvKZsf6yqAYEwGPCx+svYyCpr
XPMfLybbnQZnlKg0n2TWyd0LCWxSNZnKidb73kn6J2KGT1bYeLu6hITAGyFfcSIgsmcUruoROF53
CpQ745GDF0jyjSTE83wkEl5a0/i0+G14wueGgnYpscraor9nOcxIBkzhSMx4xXOVmVtlx30AnVfn
Ves8io13U5xmc2jeBH65TWWQwqtG/c1VjaJezgpqvwVhf4tjChmn/H35IEhsIvZF2BUXtjr6/vL8
SMrSSMfBzL/j5uETFgGJoX1vevt0bCCibtKtapWJCaItMvPsFh9zRxSIIb/0jMl6CrL6bOpmPYbV
CaUwNt32CKbhz8GAqf3zmBZljd2ckBsSBf1KH3lumSnEWMbUPRjL6B2RSGTH57rkQxT+UZmKrmjv
bScFEFR43tGURbWI5i5PtPxG2dS4tPMIaQoBflQOGSFvytmBbLymcLbgjBwEQahdCmUTUQTYj0fW
lepwzRrK/w9jLs1fup10nAlac3xHQPPj9f/n7S6XqqGA384ChN1/vzK/IxMu42+0XfRJQy6l0Haq
Fsft65A62uqDfZLDLjarYc/vo27EZgzP+WX+h3GjTQJiM8KQ96GjLGtEqtQF27CANJhXC3j9L6O6
opSrXPt4DlGSsbdBOtpbnHLJdvG3YZs27Z3WYVed3pTGzVVuxc553GUG/sZjEOgzcME/L3KZpq4Z
2UDfn/Bn6zuP13Kra9342pnOuyWd/ekkbjo8K1/EkAzXuE0kOaftHyboFxrh1Z89lIlusrnhTNXX
7i5qXedGswPI63BNKUeHyCJY6SI9e5rMMV27ddKtC0CYY1YHj2awrCvPrV61tg0fq6xDW6WsX5Mw
rXZ9TTa4aqLX6G7ylCzb89i8N1dNT9ZIKgePSIW7uzwuQU8V/QihPmChWRfLqnJQihlLnPiFm7nf
dSnxAc1aVhsEYQDgn8BEQ3GdeGTnppZc0fvlVNmuC7y20dbK5iTtcphj2ITlBGUivNHfFVENlUGY
LCfVEYTWETR/tFcjhqnkDeLUQyMPCLXwE5l30qBLdX7iTQ4oLjfA7zUbNc4LnpSqUL2XJ+OlI2Vt
cUw88RfTqC6iZijj5U4Xm+ow/rp8sDY2at0Ol4V1vPNTuFbkCn9uyxV9RtB9FRrB/mK6LP/G3+wG
1LjL5uDD5S5z+RPA2aPaNmpF/7JZsORe4LdHLgl8jpD/mZ5DZPEDdATEX9v4CSBxuwk3poirXVYF
5h3pGz8mNNv1O6duq925Gvqfukpz73lS6t9CotYlT/FXI7L022By4EkFbLpng2vf5A3A7yato63b
E8w2WzHsl8nynwWioQhse28FIijrAQ2v28mN/LfO7r9UQSsOWRlmx9AP33HrH/95YyRjoB/fq+Eg
4gh0yNAN8dFzavgpybKmXnwTCQnwTTKJUwC6DAi7OKgWeu8m8hSZAZ8lmA4S0MtjaHAYU735KFD9
RUkV6IgL1WidRNdpsATbaa6DrapV1viI4jOOKGkn4gk7k6qqwpnbG7HM+v0YQuXgEJa7rzWy0Lq0
01dD2XWPUQwNposX4tmLyPzr/Uri7oroOiIXkfs6cbgLBQWeVG2rasq22CbqZCQEXEyXYWpsnw4w
gSuj1shrxfEA6jaGREtLHHQL4+JuSWrttZvJgc3soL1XTTBSnzRSYh5VSzdv6mnpXv1Jtw59vRzZ
jyXrf/6YjI9hZM7N6LcKU3g6e1vUYT84KwPN0KeqcbSvseZUq77QPlvZUBxVETgT0oJZcuBl+rh1
4lzfx3qx7mdRHGMnKY5NH+aPKZnuvlYD0u+CEIUHgPTxAHK57784oxYAeuSChiw8uyeUYDcPl3s4
MZ+pR9qTup6ya3HzEhqwAKTmcuyrsOfjD3yyfMChl0kHf0ggzFOW5BH5EcP4ZeyMdZ6V9h/Isq+K
THhfzFGg5+744dOcLN0dANRgq6dudzs0jXdji/LhEg6yFyQse8tIfw0RNeKEPrK1UyGi2S/6fWbU
fzsp7jsdvgMmuHKCuq7mTf1e3qWLMiO7rmbQ/Zc7OFp9iJ1xJBeq7E55XiOcEDcw0+ndSZn4UcBn
GlkQg8kRxuAjOxhl4VTeAEMXO5S9fxQp2oGjFfvHyfKeJJL7rRHtctdPrH5F0Iu3Our3w+AnT1Me
ZY/N6MGjLO1DTkqFPXvZpgDQDElAhpieVpZbewZa043a/lJEuvjZbLrpJUgHfOxPkTlIqpI/CzOw
rW3WOz4cemFrbzLJES1tasjcwVoUtQiypDon5wZptU+IR7uD9Unv6pkEVZ3AtWxqWoWYhAVZiiBP
7lPDAnk1ktn88HNOiVrVyQgh2o7GCGo0q4YehbfxrRX7Ra/0z3EOq4zQht3Q9OWTmDns6/Cu1LMz
A5jW7Ht37OYXwA8wOk7FZ4voC0whab4p+zh+S4AhqPF5BJBrSSoUQ+V0UNFy8ntBsvsaR25/Ruf8
z424YZj6R98VvzrXUV4r3wOf+XEr7oRj1eR9U371Wk40VuWJR0MW9RLBUZXryZ2yjT3g7ysyy9eN
xzpxGReB2NsGWbBDJa7berhCyJWajFU49/6nAaguSaDLl8TP25uRrISdXQbzvTXD56aZ6B46ggWp
EBs3ituDMnV24q8Gp4XO4y+b6nAWwQ84G/ZBwMy6gWaoyUvjztFNjka5BeyCcMG4BRcJzfkAjkQ1
w7BKYJ9t5nF7riqrEC1qiL8MUNWqIuaTJNNGtTp5tfNoOdtvGkQVglRsBxvop60F1ZM9RfG6TYFX
4gLWT2EjQJIvSNM7iTvfJW0ZkUdIETBwN1egrAlkFDcXm6p5svd/2qwUiudAPF9GqaHEyOZrTx98
mARb8hMr6B40rdahMcpcKO1EYG4ceRIJ5FFGVN1dGxhAVKRpdrPyUQO6b8mWMrVDkd0TmEBuxwyS
g+mOLPscy6yyRQEQ6vy1HVr1XV+J+T2KI7Jbg/o5yFKbsJ9Vk9XDMD4YB/xaGj+MRWCdhsY+KTto
GOjTZjfcqKbJCSdZ8ncHqjFQv1d+UqbbxIFhd5ijiExRisEgAO93T2dLBLFQSGLmfSQa5zEt0OWL
nG5rTn3DR0Ch2Xw2WUQGz2KI5qmNQv2+SQwIWmVvtAygG/QZxjbPgOsrCeMHYCoN6Quo+HZF2p/M
RfevOLAGX0nOBttvBz+EqD8Rkm4+jS18X7qcVEdI6JDKkdxlYSxJw5uUg5KqupI95FxoxOHh4KJt
6UGwIq1musKHXVswztkeUSh/Hdpdqq+qELCsp+VrFdspBiKODjinlQr86HlBHmw633ugcj6xicjg
e/ZhK4285QmH5gNKpMZ7GBQOaToaqZaLl9w70wKXot35O8PRNqpVVxCiqZoHq7Gvl+LBy2KiEt50
l+qzVLqQD14vnsmgMON39dx1isD/2aHa+TLdLHNlbj88nwEsnsae9KM8iSvWqDy4jfxyPLolgvRh
Y8YvmU+gt0vz6N0uxXc31atvUzmTJ5IHIckaRy2F+ob0fyhiuyF4UIVXi3yXBOJWdwcQkcqmaU7w
UBbGW7xYBLNVh9b75kNVDyu/8PVdMC8UXm7sVNPrsgVUq2w3rWjXtVsdzuOk6dyr2vw89PMUNY6v
2EFdampRVWgyFBKjxCYfVB+eVGHgmgf2dRIlEaiATEEoSNNmpfrCMir3lTG8qFYfFMNT3SRf4ShA
DdDCBVh5DlBqWfg17FUeMJTbi60XqOuOARxveSt2F7ubuvIMN/zgTtqjqdecwHiWQ442ST4BaVSD
9WJINk1SPKQuFAQAQbK32fLXnZMT+8LFeuj75KsyJ+RbrNIcPTLVHPiiQ+yDwKIoAg9dE2gv5ezO
c5ETzWK4+wwve0unCDAtOOU7cqw49onS+FxqkH+VFQ8CVJKR5CjQcMKf2HwJUsLwwHfCI9gnYAsW
uOt5Iinbnsm0nwKtI7OPIjWFBdX4X+1JW4prkm/Cm0HactUdJpLdWJjd1kB9ZdNnULzVpBIfXB+G
KnLK4+/dcu1O3fSNGC8EjEHcP5ZJK4is9qxhaea+Tvl0VCNjU3+FCcV7cYx5viMXKLv3I/3DtUIP
Id9UVAd3XEhYzwy3vlNV+EWsmlxHrDCMrKqqDze67RlbMXzrXT6Z1hfDxg1F/VLnBlTA2RivB8I8
L3oQkxLJCnLHtrV5KWePP2SEhKHq9fORdT9w9BvV63pNumkFbBCq2eY80mzyVlERYm406MWuH9in
qGbBB+aSnX4KlzrCUTVEP9CcvkI7tw2v9ADXhee5n5MA/b3Y8IqnpW01WHCNgN/GUN5rkLyuR+Pa
7K+NLHUf6rmKbke/NJ9txBavOreav7SdvkUSUfucmvaGCEH4LNoIZTtrviVgkEAqp6XvgWjzvakl
0XOpx0igAQC/LqUsJSHYeVs6rDBzvlOFQbzvXFPNHq2T3SiLyxAtENOt4RS4gjpIVowC9jngnVtV
4AfuthDxEvjpPEF4J/cQXGnsfm1xfCZLmKL083gzFN2Xi0nVFq0x4KwsDZIkIHKLbWv+nJv+I0Ac
pHzcuN4qeyjtia49ku/0NA2NtR2B7Nw0YRpcR3NUPuBeLR9UTXeb8iEb5p+9s2wqm+qFeqXfjUGz
vNltBHPnrEO6IaZ23xAAutaqtv46oHu1VCJ/n8O+uWtNFIBh1TCfKiv8Yi7sgIGLriO/ax7KOWke
VM3E+wURJXyzeI74nDSPbtXjCRD+UHs0PI6xXTrU5Jmk4ivLhfdRdSjb+QqOGT+5bNFWttnufJYx
ELrxI/g6Yta1Z52bcCmM52aA4xqy7mo3NqjKlkszb7tqRN7KcNG1qoYRf6zOS+e4fCX6qT+0nQvZ
tgFlG7xG1gtY9xoPXe5A+vxbU2vEeBfMOLnyL4FX8iWuc+tZN8v4fbBgsMwLEMV2l4m7iXyEbZnp
7dbv53iVeXp1BK5hIXUmcAfHEXz7bp09Dr79WsSFvrFkS5niIsweM7dPIKlFcL1wCIXzZ6E7j1Jo
fA35h23qvVeJ6GSMw7LqhIvCRgG2F14I4GSifzbiARVhPYNrPq+H987NkIjroUuLTbE8daa993Ov
fzeLMiefzwQ8IqeD30GIokjI94BFSwbucVB49ypYrwo3KvxzU3WUKsJ/GUPiToSETw23cm8/mXZy
N2RDh84sAegcuNV1YEfdp8SCBXWMNO/cy0dpwHk8wv0ue/WihQQw957trg4ORQ2uL5n1fakHCVCs
MjgQpEz2pSCaK1vKpIqieJ8nYT3CkBMcFs2vNmnmH/S0iG9qMy83Qd22r6bUW+7yxt2qZmZOX7p5
dB5UqwjMta7XyUm1PO02dKf+Sc/hpE3q+saqhNi18yh2MmI1QLVNVbVVEY9TcFU3bXZ7Gag6PjSh
bLHAhkF299f1Lhf5YPu7a3Y1EUF97CP2ISjj9GYYr61G5obgWIHXm30zRJ4JAqPpp1n04ns38LOy
rRhCnLp9rONMe299xKUXywpPo/y2DqM+w38AO0xQIiRnzHq6DqDCWU9GkW+diuB0w1Pkc+gkj02o
Vc/KHkfxT3thZI8O+6STOXzp8jg61BNut6qamq+dA01lMoWvTtCyWS84g7WzN782+B/UAE2gfxUb
9vQYz4mxE0sPsXAckiYKv/sENu1zrkEA0CReSW5ZNp7EhFCKmuolyffQzKsn8o6tDQrY2V3Ld/x9
KaFqlje3Gsj6p26pCM3ZCKRZgKoL2TFm9joqkRcg0EeGSgIWXKHAVaHw3woqrmqXjg/jPjTV4DqG
KtsTyEZdLqVqH653uQephMhMmguM/tAP3DnlPK1R1u7ePSTGhj793AoLCGzGx5QYHoISZP0MgTvj
C7UWEA11fauG5WW3g2BnJJcpi+8LS6o3kMy9nUa32cZ62m4vzUHaUk/r2eDIqmqfB/415WKrSqgV
y5T0/L8bHJGVuW6cGFAZHLYk7PAtIEfwuW+hv66cYi8zBlEbgzYM7oRl3WmBRU4QS1ZESllOXpLE
HPPncW4c9Ih/cTl5U7ytYxGdnUyej+ctaeNPZw/SZcK5nWjhtpWD9aXSb/hJR/ca3DvEu2ATg7rj
Z03aNDup/7Ct6hpIgL+DUopjiSxU81KUIcD3zvhxsXwYtdiTc71AdwDMjezBpmxPqcTGzWCJgPN1
PcJINI1Os9lcpj56DUXxLBqvAHelvScjgJzaWqA0KWEH0owU8p/SL96zGr3nNBDf58l9tUQ4vhah
cG7tpjW3Se7q+z6u9Zs2mwFFVrl2b7o5CO3AkDoBQnsUsIKdi8m2ERLh1LIiKT88qI5OG7tHHR17
OWpObERj3JnMRpx2960Ugu/C5soK9fQHlKJV5Gd/DHH0I9Y9Yj0a+mvA25d9RGjqvllGRAa9sToB
TYyuFxbor9kEw6icxB7p0FW+eNNbElX9wpkfJQXbxkKvyoibuyjw25tIW7qv9XCnEM9x7bnXU17H
D0Ki+gzScuZyKY+2hjiiaRfm127RHqMuDV6MLrZXjo70ExHl5sX2glNLUvnnyXVeFvi5Tm46FCfd
9dgo1Fa2Uk3VoTUw+JCT8aBMmpsTyyYs1lmfOC2DAjCq70bafmrygGQXt+3uLD+cIAlLl0eOhvDk
xVPxzS633gKPXj7UhGzhHz1mgVZveOnwQBM+fo66BIFkOaSdxcrqjPGdVA4Bh5Qb7Bbf9HYjy91N
PyzduzOgQyjvi0OcLyp71FMFMSC01MH4MInlZ1ECdtrm4UA6xZ9235vg1BoSEP41xyYYQ/8cfBkz
j4QLytmAbDZ1jjGcRivYCqJXtnowpU9Rvj43vda7ziLehGouhmR5DjLI4+VgJ0XyYWh1f4szjWZH
tL+G0WSveuMueMMh7Uq6NsRtF+sB8of+cL4QYecwD9OTmmhY8JBCbHLsYas/r9s5oLMx1ZAAkIu2
svVjQgyxEfuLSdkByY013uROhMivRAmZDE0frYBrfoFgCPgofFz1pswWRLmnZd2TKP1Y1vxQ6tKq
X/vZgJUobf3vMyFXcy6BcNRW+9DjSf4cFxBK6Uvdn4JAHgQ1oLYiGCHpw3mxqoyiO+JVh8gLwOlN
tniQ/wczyJYarHXlO8lJFX6fbXRwQQ/nVtzipxXaRixZeh7gac6ygsS1v3ahpgh7815z0mmvisDs
MtIhZXv234Ylgf8+DF7LwI22Y0tSmZ0u/mtsQhJlFi7ySrIJDQeaYJ3hb1RvY0ERUdjeg5rqIIfZ
67jLcHxUJytzzoOEV5m7ClY9qHG5RBmKbF3kBUpOXXgb2GxNFvg+d2M5+8bdXLk1+hqoillJ6xmc
CuN2By8WWWmqq/RL40qNt9RHkM8VimdZTlYzG6FHo/eG+8TKj6pVOmH3+LtdN8cZig051syyUY21
IrM9DwOz+ss1lF2Zpnged7iqXkpU1NVhiCgWjPA9EWUXlrBP05Kd7bk+mchEls3Gl/bfxyv70JTl
cxNy5BCIDPVDD4pc1swceLmZkaujpTjLp1lb1mX9fzk7jy61lW4N/yKtpRymQEOToXN7ouXjoJyz
fv19qvAx/nzD4A5cSxWBNkhVe78B1cPb91bsPC2o+4d5qPayyUVS4CK/srW/a8nwbauyQrytr4f3
/3V7Jzv01vpRNlrIvug/9pP3rWCXDPjgWKgBNfYHQZPhkwg4zkVWjJ6ZqIbRcCY+ykYojfVj0JDq
ke1G4vHFrmeebaqdv/Ts82vOG4FuvCphFkFyM2GXZKrymejKl9rvravhGVgCeTUHAdFuu2zkOJqX
BLS8/kEvens3qJ6/46tHoPs3bwM5mRQvral9DAS1g/2GcvERKJE1yf0oY8Rb50EfV7Itcyz9YUYO
5EHDzRlohn6px9p6jlMEoC2vrjb8ea1ngubqvrKNRJDezWc55PeEEXAjR+UYwKKnZi+j3iC37kRX
XdSSmntikcUvsYK3bdM4u96eBZG5Hf1T5mQ+NKPsMlpI4pL13+Vp2u575HDYP7RYCgFOk4UuDl6J
hXXn0Ddb2RSLA1ooCpug1hL8Y0KChhSeMvsKGvfB5KEX1Wk7wx9xtRBVGSs0k/IYlba+kzV0aLih
usi8kSfcsAnyn2UBwPHdGO0KWoHnP8+JNj+wece5SlQ7nx2LWSpfzKR1avTTMG7wtOkixxaR5y3j
uVNuqxmRiDs7sQWXtFKeEVPSn+dv46Da9VKZChXRp6jfje1grT20VbZm/JaDVvmp+nBVPKv9CMIy
WDm5/d2OcGjV44zjdZTgeNWb9knV4uZa52Z91cLu1pTnPedxMaIdW+ckO+Uw0eT62g5uR/nIGQ9A
GXRg9+DYRVivIi16VmuE0NjQzEDNBOxBdt9GIm42r9AmbpZ/zJSDrCBAjqtTliNhtae6Ma6ZaU4f
s8pRn/ARJHlRhS/wJeXmdWmi+TZKa4mpuS2w84iDoijY0/BlnHtgtL/b8iAPt2RIK2iMLSZiaop5
N7bL8RizLR2aaO+PdriXVVnMRZCTVkpRtitQCroN1FIlxBNYzElApODVLC7lzBZ2u1o+ItRcPaao
yD0FVQj/1nT67wCFuND7f9RUBQxQG8259bthF2g8nhCRAGjXK19ITfTf9VjnkK5ds1RVd1mQdcGm
6y1S6BHZfjevwyOxOjZUfTdfjEEdHvQaN6keBkOWWurFylUDJ8D6kIia7Btg3Mg+VYwUfWWdaLe+
/z5P9mkCEfx7numlYKvDJFw2SIMuUZ0iozb53RbM9bDhMVA+o/SGBocA99joQpjEBGMb54Mswh0U
lNBi6jL9gp56sR+SqsA1gwBfxd6snI1/ukD8l6vEMvo+wv5O6fWl7NAMJEw1Tkz1wI+mbkIDj5SW
L2iFHYhcO42H84iA41uoETbRB2w+tDZRDkB6Eja9prWLq8zaNWn/62q0i0dfGVC4LjIBgxFD7r3y
6j4NtSwVPpnw+7WtxVgZ9kfgYL1XJsm4Gb3U/xgzDRNNM/vKYwq3YS1Ldja35xf+TBebG98iCH0U
JuK5f8E9EahW0qlrb1L6FyVG3EMJG3QrRW+vNvARCUcYyL0iHuFiSNsZyZMFvfYFnjyBYNXEev73
So0DersQVcYvoKfV+9pPukPmecYy6GNMzmW1cfjPF0WPcA6ibOLyNlBcJUqM4Gc3b2T7vajm4Ar2
DKp9Wb9x229+1iLmALPhO1tedIgjL30pbWTkrLBDDWaM1L0ZxfGyVMZTUjvjFcXd6TriBaFYAAVk
kywstLX0EGc7WSOCPV5vvXJCWLND6FWMj36vUXvcvtNqxFmXZWURme6098L6TdYybiUnrRwACQkq
MHBtZ98LunArins1U4L3SG2jTSAZxbIDlLvark3BHpZ1WTSJn4CorpZygb9X/aMeR8FTpZsuhHQr
e9QQtl1pjqK+mTowDLvV+o0ftNpbr1UYNXqjtatmLd1OIrge6CCVwjwq1mkeZq+h482btLO1VWjn
6WucV/rWDrEjmAY1fe2tJMQf00A4S1ZDWEq6V7zKWqWAZfUqjDFmL8GkIzaqvby6F0rkkiKR9Zhc
lnsb2QRdhe9nGy+iskNsTOlefA8fsyxoh9eoiZtdPbq4zYlqbFvpPtdRrKzUbHwtQqQYfNOEDyp6
nRE17X5ENz+1reF1iFzriKTEt1zUcsIdpzie3mRfW6XG2YvKi5yYBL5xmYJwL/tSM7KuFfYlsq8o
S+fJD1AaEKt4OU+8Nv8hu0YzTF417kZBHKGQmDzmTma+yHH51C3imoiofG1nMFek2fFJ6nAoNDo7
f/WHCZMCUpVg5ws06IhPFl5zkn0uOuwLPR6Tg+zkZ47XsFfHO9mrOFGxMtlRP8pq0RMnyEfkVk00
Wey6dPe5X0bH8j8LHEN6ddAOsnnu6pIItTn/GhZr8KeQcFh1QaQ3eNIwX40VxsztPGMhXl9/VeVE
2S9nx12srv3QRDGpRJ+htAd1x3aAmBOPbCA9VmocjE64/JBMx3zA8PivEo1DhWopmrJikBuBK1Zn
gouDPh/vxTwG6lGPzXQHwm+riZrslO3JRPwbHrhXb4bZxEpZdOeoxk+L+yDi5/id1Lgsscn72Zeg
20j5glsd8PYoRjs9yCIMgEn3N7aSLN2uzW5dGZab0YS/4B9j5KWixNnB4Y9dONN4Thz08vQoKHeV
GTdvUcXTffSsgHgM1VqvnuZEjS+yZnbpajb66ZndC0eNAv18FJyGuipWvk6CPJoVQ9yxzCtCh9N6
irIAT7U4jJdsdbDa6YsCyR6+c8vMIdMeqOTNbnWt9s5h5s6HzNTx8BDruCUP8Ny4zGK9Io7akzVh
TCq6ZBP0o3k3Je1P2XRrn1M0S0KMQeSbkG09QrMrtw+6h7BH51HzBpNdE/fIZA6aczDDFjV944j0
b3OuRSHbFSQoQk01jnKoWQ0DGvHOr7b7MDnr91jZnrlTddCEtFFXRtMXH/1hRcOXb4xwykUAHUVv
uH2yPfDt+cOt5/bRUqtu7ZnYKrBRCQ9mFQ/LtqrMTZf1/dPkZMNTqD2GbmteZQs7FP2ROKeycGbP
T5dxLjwXXKvZKoHTP5mA+C4a5/9bL4AgqDgRauRycpglP3qAtZisTclbN1bbMc/0q9GlCcRCDAc4
pD1rWeS+hl9lYxO53XPdOyRfmJCPhCsKu93LPpv9/tlTpnfZFxCuPeo6ZqVdG+lPbm+9BXP9XfeL
/iWuAvsZ4exGaT08wXrnVfF85WiKPjsVtilJ0T7Kob1rzBvEShpuFvRms+8dfq+jT41cJ07Yrw4R
1OFG08+GOBlV4rRU5sazFg/GUdYCtSUW1I7Dg1JwWPIivz6J8bKzEOPVxvp7PPHb4UF2+sZcn5zJ
PDtZCGgpxf91dkd3h1gwcm1DaT7xkDKfkCtAiXjyim1bh9ZTrunBeSqjR9kph4XaaK6agHD8fZY1
PBdQt65yjl4a3WZOJryoxIpy1KjVT66vx0dZ85XC3bnihU0x4q8XltUgjg9JHb3adq+da6tusAUK
/TfkUn56tTH/CI2XQjFSmNcwjzVXnz/bCNGqcTYAH/GYWVc1mnpJ4RNYUzgEFSAkr5EztcvBca03
v8wegxyV1WrMnhtR1MEAA0MBIZMXafbsuWwk9AjHclGTI5yqwTPAM9utnOX1GbLPk/ePYzpWwbIF
R+ak6kBqOcMWNjCKpUmYnHp31LeZ059BRGCtXssSYfvgqKmfcsStCSJignEqMyqyTCDj1L0mmmS7
PXM4yeNqXKlF158LA2u9OE2qz7kx6lWlIv3dNIaPtuiLiz/b5zyo/uPQtx0SmAniyGUKRSSZG26h
irqsvLJ8KkRh+si1hXNYbmWboWkEfDkGdW7wBB2uePIJwoLuwOZD9slRJUIP0BSqozX0xtkQhZVb
/XKw2ngt2xoNaS/EJIyzEzpXDi46krn/NlVGZ54i7ao37AuQpWZ6CVScHzzqu1kCweT7jPYnlg8U
iusR6pKXRV9xWZjBtMo4HS3vg5qx+zWcfK/FDvTfahh0W3Rmh63px9+4b/wYEesh7okZouajpt0o
Rf8M4ReLblf1v+a2s9F0Q/lpYQWpBGqF2qBtLLI2s56nMPEeZsWxD7HRaLsIPSUBqw6uSC7sYisA
p2WtjLFxPsM0c9dajLy+JqoKyTtUkqx31/DxIek1rG0TkuxFiCRFOvvGo5UqxrsX5K8Q7qyLPubx
y0x2VTY3aI3vlTDHFlCMCgzfW2V9Zv6fk4wSMWlrrkFvEZwutfAfO8SbrGxbg1/DFJyDPFhQKT84
V36aKqia3rSsp6ryD7K51mAST3WNTluUVh95gnVhOQ42CeYxeiMTc5s96jphRCfrLqmLwDbJmE9C
MSh4gBNap+UUfBpTePEHMHkKt9EzYfwKSR3aUbvBkX7URXAzCD+reY2bUPkR5prNRmNGP7wY0Xzs
Te0BvCUa2gRQek6Mx17D41AR2e16IAQ09UZ8BDmbvPB42cs0d43BwHp2W2sjk+OwvZYDWZ63FtT7
fiqxwJPDDLgwsMDq/Gyi5HGdJutDLlsVSfaABBJQJvEq3YPb+dVnk6JH5dhtjOgurf3s8w/pxIa0
M3fUuULzkBT7XCrRygIdsG2mf6xejSfcGabnGB37x5LcZLEJdTd8zGEAHWaLPELSYQCotiFO5Fnb
t6cWF4VojIc9wVVN45sn24ro2OLDXoiaZfb9mv1wslXsSdnXJbbczZB5L1E1KWfLSw+ylmCN9CI0
T0SX2w/dviiyVoQt4NZAWDsUNXn6qIPN5yOTyrerCD8y1/tW9pby3febJckKIfLLRscd6ukbOiPY
KUWD9YZ2TCQARhXQ3LF/GKKxfp6VEUF3aHu3ag9P9+Kp4WrStJbwtgFaM4ew8BAavn8qdbd/DoBW
cSN/isaBypBVq8RA5ED2KWE5HkOzgrJIZ9gkjEi074k3JYcESsGa1yWplRjYAvWcL+YqM89lp+Ju
K0Bg+lj9zNUpQz+ApJrDBncl27V+xIzILt61uikfDdMC8zYa9mddEHJtmq/8iseHNIRcza31p+6H
E0z2KkXCBb2jVWPg4Rxj0KZoo7OTBfQNAJnykoFcFpPt7CpR/N3/x9D7fKPtMFa+1+X0W7XGKDmo
cv3qdsSNxjLpvzoqsBDUnoUwgVuhLQFQOzxHnhJ+1YNcX1S96b3UFfxnkDDqmfC4tvHgj6LAVjd7
RfjNGKqdYgJq+Vckp/pN6OHFoY+tf5VtQ5cjnj1XxrrPVQLDac/3MEV/B0egatMBef6YavurW1TJ
pYbC8JxnxibkBsFptZuXyWyDROa+Zz90I0EiUAzdwdebwT1OJTAGLxxW1kQCMgf78dQCknhUQ4T3
wd0oT0hL4/zNvunVSDSXX02TkVvz6/e5HNHXtK3kaImq4qGO6hbRK5I/QEx750k2t/nobZMyC1c+
e4V3nvE+oHwD10wxyfWsn5BUvZPslE2y2hbD3oT//jqOA+5fQ+I+mEOnfRIRO3a9bz3ruRYcnbB5
SUbXWRRqHwuQAy+ua/G6K0bvQRdVMHb1Y41QKdRMqhATlJ3ikwlH4Cp6NbA9OWkhcX3F+syL8F21
JuulaXJ9DVYMLXH+AC+GL5C0Th0u+0axXlySEyezjF/TofEWejuMa6U2Dp3ldM+9QHjmCNQA8I2T
/SRAoqhJBds5VRPQA/TKcXEbLWs2gFdZGyYddYQMyKVbeVdAwuUOnJ19CYEC8L1txm8aCt9un2df
fDMWtrUD2xvdVU9daeG1LUaUqMopRfytJWq1bFzy8VgXaQenxhB19pBtajpnMSjzya6ig183+YcT
ayFosaTbWYaffQyI0Q88hl6xNulPQxmSQ+AP8dGnlv/ATlTfGPWEKm5AfATRL0y9NCAuBf4IacXX
PNIRpnBMQznFIDt3Y8ljht+/9aIHWrAwqrK8mmkYP2aGohy9QftVqGn1ZKHJsb23tyAvU3Nst1M+
6DAQxvFTmYtzB8b5p59hLWqr6bc8IqJn14Cd4CAm677jnKhiOrG3Z15Y1TP7qS11f6Ej3PKPU+rr
WLemn0bg7yaiMV8avaiX6hR4B8vCn0xJ6m6hQjZ+i4w83iHNg8mIqNahbW/ArJClE1U9QZ8izPAj
AJ9Wv5G4LVYOmtaPk+i1dQJGtikMakUvmyFYvC3/EwrBibdZ19A/K5OrXKnEZd4umuEFmM70MhmF
QLwJxxE9f8QlzD534/gVQFf303e3pto2P0gGY6uRaOWrDZ3moZlMLNU0gvtWmOWbiTjvVQUuuZxC
q/iauPUjHL32Z1ZhAEag5UscYiadR/V8TfQIirOStbu8DKejqSYFched/mqIVK0LdfOHjRywmM0t
4HtmJ+pbm6ZYoOVewTcOhngKFXUzomNwsTwQwDoi8lbD3xEYf79T8hdAo1q0rZy23qNW0xDTmpyY
FImZ1HtZyK571RYGXaqLbtkfc/IUVoVWecojj4/iVIuiAXOy0uqhX6E8WZyILwFhk91a4yZ/9ESc
6dixM0b2wmp59ThJtHhbuTyLb4VVBOyOkOKvhhS8qugYKh9gRt7onwhm+dtOVus4dlEhBLAqhqjW
LHSB/Z7kixbtyYgjxC8vp0ATl3PebAq/P916qt6P9mgUV+FaXv4xPnTPEwGWq2c264joyPusGvmR
nCKQMlGN2qB5NJBRx+S0D97VDus5gibzo+zlSV0JZ73hKHtJqqPcpajP1lRVz2LJsdWUN7lk1GG8
I6tyyYHs10pWA7Y3tyVlFa2EjWVWziO/QXXXtESrAuhYiJSpeHj/bpNXg+PPO2uoUeOW9Xsh592r
8urexoblsfHaIxkeE2r9a1tm0KON3r10geNeXLhcqV3Mh3u7OY76IkvBTMgRnG/dSypQiS2RWDJU
/07VcQ151O1+WMhx4840SMpyf042Q9i5x1pcaW7860q2cVT61fvXuP+pF1CCe1uvSIOjj5prkujO
rh3hE6JEBEPW9UwT72BxaZozuw55eRsgx5LM0xehi7GNrMqilvPl5R+TSJc4u1KzcFsJnQyigFI/
Rj1A3Sytg8ucBQGcDY1tZQ1Mp8o9ko+/O6bECU6QyZdy2L3dS9CY5X4B3J5QtbuQ3a2pH0EVD/v7
OCXWo10TTR+jhdddi3nD2mnUcacn3rjrLSGFLuv45OJrqxa++XDvN8ucfjlUNt7G3+q6GejgAgGB
ovq0iNVz7ubz16Cw6wcVP8hdGEXDs661H7Ldr0uclaax0SGqs82TLotZoykXNK/nB77smGw2tsK2
I8Tlm9SjilrdiOjsXLX2HpTlVY6WBZtL75yUL7JC7o9Zg6WsPVJcx/soIwVbDISXu4oa+ovebUTw
VLBkF0OTmwR58Odaj7my64cEamowvfpG1l5LVa+uaZm8YdwyfaAggDrhGrl39bV9rX2nf2383uBa
T/r+VWKdf13bBsKTWTCfoWm7y9gusGozhP18j2wSkKUftdE5Bz1Kx5eoBqEZqpyeotgfX9jqBo8d
O/CV7FWaIj02s/eP7EwrQ2OLtAeXkHbLaK7XmhGcjakH0WhW3lEWWUeSGwPpqd30CuZht/q9X145
Vfeomqm+67pE7TYtquKrMie66sVYWls9sYqF7yvdXtYd0Siv/mpzUx3xKyKTbMQMBDVwDVqjTx0d
2t4Jzp07/CosB7ngMZ6r9V8dEAZQfapcdXHvIL4XnDMzj498X5Z/tcs1/bB4nlCu2MraaOsDWTUC
yYIbJNk+szYUW8ss4Gr9S/uR7RaHNKhodyIRY7YG4+5NtysX9tB9Odkm1/w9Vjb9tboeBnvNrtD6
H+dEgc2MdIXld49eksUlTIRuIk03FMUW/xxxSV1e5SilLow0OughvgGJ4xsnBK3Mk6nPAYo600rr
lfJkTz5CxFqE/WysxDmge9Frsn8Yeg8LKL4oYJX5dPUUvU86X6Pc7DPhBBm95z6uqEiZVFtww/G7
ocU/dAFtkp2J9cRPxXlljH8hwXipNCV6B8vo7eweOUM5KBirmttVpYNuYEF+1ukSPGSDWxqDx9A/
1qSjr65tk0/jOyGbm8yqkaW1o9ub0k3OcsqXG/ShzD+rxE4uEtLAHqW50gKDJ73ckQ5g0P9qKbTP
OOmTC2Dh5oaX+N/Xub1OY33c1xhGyGLQlXddPoEpINAc7nGVmuwlAHqgYaKA2diu8jnlPpGXHXRF
pYsPGYTVg7xqZeM828Inug05uYlBsj9q9PbX+NsoOSHJyKgj/AU0969FZPdtUuyEyaHbFZyI9onX
NZu+814I8Cr70Byt+igvoyEPYFjROPGD5KYBqQG0H/Z6pgLRke9B5BMNiX0FfzbpiHQave+t68cr
EUYsFzLpKDOR/3NSUnYBCKj2cqRihOsWO9ad6eFBX0FQrXSBJsVOKbiJkt3qv7sbdVCG0+/qGKFJ
vZBKZRpqQA2umuNyqKwEz8C4DTZ3XbPWmG4vEFtkWU6/q7cV0PMZEY/JBkid83DVPm3LMq6yqG29
O8ZmCNw+5O7Vh42yjZw64/+uM655k5rXpApgjCg+Puy/2zzuwasmcUi8iqVkR+HU/mLSyTDe21TV
/vCSud3LlWQ799VVA34cGhEzDa2IL4qDsYRYWzbVrpmTnu2e5JzYgXDbt/o24owFeb8cD0bL/ar3
PfxAhipe5Ah2dLzwEFOqtUWySwzAknCllPG4C8TEUg6Sl35A4lGL3ebhvhurxS7uXv1rc3bvuG/Y
/u8hTdK0CwBd3XrsOfjM4BsC/CzPPnBm1IZFYQ+XYLLGXcdj3gKYRltVOG9EYM2trDlJXZ9zQ6vO
jodLtlWBqv7dJEdMupGCJJnLx8lCijjpS+WIymq08MN+ek9n6JRj57dPOEDi2Foq/hH7Xu3R1Bp8
GxFwPjTuHGyMoq0vimnhh5xF2es8Vxyae8t9S7ux3yudCj6KBIkLTJMiyMbsUFZ7DLW8g+4HdCIV
/KtTjtD1KT6YOu4/HIzV1IovhUgsxlHsnFy7f5A1WSjcBXap0X7vpyCJl04bDZvSqxoYCz7ug3Zq
7poAsnkQhcrGnGb3pVdqDq25vm8tMIWktC9edHIsK0EMkSLhaXxtke7NXKc9y9qtPfB2nAWVAwkI
YT+XN198O7J2coSapunVRXx5QeraesRdUA2WEDSAJDR1uLmvrmYIgeKHPTzc24omVR5mI8WvRSwj
F+yqbtqQVucTiTdliWLMk3ZbhmGxuL0FTzXYG9jai9nMU7C0UaY4hm2/ub/nzjbyS0H49D8/3YBL
nN5kgOZ/vx467LdPd2/6/Qnv7yA2XVIicWA/3l4y57gBUIXtw/01Y8dBMzMnA3d/1R5b7AeocL8+
oVywjvJfn/D214owWbp9utvauhWw3+HTydFyffkJG2TE7m9yEJ8wa2//f7c/y1BCAk/GX59OzlYd
a6cELqgo8YeQs4ss/xLrtbW7L++QdlyMNS5twPCqZ3BHgu+qlsfS7twnUmXPje54n5BvUJzLfQCW
ml+9F1q+LG0lOxW6h1f9jJVA6xRnbkzWc44X6Cqcfe4yUULWMzX1g6IZX2WnLCrAGAbOq7fxdQ9p
viUAupb50CHGlNctk+/38Z5G/JBnPhtOV111hsJerxIy7dk4rprY1Z7CoNCfEIg6uGOrHGNRmypn
2IUxXxzZKYfZPpL17LZDVCEZ4rchchQuksdiDVnobTk+ZL1T/tHmJ83as53mfHuVKW6I+fv6Qr6M
nNWaEa4gdpntZHXUpuYEuPlWk7PGFjmjyq4Q5/z9fkPsmqNZcy+yKUbw4RExiWJ5f79ohv8s1LTZ
yxFpG4dHR29u71Q2oe1OHHRMQrJ9fCDZZnwmQd/d/iSA/cuNGmfA+I0vo3c0/Dw/NYoGgXUKorO8
stIM6tRQl4+y6lgpSu6VDgIhMtt49ddoL1HHbQ3b8b6AHCELXsHPp1+vcG+2kzKGjP/vK9w70qr7
9SoFJBT049kPqT0ayWqYPQBlJrTNpmOtWwqWXm2QbNnOI2Y9eyMG8ZNLur2uTp6HVcKohu3VAF2w
Ip9jvyghTqm9kY8fVjOEC200pn/ioj3Wbu//9GZyNXk4sifsySqzNQuE7S7wKTX85pjaj9YJlI8w
81z0srr8VYfXs8pQG71CXeJois3biberbeywd/aO0rtbL3fr7ajwzTUKR9qwsPPS/G/8uKYDUK2y
wzRLlBpb/tbos63sGQ1PMI5ycskLvc+mw63VwT935EHwAKIi57+g5X85X+KbR7xf0dI1Lo8RAMJc
JKu1a5405lOF/tAmasptVGsRMVMvOGNrPEEOaBXkGHHVTvSsPc6NrT7FavMq290gMfC6qtsdd3cN
TqWxyktH+QTPqq093bdJJDN9HI6F3iFBi1/jlp+G9iCbOSHuh2pUX+KrNYcuNDA7bZFCxU05WrNN
JAhJxjfdD6OZ7pumbOEoi8tZR7XCtbTdoAUF8cVwFbl9+TBPeYbdNumzbsQcwXXs9LVUsFWwC/Ad
stp3UK7iQv0pa7PSumcv9o5yJpov1hMq6UuUgnkWi8LFaDRw2hdZGRIcjI2gvcq5WTy/mkGknmSN
T4Iurx/GBzk0HQABdoTqt4QPlJeM8+eWn0KpLsyyiYjVUxijFi1VJ8dJNYp+tc0ZfC4UrhuAwhZh
PzkwHvV/u8VAu5vxbJsK8Ma/20tLBBp6NeFGOr8luK0Aq67S916ZdOT/efLLqlES8zRiM9gFgLTe
2QO8qVYVX6Crz2+dtZKDtNxLz0bZ8z1mBVeP4TPZGjsBMSV1LdL5ig9KQPROGjfHAdvRo+ydyX+D
QwpeJ9BVV8toTzW+0++m5kb7uY1qwvFMKvq5WNtgLNZyklWqCijfiMMDDit71Pv9dZBAw5RFLH15
vAgfnlRY9shGAywh0VGkYOagrp9xoV5MSadfu8So0R7Gub7gL7yWncPk+mfSjreabKq7IVjm6cRP
SEz3SGnvtRb/UGMsSUAiC/qqdEHMMYGVCAR72xhyAQjmn5rV/IOyA7CfSNDETae8JGZlbWx/Fpy5
ERFAhUe219nNc6tjG460d/m1caBPaSKNrnWYRQFd+mb7VblIskJ9LUNsZ21T1wlkmzgRohC19ZRZ
4EnK6AFl1eK1STma8aUcsH7lAC1XwvRuWw69+TUxYSrYEMOfu5aoV5tG2dFQCzJ3yRg8Rqrjn0PH
KFaulmTvEcbAmeNYP9LxelsH06urgtXKZ2cNLeCrXrl6qD6s/HnGpWlMX2dsrV4i/CBe+gYnqMTJ
n2RT3JjzAtYGyGrRWXVZtS4Ipz/IXu6NyaE3ByCiordEXfil3d/XIh8nolpJe5D9jpdlD53Dl0z5
zL2uf5n6bFUhZ/zeWa4G/CIyFrJqlJaztsOuQsi6bd45iWHllIzQJ8RgI/PxZR76Z83P6ieoVbfm
0c7CfV4IdLQYlRb85qCPjJtJ7az9oOBSZ1rKcBT6FCu1CQdM8ubxKNtkARRhPKaimOPWXmHpxBAx
Y0DIdgK7So+s6yqCpfdu2SZ7kYMDPZXbexUfvGU3zP6psQPn2BbOiD3h7H4lBLcLMBJ/K2cMHAq/
qTZwMqOPwJzxlkjdrwqE5lWuz+Yh6rX4kpO+gdarO1/zeHrXMJ8IyGzgg5kP4BqH6HIvnNY/Nmx0
9pAZK3eRuF6ynRU7xHSScWnk/BocRGgQm2p+TGxYTQubUN2istqG37+sc7pYVxl/nsjKp0uDoNlu
HoDySHZAP6Xf6hllJckcaKkB6QlRc4JVMHnRN9XuopNkB4i+Voz8f8yTq5jYortaHZ3VGaqA0pCI
963EewqtwXtyG+Ajrn2VLZNK0AeZnHYl+2Sb7bbr0Wvns6ylVpI8NgPKZSEmcPnS9psLorXjMRaL
Fb7urmdcpCLdsp+wYYXAGmUcTIzWftKL2b2mDjAX+mRLY1vKgw+ffZUWDaqNcRI/GBBAjhqobLeu
Y5zYk/pNK/JfV7INmlX3PI3lEgxF9MUbfhp2UX84pZ1vHQhuD7LZD6K953QmyV7uVljHIGWQDdGX
eFa/Qdnvr2HSFafJmJyFHN/kBlIRhTOcPEPNrr5u/pDtllf67AMqG9kafmeeWx1kO/fWFu3MrNvG
VhZ8xCbJefF2lAFv4xQJto2s8u6s3+9uGNzxoRDvAoWZfdU5v95dz1ZqOej+ukFKJa6G4kflaGci
ssXHHBfWyk5G9ei3XrWvcMVdD0OUvM49EAXiNMUP2ODLpB3Nc2fo2aozDR+pywATEHF1L7JOmTZ2
nxw8u/uzXY41VfMtMN3wte/NvZba+oc/VuiQ5Ul4rLQOerzqFw965jvvo56e/cjVvsdG8QQqLns3
Aj7WUBfKHlf14Yg6BcxRM2w+wcpvA/be3zW//II1l/mq1kq+dkuC70bUqqchmCMhmul/SZTgQQ5F
+QhHJ69sXgrY3+ve7IKdCpX9v1g7rya3kSVK/yJEwJtXek+2V88LQhpJ8N7j1++Hokbo2ztzTey+
VFRlZRXYbJJAZZ485wp7VL9UlYEv8aC3UHEPLqi2Ubf2WujsOGAgqAlZ0NuYIiPfjUP8h5EH3/Kk
cr8RSbhkEHT8KNRxLfOzjxZue4b0JAsXjQn9DRUjC0o/NnqWlD8cX74hptZ809rgx9j6xk4ynW4j
ozzy5ALey/In6CKyp7YsOIAOroIyN7Z21MsrhWO7NOuyuwd0hd7SiXXCGCjMDVnw6Kehc80DAxTz
1KMSv1o1cRasaxs6kbUPwxj/AedYqiSlub1ybjSK6PE+W7vUJYV2HawjC/Ii0t0N+/y15G7jXb0v
Efv7Sqaswz6oN7HdSotQiqWra3fqMR4AykVeVn5tw1fwx9a3uGwQ0YUn+Mw/zDzr0A4vy2miGf5M
qEP+GppIrHol5wBzAKKSyx30alFofRv1nIqMxv+Sd5Nwqx3Keyk35Ec79JGMmjz61nzWqMF8CZAw
3cEPagPeM8uXJlGehAOURMkCUj8gZ1VVblUpUHkLyBcBxQReV32xwGQjYZ/kmxIhGKuJ/Ff479V9
rDvd2u5l4w9zaFaBlQ5vbtnrO1tFN0TYS/lb3Qfxe4Oc27YBfrRVnMD8I04S4w/NJqLQx7K1LZou
fh/ib2IuosZ5w7Fa2yHZMr4NWrUSdsXgoBpWiUrMq/dfCSjvxCWI71irALFdzYylZWn4SJ1xljiK
Xj4NZ5uY0P3y/3LpdAfdWeAQq09re5D2B1jdUbSE4k80ZQhOuQhy7YMtTbrsyosIt2QK0CL67RxP
E7D127BOG98/2dWaklvfq8+f7K6XpecGxH8bmcOyomp52XXdW2pU5UMxVS7acPgcf5uoeq8eEKe5
m8iylQSRqIqVONb6+qCschT1HrzM0Na13kN40jrOJtf0/Oxw0ttRFdsf5Zr/J2lxd++ZTn5MMh+Z
Y1g+z4YLo04d5WQwJFT8IriQb35YwQnglt5TorQwxIY8jIaqfAEGkF1LU5M3ptK6izQ1XA7W9/dC
HnZwJHAyNc30Kmyi58aOcaAy6CJGmhN6UBklfnGuSEgFcZde77awTJAQTOR45Q+D/EQxuHeoxxIA
q6sPqPSq/hIAdPcgZo24LlZWgDyoGGqR3Z3yIfuWlYn8VOllc4Fs8RR7Lqy9ahiQ0TWinRjqutIt
0jx077NBN251J3IfyZ56z7XarISXPfL8Uuo8x8tUKwL8gmtmMEbyhJ0bnvxSr18DvVxGgwYds0Wk
cNTbZi2GTR19pzZ+uNlJGz2knD2NOgYk6ujaOjeLGt5LFiWoVWVkTHZyhr6rZRrVY2kTBdbj4NzI
aCFGtRGcW27+Yk40XleX60b1y7VpKmMMELq56YYpbz0QJPs0cJOraBS9iFZyYSJop2Xp3RbUY0K1
kuejAmoCZ5ychU30qOAsd3JDgnO2uZLvrmB7URYgD/Nx3cY9uZGJgydxmuQQUtS0jRnfWAedXds0
/EA5L46quT+D+MANw/4RFu5Ptenl16SURmBJlX+tMwSr4UcP4Fo09UunUL+ba3nxqoR5QH6jaH+A
5TXQc/+pleFz+JyWss4dajDvTZ1YMNS1yUMRoY3+yd5Ok59sxDbQH2kWseH/LAyvUi8OeGZKMuRx
rQMsOGejpoCNDH8gSTTA6jIMR9GbG8tQkq0SNVRRI+/mTI3PcwhVj1M31MrnViVDPAu9CbsqUacv
bHfn335idnbuS6VYx7Lu7iSq0baIrQ6gjczgTVUkCe5A2diHlRe8+VHyNTCd6sqNO3jTpyx4XL16
rtUTGk6exJKxqNQDKcNuKZxiTrAgv6j2IArLPWXgtjF2VBYZvaW9mKGurJJoqK6xosY7RS4S8Aua
eSrCON74Za88WhSJLTvKSd670XokyD4B+Xn8Imm1cKlkD1weQ3xdK5eUO9aPesUdJCkU+aTAVXtI
bcnbjYU8XnM/HVYDQqavXccpOf/Cb05y0o2cFEBYdQsCXHK0At4an7yplMppKIVciLFogOSFIBya
EY3G6K8ZsYdwFz73NWKsSjC2du37UOnJgz9RXyt9l536tLgKUziZQCAY57Crt8Ikmk5XmyuxgoVY
M9tFT504se82PO6uv/eHGmx731BOiNMlUXW1/TQ7CX95DKSNa4wVQCzN2RoEto5jERaHOuscQvCN
f7YrTduAb4tuKFnZKw4uw1M2GDUJY62Y7rk5UkWat0LJHHhApCtHGFsgMUgmthClrKONMIZKahf3
ru3B0OwSTRuO8qACQVM4T2deUz21XQwSXHcJVidyspWbDmLEPtf3Q1IW+3SKTIYwMm5Gp4xvuSRC
2ar3rMtZsjTlqviCjrAPTyihxRZiUqo5Ux6Vh607HaIWAAvXbVdANeZm1tZCW92YAB9tIQUHDuDo
vU1Dy2/cBfUS0imMk/b1t1tjgS60eypmMl/75eZWpotoGW4Ouwm72M2c3MC1fHTjKcQEJzDGp6iu
y60U2yT3o0F9CkyzfPD5BTdr3yiWrkpRQAsjwaF0YvXJMlN1l3kGlfyTs43Uy1NKac/kqudJtlTA
uu2EqyLX8aGRgGuLoW7VCF46hbrrLFJC0AbJT4kPs6bhGNFr7nHqaUbV/FKHPAzz71e+RiNUEn6t
fJfSlmeuGKJtYhULmzBXuPDKLccMRFfB06yrKCkeJKnSl1VDqXkZtnA0NQmhQ5IAXykiP2d+Q9wi
tHdemdk/yc+9uH1YvOeJkS8tqdAfNVBymxoe1bMZRtq+GRJth2haexE7QvWTQsrlwprd9v7XMuPp
lHvXFDu+71gkoHemHfXWyZfDRFKoA4vaizPO352CPtnIiBUHPyG0PRo7nyLFMNP7FL2ZIVkn8A/B
0i1pefIQ1Hn2UjTFS9Zp6mVw2/SFV5kBbjSIyEyTo5RBdWdr5UHMWk0Vwt9ptDsxS9ajgN3JNdHn
ZC1hWGNTEevuq+YChqYA/67F73Ygn4xJg8S0OJ54rvMl1c2JbjRoLk5YAcxsFZfjeU1BWFS0i0qz
6h/jxvWk/EcZxz0AESix5Lx7p7TDOblS+aupm2pYx1msLT5NfBqaZcVpi+JIYR+DDO4QBwnBZNSd
k18ThoZ8nUNraHDCL4L+O09kEDL33U+YD18RFPe/OAk8wdQVddcw7o1dRV0OtS52fk1ICK+g2Ta3
pj44S25vvO1T01BgcDQVGx65XkNeXBgzVFERlh4iMtOGy/1rDBaB7umnrqrcZ9frpi+KWiPMyDBp
nXJdNgaSF5MzKgHmdtR06Damod848Dgjhnzfysqd5uJLzYtYOnIqfoTwaGlNrmbddEsefYJNzHmC
ukhvjFZ5zMEz06Ree2sSfn6qFeeG3l8ASe5RfgggHTBWeTR0P+RceUrJMn51W7NaqJbpvKLnNSzR
3E2e5EYO1hBPH53EgifQH+BsDcds34PEgflEkbJlXbYHHjVs8OzMKpYebyXDjldZ5KZPydQMZBbI
NDwIi+x6J8ca9zJTZ983nbOqZMaIbjfl07LpJisgQp28EvPlQEQ4a+Errhr3HBKXXxZ6by9SX36O
LKqvTCgZtgPpp43ppuVSMAsJ4qBwKoCts3ySjgfWKo8Vioix+mrp/Hl2pF7FSCaEDvL6GU3V6qbA
OXwos7RceallvA9t9t1KjOQhdyrpAj00SW+j43uEzsMUjXwgm1x9S/zmu8F79s7NpUH7ElhAqDXB
EsbmG2rz3SWjiGkd2DZIYsdCMlPpqn3pUW7twjc5oJ2D3I48nvi2/KGM/ECiA4L+W916G9MBYQnf
W/Dd4R+jlZKyi5RQ2hEA/DaUEJsnOgTkBXzov2pZYIhM1dx60wfd3SJ1km7NIm8efDM/x+6gIsql
cfQvkz/lGmYXgs7+zQqLh07yw33fB+YREm8YIafGiK9e/jUr/NpbeB31olnQ/uzUjazJ2z4onC9+
5nbrWpPLo80B4urxEpdhw0OWBoPDBtVt/VqOjbfsiEVSLVSEMEU7frSom8ii7FO+akozflUmiVXI
U9KFa+U5n6hhk8n2mw/X7jfbDmBW6Sg444YSbs0SZhRXNro3xwSuVep++6dnDNvSK0jcNdpzm+oO
VXrSg2emu1qHbGGwIB0ZInVZ14hMd4lvbyM4yY9ZX/U705YO7pila2VwjmNctQuZoAeBmKbftIFm
bjK3+eJbaY3Cux0sqnQIvsHLdLONwvqR8+WByhkNWGjQN45U1weoXw8O9c0XHCYxcyoULukALj0C
BtJ7fvggGgjKlKMUwUo/mSJJglYssY01uR3l3FmDcpa7/Etv57fCTInGZ+Uz5ePxFWJn+SWTFAi8
FOuihnl1Hozy1oVAefIkDI+B8yOUm/QkQzrhhP2w9yzYVYD3Z/pJurgNlYq+mbx3oDK2YNOhZpqG
0mBep8jWo6m23aUxawrXJUBtuhQGq1Ju/KPqNGelbmw46yfE4QRM9B16PCJ8j3IfjNQAfYGwi4Zi
LPD0wkWMHb/6g4f+FBbt4aVHW+haxOFLrWTVhUAr36SxI8PXVe2rbKfhgiKLZFsG7XebTMgDMsHa
ue8tSht1P1jytJGd6D2ISUjju4e2t4Arj9E3wvp4dIox7J0gyhf3caBa/WKo1BhQXdqu894uXgst
bNaIQuZbMTQ1k9uPo8Av643Uvzn5sOxqykCJsmnp8d61OLUeXZ1Kv+UEqjhGnv5IKlha+h0ihL5z
SKvhVgyhcbUTUK1dvdYd7TvnumIhh/W3Tjfa21gnpJ0yaD7L4H0s+R6GkrocmrD62elPnW3B8hP5
zqkgzbSAhapd9RHFM02IFHkgNe4OoTgCTnydbwlMnrd06pGGviVqXFDEiUlMthmFUl3Hb6UYyqqe
XCSl/BaB6snQ/XouI7nlHgQtlBhagTeeB5tgGfe5ZzCf3WPSZEvKIMznPJOTRQBMgMR5/1FbbZyG
caRx1/XNr38nrSY8xITD7WGvDVz9t4KbBVP2EMQ/Cze3D30B96PdoG9D1U2yC3QqrKjPpDK5hJuM
I/ew0XKtuI52aVFsKTfEcLybUxfZLuNR/Zja5OV8vv477iEk5zKoFCA8HK+QMmdrNwjkx2aMLFSG
Ovk5jx/KkgfQSa73oW3DcNfqKMKHnlNfh2BKvjhx+a666Vku+KZHcY/aOnAmolza0rSQXNcaQ981
7ijvwEqjZJ6p8VoxrGKvmOwGuHu6ZXQFmWmeSylYXqtyaf6w8+RJGZAJqjJZRrZGWndGmP/klHfx
+S1891peYedHGRRNQbMrh/pi81XaRqrdbXvDHm6yZXsrOKDVN5kEpWom4c/UPJPJAjrOl/lm9rX1
bvnwnBatUj2SYGo2RVxnYF1KsNGEsXjmqm5ZpTfLtLKib0XWL/2sjH/IfokIQhrELybQwE0L9clx
HDVYWgywvL7TKeT0h7Na6/az7TgKP9kbolzF18A3KO+05eLg6p0FnrD7oXgRP5S2BRTfqEyA8E14
hIo4XBO5GS6JY+aL1jC+hUruPVOKOOwUiFO3kJ46L5zRoYpMvT+hsQBAmCbD45DoHWU/pbwp07Z5
gxf1IDwCsx6pWiM+p3ZVtm36aidbXryHE8LcK+QfTvwvI1J/tXmFesJZBRD5r5ueoPugBsMpJey7
6APHfTZ0nXBQ2R8m7EmnwRBc9KAF+zo+BwD1qKgp63VpIFPt8V6uTPQv99xcpNcmHP2F3dqkv6fZ
qrFRnDH0Z1meuEjdjIeimhtpCaRC09tu3zREr0dbSd+d2PrRgTS9FU6o3zLN/45Ye0oBtLPIwVEv
qeODYcGRzT0iUsO2b6P00VOnyHXWVH+akGclQaP84JTzo5AD66WA+mmtKNG7PZT5irync0umBswy
TKrkjnauKakSnB+VshpLMEu+Wzo34eg4JtD8kCT2bMul3iT6yw/LtItwi4kr3ez73vfNYhNxneba
tx3BZsnz13aWp2fJqxAgGGOIn1otPoG6+MMCMHkONGOd+dUTFNTBUh3V01g5Rz0hjms5tnLOEXVf
joOvrIy67ndOXKl7dEiGaz41wS4dCLmAMgh2uecEK91s1DdzgE+/7PufFMONfseJHVqrl5J4+6Kq
nWzdQZDEz2XsjQcyCEtflwyEonJtJw+A2OLCVIjVeNbOjaR0yUee76sSf/EdFRoYGxEYTc6H00ix
6jLRSEeHptavOiMiQi8PFiV1TdMuorp5giwo2Qnb3FAV9pdLZavdurM6bcHTyFknVfBmVx1hGEsP
Xic2ylWbGNotcnxn41Oc7SbGlozUeKLAKN15Boo3nVrA+BPU567UkicYFXiuRmUP7JXe74VNSYC+
wC4LHFSybxwFrB+KShhqnOTI7EdP4ykZtYmvsiQNB1/PxgN4bN4dlwxGQFH/qQF7xINg9EWqSDt0
FOGuWwiYd0nR2w8y8p6ypbYcelCap+6VWGnAGccPmmXsJcEJzHC6D0YCFjYwj1VhjepK8x0Xcpfu
0SMa7hgmKfwxlMxzDULRpV7tQcq87IFn6anaGdmI0eSpyQO9+2IiBIAcuc9DXlyXL6h8EUSP9Gc+
PyYYnSUM7+nNbiZd4ebFohj5RuQzuTcFeelVAUPYepi8xERYVO6lzv8UA4RO5TUJ02hlWeV4g2HK
WWhK3ZNl0cbb3SYb5laNbR38Ky5igtOCfjWASE6WvAujpWwg4F5LTXnqHas4NU38qxdDtQBDNzSM
kF4DUhY+9y6/RHyuYrndxNwJz6WBuq8kG/k2URyXqkoaPgbOvqkt4vfpeDZKkxtAEj7UhRTx9edn
kSdYC0VYGLoRNqGEpDSsB2Gr7YxAYwVtaWirHJMqlyQdUV1Qf9tRTtNVVgyXBjqgmwyzwVJzfe/B
51VvCc3FZAs7WPO98WYDJjrxpas6ZQWvoM5t2tWPTq4m2zrU31u/jc5++50geHmJmyHfOLYLW0yA
AlHlQropenAqQ5MjunNTW5e+6AdCp8iP9KZsIjRhwVctxe8uHCd/GMhbLAxdql/5vVeWdeh6T4Vd
otQWlu7VlPlQBBGkPUF0NBu0edXG4NYyDUXTQepBFaST9dlCTKk9ceu0W0ldrN606jEQ5EyyGSPP
wxt8526SCcftqQojfTFSJ8KpV51CfQi4CYIl0RS+wmOBbzYbxZO1O4FTWTeIkfYq/EIThZPw69C1
gi/aPEUZPAJ56MWrxlL0Qx1Qr+8A5npWfLN65Di9kPske4b5cQ1MUnqYHtTdplLetNgpTmUSuPeh
kSfJMhy6cAOBCxoradtLa8RLpW0MTPex0rM/KZ0AI5Z23YHvWrDoyFQ9GFkEXs6Jx63huACuSunV
R9vqsRuSpd6U1bM3DOVzlti3HDLhS+5J5bOjdcayHYaGX1iGtq24W1IU4cqt3YuR5d25zQf3kiK2
Dj9n+OYlYbkPZD+ncMOL3syI2CRxyGAnZiPqqMHIkyoTs66EcFUaSU+yrcuP3D92wtxbbXqK/Qxk
EwdNAJKjD3kDGUxDq+IV9RDmixFHEHircIdTUWW+JBWxb4Bm8sqehsYgK9s84/YuRZbxklClBCRU
iddireq03ham7WZ9X9uAHOZur8HwizNPeNUmG10PnjS2ito+gLSd+i8xVBGpXMPML2+Ec9qBSdeh
Hb3Pyl6UErrx8+19bd+7Kwh/5K1w1iimWJW+7d5nY7NqVhZl9jvhLAcdoKd2SsOK646+tNTrOtqC
G90ZltNeW2+wNkkw5ic7OmZE6J5R+2oVuXueKmmek7J/JT/nnDOYBXYwPMCur/XdtanjPSXtztHS
JNhYhK1WvhYjlVl3U6t10UUHqeDKuRpAXZrqR7IjB7uzu6vwT8sgXnF+DpAvR93ESjse8QLyxHIY
I1tH7iJR+j/T3Gi/5rmvIhOuGVfq0sNdAG9UTTrs1hjRSyMjFWY6qXogpt4uQ6f33kpCxxsNnoON
mFUqZD/qIkZdZJrNdCB9VdbevMDWXpuvVZF4O9XPIC3vCNuFiVmuKqkotyCXuW/Z3jgcHGQqjHVo
WH9146mrK0mhLj84fOjqiZJvoqnayzMe3aHzXk3+PIqWh5UEDdCrxqftwY0RIppGktHp19AbHsUo
HNPsUoDOEyMwVsZJQ6FnEUyM6WMJyZPd9/CdT7si0KltJnatVWhK2nVw5V+NLu0tiZLD2cwDf36I
XcCUk9Nsj3U4F/0hMJefJjIvlBeFmwzb2Vm4EI/grGPCNf/7cm7LgdEoFeUFYYIN9d3Duz2a7mqs
ne40KKl8llXCXY0KcDDkjOwPkE0Ek6KQaIpJVkj0Ys2YeDAQhh0tFIWETfndi7MpydwiT/tpQjiL
WVh7Ef2YdhbL0Pz14FGAyGI9AqK+71oRWwb2RFKqWYBkXkXDmB6yKvjVUBuYHoh8pwfRmydmv3ni
k99/4TJvD9wMwnux/7xODGef+Ur/hcunrea1//gq//Fq8yuYXT5tX3nSXy//H680bzO7fNpmdvnf
3o9/3ObfX0ksE++H0g7oO/rBozDNL2Me/uMl/tFlnvj0lv/vW81/xqet/u6VfnL5u6t9sv1/fKX/
uNW/f6W255c8HWoZor0Dj3bB9DUUzb8Zf5iKKp9VKTnC+6r7uNGj7OP4vuDDsr+9gjCKre67/Cf/
+arzq5Y7VGjW88zHnf7Tfv/p+hxmOHp3esjT+XzF+66f34eP1v/X696v+PEvEVevh/FmFF27mf/a
+VV9ss3Dzy/0H5eIiQ8vfd5CzMTTv/yTTUz8F7b/wuV/38p2SqhzS+3rIBnBsZHaiSERsNkx/t2I
mWgYioOq3YRZWESvEgtmX9Mtw6OYLkkg7Z0YWTat8x4zrdGXXmVQW1Ub0kMWxBCo1f0zp2CIbKdR
nFO52IJvmebFmjHQzQPZ959iXthdeKI2YwkjlrCJpuphyzB1QGA1ZPsn6KKvkHrE18KW4n1nOwg+
d9T52mZ0b2CojM95CgPp5KVFEUpyYjawJOBsnny628S0Guk/WgBURM4aqGXEVrnfU+ecq/L67ujC
KrmqjMCGJ9mgviQbkdjhZA8OEzHVjR+h5WrDd2NQP98VV52gAXn7kOqeaTgEVnEtlLi4KkqjbT29
ALouVrdaNezcAmTDh9VW7wBMTpt3yAXZUSyszBxZIqN+mPcSW/udVhHU9I73/YKkaE5hGkPL+9cl
hVvad/1Z5cHi7qaPHNEsdefIZU8RM3pB3qRufxerhx6ZEvUPwvWNTP3VOHRbg//bEVCud/KrScve
NVgkjGL5PF2AE3EkRz8kXQOqws4Lik5TmD4ya58Xln8fOErggIaZ7DlwXAiuCF7dVwjjvEyyxmhJ
0qNef1hz96yGct3FSXr8vHBUBn/fhNLDp73E0MjMM5FuY69UBlr1MUJro9x5l6BJvIvoAfby0G0t
va0LZJa8NrPzhPDrnDE6j1SWTq7zyvtGWvto21FM3DTQD6IZCZ0dUEbWD6KHYNqwT6RkISaT325i
6Oq6l1JwwoqM4mjEZqVF68jAy1Ab8yEeawr10kqSchHWFjG5NZhabSkm7rOTu+h1o0zIW/VOwnf2
IONkbqQcSg/wGr9859lI8Z8QGVIJ2P7LpDZm+k5X7a+z3QRPqMKnlWZkeVx5K2bmizloGIKq66Aw
mV7179d1H6aU6lFqaK/FizAsT+UdKRMYtmz3IBojy1Csv7eztYtMrBk1IUQLJ98EZAvC1wPKd2Pc
SR820IucgEHcxdJ9w/uiDxuWPVyvEgwNKxVm9KM+NWGYN0cxFL25+WSjTg/aWA5iy3nif9pgXna/
hto7mwxqu5SDT9mfEo6IKCCryc2X/fQWGimnqxBBCTFBvC1CgxqR2gyOdHhp7QOlAGO6EGOwp7+M
luE/I7Qgb4Qd9JhzmFfMvqUQthTbiLWzz6dh7vVUYzj1fpSjd6lJyWTkBkxuehg9BQDU9rZF0EDm
E/ZWtNpOeFDA5XDmdvybNcHY04zqutyMSyBVFhT+E5ykneAkzQCoJx9zk9Tj1BXGepoRvdlHLKn6
jdUj3zS7CvPfDQMBUZl3iuXx4rb18DA6xk2vk+654MB9yHW1XA9lnH71dIOUEgArQmcDJG9TCkqO
3C+FAXA1KqBfC+vaXUj1sBdgY4FCFk1d2e7SMJxkPdsEbDmlqm6dgN9aiok7PNl13HCr2Xz0P4Ce
vbqN9jAvfrs7NlRxVwGMuQhcuQencJwDJ1c9XYiuaOBiN4AQVGja360lZdp9oRobbfaE7NRFhnPy
IW+ETOzUiOV2UQcALAkL5GbVwxiaQqguj16NbE5QXcoc3mfRE00+JFTbpjqoDrf6NRH97sUeIAeY
nPWtcJY1DTnoyIcTtbaqa5/Gr6HrWJAPx0BOpRg1rN+2kFTWVUz4U++f7Emfvsa/94jaZ8KW+al2
8ugM9390bkprVTmEPiH1+mUSk2PRjeBJKiXfQ0J7kkd76BbCp+pAUJP3RBk+dSLqA6e9kraugq3o
xo3xww7UbPvBJi4V/szhBT+JvkTItO+1BKI73TkkU9ObCoyU81j00AlGl8Ssdp/tUusc/s7WG757
kBB9QtN98rnvKqxiLNaIph0oPVmKmaIY5B1Z5dYwlZuu+/lrTbzZlwGym7GvvxD1qM0mf/W8VEZB
vQPXL2evChLyV6Mzn8SKMLfjc5nz0JjrRGvNhh8anZLro5/67lH0ki7/Y/BscyNG3VC4R68CkszN
/S+X8HdvtnXATFHDcVGfmGbniftisY/Y8dPlaqp1VmmdTJz4/7Judv61NpBRobCCjewH2bYYde9B
kktY6Asn/kL07t3odeUn4tqOoZP6tb3wKbai+t1pI1I6Yes/+qHNb6YRSkezNuPjp30aSL+OflfC
d8OH+KTIlbXvpJz4E7QDixrxnFOAvMRwbmAF3LQh0EuwCGb5FkaSs45h61pYBMpJmCbRGt6x5tRM
Dcm6j81sEy6KrKyj0pb2s10smIfCTdjSXDN3Y+Sg1fYvWxr5+PEK83otJB1RJ8nNNQwKoWLEHSxY
ybdiGMt5cnGS+ALANsqXTYqaheejtuVrNTxfPQpcihb0C0i1OhLn/9Jk6PWi92rA7b0QU2GnwGMt
urmXoAJbEFb7YHSLzFxrXQjKzamaTaBEylRy4D+JptEhkEDr/kGMvAICnNmjm9w6PAJr/MuDpybw
jwry3kqRVivSjt65FCRJRR3z2O5m/VoYoc70z4MgRIonJ2H8Z595zexTTbRLYiIMNW8ng9WDQSjX
XuAKiVwlf2krlOj+Gvw1U0iFtEmpjqIYZvrd07xsHULlsBQ/g/OvYjbAjOtPE7Pt/js6TeiDSyB9
+lkVzbzVPDEvm7eanTMEm4jXJim/6/X4RK1/v7DJuB/GCL0YNbE8cq2UFMWW2xTLCq4Sv1Ef+2kS
Ygx72Sggs4VvL5nGMagmvdtMawvSKsHRLtXgKmaDnP9ImkBjLoYWmfmL7vVHhIPkp3JYt9THVCDp
gCxMcud2pq3cxvT3KUIXp8SChYszUR6tRBdi8aFa2BnITspQy009pH21KDT5l+t9fl4qel0wcTAM
nFXEkCg71Uw9ILxIyh5tqo0vbq0pzwNJz6UWWfoe1JTy7JeWDdu956I4nUMVJuvd0pyyrwaSr3tD
K/4sRtnmuDrZwDR6gMCacj9OeVjR6J6i74O6/lOMmilnK3wDSnf+1nfac14uemJfJZPKPSxd8bGP
uoL6dZ6nFN6Hq14CmBG2VqFas3ZcZzsWmXTJqdNdD3WL2lzv5cu+SpTDKJq4AuCUTXKCC2H4MDXN
Z3B9HLyk/dUTLh+8tSj4kmZyuQO9Ux5UGWLJ32qDQnJQDLMgO5IW8Y/CVAtVwiohdWbK6UTB/5c+
oXAuTSrnpF4Feoxk4YcVvZIfDdPyjvcNxMy8y5hCd736/TKGtiJRPnrx0gjyH6RS8ycyUMWTJMV/
kOtvT/o0UmSj3wGZRMpq8sgLtXjKgmYF9fl4E/5KMSJE3FMiJSYlw6we1JrQ/bRcLHLdWAFwhNb3
/QJ2nJyT1KC2X8vzZUeoZGFGTnYUzqAIxr06UCkkro9ChLwfbNKSEFdbrfbWVKV2tiTgsWJoeZAq
jzVVOWJYOFa1kPXIOqeeJL/9WtO2inaWEnjG3cLR3uY1PMSGN1VF7c+H0zKw4m8JGJxrNjWkMJWr
rybGup/US2ebmEj0DJ2ECJUfMRSNcPH14KkHnXiYTaJHzWhvEpyZ9yF3aB/cFMrf35e7e6rUmru9
A9Z1egmi6S0dBvXU33auVB8Nzp45bANqfVT7cmd23rCzlbqGnhZTrJoaVStiLLrCel8jlpsVSUSg
uEW19kfwz02d/c2CTKbmMwqkndJwhBBN3HouqKtpXMmSejdS7vJrenb8ZBunFY3ZOL8Wi2ldi9Wt
Ai7/89ZG7NgJ2p7/sm1O6ctOG+BvhBckXkUoznxRGqfjTqsj0ml62RfFfoEU2XqF6Kw8VyGSgVYf
p19Sd8jXtkd5OUdsiJ5LeWFlsrJyJmQ+UtDp0ZiQm6InbCNAdGDF04xost89MYQmjen/Q9p5NLmt
BGv2FyECKPgtPdk07dWtDaJbV4L3Hr9+Doq6oqR338xitKhAZRlSbBKoyso8n2smYHn6+cGb93uV
NfMRLnV7rwVpdy8001v1PYo3N5ullv6pLrytNPUkXUKZnZGu+ugMe2mURQQYYmsR0DFzrtv7W2E9
RY2X3xOdabNVNEnizOvKJeCeFywjSz2lJtFspJiuIvCau4LT6te25hOqIxPJ4VmJmfxfsqu9trkz
5mrfEMFKhrB3lK2WE3z0ozue5VAiYC9pJcp72eYYxbY1rORRtoVKsyACJ3nWXM196ZEfhvDiWspz
CCnvnoDN+i73iEidaylog+tV6yaIEGhdvZcNg+lX927ltDtIWqxH5s63hjZQ9qpmtAhe0E32JY7N
37Q+gSm3vnJ2ROTKOAiuo69tQUU4hqJra8X3vY3bB3AIEj+/yEI1kYaaGgR0ZRVB458NdVGDplFV
f3PrnM2tSE70qyAuQM/9miUetPziB8Jd922BQNCvBjnC7PHaRYoNjMlQNhak7T2vY+0zDdWYGU6p
zlJ7yHKhFSyxlrf6rRnhQoCXsj42TbmrDZKXg3ja5pz/Q3nyu3tPF3zf5is9PkVoAF44U/5piby8
n70+/IFkh7mhK5qKDAaCSfEWrz0lIU8/cuEEAqDd925j349zQVYuKsAV3rFEC+37IDXte1Pz7G0z
xPbiZjM0RTuS4XQnTXKo7AvGZtFkIiBGkdlko+b74fVlbrbby7gdGccdbJo7N7C7PYnZJKcnxfTF
Ysm9So0Wf+RcdaBRkbZvPAydUj/Fhr31VTERa9L5dwkRpstQVg07XietX+9ka1gOH5E3H9UTnfNS
8u2VvWCrAL5nQ4hoBVOXtZZtwHKEW1mdopIoSi1wT7KqVUR8KtmXTA/aM0+q5DoIfRbIw5Aa1rJX
oZvKoqqI55fVzAbYKRDcNkq+tlaRo7QADmhfF3a25aarP3HYwJ0ckMA/oQV+GyD+J4zAYWkj9X35
q68BJwAtFvpmCSrvLB9XJO+6q0ad9LtuLuSVLEKkqO7sMvBKGOi0KIRbLTo9bgBuUo2r+lF3m+hL
Hzdu9FxkbfOlUNvvWhtuHLssH4peFc+kpRMeWdWsFMNAfx6I9lj5Zu9tZWtosN9HtUQnAIPOI8rf
d7FHmFQ8d67wId6TAn6QjXJ8VH5LHHZD0hIU0btfKRCu595KAdh/Aiyvmqa6SvipPcqC5CvVDB57
syseSeac8CWpwC4nL06WTsJ2NTMMwKi/+jddvtUD0zwLW3z3UgTJhl5LLn3OnZLlJHR8ohEv7VzI
hiHLrL0/pC+NVf5rmgdkmVOcKitaXvu3ln+IgunUSkTpDJ+XV7ei+Q/bmJr/r363YVHE9z9XmmFl
JH5MrLQHcWc0yBiec05FHQiIQRTyqis4J1nI+l/NxIKGuyD0jtJ+nUEO+avfzfZbnwJWx4bfw3dN
LQWLDF74t1e6DZFXf7+bzMA3NLCsW/yvHeWMt7llPz1QzHXJXQVSNxoBy96BKs23Ni425syWlnXQ
JiHBwwQ03mz9oKNh9Ft9HthKoxxzKyrHjg5F0SsPBA6aT12dfVNysz/KGi5XsWFvZq46vjdPCIfs
wjgfjlnraKjkkKkxWpFA3zQTF2mTRZeZQC4dka9ltVAmYnfLbtrjs+X731bBK9HQIRlqWotWYJ5t
DHdsT3Fcu+SphP5BmcmvTIrjmgChYKp8YtD94CKvTMHTJtda6Mh/NqAyhvfYM79IuzWlERiKuYuW
/Kh7DpLkHGnuBMAhBsFtTrFQkCU39Dqx7FuNHBh43xKESe7SJsnv7CF6CA0z3Ua/TNJeWlVQLP6+
HMhox8oHfR0t23/r9Gs2afvfpyw899/Zm8LfEuTkrLXezU51EnaAFsg0KMgxWYRWF3zPCPMkiegH
f5k3HTbWl0nLm5WnOcklzyEJAvcTu9EqtYvFGm1ldW2xJHXf5fChmY6BQXj2pgpIJbJre1j9ZpSX
stB9AtS7RvcI1yJmm9huMR1vzSOI+3bRenxM6CZ/3BpC8LBorKF5qab5I09bbsfgSGWNTAnjrs6n
d1mTRV8Y85emr9aiHvNHaVNDQDDV5PDjxuQhms1RbbiWbcZsAn8itpOit8ubLU0bZzF2BKvfJhri
T09Du/w6K+lgB9LkooWcQ9oyF7aslwzRRtpYHIXLUoTNDs7IJS9GJD6QWXrsXGs4wc08RXONNPny
cYTCvwGaNq1kVRb48L8TKB/hnaRbUpvuxePEWw6SpoZs6y1kg25ZAYYmT3gYiSTzkGYcCnFJiI43
iik8N3NN2kVgGXesHQ6y5qiTQZSiGMutjeTWQhqvRa2KiyeQCtNbSHPSFvSqfjbGaFGnVbS2XKU8
h4XJ6Sxo3l1ia/qZ/7dDwLOtvXQWByhqZwT/jIW2TIGhkMzdGYfMCPOPoCRx1YFKBexIUdbxVNpH
A0LJwa1VY2vjFLnvyIdcgWBRv5h5+MkJV/XDjrYoavgb7jPV1iZ77r51hbXMSx+b1bbuImdtfmwb
9yBbLSWGeJ+MfMXRGrV2KrGQ+wSJm5UuKutI2vx3kAoBCRQakt6z6VbcbBaM9l2utuSb00PalWEs
OljW/w4jd/P/Z7r/elVpm98h+y6x9omUr+bjy2Yu2vnkVRYkG60iAn6PN5Ps4YtR27RC5Q8695U2
OV5WSQR9JN7d3MvabV6yZDJYINucdKlDS1j5LLOcPpddQrKo/RWUvXupOWEb66zc5UINz1nfkP1r
6tYD3iCUp1wPuBI6pAtkMcyvg9k+9THfYGWol2bPGSe7/LsrX/U31Kq8HN1UrKvSIFVmJqsK3aSQ
V3Mhu0wznbWdvdbhlP6YRDFeuKOBuR6C7pNklUNJWuUXH7jRlvzybleGXoSMjfpp8h3bZY4Nfie3
89eBBKSt60zjWlbroenWCDVlW1n1pj5aqaYe7WXVFTP8CqGLu5Fb5asPyYp0I9BbpaoqJ/SfiWvO
wK+VqiNeBi37Wa1mf6usurHrgSLrfrbKanpfGOvRV7930+RCfrVUVIcSg1jfJouJju7ZwVgaiiX8
Z1ap0qknWZNFGqQzyEJ8j3o9S9eDvRcWjn7cBjrpMKp+vZoX6yTGlD2HQCSayQYDKYdrKz81gxSl
uXdSmWJdiB727K9mtzT1YiVnvE5LZu1izDxl3SAVs+ySLj+YcYpOIHKxq4n480/VBMIg3K/K1Jvr
SQvCQ1s52ZMe65+IeKbbwveJ02n9/CQLxxuaY+9cZGWsy7Jd3Rp1xdeWZoXE0tCW/Q6g4auXlSQT
upVYuMJWzs0sGMJpgH/JEmhLpqb/Zi/KzDcWvQN8Mmxa/AZ0k6Mg0Hb7qUPpkuOL6L0VMCot0/lo
ep8HXVzAie/Iy2j7poMZkbsfYII+tKKrngx9jA8slbQ1iOf+I2Z5nOjuh4GnjpPaQiUWVmiPxuR8
l+PYB/D4Ju3kYSDjkfOI1uC5G5pXJJk6PBmapX0loxTtTkJE9nLrKIuUrVBgFzym5t2kLMKStE+1
KREIz2wH0nAx2afCtVZyE+pEs1xb5i81r1EvdRypl7z23qvQ1/ayJgvZGMXeoic37nSz60IYx7bQ
pxKpSrV2X61Jn06WF46LTkVUcAIyt3bF4GxlNVXMl07kS9RY0cSYsTWGFgV8aiI4yqt4CtJ6IS99
34nrxa1JdRo2LZVGZDhDfuv48xLZv4XRWC40x2k4RnPh44XJVpXev9m51W5lA+pbHtInYf7FMjIy
DosqqPlb90QPyctgxu5Es6jF/MA5XouZ5HOtXzu1HLlpaH0BxJpjpmVUdA3PTWP7GdhojMKlVnAV
o+c6iV0za/fUhMvzVI/0XZMK8aJ23s9W0HfRYexRhmOd4CzIpfM/JzveVpFh/ICwv6+jFicfkAa2
j97equ38XjryE1FOC9XPgjtZ9bUgWJcqaDIntl/qYUIfKZ6+Wp5TbJJmwPno2tXbbM9LMX4lZRYs
K19hjneWJRFSh1wdwjfDiYEZu/VzO0KBTMPuuzQ7aR9sC31YmOnOYo92gNwNqXm+Mv6sjsrQz/KF
NF8vr90Dwq2QDgee+2vMX/Nce2vIC2SL25y+az/Y5EFsq8zuj4qf9wjeI2Vl9tqlRcvcQMwXm2yN
1aE/yiKvsmdl8O1tXEeWd5I20CDE0IiiWsgRBJmEuKfnWctsinca5z8F4q9ofZOTVCT9Jv6VzMUf
0J4WstUMo/e8Vtvd1GiCrIZ5RBg0nAQVVkiW3q+OMgsMpI9FgNkH29g4Bm3ZsaApWIRUDYcYW6WK
rU0BzwzatdDUle83P4oCV76SlOgEkvdCZsW/Yu/8X5F9b/ufDVIA/mqbCRl/NTiZTfLrbRrZW6rE
X4Xj/5z/v6a52a7y8b9GZCZkFX67vJtwfjfhLA8te9/eqxmIR9/I9IWm1OUKH0N+j8JYdm/PV8QX
kMBkXaRFFlOAilzVW/ZvXd2kGdkP7a5Dfs0wlGPKbcxr13KknNpw1O484suSJiPtAhQvTAM3chhE
mykyfXeh8Vw9FU6/1mRVjkuLJOc4UzU2qk/aOGl+XXsMiQi9vTP56uT72tzwp257a3CbtrurcTpe
34ahziJgygohZ/shxe3UujhKhVk6D0ntGifiXg6yTZ1NeW8D6tBHVkdzVTY0RduvK811VyJiHb5k
B+ctatpnNWj72oc/6sUC3nOUs3BXaB9Qs7m1E/vX7KG6nGwn3jlha54bM094vqYcgWq1SogOZINz
NBnmWV45fqXv/aZ5uvaTQ/w++SfzsmmX8k/H8c0Im5/Erqn1cGHNs8p+t6nmuNDRLvLD9SU1WBkh
WVmrfj5t7LvWJwWvKHayitY5QsAmqUiy6qSgPqr2CcEA5w59Cfta/FWVDdLWuVG4KcYggjxI7J8e
9ckCfZvqAY256iGMOPMyCkHGVz9WfMwU5Jn8bpOdeQo2q6SH1iGrsp8c20SsPQwczNexf81X10Gz
LWpysTVUz++MvPtZuK1917NoIAUe0hLJVP82zJLlJUII4DjNqM6rDexymBNgBkut9Fdyht8u5bSy
t2zxIIjwQ0MaaVIRj0J8E0nMIkUTvoncIynTONl6E7X0ok/V1bVOFqpzvPYaXR+ChRV8/tZiykH5
PB7qOdtv8gRZhiesV4zKU+4msgpZX1GYcaEgw8ypH0AfoR3ioQiPIXmu0Of1Q5QmGx8f5y6ySaua
itI8cGZr7Xyjf1T0nixrqMgLfeqaDRuo8WuMF4H80/FN+DAR+IY0myrprvbMqqarvU/Fb3bZfyKc
5NrfSFrlhKoiSJYBfFJfludqVtdNYrbHTTGGh2nW3u1tpAU0BPQ29Sy2q7Nx2fGLClay1QfNevSs
mAfUPLbMRuteVcJdO/dF+sA5OL73CsJ0eqitTl/UFdQeWHDIOJj6h661yGP4XQjO3CDFVdRikURu
fO7CInlCcelSQhN/J8wq21h+rQBYc4t3l0xm/EcFyX5otHPgj2pieiJFszqBrkZAqEQEqHeqq8m3
AgBFnORXJ61S8KWlhGfLzrKPbJBVWRQ2eeyejyKPH8zMl1tHeaXMSOe8/3abXprlJDdbH4RfW/s9
GfJpU+m1r23KySJpUWG7tkKItFxyH61ZRs1NZhSXx6HVuYunbpRscCCli/8xiliq6KC7+uo6iZzv
2smIuy+aole7SI/C862wcqKo+3F5s4BHCs9wLNFKmELzGZekv5e2Wxd5VRfOtPQ0TVndGrTRYRhe
U39rdil5h/OLXY3yMq+I7IDetNIT4/d3odu44tqi/XCquD/43tgdXNX+WUibrMqGW/W3LlGpJIvf
6r+mUSbPWHrIai1l623w/zqXPb+w0hTBDs3mPWiPaRsOdrCoZoRWA9kfFIBTrArF1e+ywAW9JVFb
MdCoU8z5znI0Q5y9XjWqqFwyRs35o4yTuJNdwA+EkJUQYPL9wtwNiW2zeqyU977X9mTOQeNWg4HD
r5ldPtvLqfyux5A6wigQ56IxDnXQbnqlO0S1mX8GqVPzlNSVlzAyytVQK/29pZrh1oatcecgPbFs
k7FA2k4Av2+aj7S2oxe9UOz7nETiDNzbi8d5zHPuH2STLEA/ENKs1ugG0pt1xUNdGws0d7+VaAU/
x4jbolyhLGXNRMzo2R74kTlxuxpZa69sfWEpYfzkB233FA9ptHJSr9kmqdU9qXkenbgDvspGWQy+
99VhtXiUNXAc9rY2yN2MVNxCSyZz5slcO/g52VQn7RZH8GlsGw78ppw1zAzx6SBkE3MyVyGfrO1G
bMsEGlAYKj0P4X+VeKQwjpbUgJ1N4ktvDWVdfCDzYoNYxgugpAGnTEN8LyOtiDK8lE0a38sgrLmt
nmuyzY+iS60m6mJsWHXYZlNwXBirC2L1i0c7N/JH1tIkS2RTtpVV2aDn5AlHkX2WptrsqqNo7Odr
/3mQr8xyqT6bnmTsomTZG81n5PrtnezCSYZzaSZreRugqc1S5SZ5rDVjEdssguMi7ExQwYm3d1Pl
ElW+wmaJwM8zkmXdOe1rzv/VhKQVD5TnVrfJWUCjqNp6nqbzIXr1sjQDjsjmh2kiYtjGEbI/c00W
sjGfe9y6/d9tY4cK31CT3Bsr69xyoBOyp3bAjazHKHXuhiEoL2iUlEtUWtNv/+8eKXMMf87RaiWa
JHru78o4aZ7qUXnzeI/HfK5VWRvspn7Qlopi1E96PjRPcfImjCR+lBYTjRGUDM1+I9vC0bXPxgAn
ya+bhyQShDWXxpm9Kcrcadd99jyyA1OJ3hrb1Te1q4f7PFatc8vNwOod767iMVeRrsvlMLnK2ikI
gET13QGHOSG2NDXiZQS9dK2KzhIvbefZv1VvrbLzf43N8P3tYN6mk2iOsnBVyAc8dHNQjv/a5JXa
QrzAFexxCpLNAZ5jiqyuCllydTW2czRp1Nq71NKnw1RAx5ZQ9hYFJJ5J9nOnTcpu7FpC9TMRvqul
vgT6GXwSOEk4WOi8CDtCIrEgBifuALvq4dnsFXGOIciQ3MTP5Jj6xfraaEWNvbd89UtASgNHPd5r
XnOLcK2p3XYI2Kxyd9Kfy8Co7zj+6BayKoCD34d1jEhPpbRLXf+iiaJ9km0VgIVYKYOzrGnFWCyd
8xRyK7+HgePcjbESLwkAQF5ktMZTV076Erml4NPW7Q0rJfNL1xRQRQSELGtUgtdiFgSbO8iR8SxM
Ug0QneRIltbh51Sam2y0zS993xfbLl4HPujviYjh6p+wROdwbDTl1er6z8qs4ousqeK1bhv1hZC6
9oHDtVOS5Ch/tx4nmSLxl7Iqsj7dEgpsrYnTe0vJj9+XlZVNRNkr064g6lokuIbUuTCDAebUr6sh
hZTBZqDfyAZZaEViXfvZAD/ugIYtb+OTmkMU5I/aGgKEF2zsDBWtwWnZGVdjfHZbVXDHTLRHSM39
Mi5qhw998he1XRnguPRhWTh+fme1ZelcL1OvyO80x8QFbRcQGZVvrQ6dG4dbjtTQQBj4yFMq13tk
cdqmfxLerBmeGtG3xPOWuB7bH2nU3RvAqN6nkR+MoZfFfePGxa7rLXyEWirOelSqq0DjwB5m94cc
NDr7AgrRd9vs00WgZtVL1iG0Xtlet6h8FMA5H+wgivKbq0ej2jWx1T7jk5i1xohtl61VHvgc8hjf
ZKOd++4TH4xskgVy56/od7snWdOt2lnqTk/E2Tw16OL/nEs2lsrk/DlXiOCJoWvuyZgHy7ki8ewn
qbGSbrfObBPUjcLmp7/ut3o3KM4ybSEO1fPauhGwPyZ4MDtYEeZzokX2puyyeN3Ma+0uqkDfKtyB
u7mqDvp0xmvNuS81RSvE0xA/yIFyMtss9ih49DzzaEcgqCRbK3Xv5FyqPvz3K/kvhR/y6NF971r4
ojEJHQ3icNN2dbuQLW5X/myW1WsfNa21PXEe+9vgqGBn4cMPWmijzm20IsbtTlhomxHGyllgwv11
Nnkz9lwNtDFElonLa+80JLhW0aLDBCJPdbR3Uw0IM25ab9P7+fhVn2BP/WtuS0i70qza/2n+o7ec
JJt9en/0luYgiv5xc9jGg+p0O3ZO5jaGRv9sjP63zqrGb0BCHhUARK+GiEySq0yVzM2K7U87TQvZ
A8zipu9csjm9oCCgvf2iR9qw1DmBP7GahLyqKk1+kvWWuPF+5kK5/TeW1sh25caPzC/O6Mo4772o
UDsq8Wrb+FO3FZydg123yrHrXLGe8r5+Bmzew5Wrh295pc83HuMHjqEt1OFFm7nTc0dgC3wSlRiv
+VMzK8I9/sOOhtqpMQr12Xdgwfam+bN/iFDUrf/NPvfv5v6eTX85v/xA/+x/e12fef7qL9/Pn/3/
Y375/qv5/dtjvh44QHnWXfN7oLf9txYK9BQn6MM4CzLpQoD/ZrbDZSC+oZ/+zxAZ9gHIbceC0zR3
0IOijed441d4baDYKuWLLWAel7Md8eLxK0SepfHLnpFod7XP/SfH6HZ4T5pFiuDKXW3EVbVIUsW6
K3vdRsCjEyvZIgvZcKvKq6rWGfJXcx61hzYYht3NPmq9iacsUJ+QdYbLlMbivejqF4dT1R/wdlPF
hjfWTv1uQKNmOYBh2SSFW4H2o0BPqzrKqryShdJzXO4bTQ0JhUeSQopWMTUnWcSF25zCuZBVzxzM
JYiXZnWzVUaLH1vWfWWKNrrhTws5Tg6RDWMBVZaczgq8v62+d5OO1Fvlv+SOGR673tau9jECcTIk
FnKaKook7A2Mc9eDf4mT9FDaLSrqCdFcWzdDuBt2u3LE0UvenE0q8qTP/LtsehpCtjduznbLHp9Q
B5meHLQLSCntEF+cbaTdjAi7suAILdL8LHFPctv41AwuCFzCMiAfu1W59AeHjIJEnGWrFc55VkSJ
rTU9mJ5aQFzzbpjFZLPUVd19i4LxiwaX8EcS39uQDP2FZREfMc15gmD1123CukXkhB10avtVkOHW
b1GeC84goOYtpt4j5QuJa9ipdkBkgAbYTS2Lg6wNuEYu8qq81F05XK8VnrErUyR8ZgOBQOTwkzWU
+qSel2QmnqqsGPJt1Y0smQHqLTmcHE4maVsZLChIP3r36dX5cihGA95toax9NQ0PsdZPj7UZgZwF
LLcbVNNdO01Qb5wBxVhN8YfXJp6Bj00W7EXUDq+jE2kLNoAZOgy0TmXMEwUBPCMNB1RKSp4YvwpE
IH9W2R9FB8Ut4dHDAjqTBtW91Ha7ZC3CqUmkcduIfTRx5ip59kDvumwVDTr/Jd2e6Zo5scS44NdW
UYu3Qpk1xOvYvXDgVt0ZRJegDaV05EsGwYbJm0XZkB2ROY54kAWL+4uuaqAMfdhlVzvYAUMp7msi
tx/yhMSUUExgt/8dYoRlj98weLuZJiCdO1XHoX2bhnNShG14Ml6H1oApl8nUZivNQwi5IhjnFE9C
/wKKv/TV5ktuCv/sAPNcSLMaCxQ0DOtNg2rJeb+zQYKduKkYh+JKEXO4sprtq7hylVUbVeyR8szY
TJ2WXpzYz65FitQJwtAgsC1CUc45kZVbVUeHzazb8ZL6nUX2jWZ/BdG8KQw//573zVteacOrYav9
WhFRfUThrT/mTV6uetE2z12ZeiuOyMNdrYXTK/4Fwmj8iuSLXhtfA6f9qhBrQpogNdU3Wd+k/ZOR
NcazSuwUf97pNUOZ5z6Y3EfZqZy/MuQ8aAs7hLQssnarqEO8KQ34feS+DC965x4VnrsflgMHUx8I
zglDVCdJyYRLN/TNRzmSQpfbifMwQBa76zXiAEYitT9KnG+6axdfIO8nO9/2w23dmM37fGQkO6DS
CwN3zLpD1QnxJMLytcXvuvXxBeyqGfzauJr2PEccbeLKDg+I/pIECcxqidiX+ByUH6VQxn8IKOXu
R774Y+Da4U4vQn3n1J760PiwvQGPTf8QPwRAS/lW+U5C3E0t7n0b2eq6s5GcJdQhy+vozp0J0rLw
xkk9EvuTbsY5tOJmu145QKadhi/UtcWcOwYaH7GtGxjtX/Pw2VgIoSKvVhbZcPAnG9fi35eyLgth
GMNBJY3kf3ZSG0Xl2Nnvh4MZlcxCAGNAjBCoBJUgMz3UurNfheZDUQ3dfeR+RIaOrHqSBtnRH71H
2Wa7jfkQFJ26qzJiUntSCqJlbAbGusstjTOsue5DmV1ya87BvtHdNWA8Fs42LaH8jYXQdlPFkTTJ
7DbrYI0Tn3oi/hsBy669r+uQsH+1P8sawNv2vrAcPMxZLNbSJouZp4BWgXZGyISppK3xxFuqKc3h
2sN8E6l/wEMxwRLtyN3KibVAO2aOfyyF/cDpfXRJVBeRmcB5SPXSfshSszmgqR0uZNW3B3FBTREX
XudMH7XWHwZBpIvixtOuUQxjw6JDfScAEfypsq8H5QHPU/cw2GV8cEzhLnzP/2EU8bzkmzWszSer
ZG3ScG62GCAov4g4Sla1V9a8foIQAFGCJ7tmwWLbpKyraeXctYFac2KbdxdvlisAETs+tS1RgqOh
pG++j2yzbQOqsyzoAuR5PxReHX+i4ucvutRA2KMHqRY7tUAMIiI0w+7SZ3CxaGG1kf3Q4vhbjwPh
h6SNa5umrMnGIPBgZ2VCv+tY9O79jo/RUed7hGo1O2Pq4xPp39yKrCG+ILXIY5FdwMM4i5mUfjE9
IW+m4h5BkG2wHRP2yqC9oZ8Qk3HIj9oGZNsEdvmPoY77Ipsh/J5JxnA7IXGQBuPC6jT7ZbKQxw3b
ik21X5EhLeKVW/vVGxFIKEPoOfBh3a7eimTBXsh/G1UrP4ISSZayV2KT860nDrIj8yCQLysnycCi
iro7m7VX8Zu2KqRQS+XVCVySIl28E7nonkxfWarjMTDPXVKEaNYM2UEgofRNL7J/TNWM3lWN8MUw
ctCV1SzOXZNkIlDWAnWR+tVZyvUIoP225ZSFvlD7urs4cxqZzKSVGbfEYnbg8LtHZ07HlaY+9qGz
JJ04uE5SPE3kLh4Qme4WZRV3u4GYuA3ySOolbsIQfoV2ljUiZQlMmQvIhc02hk/ME9I3onWp92Kh
FKn1CI5FLMbB8r52bXlBBcLxFzxqrRloy6uewiwmc6TMwk2m5zwpez1WCI5K0HQVkU1iRmOfcFPp
08on4Yp1Ynu8VsvOE5vGBMjkcCzNnyGKNk6sqepBjWt0tsCMLhLhlSdZpPPhTcUnP1yNcbaDXmMc
ZaOaGtBH8JGtSxMxj8QhKqQx/Oic6OnGUkDfj8SB8TPOjfuoc/X7IO/KMwmGUF3/NdXzVQNh0htG
++5mH2LFWFp1V2y0MPbhRCPYubtOxx2R2J3RvE4lJ0ZytD3WVf9DqyfY+kOQf0/Pde8035XYbBeG
U45PTjW5/E+N/sDO1l31Tf7JCsBCRYMj5E7NAk7CSLGT1VvDtcrhVezW2ekv+2C06iqCq72S3W5F
nuPCMLJ7aTGctHBWw6i1S2G42XrwDqrwu0dZBA4frSc6dS+rkMo1iL+QeIa6e1T4Fj6Cucy2vuOg
Lj+PkjZommSva5F7kP36hsSXePI21wFzt1wE2aaevHElR/WV0T1WlfqKJGl+lKbBQWu2q6OzHETs
Xo7aSLArOKE4az2OuFFDuVKvepyxYPm5e4p3xU/9jWHp/gG3svaoTeBdZY/Brj/xbqlPtepU+8qs
+43XoBWs5tG+zgtTR+RFeOeyId+/dc0jVBIQrmgJrExjhlQhTbgCA1vt8Vs6bxYPl7Cwjdcg1KJj
TwzasvAs500Pam6FahWxy87NV9ND/iR1gmWTEzGvaU68r1NdOxKfFm6jKOovedMUa2ij6iPeemtp
1HX0WpahBl8mhUtvjV8VBCG+1V20L2Jd59nmjNvQmzzySijagJuzm42C3Q3eeMsDrJ+M756ZOMtm
cqe7Mu7slzCx1kExYYe/stUmuKlmpg/vmcAr3YF19fBEoEKucwQyDx9zwsKCYigubTFVD17Qf8jh
hSOsVWqCZRecXsdhesLZrO9dl1Dzthi6s27b2TpAbffZLDWTFNYs/Kgt1KPllqfq92HXWz+AHLyY
Vpy/h3leLtVaE4/ZMPobOWPP1uM6ow239aykPeJTg5U/l8NgEtqvhR9m0J1ELNhEMWNGVMU/Gide
47dZe0YXgfNuhTp/j97Sj3oaGE9BTxhGn9jvvU4oiwJ9YG9AkX5S/YRdJICCqVAzBL2yaxSdnxnt
HXeOdimj6IhqbZdj9uk5ZYgAlecsK60SO9+l2ncJsKS+RzUZfw0x1I2xDRUkwmXrELNDCwjJXspW
vSSp3Sa1EG0/805xhbOCWex/JsGah7/2WbZag2hXqh7NsE4uo2Jkc6ra8DxHmBW52Fe1Nb6w1y8O
voiCtQws+9MeznYZiPanvWC98F922V8ZiooTydTcqUnkb1JXC5Cg16OXoNOVbRvDP7C9KH7phVIc
LIH4pWzNtURh3zHyRJpbXVegpj4kp0mbD3Ga+lOGexhKlxz6HkzBLfpD2jjv5Dj+V/SHMhjJQdpk
gIhsqE3OBf4PYeex5DiStdlX+a3XAxsohxibngU1gwySocUGllkZBa01nn4OnNkZWdFt1bVAwRWY
QRAO93s/UQMOtQ2Ejl0c2m6dySCNrET6W+kws9e6heVJ8dbgeP1czQL6BAFROJu7Jh8i3rQ5qEYZ
KTDH1jzJM30+Q9D/PChTciOrPuvzzGq2/a9RsoGE+M+hXiN+G6UH049qqs2drmnRuU1je5VD91mJ
ApV1WScPPtSGnV64uFpB4jnXVdeywIX7B8/LXHZT3PEX/hqCO9jWLVvncO0nr+V5kCabmbjyW6Wi
etbKnsA7tKIOlVVn5tWuQuh2kbh1gOHm/AkxnyCvLa9zHT1/gll09ir1NOJORuveWZMG004bqh+u
8VHk0fBdFJmx5GtIz6SWxU2AQdhGx273HGixwCOtttdK6rKz1Lrs2VI72Dml3u6GuZiJCunl2Klu
ZCtiDh1QpqA/jmqYPYs2fXej3jrB6c6ezYitPE/VTRPws1ETPrWe1OINDB/yRoEZnSLFTR9gDp1l
vXDyHIQGpOEJR6U3uy9Wo2tlz9i+m4eiD38O91IkxkJU1E+GlfzH4T6gljdryq/DEWE3D77t6ks7
NUBjGKG3jF2iPbExshdw2uilbl9dRI2emqpWLn5CIj11opfWCJwbQjwNnjZF/DKwa92odg1ainuy
cBWr3uqjh8OcUQWnocGdfUAfelePWCQp/titmqAQz1No/VkkuFOUyR3UZJbYMwkDvsYisvKTY5jD
UTrtSj/euYrfO3Yc4l8Wvb+qqhLPwj6NPCCsVbuvkvI+Qp1a3cIJaH4r4h3T7rGKui9bNT8FcQXD
0HPTlWGaKCDOhzRt3xPkUvZjV2IcODZRetZQHF9Gtt1uZFH2U+eGdNRJIlZGdr1ANVQr10hA4XXG
+Dh4RBEio37FgbAkQz6KFWikOaCA4Daa3MntwEvtWTTJIhZx82oalnrjDY6ylKN8X2+XqcAmWraq
ryPyfq8EWsJjmuCkBse7YfUepaux9oqbOlStFWHNYNMlvMHRGOgseIzswGzzepoj1F0DyD2CHyJK
0pH9j4M63RuzTM6KtbezaPqK9zsaZUuij9GT08Qgs/BK/UhrkHqe9SMChkDY2J4ejAwb2mEw/YMp
4LMhFRGuFRvOvahy/Iomws1k09FHFN97ZmFSgz7SltgmbAevsPdwt61THbrlyh0T/bXSxVl+kBkG
uxguJNZwvEgLdQJqkHvRWZ5ZdflDUQKbROBf6suqcTGwx108JfS5GxQ2nJ0qumNn1f1RnrVZ9PPM
7oVyUEOg4nT4rP7SFXf0/tradrOuilUQmIxJm8VtkO5crKyuabOeG3Rb6tGrbCxmuEgeLsbESR5l
8stWzG8slbJb2YR/QLbS8bfYykaWIMn1WmXoKjfpQDo5iHX/gomdWGHUBLQphM0u67z5jLj7WlF1
0sW4FF7rS0+vdx3Z24Xs8TkgCZGWcu2hBKX5r4uEKf8UJ0TkZ/4YWS9HxZ1jrtwYO3LZ8NvV+UDz
HEZqccdWon2qM+c2HDuQIHPJ0dInRQ3dkyzZdf7DS2dNjjHtnmwc3fGaLKajmIsFeOZFaTo90AlG
qojWLHXf7W7aeuqe4i4Ylyk+eXs5log31pKROe3k2EFlwh77wNxe/w0aCiNeh2uCHOuQ5Nq0hpps
ZGsfewLo4+yvV2LBWaUWFopdXzx7VrSbVN1+t0zFWiWAHyAPBcUj/MHLtR5VjlXMfv6oDllz75j6
N1kvrxOONeqcbjNdrAzudddMzvvQmhqzbVOdgzB2T5YuLMIQGhqCTTqs6gFbydIJ+gsszP6izPT8
itfkpLpAzn7VC10EKxKXghUaPWSDLzTMKjIUWOYqv1AVF2HX8ZxhVnKQdakZRwtmTLEq900E+Ftj
Fb8uXX3cxyQ2H/t8umuqHp+ghljgaNfdo2VDRsQh4NjPpWtVgJpJheasLEXw1fAyT/qDLI5elK39
JBg3XgwG0Wlba5NJ5o4aeO2imE8xj9+YVRfMSxjq2pndo4HrLVZNFADCmXG42hRvU3e6yQpbeWuY
UkXKipyt9Q6RUX5dICLfmtTdYaKWP/GSqA8oxM4Ou9SjEfTHiOuNqj2IPsuD1XgJylI7hCyzDwY8
GaclQq4zaS9EP1T3mZK5u2CMhu0QJeNjqg9/EPq3/ogs5hH0El7ywkw2DsiLG4Lp4QUJXORkrNj6
w8nuLXVovzc6Fr+2ZyUnVwMUUNegXhU7NQ9oI9QLj3UP0xxFefDi3jzMgRng/nPlb6eurDXaMt2Q
H0bzcW5vhBYv3XmryfJ+iSGBdyR+bTqr3lbDVago9qpNG/uEg3fLnifiaQmKctcZhg2+hgZf1ABG
OzFAUmSy3slKMlrOtVkEAWQT1+oWA0pdq1ZD70Q1rOke71yxnY2lsPAam5TZePjA3KXCpiGa7n2X
DSciKydZkgPIHqqrYd6qqkrRpixs22WZ1NVFdvF4h+2nXLMWBmrA92I++DriG34Wu3tZNDo/OQXq
DsbzBco9Yf3qWaC+4C8gzt+r/JPfAj+OsUsK8wcV7spaTbEYKFBl2dveFOzZLfmnxA3xQyL28hD4
pbLgwW/euzL5eUWdHMi/rlijm7V1p0xdYxWq70wtRtOiqrxXhJg/KsuoLgFMAuwe3WdZPRoq4ZV0
crfO3Kuwja3QQ+2R3faE6bsuuNfUd+jjrgaw3Dc4U9WvWbqS/w+TYz9YBlte6HR2XsDFTobfi7hb
KguSUNYyHSeMlnqzOkYKhNPNOJ92sxWQPNRaaeMdQp8CAZRmISs/+xgo925FkarLMCPsKJ2BNX3c
ZQ2JqohnciHAaD6NdqKTB5rgAfu5v+6rxnlurPkXlL9gLOae/D7881oCtLmrWe2tArPNX8YybZha
vWzve0q4cjyv2ygluGvdxakr7XhTeX235Sebv2aInrRz4NaEArOKixj7T4Ro74RvxwuszaZvLUhS
3mBpcqfHcUL61Iet+EuqUZ5JwcWrKuO1hY02q1xv89mvi/p0GVqpsczw5uvbrL+M8yEpHeLofvHR
pmiAyJKsN/wQFmk5shZFf/nazU2q8lyIV9nrs7oZWeAIPU93nw1lQQArsgEwyqvJz6vVTgPvamTx
t6L31yZTwympB3yu2jG8z8DyLHULFOpYAWDog7x817TmGdPL8CMzyIbqLbOuq22zVivYApr+je7U
mEop4sMYA+PVLceACE46POp9PKyyojQvHRIwG72O6ttWh1Gi9+ZM6Oy71SdevguGdukULhQ9EmZk
WPqgvpXNNXxQnGH6j5oN4rYkHIwUTx5jE5ffTa2Fj44GjCtTCmLvsY75G0aT3O2wuWnB473CzJPd
I+Is+7irg2VV9/mOWQrZxToyV8E84cpD00RFcC3HosqqhVHDJP/H//zv//d//xj+j/+RXwil+Hn2
P1mbXvIwa+p//sNy/vE/xbV6/+Of/zBtjdUm+WHXUF3dFpqp0v7Ht/sQ0OE//6H9L4eVce/haPs9
0VjdDBnzkzwIB2lFXan3fl4Nt4owzH6l5dpwq+XRqXazZv/ZV9arhf7ED5XYveNxX0SpQjwb7Ec8
UZIdCeRkJYutJvRDhfkOXzmtIBO8s+FFR1nqa89+hPYO3ujaarCyRPLyLBtyfYBaVebomjkIdZld
sm4bo3j1ndDZO1PSrGQRrcFsWTlpdBzMonhtVyCq09fYIBmUTFqylJ3UuOtWLqHQvZmFT5mTnaZm
qC6a6RU718+7hWbk0MdlZVY60NUC7yhLhFSrS6Up4zqr3XjllGl1ye3u29/fF/m9f70vDjKfjmNq
umPb+l/vy1ighkJotvneoJwDpi6/K8aqu+uV/EmawhsZmKJsEtZGWsxHnfose7GbSNhMsyPwteyj
mDkz8iA6rcXTJ/4Amlfdccupj+L25lcvMUdKflWpvmWiyqu2y8KPhucE3YrJI10gS2CDIaOEz0GT
tPfZ5EDmpY+vePUpEiZRkct/+TKMrz9Sw9BVzXQ11TA1eHjmX7+MofLSxu9t8W3wvLUxq2Fr84H9
U8vijTOBRJEHwuBflaUzBKuKJMdvdbJ3S47/EOeKCWd8Hi3L8iwYEAdWp5QQ4mQgENW0G2IYCQsB
Kz5VQZJcD92QRaieywrIsaqKnAK9ZNmvXLDhfneQY2T9tQuJ4CdUSXx0EWpNXeQig5VgYFf699+T
ZX/9ntirObruGo6ma46hzg/7bw+zDjh06thSf5+qutloZptuTNbQe8K9yVPU52fHjNRvmZOSiGpF
SNw/iM6BmygL2VA45hMaxN4DtOzopkvdcR0PJXaEVfOASSvWnlMS3HdNlOyvxWBOscg8i0rgetsq
EQY9QdLCVf3VInMxI7r3cY+l22dmRp7pimHffo6Voz4v+ltnxsvPlT0+670B2C8Si8wLQF4ORTb6
BxtGfn4tBwZ2n3xbW9lqzV0++yEkGFxHuHLEZ3MSpZm17A3d/y+zra7P0+lfH2vXsDVD6PYcZHAM
6693qFa1Gt13SPCdEpabPlVdXJbQSXJciKeEY9i/YyF3iryqOxaNi5hBlzevdq2HByPpsrtQRNmd
luCSmvSuuZd110MHQ8YPCoxb536yDhHglBhP125lsR2t7K4vdIdgc9JsRvnhnleQ/M7Lbg11xkMu
BDp3bBpZsxgqBf1qI+a0hHlAKNmpl7GtFUc3KeAL/XbaIMy8iybv4qk1rIAo4xvvE7FjDrOO01DG
26E3wnMeJfoaeG1/FzFzrDCsjB/9jlAe0QzvWSl6qHjDpLwlQfBdUQHpK7pzRJd7eoSzdl+ZWrOb
AJARDm7ji05M+CLP4BT94AIoWP6qyhvEIKMmfTbdaXCuA4rSh8Gagp/9HN900C89wpWhwqyVz8J4
k5WX8TfCTxC4bcSofLW0l6bo8UPWBfTo+Sy2JyTt5Wk9he61UhYB5Js3zZ8iJkfuL8G0x3PYNFm7
TQDUWx78eGc6o7InCRyj9K3UxlJzAqwSEBs4YhXgHROl6Q7E5REKoCTrLb9ir/HbKeDvNar1081n
n9xlcbuSZUu3vkemX2+9vNmHahE8BWpbrAQ5imM+mc7JJY++NOakQJvOxpuJeOVVnG/Ispp7jMvJ
I3sted3KGq90BslgGDwfK0MHyutMeBg7l3h0DSxLNgJSjs59hS6C8KZiaVbpuBjVCJuwubPRuKSj
s/DdNuzmOLm9egJV+vOQZRj1EBOwt+znJ31Rd6l6ijTgi8jbb2Q/S/tQxyY4203s3I4ZFvaDZwXv
bg87Jh4F27KuFhd7QO/OzY3wvepyCFqek4AjMpUH0nEns/O8J2JX3cKNbsiljSfFq1R/3eGxSfoX
uJ1bFmdDgV+BdC8W4+lUHmRdBuYVTVCtOBPReeoLNDYqdur+mq0wATAwsLsRMWd/XQgWt0oGfkSO
k0PkmRtEEI4S/prPa00OwvkJD8s6CRK+2AgM3tqcvGBls61Ya43OCgd1/RNskPwgvMo617ZunccI
1OHfvznkcuIv85Jh2YbrCMtxNd105DLxtzeHKCPcjRWr+KaYUba0iQpt87LAWxQg01snULBD1+45
d5z2QDwZ/YK53olQSlQLMZ2TSfEuvjB/9IU14lPL/oXlRH0j9EF9icpiIesDzwh3REOLjSxqGRah
IDgeidoZRzMYqutlS61gQd6o6WkSQbpJdK3HeCEJN7rjO8wpsf3SI28Uz6DYL/WpvzSLNn/3x9hZ
9xgD7RN0F19CNb8CjCO0Sq/1uJm3LwnxZAn0/dI/o14Cht1QidBxOISVkz/MeclVkYXmRhaVscnP
sFJ3MfGuAuFlHYZ30OX7qM2LBwyyybA09cc4Ktr67++W82/ved4hNokwwf0SOmmMv75FqrI2HLKY
wbcuaHGC1vKXyaq9uygt7VOfV/2iEW3/NrQB+AHftWArO9oTGjkbLLH7N9ENydZp9XArzLRZ1wFI
FwN8yUGbDw6ZtYMsyjNZFwidXI1t30R6nF14jyPporLgKvFCviAWiF3swEPTl2px9LSxPxaYZTw1
ozgHVTSdESXKn1xdfJDvaG5lKZiDlE0R1AdZTNuwX1au3e+reWTps1XzJ8PeytYQ3PjaSKt647t6
ehPMkDMwkO2xm/lE1qwd3y6buq+PoPaAWsoa2fbZq+x1ZMQddgtZjdJUG/U/mMysOb+X6hb5MWKb
98zPxS6OaoIpiUoII1bpasTd3LVu/J3tQc6s3dG+tZFymxbCzO3bvDJPVS7GfTk3yFZZrzWW/V9u
vLyxvz+mOjFKoam2oZps1rSvC7weKequd33jfdT9apVbBYhaofTXQ8wPHjUS9zmvImvDliK6tUrH
uksnhHdtBBZliTx4chadCRyULfBsKtWtc88MF1kNrmbskTKTB7SispNjM6f5jamwyMJz3EF1ilDL
cOpY6u3//kdtfl3k68JQ+TkbKkxYwzC0L0uj2BSlY2iR9m5r3ksNqfm2YZb57TD0qPPBd9RYoEz2
IkVc+hbUSL8yM8+9lKmeb2K29xgpoUEqsty7KZ3QulGB0Oy6ZJpuvW6oNgXWzBfoZ/2iN8bmUIQa
sXizqHeArkEJJdPa8VJvb4Lfu5FnhRp117Ps19l/av2s++xHYi3+L1P1vz38unAt3dFMxxDuvHn/
shliYTKxZx+r9yhNP7LsTHjeux2iyDqFM5ZH4nOEnsYrFI/E6rNOnsWtox81DLauA0o0ahbyNJpm
ELFRjht5AdlZNqBkM0c/vMNI0nr8CfXuUBgogzFAa8Xpb6/wb3mqDvUs1TQm654YKLgDCKM6gB64
YXp9tqWOyVxnh612e+0C6utaNOYuPporC7RmR2Rg6+xS1emj7gjzRpoN4UScXXxVNDuBiC4ELIry
IPvmaXztm4L3dxaiDNqdrwybPtJr6L5Oqy3aobwFKe+8B2qCPb0DGI8Iic0mVryaje++W73dLGEu
oC6i9c6lShBj1ecGxIYIB+dBdgZZ45+LyUN0c27IRtYujTdiBi6C/LYd1Dk8REM0FS8mgMi/f0xs
+Rz8ZQ6w2A27AFtt2wGEaHyNDCBZmWho2b5bA8jxsg4JfuEusI6U3n4uTa9fibq2dsFcVHow3KrR
ZLeylVc37r1EhcdCiMeMpZOsHi2wU7zcvqMGaj+3GvgPJzfVpWx0dWxYPB4VDnOrk98Fff+IO1F5
EqWwb4Uf6ssWZeXvwNxhVBnj61QXoP5wTdlnoV88Vkr1Ijt0SlYvrHZs7pB7jA+BPyXrxBuUb024
kB1yPXNXhRuMB6/IXHziPV7986Xx03tkfWs9sooxdoOh4EYmiZdOahH283vuLzJHW1WL6rtxPkD/
+VlXZWZ1Jw9IpfxeJzt/jlWirr72+6zTI5SSWFP85Vpfr1/aoILYJulkzx9sWz0FcELeEgN7obgc
sn1eK/ZrH6EbX9tvXQOHLunUCrUmz3qzS+zAoSyyMO3AlWAwgsgZ9dAroSbUmXXpsgHN6wRqqOuW
+64g8YdQSMJjYvjYRUP3j6DPVWN/YOHRB89u3jw4OtgXPa+fXQgCt5PZOA/A2Yx17yLuFuJG/DD6
VYfNHb5HEdIVSxYuIMyH9iz7DhMOXkmleLBW6etrJMOqfEoWsvV6yJul6UbTXcKG6CgGzdjqv4RS
pN7JF/mTT5EVjLSnLVbMl88qOeDL+C/FL5drYfStSqFbCzlWyqx8Xi/FcuxGLbA0yu1m3fW5cRGF
1pDg4GON+WyY62SrWrj69ezv++Vohm9clRybN2PcLQl3l6d+7j0ZrWVeG4hNa0dXIuRlqzP3lmfF
4ANOoV9MjmgyIEFMrMVAUavRnTzkXoOYgRemyxlNc61rhDnt7WyGC8/92vmgNi38llg/fw6N7FY5
6VO77KNRX6Nu9GQ67nhnq1O91Pqu3sqiPAyZ1i76zkn3XVNMd7JOS4EHK5CeZEnWF6O7z51ivP2s
akWEfn4bXTJDNBeRfXgaqeI6wdGIUOv4iq3XB/lG/+Iqmnk/aMGpGe3hVZSWAZoG9SYcUn7v1cfM
NFArT2NagMuHMbiMRiMtl4l/8pA2u3dVZXio/YhdNCnDrd9Nw4NejsZx5h86bpeVxCfxgALnAlKQ
vl2uOJBReDlp8YPOOwJd/vGObWDxoA5pu7a0Xl/L4ujG4V02lktZuvYYS21p+rqyhbFM6Mxnj4yw
l11tDM80DqHesfrrsx02kfZOmFZf72WDPCQ9sM+NK4xZy6qvFrK3bGls9TZIivJecxHPLhvR38a2
o528FkASINLye4IAWYqs40ueptk2Q09xJ9S8eML66052eA91374J7FoJUaOD1+E25u3gOAMxlXE4
Q4FNT5ABFtceGiuZgxKbx88esptfZLioWQ3IZFN1WCxXDrvjAGvyQQzzd5ZUB81HRD5IKSZW4+2z
rDfWqDWUKGsSqLAHL/1uIKBTxtbwA6MigMVYat53k488TtpYOy9SR+Zex752SXjmXMv+wyKpLNkV
lyxLxz3v4xTFipcWphcmfQMCgHX+8+DOxc+6IjW5jTPRcgPCzV0E5HJfsepbSuWAtLLR3VMBYkZl
bp8DldeyVAyYxuTeTkv9WPR8y1PRo/iMauP75MyUJU0ZTqlKqMrETEQ32aSC/F4WjVa+wxsCfRS4
OVyatn2DmmslWfk+AfLfevVUbGUx0W+KwQMeNozlbhrNeiMHIwm5zOG5vfSKgryTF49rWR/U4a6J
NPFUTGp3k/SmWMnLaJV9UhPCYF7WIx3QojuZCMuELegNbyY2xovSlgZF03iHkfu7rNd8sNvgu6Wx
wfAaD4dg7q43irpzMexby16FKs5mbZHyBQF9a1iFgmJnP7yNokECoFzE+K0t+9gRT5ba2ouhqafX
xq9j3J7C8ZuIfHjrlf7DiLIdaRIfEKbyZw43MiJQcS7ZsQcL0tybPk+rj9hP75ShM+4mP8xgTIvh
kgGbX0KY8DZxrM/avkrr7Ua9yVnrDUG99qJkUaGfeHaFknkLQ4MhWPGVbuLMRyU/etMD1WWHVVbK
rddryu1gowMW6+VBVn3WyzO193r+KBacXxrMwFDWEx+2rQYLh64pPjtJiGyPqXhPY2YkIJpd5eLm
hX/HDsdZGFA4yMRSZ/l9dhJ6cEeK8hipRn8wBs08q40vzviFxLMs21pWyUMK0AablqG9IRVJZLZl
yeCqWvDUxwBugb7EoEja8AmlDvscdyXzFY2WFw8PvvGRl2H4VKh6tXLGFM8jd2huh/lQ6BHyDlm1
U72suVUdm8N8Jhtlt9I0iqWAxLeWdV/6lcmA7aX1CGlHO1a6Oh16Ny0x0Kmjx2kgDe4DvvgI8c1o
TO+jE0G48JCeIt/qT2sfxNh1EAS+chMl2kIAlT7YOsKxGoy0DsFKo9spZnO5FlGVN49jjTrMwl6b
8O2emgwDg6rgMYlEWj2VEAXXGIMFW8e3yqfMQM6SWd3GLYaiXpoYiTo5opdzMbRtexegJb2URaft
yhsWmNG1iKKie4CXCP5o7pxOlnqrF/6PRH/04kn9BhT8jwiI5ttQl97Cr4T9mFR6vcodK7iD/Zdv
on5QbwelHAhej+pNMnKTEqtAYgU/n6Wl6u0Fhm28U/lvb2ljc4KUJ1Z+NWpssrsfmhb0f/JoKFWS
/BmxslvEWCM8l+EYrKsCiPCfTqanq9hKeALUyHKPfanvsFnkAShM6zkrM+Om8MbxMpfKpuCb8oPs
CRRwslA0Y0LEVE2fbN8EEu0r1Y1sdbUMzUV07YHE06p3Q4/KnTttZJGscbTtCeitpzFLn9CjMhdp
q8RHN6+Ds65rfzIZdi9hkOa7Ap7N2kKY8sXPXY2wX6GiykKr2wVHPWjy+yZjBhE+wjZztV2a1QE2
s5xQu5cGvdt1MdTqVrbyY0HlPqkS8Flcsu9XFTClZxMZvbPdm799LqTAdC3HGO2w0bFntNSuvsdx
LAeaXGLZFVvhyUdqceVUaf2CXPoLzCR+n1G/JOPtfncmD6DWPEjAPdkOgcAqfB4UOCC1DGyNX6Yg
uQ6ynH7pVIXz3e9TBCrsqL73509K9eD3TwIEV79klf9iKb7ykZbdb58Eq3c3KdaCuVSAEp2T8TJF
Lw9V2mz+yyZvjnXkMll/zcqTHtJN1SJwBgDp3+M8beYVgaLCp7CjwED4s40PepXpz6kevU1+VJ8R
/tOfAyMGwVpXj0PJ0qcfvZXsBBcbW2Og1tchQTPeRCaoIlmcAZNbVOgMbhyXcAalX6FNYuzkFZGI
BGVRxCSf5tYxjM4xFjQXjV35DdGf8JTnXrYLEnwWWK0h/CGm8Oi7Sb4IIraUeTjALk0HnLES61H2
8IcXNN+6B9keYDvCZzcnWQo1XkXpqCY3oxs8O7VrIZhisBtXra1XGcoMJHSOcEuhB83FWsmiXRxH
EXgjim5SDshruvZOFs3GghlaNPohcMYHJuJn3bGyezvusvuYLQdITCL0XcGzsPQjHt4wSw+yFcRI
e/v3d1Az/i2cRYbPdVVBrMaCJSS+hLMim9mkrJ2eHd4wbgkQTgZZyYmJ0UsRx2ow045uW6GaB6vK
+FHxt0K080igWqO4eNl3XXWi+6LK4/sSE+u9E4uG9FgEsdxFS1RFmHhbq6GyHvOie1U7XsxtajRn
v3ZQWymmfaLo3evU9dNuEsA4A8ThXksD5Y2JENjJMnHIAR9+HQ49pNk7NY9OP1+taGHIuo5V3vbY
kzyPwLPl8LqY8puC7DAGXHQrZzhFZqbVMQV9+uL8/EzXreOD42bmUvbyBYJ+GrPjQV4DTSSSdeNK
caJhORAJvOgozF0KzBd8prfTZ5UrwMQYA6Jtsk4ePKx4NibqutehyDlrR7O0XlRMdI8+/oq73EjR
e5vPPuv+09nf97Mj9+f13F9nX64Sh67YAp0mh6je1Z3ibaMgDJds0KZ5lzbdaWmQbETb5avPOl9r
p1XXasZaDpMNnamXSzO1u+1nnS0cBNNGvdyIfvoBDhx5zFoTPHm+uhcGYaxJ9ChV16Fzj/57vrSy
oH3TO/EIfiwAhKOsqYDApDrlySi7+v3vf9//lsg2DPYIADIsWOiEbWX7bwmjzGKTE+pN8IZQTRjf
WPauNrJHCF7Nh+W0WzHW2rvqO2IZ6LZxLtHU31fBZG0h++fHHPX7RQ5wcAHCih/5fFCQ9V9ZMUhQ
WdTr5vT3/2Tja9bEsF1hGwQ3LcMxHVN8CZxZmuqHAVmp92kcVpE71UAfOJhJgeezbTc7tsnxole9
n3XqYGPxjZ/dQk/N7s3O6gPUPuDmGhQr0giQp9K0f/PB6y9Skaq3PZphD8qYnq1U7d+KihukYymz
S4MVtOnCz/TbsakIbQ4m/tp5wkvech0N20Ra5Jk8yI5k4Ht8q8L8v0AQDOfLxMQf7tgWIsqWbYKn
AaHy1+QRLHoQBtlsP2AxYYqkzI/kZ/zZyJtTez6kup8fvQLOOQHs/Zd6WZQ9PvvKukTkaLUmJl5/
80W+9Pssfo7NXYg7sJoiNGHN/t5A3PwQCPcN4gAxkNocMWiwfbFxzJrWuQtM0OUAc/4iq0BrDXtm
0gltWhrlRXoVG6faCc0dcnTDvVqUPWIaFxHlXFLp+G36VYtqyzxAXkTxymABLMA/yIvAMBtPMdZx
slHUbbz2it6UiZJDQoyQJSfp+Xg+yLOmNvMFMsvt+ktDlqLVvpAdLR6Vpa4hJFu1hY2cXjwtAyPs
Hu3EGk98Ifdt2qHuNR/K4Q3GVPxwbbcIjbJIro+yDXCGnmXNMU/wvLHKBi1XP9DwbDDUY6KVP89k
nTzEc+uXzrJOttaNae+FjzpNP/nFQXVbgg9jcie0oiAu/q+DbJwcBO83uTkWB1n+bFYjJI1JGgwk
aV38dpVJ2Rjzm1ebDyq4jEhr05Mzv4eBh8S3U5Od++trGJD8BrPWlvz73Dq7+SDBmZFJBC0gL9KV
qXon2o1sk73CdKr2qK6OLFTmd/l/+lStG/ehZ/781Cgd1KUzCKAI6TShoItBY4Lk3lsNkgVWWuGe
IW46Z1ns9VF503ui+AYCDMdu0LNzmjXf8Bc2TqjKmyd5ZnkmO0BcMqyyMNkmToBLZEPEPh8bibpc
y+LnQY6o0HX9rFJJPixaLUYmpemVWwAuiLHpmbMJVEu5lXWfh8Dyg6VfhMkN0eP4gIYXDoDzmTzU
ijfmC3lK1irZoI16jtogOUZ+hgKWU2Rrh9uwqqKiWqfIbKAqgR40Qa4B4lv7p1/m6Gf0XfZQN8St
+1FX19di3bZ3LrZBumF6+VJkFaGXsujwo6Nz4PbtKYumI8Gf5NYnh4fsqXAWXmMaL8OgW+tW1NNW
FnPMAf8/Z2fW3DaSZu2/MlH36MGaACKm5wLgTlG7LNs3CEuWE/u+//rvAVTVbqs6qr6YiCoGAC6m
SBCZ+b7nPMcz5ym5qcJGfqqZsWhuaj6n89RjWP7lWaK/zTDJMN1sY+oCevPCr/k0IVp7DkRR74uB
5U9RhCVEy+h+fQCkt8mzw0DcjpHbn62yACE8uuULatDlBZxScTY5gqAzYCH9tpvM2VvvQAJ1R6Wk
feoDWUKXASib5KjXI0c/rQ+wKpjUCkWX3iFPtfSTLDD7x8Fl0RrAaGPlXO8WE863cQM4EfFQgoGN
KbNxCCLd/GQ2SI6Wu2MnQc0tWK9kQy22TmiNp0VcjO8L9JwSKudqJc6N6ia3gWetxgxZJsewKTN8
uW57Hgv5u2FDH/vv9BPKOzLQpuu6qmhPIcH80pjzVota5QbewnQ/udSVSjSkhyTXx3sdyuJdZ16t
961Has0uUd2Ewl93qV3cmaYpTmQqhscmMoxdomrF5ylvdutnIcau98N2bq6ztKKFN1nW+8cLiHmT
50X+RTP4UZPKox7HcKweLAKf1mfmWgICrbTwJDQIcBRTult3nMKveDXevwg9ALI3ODA6DbI6btS0
yn1RA0ZQepCXuQnbtKnwyWFurdz3jWndIEnofeNfd03q/+Uxf/4neJ286eplWvDzn1Ckbv3NsKz/
eVQmmcpQEW+atiHcj6OyZcnWzUQ3Ppnm7NwkaXdDfEf1RevIx+xhtOzX3Rxsh6h1CmY1nUF/6ChB
TsMmKKTSJ3w8dunnAPEwCSoxkvg/thTTdpllTPF+3Xq/txJ/05oEU/LrsnWZWdGWFDYBuUiIjI9r
HtYOTVWioX406wHwJtRdtTa0g20C41y3fh5z/8Ox9XFucUNqqDcpGV0pmDHpMaI4fernispj6gan
Xi+PUz7Hxl4bA3s3dYw87/uk0+zgGcNEGdMvfdemG6Op7VPlAhS1mofYVlJmZSI/RmGUcXlmN576
76QvardYmQxMf9H39VFUALKt4ZBktu7WwaONpOW5RC646xunFtfpmFew5qLyWe+YfzRhS/7jshuV
xUYaQf0os9m84/fHnG8R6Ew2yUuFS+JmyErPSYJ0H0Jyuhno8l7Zwbhb96akc2/WrbpzVChj5Okl
Nvhpbz2oiOwLBK3g+PPB6/OpUu3U5anvj12fm3aMxuvBfiR1PJIGLllDC/YyUivmKkP5TAnYRglQ
pqf1L4ld957OpUnxNuqf+janwstfJMgr8PGUjxC3ctv6UmbRtzCes9dojr+YdWEy7R8DTlAHZSPh
kI/LAyLGiafIqrjUDS5i62W69L65zqH0KeGb1aau8U2DN/FzYlVrXRn4P6dSEErJXMAdt587M9s5
0VwdmY87j7SJ7wwjMr6VVpBATJTGtWGE5bWsGgah5Y4unK9LflhPrprLox3V/a4auOA08et6P63n
cDunRNKbrbpkMwTD1mD6f52mzCsGzS2/6W78jMurB+unWycaucpmPc6n7sfEA39eWKr7obObvV26
yucQeM36gJT8qK0+GPUJvnr8mEcUaJYXVKVZ+840Oxfcw8ZNU/a0ZJY7uoCGLyQr5U4PmuA8Z1m1
EZnl3sYDDhe4pJ+aumjAl5XyyWJtUEpteu5tu7yaahN+0pRPz9g8ol0bGTmKfO6NSsCqCtFP1+u9
NZ4n28yfoSyN1zWxCSxJeFQSzfN+kgowpC6an9u4S3yV+Jvz+iTbldsOdNuj0gzKrZ2TJLv+w/he
jrYb9pv1SYQupps2cMQRpFlzqWPYLPM0I+xollVTFBtPP3fJifp9tyqD+kxp6d9313ujmpLD+tx2
SVeKKklJN6P36Jo0/q0wOEWyt37fZOjrl3zqKjhp2LiV7Z/uW5+hBNbWSISKJuSY5EFgfa7GpgbZ
AXAOASYl+4QGTa+LY1osaLqgVMmVsuNzOQXWQzI79+/HU1dQdUMh67RjcMds+m093jAl8bMGIACm
pfQ2a8vWCxepiTIR15KFjnkj5mq4Rv9JHkQMVrfvENYA593aeWuf3jfJq7FP635AM2ZP7CaMHAZZ
YDjmJZ/AWDYVUT3vx6pKXCJ1Vk7/Jq5ZjkntbkKqHXCxYPqKyq2Po5d6kPd2HERv/VDtSSouQq/M
XjICwmOv7G5YGVuhVyQxRAs5vzVTcCNqZ3ghfef7XBfaF302R6hgAO5Gyt4elHgwu4FtgxRMWUFg
YHMZh9QAnmbvUORaNtcHrVuN0ZIV5TiZvx5TaiwznhLyGtn6GnQQoj38zh/r3T+f5wxEj4XhXGz7
IBs9F8w5XtNEbhVRmdescVXcrJp2zN24u6DbAhNnhc2DEjJXdua6/wop7iaQqBU9ZSPzvn93N0WL
qWl1Nq0uJikz7RzOKH8W/1M7EU0hjKzw+nq0EaBxQ7EP+0NJZp0rYyYimFl1Xv4Wglp/kmHzWVvy
2dYbd3ESdzK7EBCvnNdD60NFCBQygHO6+flYOyR5ULPCQxrX1kbXJ3mjZ+1MepWYSKZLzUsbq/1W
d4v8kVwsHe+tIV+MEQlMwxza65Nyk4D1eS3GZCHwaeaTGwE/XF+pltrvr1QsAa2GUPS9UGrrQmmr
sKLw4iw7KdPQSzbMKWC3oYp2ja0suQjcY6dmjA+RfE4fJSRVk7g9sJFdjctWrFXZlSzr9lCQQPi+
Ff7r2Id7C9kMWxUrP+oA9eRSG8VVsmyGQlVPisXNurveWIaTi+37gyAbWjpBGzzUSYTmF1oZ3fag
N1PHSJ+R/Ognx+yajS6wOsPLgAwWUh3ArpbdOqlBDutyBzy0cjO4nXOqZOh+qtPOT4U5kpGC9D8f
+mm37qL7OpIkZz2S7RPTLsYAlkLf7shz5aNm9l1ETfCV0PbIz4oFUKYY9S5Po/wKLC9aZrC7+2qW
/Z3mzpMfhrjX1ZTmg7FUmORSa2qHyDw6ef3889C65VSDuYmWNEOVwB8tyZwrEskdFv345iDNWb6+
7K7H1pu5ZObi4TkkItIBzgcx6K6mAOZr9MMA6ZagFNb9edkfG4mKad1nFP9jX2b1s6nmML9y9bOK
fjir1fwHC0SgnbnFegmhQZiY4h6tsNiFThmdhZ3JS+csDSelrZ+6Iod+Adn3rXtJ06T4ketoSOta
d54ULnsIB9L2IodaPxV2luzTqqvuWXWC+Miq9KUncHN9ltaXN3LiaoVwL/C5tO7/uvKnW7/abugS
mq6tq5SFXcsyVE6nX2te1CjD3lHL4NUqFvzBbMhzRq0Pb8cPvZHNS5bM289WB+Y6JmDdT6LLpBON
pzXYihVLi246fTyShETkXxUYzMiK6yium2Pnbgy7jPZZWYT3YX6fJu1NYUjzpCqWcaJaQKBLUaZ+
1HcoYEzMBqyazE2hTlC/xlTl0sHL4aCF8bnrnjVTMTftBL+Nul27x1ZBOdmosYq0IbEW2kks4htb
xRUEUPqzrgHXyo3P8RvKWeN2Lp4Io3NR+kAw1ulvkhzl5FeqFmj7rO6eFHcmqEjSwMRrbx3opmY+
xkrlbMcPFD2geutDc2NNJHEFPTabCIr0WVFtWu4QUr2cnNZdhjJ1MwTkUzlh6geWVuywcKm7IUiN
3Wy9dqaeH3tKLVub+rhvATLdUQEffbsumXtb3TGYo/SAFxetzIxuKLEKD0Qvhk4y1JSIt9wU9HgS
C4ZzVnmjGs0PA9DoWCG9cQoZ87H3whTRE3uLjknZIrwrd5Ph6F4SDrTuk7baqADZSH6AJaMM+rek
ANnXi7za5jLIPUWpsk0m9fI+Rg2IpEC/ALHWLy0ep0SLOhIZQh/CzXhCcOyeSTAEfN5gkKJnGD4k
mCb9dNQpOZLrhgixqo9w+DbwMGnmx+1xhmMPrKH0xEjFIJ6710ytjCvkMy8yNPZ2yJxJVEWce0E/
VSeq4bKV2VVmmJ/GWBgn2ar2JrHA9zJrkX6suS3ZkaKhx/LIqi67wsyfXVVcpKcQ6GuHI6OOg/Ih
NMtHy2qzkxXRqg7MM+XrG7BY4jPX3mPoEO5O7rgT5pfCEPFzraR7zR4GQq2ixi9oR96ZiOn62vTS
0Eb9UIYEwJGgh1M29vq+by+dOM3IILYLzXNHqO+lS535EhYIVBSbrjjWrKsyIGVWxZG1s0fTOpVV
/KnIguESTBRlE5gZjlYHh27S7xzWox6XZOcIthQotD4+aHHdXa83ug05caxyIvjCGtFVpRpnY2qQ
yhn2VUk39mZAibKZRAi+3yaGFrGtPwSz16oXWTnWJ+yHnhOG54oq9knJlPE4uf2XDP/4xdRHtNEG
X6OBwNXXDYKFWdEjbkQ/uelrAAnB7Oj7kZnsJtNtP1KMV3WotnqkM7xM43hR8+y2xZNHOj36Wkzy
4DEmo90keUcQehZuKVi4+1TaxQaI8kaM8pvQjf5vLmvar8ttrmqWZtkWdk+qBkTAfFQCQyLLbbd2
8+/IjvTnYkJPRXaM3SsYclpbYdGFaRmG1LYMYqz1vVX+IDfD3oeMaOSkJMSnJ8kpocveRf2Ea5jf
9t9ceX9tZPMWbZNqAHJlTacTYZsfnCqaqqd1VpXx20gyFEhvMgcHtbirUq0gs3YaDrpNikpJHcgv
WTvuUq3xjAGl1YoRLmeoHPEEVNxId4Ymmh0NF5YtUZvdFWrubtU51Hfzcq3NkyHyXZEaWzOzyAAq
wud2Uv/uE/+1SrN+4givNQv5PaaQP9k3qWW6RYKz7XsG0OwEc1GcUexsyJGPCWVK4WER1hJ4OX5X
j3JtQPJ5SqS57uA8tBz/rz9cV/ul3LK+G3LZQeS6rkaz+aN3f0Tkr/dcUL67rELgnnQ1Ad7FW++E
i2lpajez6SaeiCG1OKPzw1CS165tx6tucOdjYTr7SrVZs1A2PDA3HE+BEiI4ayN7p4UVXPkZmmTX
h5/RgKnXzRxeJ42tIe7oo0vW6em+I4nD2q7lD6Iqn5UiCjy9jB+jrnpgFHO3shwyEs1Sa1+rxnOU
EvQYm1DbTJFAjVsaDHHndnxcQIi6SqhbTfbHLGt0P7TU3p+kVpPVZWMjWnZrIdJtM9hnifWL3IfM
y0bSIAF1/nDbKNxbUftFz2fQimVxXzime9Kldhoi5QE2WPwp4VfraY77khXAAo2pU8/ocsxDLhlA
CiWN91ag12d+KfWia+66H9Zk3nA9wAVXp9tpgB9bB0l3patti6bWJbRBLc9t1bWXNCOOWcii8+EV
J16iOhF1Iu2W8ASF/k1EUmkzzT/++vvX/jSr4UykhWfxyzd123Y+zGoKSKl2Zcn8e26r421fuyXx
WoE5+PR1HppQZ1lUUlXXl7OzrIrwzuJa8NfvQf/TObj0ftGocCIatFQ/9oE1xW5G7Kzzd61IX0l1
a69Qb6TQ5TKJShVSzNqc1pP6gtBjzwpMHsNJG7eUtJE/D4Wziyz9hWCC7jISlgsaZlLOKUyBeMrV
zTD0+tU8EAv6129b+1CqXC9MxAyYrqNr7tIL/SDP0BKWk+ia7O9RzcmnJtY3txv0DcGDQEICWR1z
WyCRmdtPVrileH8Enm58LZzxyNCNWZUcQiYh5XCt9KVH9dU9NfaUerFDNgFhBr7Gd8ZU2NEeo0pT
t1NYHOBDqZu2kWfNgT0REGEommxDfoo4jnJuNlROnf3gUOsb2hTOSkZeKOFMC+Y7fQ6UMd/ZAzTm
kF71uUI+uq2CABKLjPorW0z0c2gjY8UlkrQr4sar4uklN+lthjgi/USZuu0kR3tXWE7IOrToN03c
V7ghJ3cnO2MXFlZ9Zwxthnc+tbcjuV27wDRjZiQus1VLDlT35ha/m1FtalO2flAycXXjbxgDw6Z6
UUzTunBltzaKQnyv5hAcWmFT9+w4mqiFBY9Y5dzjYEY/OuZ9uJbWufM4HUHwloeyaVETU3XZM2PQ
TjB0I6DBr6pBrC+AEKPuydUq2vAoll6byXKb9MuIhMnQPDaDHLcDCDOGACt/cKGyH9y+e7NAKWZM
anTtoGGIuy0bZqo3CJBY36noZk/BdOXqZXIIq0Hzpt6MZqoluW9VqT8RfX5r2AqxshUsy0F1w9yj
c6HcRfnn3ETAQBKFlp3J22RumGsbOfwANp49NIUpDmbfzH5LCVq1tFsA90vMEW7CYm6bvxkGPhiC
3k9lE+yDTfndBbv3wRDWqYHL79IOvos6CplN9bmX2Iq7S1Ag7TQ16mg69/21EFZ/bUqNfM9YnosU
azuTh91o9g/9EjiIc/Ex40v561/any8QzABcy0VwoAnd/hNgxtCHeU7GIXkbou4G2bD2oLnI3WsU
xn7AdXszdXV620JDQyfR+5o+4UjTHM1vLaYwikGqd9NoxdfR6VDQJraBCDLuH+zh0S2cl0lO5aOk
5/93YhH349jKXMXQ6cQYhuOa/PJ+XTEKLWqyhsiCN0UCvplBKg6F/dSmMQMX+NKdGPXRC5WgOOLZ
oT2ELPYB2vCtnbqnXBPWcV1M9apxUZoRvV5+1AfSsoqO9Y5GPoUnUVfa7dBcDK08xhQO95ojFxAH
xhqIae6pHmbVM4JmTzTQ64RS7IuROAhX2voSZ0G9pzacPGZ9TdmMq0/bjc9//c19ULCt55Vjsnhz
VEtH6+p+0MvMWQcRYEziNyfTm62bCMl4EmD7bpw7IyqTsxg1scUr9TYpBEV140mZGuucjfUW9xIA
4iG8GKNaX1lZWMK31j7bBNffGo5yJLGwV1rzE2Zf0iAxa2xQL0Ze1aS9T1EFpkcsq+s5D752asdF
LWBRhc/1KcDXc647WOR//bdy/vzp+0b/wxCqO5ykQhMffkT1kFmNI/P8LbUsdYOSdrjGDewStN1L
+xgx6bnJomSDTia/uLN8MNvwR1DNup+ourVLTVde1pvCpbQLuQeIgYWyErtV3HXJHZeq4Fg6zRci
mMcrhXKv02bbSKmvCVQeATBQHsXdeG3y3m5NgEMR59bBNSWZ9qli3o60+66T/EtkH4nUSEmzJMcB
Hk7uGp5VOthdVeOpEt02oEdvJKZ2JpQcLX/bq5B2SQnr0M3k2ONLm7GEutchkHHod4SGeI3Ml+YH
S6z53spybzKFQqhJBgIEg84NOIP8ql2oRzJzKyLsAYKjpeGNWZ3ySZnSakOL4gb9YnGtj49tO0cH
lpySOr3A1J3lJSnDfeojBNf92XhigoLEsxneOtGd3aomy4erNTBwj6ZicpMyqfNmBK3bmMQTL1s4
/MKqiSqu8mtmkO7ZEUV0polVeG1iWgctDMbT5Ew/xqjT6Trk2ilYEl0DPX8LuwqEA3VMj9CA8aok
pSOoyKVsYfuNXAp3FtMULHIUPFSgNUsp1LSWClzf2x7RM+exr4GKxeknYdZkWi4JvLpDzQ3NEN4Y
7dyEU3Mx+x806NublNmDBx7jCOtt2JtBnXxC6H8KamrExfTipIq8YtFT7UYJ1btGWufFE9QhauPq
2VpucEh7JLSWVzIoX2DvvNX4wA9aYV0Ddjbvza4bDzY01QEu7Y0eIakcrew17+qLKaDSt468HcjZ
ugWW6jdadk9yRPHDloyF4pravv2ca7PwJloP51zVr0dL0x8mLdxPTpncDqx4YJ5N7YHLEvXtIRyI
EApx0qLXO4iI0j94UgbjMnO3MUP5GcX7dJEdparZcZtbSf7Z38wv7T/NcW2hWYbF+tF2NfSGH67D
PcmUnHVm9yaIj/GTcGLak+HLctyOayhThhvHqTghm51OlnvpxRKQh9DkJiSYcS+i+TUbI2ufJgDn
Ywvw+FeqHrYHJss9JvFSoWIez/h3RUIkZhBQeFzi5AVvhpeIfCD9JRCebmCTlsPkbDQ5ge/PhulK
bb4maX4wEH3egwgoCBDMuwv0KmsXF9qPlQaDa2RPdolxtEZ6QODLki9Z06cbrGOMIl3Iwpx/a8gi
a4cnRt9jHsAbKqPiPADVSpa8z7ypu4cu1jV/7h8zOl9w18Z4q+aggcI5fxsdlEZi7Nu9DGgoJcsp
HNTRdR/30yUS1m07l/X7qv6/f6HGNStF7rUAK4YYrP2w+7+PRcZ//7M851+P+fUZ/3uJXulIFj/a
v3zU/q24/pa9NR8f9Msr86///u4239pvv+xs8zZqp7vurZ7u35oubf+g3y2P/P+987/e1ld5nMq3
f/727XsW5Zuoaevotf3t97sWXb5uUaX5t4Fl+Rd+v3v5E/752y1++2ZK+2+kDvyHJ759a9p//qbY
5j8EYg/WHqYGo4u50W//BS5wuctR/2FxlmvcrQu8ghpjbl7UbQiqT/8Hh4SjLqstZiUWM5am6Ja7
DPcfNtg8YTOsGS6/UvO3Pz6E3xGA79/ef0YCwlP7tbBkmQ5jCKRTqjPvgMAPg2GaGc2MI3MC2l8+
DPEwb4MsfjCniR9/6JeNYMWgaDcYyOedrgrSYHUccJmj+k0O9smt7PS+JHC1oco5t4MJLhQFOlcQ
6t+CIc2mrOuJtB+vCru5G1ymFxlAS0xtcL0dfGnhFf1EB4MYXqis439Dyq00xnuSV4qdqz2zRIs3
QTQzUJnT8lpJuHMMHLBpSIrSdZVawW3xEtd9BKkHnJ/VmN48uOEB75fYmqkI0TuZhDNVdNDMpHP2
E61xv0nkM1xxzUsVi+hDNyX3jUojmLj2KQ7vqfmXxOn1+7CN+4PU7S8LJWmPbM+fGvmDldy+QWGB
1h4L61S6V2ahxV6ij0xkU3R7M80HWwwsiol1QCRoNLtmZMmh5kHlYZ3TfeaXqheAk93MYULciTIm
R1uvX4wp+hESELEpYGEKm3XbTGMQxSWOyD51jlkf0kAS+sUO0gC+kRMfuV5fEuMyjJRCMfAd87CP
wOGhfQzEDLLWtJ3jmBC2YLtddZx12uA1ntjrKaRWixTkVJCiGUmzPWvihW5jcmX05sWg3H9Zr8VY
EbptXXKZquGR+aqo9E0/2glgevKuRND7hH63/lSCGXDbnnw81XQ8M7eUvRFHzyacC7rasERJFKiA
O4c4s+Zs8Ge7gehdnnsmwDC7nQMuM2yKiacq7WugFd/q0YpAY4mbzrWzG8vUISuJyd4oKtK0tmkv
M/oNmvjyxsLgfbAj8u2x2RBUZ36xNcZpZH5XI27uM5rzjQsa5aCwytwMVB2MQpkegy4svWaM/TgZ
3PM0k/FEv+KYSsJggi54Gl2wqYJl+LYxQ9xsqeHt8hZqrEILgs7L3GNQqxqkfoybmaOPhy4tCt+x
B2tfoYYDPVFHQUlwS9NThGcWkitvjO/07EfoVzVhapmUxj3Rb+Gg2EdY55uarMOrnF6VFwxjuaPG
ooGXNyvfbTlPgpQPzlbabiNMedv1ePeGUe+Oc9nXm7i3vzKXxRAxlpOXlkJuG7KW/LlVP49uVPo9
hCHfxFNAr+f7kAc8ZWweXFE4G0nDM1OGq0zNH+ZQ44zLIwzhEgleZnt5koitqgMw1npQq3X6QIQC
zVjcNpuuIQQnUPhT6X7ui0lcim/RLCavH5ngTcw7IjU7SIZYF8u2qlWHDuLRppkyuU+jgEWd8uZE
LmtZ2tIeRfqjFut7u0oeqPpX26xVMexq+Y8Mcd5M3YnREMGlWwaqp9o7R5OsOxwkTE6tgbdtuG5R
zz/zZo07PuWXKCYEKY80P+eCtE11+6WyCyoPbnWDreeRfiphSibCXJvUNeFm7blNnuC2X9H8ItwC
/kwLWf4u+aqhw0wGIsIWNyUdCQeFg6p4Q9lWW67fowdLC3DiPMefA9CuPnYYv/BDyN27LndG6GG4
B4R5JpyRQPV21DzAhAOLIvOFZIn5pBGgmo99tR/sntMvaPGU6O5jLtSU1gczhzzR7J1qgm8eC69L
Kn5LVJwo6Uu0Zmm/UxH21obsr0sCDA+6xcVIM+39wDSdHFdPTnumJm7+lOoNhv+s2pfuOemqfUgq
k6JyfbCWlqKuH2oytqIgXtj/1WfLGZrNkBrVvoDpweLhuUhLZr9Tt4QxT+EB1ALrdc0CnT0mn0gm
DTa4VQJPwPvf9g1z5BztWWs1n2aTC93QPrYWsLl4cCRuAC4Xcxae+0oLfKQYNxP9KbvXsRsPdApk
SepaPD2VqTF4EWun+89zCqcmCbp5OzP/7jFyZrblg4/b2ItuDQh14jvqyYhT9Sp3ITcZS2hMfD1P
beB1WJouuAfFprVeq+Vy7XYGeQlAdNzMflWYIuqo+feKDtOur4krRzof4HBXEKgOJ0UEm9m2vpuZ
dg8Mq/K6IFa2ta1thJjxyhfkuLcg6rsof4akFpFvFmOKVaUWbzA+I5wSzjE42J36ovZRtW2NcI8m
mIpgqR0klWzPDbojahnC32LARToJcdL4UZFKklhcMKaalYRRR/5MWPlOcwJE5ZYKH8dNL8Gc3OvF
xKnQ6q6PUe7B0KOLZQYZetaqOyg5v2MmIqQ0QMECC7wpG5S8czftrIk8OSMjdwXWdJklflGAEIkx
wfbBXVUHO5MsBN9wOYlKscdA+mUhCGwRG+IHCDuM/Xp/bNWBzpIOccMSAgGn86AWWutntj7vrFaB
caj2x5mM051R2gzFKalIwcZhGw43n7EUxb5KmHiIQN7V2nzM9XBrhuXdmNLDiDnlgAGmfhhEX8mZ
sC5SUVlxJ/wpVofwO7VTrxozT7rGdebmB6XBeYHj0sBiTXnJbZ3Bc4fh1ekrdObOXo+Db0zxn1ys
DJ5R1VtpZeNJnQsvqabXRHHkpoWCzdcz7DUaZ61MXhGCHzuRCb+ynqPJeQVap226+lPjKPshwRlt
Ds+QK6ZNXDU3SnzFRSHwNds9t7DyA95gm8eKb3YXCqjg7YVxgX8mjlHKgsfu2y2QikUHEHqMbdO2
DcBUMdvYp2VA2tXRqln+SGUQnjM1L6MHGZteUCLCkw7eQSsrpiMmTXg9lldZa9wUff8pgTfuRaNz
kS0nV2sYlyII5T4e8ewhTYP5XDzXnZ14NVc3Vir2PtIaApjIdydY7Ls+Vs5uVIybEiD6HNeFF2sJ
aTLkMg+jrZ9lO+05uRG4U9CqEM56Q8d8pULKkqb3eRQ+5RX5Ir3YJVk+UgoXe+lCm0ydRxMrmMdv
bh+o01aEdNiNkLMPJcIuGol7g1C65lRbOT8nAUMgAM6lOvmTdNRhKWqUclsMWnZab4bWysgmzIot
LhwG3AELL5Lp9BgsWaL1Ekv682Y9RtN+eD/GCcCUUyCrjlGgntJ/3TiWU55qPHFHRe6mpi1OMTqc
U2RbRMGs+/w40yPeLS+rsoaumkpOUU/vqiuh8gRRMR1jAIFJRzZTVINWY2F4amT5+02CFeF9d73D
KgexWf8QpdWdxAu0LD+55JacwjjITlObHxtTg/S5HHeWm3VrvVkf0XTVqxUzxf55aN1aX+P9NX++
nFYGjJLllFCTrF7wqBpEBT5QbHGPyL7JmFCS61DmaM8zckxP6wNsvPN78qmPtrX0G5XlvVGnY/P9
n1j2gy7u/JExiwaZkZ/qXhanOrOxu66b68GfNx+Ora/44VgQ0ZxvDAKplpf6T0+FuZ4jJoJ/U0AG
24ShgoDPLKtTvdzIJKxOJbiv2V/3qbN8SkHeYKnkG/35tcZSL06pCtWY8gFfczrW9cxsnweJcfiU
EfC+zddjqi2LQ2PSrvnXObFufXjBOgGxINA3ALLOSxLg/7hR7b486cvNeixqLNw6KOUoafAW1pdK
1nNsfcH3TRmIZz0pxHacAB51SpWf1q1knvhogakug0n3vW8izpmUMiu9NH6tIrcnH+dGdhJFepRa
E1s0aejNv39tUkIu+X17/exjwdW8sNpgo+YjnwQ+VXzA+lic1i2B5v203gztBdmOekQsSiqBOtb8
ReumrASfnSP3VqUk/Fkt2j1+RuuNbRNz5JfLLyq32mnjRCxqMGVZ/uzy0yE3vDlNhJif1t11S112
zT6uVH/dd/s4YSXabgPadoBbii+KizCmiHrpjRyZkqaG+1T4jVLWj5Z2ymsuJRiGvoKG2Ccoru61
5sqc6uQefsDeIo+iDur0ZCtDtK2YSu+QFcEOJIhuC8l/yBHb5AXZw4mTwQ0ppU8bNt4T+cFw2RnJ
cr1kMSfoexUkIvqODiTOtNLUWyqSZNWk8aGZxesS33boO7ExEuTN2kx3w4rV66pLQTZGhuM39KKP
QJEnTyaUzZcsn0Zgrx6IBaM0HWTXul4wQoqZuYvN0ro0REL9E4+pBbNWtUZq0Kp+7sb+Sw9+d2eW
cPJDWcOLS3WD1NsJ8+6Q/+AX/mgy0B9rmjlopEiH6lSSfrKumzbpsAmJF0DzonIBEzQCJmUyL64T
+C6jghfKPrrWDWaEWl2j8AgFuQ+J3lZoalhqlsvpRyR4dhqWc27qgfZ46+bPgx8es97rRlzgfj6u
aMSXunZIGjLcy3pfWglU7OvmjLNzR6DsbVBwps1OVJ605Wbdfb9hWfL/2DuP5cixLE2/ytjsUQ0t
Fr2BckUd1BsYmcGA1hpPPx/AqPJIVlbG9L4t0xAXcAB+HcRV5/zCsTJcnpterY4Jy5kFY/RaP0Ti
Tq8m4IAWeD6EQaojGZWbSVwGf7tRO/Ieb6UmFatj2izTQZ9uzp8FRVG7g4Cc83asXpf44qwjFsWF
/bo53+K8W7TabMOezt02lhnK4D5n+zlsvTQzi2OV5SHH1uJ5k5lJuxv18ZDAsOWFKohHr02Bl502
gk7RugSVPo+dP9hK2wY2Fbn0BjnjXV8Y9BVcu23CdH5DDlSkI/nnoaqtVEdingc8nOe1PZekMrAV
BVxWxUBHANdigytIpm+sf6nt76CbMR9sf9cQugtgy/XvLq/jEkiGJ3QUJqcRBZh162bG6v6IVh2A
RjA0DoLSQGZADJBbCOXjmFTy3mTipK0dDPPyEnAbJYu00WfpfAxNAJOQtWxlbqkGbojW1rFYh18L
tic/GShjbegx0hF4HudxfBAIhEOmXA7YvMKppaMa+JVbacjzeZcJ4z5U5BqwSjXvtEHes3AFG0LT
wL4kjjOMmKnLsnWIWFP8rGAzrpnhQowQEObbJ8Qc/LKCmtII9THJMNQwh9c5Gfvj2M+7qhJlNLoZ
IGU9bnwVaW0ya+Wx3cbHJA07sITsT9kEA64NrMRLkLjOWkcDXGyEy3xUs2ZCHOKjWzv/bZN0+JaD
sVsl8HKhaU9hMqOrgszGuB7bNm2Hq1Vj8Lil9Q3brts+QOKNrgpKJiMAojhs+7SZ3Sjn3frlrPVG
52/cvmu7/D8eM9uIe53vsJW2687Hzrvn25yrdz6W1DTWICRm1hrJY3C+83aykY9MPT7rfr4mAue+
x4TSOx/6PEWQDaImWtfZfaUMx2XuhyM8L92vGjw2M9p7ORux1zP0ssSnKQvr20fwCkSHSvTkuB0s
l+lh7LrIV5NE3y9j6BhLUB7LsIxdFQ6cLW6vzPbmbi/teTMZJmycWPabJamgfN3CpGyOJgrDJAkZ
/scFGOFS5ECti1JI0HZmHK7QF2H9v9Znq4TYDN9GWS9805y9MFZyEF1GC5OkMlzTrMB05FIMT8Qm
2NwdkdiLD5HaJAYAWYC3+ToDjWfpRso6C7c4iDudlHbH7R6M4ig/joiI7Bopo1+Khh0AvB9ErevP
NOz/JhZ+k1hQVML9f5dYeOjeol8TCj8v+JlQANb+D0DtpgmQiTwArpj/SihIkvoPcU3eAxQj4YBs
9K8JBbJqOklV0dJJOqikxP+ZUDD+gaKVCFJeMtAgImf1P0koyNoXzQmqppKxEBUkjRQVcuhX24uS
EAhzI3O+1CUhsrM0LDMbiZPq+EtRN/qVTQB48PhZ/HqCmu2U3IZaPbKIz9EjX27iCHwbmMxuVxh4
eOqj9TiUcCH7Ur0I5zpGzkC4iQxp3EOJvGgaYTyqgWp6grT8mEohvimwTHAkcES7FqSDXzYCgH91
iUBvh6vzt4wwmgF/blk77Ch5YRHxHEmJYWfBGO8rlb4yHaednPe1nxuWiuccazHmJagS9ngBtPGo
Lc72S0ziD+X1VhSk0ly+bUU1J0Z3QtJ5dIcA+n9E9/Lzgnhdcn4+il9us131y1PaztoOMoHexe0i
7fokGkRv64CklHH7eSsG/Zj5qhrda2vPtB3aNum6vBDXEfCvjqkjdi/29kmGasnPIgbLzO+3K7eP
tsvPu9ux89cQx+HCbf/fin//7duNzvcN40o7zDEDHpZ8Fet+ut+tNKy7W+n8QbvO1c67WynUiEDY
W/F8yfk22yXbLn4/kSPia+v81cmSpi+gu9Yv/eWOn0e3yzFq43u2YmzYcJejz8p+qdP5+7Z7ffmq
bTdaXwpBVkHr/ev3VNO6utr2yQnJTlENTNJAmMCN37bxNs6r60i+FbN1jNdzohhhU+62Q58nFusH
51M+77Gd/XnS+vF595eP023Q7VVWxJ/F7awvt9t2//PH21eM51oi/Q0Yw4pLQnLrVDZZZzSszX7W
sA4Fwh/WKFRu05GJ+Nwv17XFdtJ2+ra7CBEexXfb0e3A+U6L3nGTbT9bb7+VzlcW29zhfA2qlUSM
UF2zm0i4VirmcJ1UNLzM52IfFM0xl5gpbp+DskndSrMQIBBC1oWrusfQG6qLJOjgpuptrmnaQVoX
tcE6ay/i9sKYB8E3OmHeL/HkVFvsxFyn1J9FaZ09azxNcmDrXPGzuB2NOuOkJmG02/a2zXbhdt55
95dbbge3j7cTz9dtxwI5HRwQrpFfh4tJd5yX79BUIneBqbuss3WxyFQb5Tp0IrPu9byKV9qJTr3c
unZ97dqlvIFew3yD0OY0Hkcrno4qfp/7YoFYOwPvUuv7UstmV94WhFY+EY/QLhD8mw9b5GqLZm2l
82Y7VuhK5ZYyOr9beGLBF3px8hrLHqFRnlQijYwTEhroTa3swohY3xbcy3Sp9uMFSG4+jUyJVlZh
MAT3YEZvSU3gdbZOjjrIxxBz69jddvOmtlXcMB156FeFtnTBBWNFycamBKx2IK61hT62cIhBMHaN
ZULCrseD1D9qyvCmmL3k5whonuKir05W22BNStoO3Vol8Cdp+RZkpqNXvbiv64UVi1i3R22dvm0l
5AbUvYFF9RYWMuMGkVMd3+UtIpStnXdbmSxHtuL5YDyI18oYLf4WENo20RrAOu9upQZ7El/J1ast
RrRt0qiBzV5Ih08KZrRRNMPrWuyEnd7olYtTE01gRoHb0cO2dQRxcIumv0H1kaj4+rIq6+b8+p2P
1Rm2kMagZm5mYLBbljiRrK2gmhV+87Y6Pe9vJUzfJ77MauY9lE9XMIbpmIJi4y+sVHR4BWSHeNuP
TD6aagBw6SgP6IUYneq1QV+7s1gsdm+OguSI0JiPn8Wu3lt9Kx+iZfGDEd+msEF0LSQQZYch8a+o
sI5pKWH3tG7q/qCOELYIhZlHLNrNY4telBvD5rRLcgIZKWmldY3QJ8AVTR7rXCBt5NCGeC/Nt23i
z99EFBVQVfk2vZrRrkcUtyTj4iyP2R5t3WgXEo/JHVEGAOCk32OQAzcxOjvhM7aw1eQ24n7un70/
lOoK2Sy1RcrfFSNvmGTHM4bYI8QLot1Bm7ownXjBCeJGmr1a/d4HbyS6uXXSkK5xpMLLJrd7HLHI
E2DlvuXKRQ9LITua06k3ASChRYFAmquXz9F8yJcPGRSjNtpQwuLR18IDyuWiQCSXtLgD2dsf1Qdd
BR1+UJTTED4ZHzoSHdqDZoF39Rpp3ySXpY5c5a7OLgJ8q4CGzCc1vSiiy0Y8VOLebNy288rBUZF5
IFtKJrVSdi2PUxZs8Hu2SrXiS6nGaOAgmFBTHOHHVLU2SrQkF56bCYyuxx2D6joCLlKgoOQIAP3M
uyJDnuEpF+BphTdV910fdqyuEH50yaOYA6yRYwIqA9R/dogEzTHNvdof4dGF6Z2R2QTpA/EqHI66
uQcUF5h75W0MF5ZiO7E/os0jpxd5exhqp0T333LaAaUOL1PuY+WRZVN+M4e7GTCotVvxij/kzBGf
m0d4/JO4V34kui0xX7uWLvPWFbI9dBo9Qr/EXuljizM8JqeJkPR1GLvSQ3cZQ7v0AN6ngV/iWtwd
ZqgDyq6KDjke1c1HZ5DxPZHLNFNHivdl4OvLhSm/JwvzyOOCUm67XIjWLcpIpY4d7y5ajo1xk/an
JEZhhXYBSgI9gCT9UYaP4EdC3qNTZa3PmyS2SIqI36bbwg9EDKD80YcJvKZTdCQCGiqezh9w2IHd
0H7QZlXte4Tq5uQCDDG7o/SjbG6L9FCRgBPXB8ZzEhB1Cbojb6ds7GvzQNo0x7OxdjA742bda4m3
4+TEk18WPlARoYZU4hTJZdx7heUgy2agLNPtIW2IF9WdJniSem9l8BT3auS2h7xDG9SdWt8oIZV4
Y8PU4cIY0WtpXNJSCIurF0s62970Oj3gLY0QneVl2m0nH8ZIgPZ4oWGUl/jTjp8ZYq2MjXzfHcbl
pBe29JG86gJVnYB/72TYKvLdmMPF8MV7WXBV4UUsLmPjOn7WIPQuO32AEcwM3MlfLOXY0hTCXS7d
VCsXIb5byFIuq5KceINtlQgsI4xcSfXxeiZYn+VwYU4YEg7YJSOXlMJtciWC+PjG9YRVLpLmvct3
KcCMRLrvzWuYB02yz7EwnR39OwEA68HsHBQwrvDLIJdIfrW0kFU9RqTUVH98IXipG7BuQHj4iLOz
LCqfSc+iwd1XtqK7Yu1yl1ZA5ZIoqsszB2zlGJfWlXLKd8W+xK6784n9mb1td/gl8cAUVDodaoJD
s4KCAxgqA9MKuzr1z5ryTPbZyLxu39/J3wPFS5s9VTNI0gRwUImJVDvqBP7dzC9A7+iKbTnhQ/XU
ao4a7xTrlJ1E8M6iX8rfisDpRMeiK5ZGBCgudNGP3vv4arHQJzkIbxl/rrpDwknYtWAjbQuqvZE4
8UPxhE7DMbpW7yGRLndR7IPskOtXRble2XtlD16BOZwnJi4QDCW7lEBvq5dNcAprRAMf5tKvTc8Q
TlZ2O0RAN5z8NiaSrwIpQtTKnrN9d2M9AWOz/igfjVOm7qe96jXf4MlX6iG8XU7kqhfJm56sFl2Y
nYgjWeoNJvAFZ0HA7FlUjvrigQ1DgWDfIm5UOQFMR/jgiy0wC6b1XVTCPYL4/XKvLmRKbkcWpe0b
rhOA7gzUukiiavyRUT8EP+CHDdQWXDO+3ffR/bwcTey/ILTFybHPPENHNupbmPwY55dBZfnQLhAb
n/IWCf7uUg6vMUZ2gBYMoo8Fm5jtMvMO5HRW44J2oU/7gZ4lPqKcEtdvY4VG+KlFE8H0UoZC016x
KZNdmFCM7RZVH7RoKUv28N1EUci+jp5j9cTd0xMLmkhBjB0Qrh3dk1rfjXdla0uyu5AQT+wM1iDr
bBcL6Hqyu3dIUyWIFXDu7r2IHYqjH2VHsBPfIIXikv90qqcKycSb1GsO6q2S+ouPXtlpvtEbT3kN
UOd3Ss0xPN40w0tHR/xe0R08hvdJ7IjfsFVLPGouOTSG6GlC6gR0fmuHD+qN+b3ah5fh5QcmN4Kt
XSXI9OLBHoA3cgTeWHYET3DQ17xDO8UJ9rnDM7UjR7IjX7v7w/6ovP6P1tddEhG2fKNcFXv5ZqZT
YALwoI5riymekidxda+0myftbsDqFv8r1Z0qL7jXK5t/o+ySU8fSb4eDDhMZJJuLH6fhDfID1nlm
sgOkqAXEjW3gbOHkREBbbCKL3eCHo3fIeOOifQQa77XdVdexN/W2CGGvvWO5BD07WJyw8WcvPqru
4BB6lNF9U/0B4+SjYjggHt4tG13wPfQHGBvS00Ht3fEVP1Plgojk3ijt9kr4Q3yUkFWJ7fYtpBmQ
pr/V9vmt+BAe00srYUgACwXb62robIyOdwm12sW35ovAypAe9ylPPcRul3eDWpPUtwGYRuWhdFhp
AVRnyzFU5tz4Fhqm1tkGj/1JpIURJmL19CDdy+QavsmP7RUWf/5wo11M+AfdQGZxFJeX3e8tR+Wh
OdqFctFeDTfNIdi9CqW9XCwXSOn6Zu2Ee4FdK/Iuad75QmNjd0II5x4s0TDY/sIEYYaGFnmlDQLi
arnQ/OilO2gDP3z2zGNwfG3fpov8anLhA5k7Zh8X8rG4iCAw+MCpnNQRvMxF1snu7eQycHKbU9zy
MvMtX3aSm+4A0Ky6T6+qe+E5vgPO+ZbcW3Zyb9jij/px9KqDZiPkQcj9BUVzjBRc6x45FB2wD3g2
3p7OblzJZ9R4oifj1eEJQ5NYsZoOb+wUrn34eLPcNRcmkN9DeiXsNde40O4r13ADp9hZN4UT+8YL
ZByBlOKl3jjLCyrjDrAxhx5KJCdq6y+Csgf6yODyAnzf2YU7JiWH7MTr8Jjcdxfjj/TK3A0X9Ru4
VXIcxrP44zm/iu9mL/gRvRTf873Ik6CP0U7aqccj18F6lf7zW38JXtbvX8WH+FYHH0TfYuN1w/Ze
/ChcThQnZ36QQHLa99Z7/9rJ/GXTU32b78039aF5wXdmYTHiqG/NS/IHbhhXSehO39ITausPujPc
1LfqQ+qJDg91B7TWFp3FhVZvv1epQ+/jt04BTtfWLoy97pTH6Hl96fbCEwBHujf4avRwOIpQvARI
zMHJzm+lfXHNkHisP3hXy4essA/LKfHbh+WEhYPdPZXQxC4ZndKP7b3vnvBohsXJ6EIrcqcTshgg
l0lYdMg0IpVWkju3g8KhPccf3eJ2T3xGY0JWVZdOJmsUHg0mAAxYPCYQ04wZ78t78k1AbCV1Alx3
Bx9bapU0F6aMJs1EeBcv6Zd1B2LCQUC64aq40Y/hfjpM/EHmq+l781KzArUVn/e9uB+Zkv8Rwixx
ykfhevElP9yXjEiJtG8bW3wcled0Jx7CQ3yYPMbiAQcKTzkKl8plV2Jpc5d/zEztWhe1qXR26hDe
D0PmdJM+4SQD3Dy6ne/EnXGNI8J8m142J6YU2pTSVsSX0rG8YR/cfMS3I48adk5KKt0dmSofk+v4
dnmatg5w6yUCZrcMRKrdPpQfoc3T55dr7z0XkuAqCGDYMcPg+4ggs6M+dofCnQ4SS7W37ro+Wu95
5gmCM95ZJPXfKDUv0bN2MeBxudZ6uQgTp8Ui2+kbh787PMUn8aG5ThENXXY5tmdO/iq9169UEZ0d
9Nbrj2G+WFDis4d3+H5UTyjWzpiOjSnCeNnSLc2eYMuNPR9n733YM8NjrXmnXIHOtUP6ClRhveaa
vpRh8hWJl3HetQ/ZNV1edj1e8lxB/jq1J5yQX5Wu5WNEC2UK5Eiv4iFrbP3C8swDDR9PdMupvNot
9sDyXH1nXYs78Qricudq9+ET+Ad3Jl6FBQ+NN9y/R27laXgvMKZNt/rFYJcMeMk19Z5qD1A17WXy
WY091Yw478b35QXdOu279KJdm4zdiW9dFU/VST/AY2od605OvNFAT8BjSJNvmA4Sh+GlfZj2Ct1z
c4BN5qKo9Q3hgh0zVO68uzFd7Y45xfhhrr8+PGKcvFv2/cdAP7HP961TO9I+8ZNv8W16q50Kf7zz
G+Sfn2ReAXjcgis/QJhtb2mzqwe1yx9Q/VBit4g98XF+m9+qm+Y+vcuvYLbTCxp/oM94b3yTrpvM
WQ7BUd+hMnwL6NBNXt4TV7ibTgPNWdmv/+lwREGoNo7+KL9lN3CJoSiN2b5uwdA4wrOY7UHdpEyh
HNLKz2Z0yUgjPrYB4nI+8+Kjfky9eGcR3j2wXrgF3XnFNJO3Vn4A84nML2Jy42G6D4/qwVrcIvFl
01uMDxFmtBnepvrMX3HpXOO+u7csNzzqvEcw2e7LO+uJSryHOyb4STL4G3goHZhYQeNVWBuxPtrC
bsIaiDxj6j6P4aGK5I5OrID4E2YcgHvWkrSmEbbSZzQKyWG/HJPbVQywIFVNOHnbbJGo8+5WCucR
rYJRARW3xnS3+pgkreEoIt5lSN/SEdxFFI42Oo3VQalGB+KFcZBG5oJDfGqF14FgDthhn5SKVw9y
vJ/FMjyatOoVhBCT0ZeMtNyLIjJrxOQhLoQsgNcNSxddFPTDhlNq1mz+VmpXhNmijK68Zlrbz6Tr
mhMmAJQzCVqLaSfGjALwx/WsLaFZwBeLTSKYJqDEBp+TUCFCUhR35VKj+F4oLHiXFQAwK/VNoxIb
jHUiDtJ6aBrx4YsiqUUFKn2XOp3oi4xLY8SMuppCElQTqW+oyc6UZpdzpTMNWpFVRLVWvBVaGY6G
7hJ+lGgkTQuETPAWnl4L1wRq903YZHSc1AmEIlji8mlCQNLpgYMC8l5zKcaaHtmK/aQT0ohRSMq3
kO4W6N3iulvJ2JJ1I+zKPAjzXbICJbbNvObv5A3s8K9jFb5H+yYK/bCYB0Iq0tgcu1prjsO62Xa3
jVgRuMKwAu+wNQ66bSrkmmRvK6KBedv1+UBmnjDtZ6xWXhDukeuYLagjYR9XKHqLBhDDaY2Uz/8q
aUC8P49tH3zZ3c7bLkuFijRKXsyvEh6YGAR/pGL7gbapQ26VDiDtaaqoAZEgL09SJ8tHq7nKuorf
tUFn5hWyVkvKtEvK5Qoj2bGHqST3Cj2RSlS8WrM4U0tmbyulpnWCmpoiFDXdlKJeSF5QE2XM694Y
TpLSX/c13NcBucPjIoNbrImqZ7apPxqy2R8+97YPLNE03BiVCvuXg9t1n/tbcZg8qzAqlO6JuWp0
+HIDkLELG+LHrbYCWD/L2+FtU5CrPILxAfKwnrrtnj+t24CI65Dtvhz/vIvSr1jJ80fgzG7N3uj8
sjYU6ECwL4ZZ1C5j8CqLLbdzSpQB6chJ1Xm8tMENtyVgFuFZ0vSCYQLC35Z6OH+2lcIVkGEu6Iqh
OklR0etW9LaPtk0tC/zR1BaTGlxL0PhYT9ouInrd4U2ypRHX75uMjDM/b3U++rm/XbBdut00MVKG
4a14vt/nmdvB8+Xnaz5v//V0gHrYAoDf+HLJ9oWj0TTO2BDTPt/mfN7Xmv2y/5c1O391raXZTrYS
Ms/rc9tu+Uvtf/l1n8XtyuD8jH/5ps/idsLnD4SZC2kjI2p7rvN/fCbbNxvtiqfazv7lm8+/88uP
2U78txqcv2J5XTr1gTTdS7uOJMXa+S8r8nDbfDn2ZfevTiH8T1zry22kLWl1Pn0rnc/Zbltu+MTz
OeeP/+rY16/ZbvHltp/nGMpy15Fv8/v1931CqzaQV90mn7CsDUq1fbrhnc67n+go+uef+C00J0gr
bp9/FrfzS2JN2C73u7+6xRlBdb7N57eca/MfrzvX5O9vs513PmW73/nYtGbBNkDN/2KPfoM9gmu8
wnX+65+M4X8jNcNHidv4rfgTo/nnVT8BSKb5DxN1F8tScdYxdGjS/wIgWeCPYIfxP+R9EBBAif7J
aFaUf6xyG6CPTKaUiMSBTfoJQJK54SoZg2on2nGigvTZP+v3/8NoFvn+X/zUNAlCjwouapXLg9um
fZXIiedm7Euc3gGYD6gYRKRjzGa+r5fUT2czdoBnrYZJqbWbm8nRpnz05QykcT2QYasROUxlfzYi
ybb09MKUtHlX1JdT18OsC/IHKSFUQ9sGeWoKnpUh8dshA7ELKkwZwIceconZmdrtagLKR11uXjK1
zv22IUsZAySALJT3TvOEA0lUpzujIYnUEqCpymcg5ItfJMRacWY4JINgOZPWE3EJjIvFGpFyXVQ0
G8gepXVvupi07HDssghwU4k6f6vhU+3Rrrhvapy/mpDfWoqd5QzMRWxVkrHUJaFQN6YrFUJPAmkQ
D31Y7bMoDj2jx9OkEmY/yYmjRUX2VuXcoKlmBv059/FcKMmI1xOKVqwjoQRY5njdzO0eywjWfhbe
m5gw7hO8YlvzJZKayoV1hflmQt7ELGXMJcqJFV6c6MitK6EbsrixVL3xcwmyYxHLgLIFk/WcHnhm
aCDhYKqvc6op+1/e6J9vzP8p+vymjMGp//f/XXn1X14QFQyeCllY4Z37N+eCZDaboRyq6lAp1r0I
vMTZNpmJyxPZdiS+ZgKDy2rL0FMpleXyEhs/H+bf1+XPykPru6qClgMsB1oOU86viheyIIlTmELA
GQEzwIsuXhRciRviKf1NKOfIuBYfMWpJf/+t0srpP1sObl9rKLIE2s/ULNQavwiiLb0uLW2kZwc8
hi9EKHcsvCXkKUgfNF7Xyc1uFpIYqZeFBE5D3g5B+GIXjN2Rn6Ef6nJ5/PsafVGO+qwRur3oRtFg
TVGk56h+sRhLRLkd86LNDmrEg0gK1HBbq4PuOHa7qSQBKvSkznTI/J6eQIkossUXshRe1ALXSNFl
JxytjwGmtwMPU9pZgA22W2G66k2IagKoTr79faWVtVJfH6OGSg/aDthhGOYXvZKQFoCvYEKlrWbx
43YmswAktxsEA90tXXKRMySNO9YvuoSmYR3SDuNAxMbcEksPw91anwuyW51go+V4q+MtFsX1Q0aC
rJ7k2S4jF4yOhdlt8t6VFRFbuU2PQwDdfBLmdwANV6wyeRBy/H0Sps4PNPBUCMTfyWbdeX1m3f/m
F68vxpdfbK0oUdNQxL9QyppSvBnyVIwPOJYdFIFpX1PH+S4cHyJzkS+QLGPNQWgZsYnkKKkLiXmB
gFq26LFdjeAlKoXk0DDkvqFDJRUbzY9h3+IkCdN1su6HWkflLbjqg3QgMkQnYFV9Rbo+eLMqnMy1
vk6PWiqJfqH1b3WJMlKDISsi+6tCHvKtoYr2afC79vJFI4NmqoksqQxVNKxV5fRLe0Go1JjzXkkO
XWPd4+sx8siXayyN33E67nf1j2Iu3UKWhJUQ27oh6noe6bg2XHwQQMSZ9RNagDqZE039nXjZX9WN
+kHb10xTVeUvwpCAkDKla/TkUM97sUlJ/Wflc2k2DAmtfl8JBvRXYlHbcCBDm7X1SrWLUCeem6Gh
MA6kctdm3suvrRG9r55NXhfqt7yWrdsPNQz2jpSatDQ/NFU0YTDeL9YMLu1EMvGmDqVmL8ij6JVJ
k7tmlt+0yaC6Ai5KlVQRiEni11gN9N9Izf1FF6aJyAWBZdZ1y9DFL7IlaZiMcahXyWHBY8nVsuRG
bRcLZQp80owlvi1qxVWLbjd2yskK2FnQvrEh2N8lOYyJIobl9veN4+u4Al2VaiDPKjKVWSHYX6qk
EnOSsFAAbQ93g+zKci1GurpDFetQZIZ6iIAj7sNBPMmWCZ7CaK5iYxScNpd+V5O14/mlmW41Qc6J
18E0RFXbVAR/7U3zDu1/gWbaxWQB1e8t0qSHPAtRi09GZJDph9I5CokyrC5joruaa+27vEJba8xI
jnXGQ2bKkIn7Rfc1GTNuXf5NHZU/iz3BDuVpadiqWaDS195kHaV/qWNPAK3Ry4mupNWurE5CBA8w
lWqRVMCj9RXdySUUMW2N62BfRSQBlwpHBFm80mKCsJb6PU0AxpnVd9Qlk2+TBEypGe0hMfMbWchw
H4jJ/hFBwAttyYnSysJD30fEuWa5vcwIZGA3TAjXgFX+m/fgy7Cw/jJ0RhnTJWiy4PG/tMhhxvyq
1rr4IKozGUEi6hG2XafYXAnliObYCi5GhdytIYWaaQU6716gzKh5tyXBfwP8ZLEn5CD8ps1oX2Yb
a8UQjuSBI8/MXBzpoD89cogueGsFRnwYUY43OtLObVImjPXzvSaOCe5AJMPjdLkzA0VaHyCZqJWs
guUZAiM5k9CQgc0oEJWfAuFA7NCF7mQcVHmW9kvW+gtJcx3h0mtxwHfcGHQwLEAnsZjQ93EW9/dI
BEp2vyTCW5mTtVSGFu2c7vuUqpWnLhJyAGp/sbKqxlLLb3t0bP25jEfk2VLBqWUkdaxybC4is/se
DDl4ih5HOjlFnmjg79il+1qrujdzSS4n+cij9tAQzfYWgc7eCq2dkC4k00pSpMEa6A6oyO3f//GN
9bX90vQ0XmaUZFghWdAx/vyMma4GBDUFYQ/6vtmPyPBkdQ6baOGHZ72m3yj5cBtYeuCYwVD4NfRQ
f0E124ctYaPyK+9aPFZsK5001P8UNNHz5GY2RXceSgibZfFRKmrtI/2CtJ/V7mnP5iruiQ8I00wb
Ahxulp2K3mYaWH4tVtfIwqgvFa5WgduycsIOJMvgH1nPQIl1N2nk2FawyEFIQ4HihnZSGRGGzgSw
RAH2DWE1ncZUdKp+RPTIID00kmsPVVDOkE1W6zWV9VPbvEXtfL1k4+w02Nr7CiAATL3DPS7PpCQF
0AZh0ER7pQZNZJYgf3Qg0mNmvWqhIN8W5XxNjUmhNiUi32VyVJfpaIKt/p2C6pfxkkZgirz/Iis3
5qr61z+QaBVd2WY8JSHGJ7sr2us0KMR9NfWWPUtQQDTAiSNo+trsmMhMxT2CU6ltmOUtspYKVmLy
ZSqU2aq82AJMAcv496/QF43XtWeEu0PzRKTWZPt1URALMi+R0Mafc+F6HL4Rd0fqQGRshxYEPasg
8x3PyNuWi581zH9wdHydY6bJBthaIp8ALhZ4wcbCAuw3tSNe8OUFN0X0p6FYapplQjP68ws+my36
WlPCW9bI6i6GS+yE/fiaEczzAxlsYDWN8wmPn/mEtZjiaCDTlkRGdmYd9KI6dP++Qsrniv7Pbc6E
cWRg+MFSiqp9mYdnTYX6SC2TmVQy2dWUlhTexLRLgmQ+FMIzH/ldhHVLGCMdnlcfViZXb0r5Qh5G
tEtFaf7o0TMTBDRzEIaKTmr5wXSmPwXGiHhcoGd+FCs3Qb4gPByhh4E0H+16oFUMEh7XQ/YY9qTF
hqjzhnQKbxoDJyNMvaoDf8pLBJa+lxVOh6hmVnui0DeBXNLOwyE4GjxJPwpDE/77oAC5jt+bJIou
Jq3G5KJsBs9KmAVrFun/xLjpmWEcI4t6ovU0tyqSydCKyWmqpKxUZbL2dRGe+oxbJRY6iZpqwK0Q
wztLRyqnjBj8sbggixLkILeSAL8a2Iy7aGh/8OcmbZEMii/P5ncFrQwvyxp+VJ44nYmGWxEtwx4e
mSPjQnMqw1hyjUhN7mXzhYeN/Gsx3gUY8qJcHS1u2KWpo7OAZpAzpQu96jQvyMLxEREUQpktKcyi
ceOdHgIYlavmxID6KgDXvFUmzVYNQhLaMuM1NUYaWUYiF+GcoJtbZuh6CdMpznpS5nHOfDYPCjQ3
1Je8UDXmerGbWoZbpYJ+uUygnHOzJ0/C6AsCfLWy7zOQjlEQ7Up80Z4XeZeq8q6JhvnQ5fKPeUnl
uz5D6HqZR+JAoAjNdrVxRui8J7q108laus90gle5JFiXUqKhSN0FV+iYA8ApBtCz08hfEqg0MXd5
rwQ5JBaoPV5lWOg2dRMG4LBWbioZ1zdFLfaBrEo7VjfyrpNp1UvRC4dFBTKgCJivIAH+GGLL7c5V
cdWOk0AKUUmcWpxaB0f6F7NbMgfjV2QjYrS79dH8A33lyi+MMb0gBgRAESC+jcdJc8+yOff1PjW4
cgYNISDJDikiBouFJ7zejN8RnsI0WcB9ydTQklSLOXTbsromeIFaahu6sdGelCnN9xg6PKgLKD8m
VaGrL/+Pq/Najhxnuu0TMYLe3Ja38rZvGFKrm94CIEE+/b9Yc+LMxHcxilGrVJKqSCCRuffaCtGk
JVeCwxSSKgTDDJXPbiRoC8HK2/Qi2NtufyXUOQW/hGvXBuOgfGI/LEsWoLJABrltpRf46CMBGuhL
a02dqvS0mhu15LtmHla8KjnpqnuYMeluSp84xbIxH82OTK+BY6O0EbkvRXdfx7s8IoC9syqbGVoA
GK+29hxx7CP0qmoT99aWEDI6bz0JNmGgbChOjPLglMCpdyHnWjXQN0HeINje7KEspQd8jO3LCd+a
ocseewu1jCrAtxN7Nlwja7LeHFg2q9R+tY1Ev9mCUaUrbvMuHW+MFMmXHhJ71/hiX2BqviiUAH4b
+jvgWpxr9fNQA0+jBmrBPh8iw0NJrN37yPDBlFa/BxP0DwGy3kYXQIgZzNrbTET3VhmAImssBnuB
RQnGKXlXOHO6HtKk20Qpk91W7zsnTe7s6bePgA8elHUtBpiKbt5UqPu6DFBV7V3Muqk4DFrJPgNC
6lb2IW3ynGhkx92aBlt5ZKYHSVJWCZXsMlj6GvujJJknNR8NTULD8oc3PUxcawj7rZsr/Ra2kmDt
fH4tLPtC/WgcsJj396HNL1ckWfxOxuybMZvQ443Ius5hp9YpqChlw+cgrsx5I+uIfJ8mHc6DwymX
3TBLi3LNbbVrBQEnvtPjws4K9722EwgbpFicJxtNcmMI87MjiQ2du/8gotkF7IVWX4T0Jyx8FVnh
i61l2QgMdPi7GR3sLYkLwzFHZEzT54lktejZB9e06qfcPlte/gusRrKnUpOUkneLYZxCg6N/N3+4
PUsPVPZNWZLH1sd/qoGuAafGH7vpxK7zHHV0hDHcZ3PPS1hFjwMIIK4+hIkcsznh1MlBRdra1BO8
v7Q+eEH6Uo26vzeJR9645D1yHncWuTT4R8LnLZI1x/47iLRHt9dCOqJYhwZjACFtmR8WhUzlSYGh
NUuv+MrPZWbv57J7BIaLJK13jI0TeZq1XpC6kQtxKket0JPtnX78qhtkUSPS9gI8A3k5Qbdr3e6U
ARRo6Yzf3Z5V48zHPxnGKH/HfmuGZIS71i9X96xVo1ev0xJJ3dSjJK7N9jpjw3FwIQHXAo5GmBt0
meh0A2qbpJeuQmtElZ6e5zzvH7sJ30wonNO8JFtJNTz3lZ/vygTfQBX1/m6ycr2ZG/8Jtq11n9IO
D4hJWjOlAIEwk+OXOdhOrKghCzIZsFeCvjTGkvLbj2KoLeV5QmWtPJquceNGa1V303Vs+tcS1Xxc
OMNHqb5kRfOGE4uDsLm402mNUBM+2SGrTNKjPGzEfdnvWC9GCN6IiGWd3ze9d6l9P7+MaUW+Vjba
u9iBfkcgCbsam2BXNc5z+vcG8DaiaYsBrMcU0WzHmkg4MRxqki4ObtcQtDKXxzK1P+CYWZc0gMtc
YDINoA5aFSWgE7FHtzijOUYqeYjq4tyGL1HK6SGa5Ak/jLVyM7Zb0/S9VZ6j2ucIilyYCfnaqVR/
RoyAsw2HUAy+DWNp6xwsgUp0LAKL7K7wtdDRT6AIlIrc9DRXNLlU3qo1+ZHAauLpPI+i3xsDsOIi
VZzCPeiovVo3fqLvS7eO9tEoSJ/5K6SZPxSz8VS6TPVExQxlgs60KVECtsFQnHrh4RjSc74O8vno
llGzB+qJoQeE8i4kzgUNH4qgKMdYk42/RgSYFf7tVYZTRaEmDJf8zmXgwTp+5C4IV1lEZQjl5xUR
UW9tjDoIDsLhsXbiWhe72oZh9pwp2ozccoJNN1s1U1ItY51574ztEjP2ZWaLoiR401N1b9D/XnHy
o+3UL2Ey3W4ixJAuNAMS4b8lIwmWiCU8emYxid0Yy2A5r3yJgjDWCE4mDaJNtndOoBjTUDvtestd
5673TEm9sTN/vKjagBFbhbtpmBVtmPIbiWytvtukD9YDzZhJOJ9J0HJmj8tD6BYvPa0RqKnqQ40k
xA5sA0cAfEQZyq6mJK7LtZh87HsxZZtdnHuzzTbVHOxJhG0xykFl7SdYiSQGxlumAt7Bsc1sHeCG
0KheB1x/7fs4tDip6G7AdmNrzhL7ZZw/bAXdvkgU8AsH+q5VuIsVpJLbsZt+2tFZ3Fb+j+W2b/nY
Q5jUIt7GRr4zQsqJWOG5KZptGZqfWersuoLwyBJPYp55rO8xCp8xBaFpa7xMGp3faHy4EiudP31x
trc4+YT7VHDcLiGj1DaOrKIoCbJEQxk74jXlAEdZEWx5HPJVEKVJ2n5bvnMO/EqsJjY5GjDpdSBU
dJX7iJtcuQaVWW37nHCHiMwnnGrZIvLOtXFf1NtobheSBp6ooMrWhPLwsqsC/GQVP4wxcqwBe0Eu
wSgVM2DxnM4/9pP03kn2OljFYKdWmoOTSoNLuTSDotb+ylR77SYDbn7RXEhr+23X0zkiA88nApeU
qeWiX4KBVXGH2kayXffmOo2/i7B8IqbxufURUA7tq6TfsJppa2w6AH3wd+/6AgVRXZmHKGHhi2jL
YOXldhm7/Hch7U01Qm2e1WuKNHdFL9HaOHHB0cSAAVck1uaXaKr6kTj6Q8pSgMYcl0y+dAPNwcZc
16bPbT+lK1Jz+ysjQG6JDpkloIVfFEds2YNXbPw0evUzk63Tqvc3qZ9YJAk35V9Yx8RVVzWlyiIo
uH3h9pDbp/98uLnCAX+yrd3+d4yHrQy9r9vj/JuL+/bA6CZvuD3m9vnUmaAeOMbdPvvngeSRRLtI
m5d/Pv3Pj1qeeizCZF53RNUeLAw0Cjnjvu0q3opFOPHvM9uyteftf592EvaGRjxq5+XP+PeR/3zn
Pz/sP8+SRPiY5rzEzzRk8/r2a5heZlLIE5Xy77f/z+93e/L/PM3t89tj/ueFu/3bf16af55n+RMT
Vb9GgmbUhI/F47hOHHZ19IQY7pkKH0gP/qrHQH9FpTpQq6q9NshEbEPcg0YfqP000NmfzWZiVCqN
XS7ccp1Yw/jghBT4eTV+VKnapUX2NRT1texpg4rWM9eV3PUu9nhIMm+j1D6Xugq3piwkut9EboFP
vie4cK9BVW46c4yPQqY1Wxv6sKzqKvjDLZ4gZ3gwiTmltDIqkMPpSYRtfSHzFrdDe/HDqnpwoqP2
Q2j6DkcwDiB4UFNsdL5t/hVplDzlJvnIiDPtIgsPdY8NL45cvQuPaPMoSPT8hUIObnC6TUYyaswl
rALdfUe3b+OErKZ5qa+ll49Hgu0mmOHmOe+dx35a5hBxg7NLX0AwL8Ap89AMc7DuppKjVCjV3g/w
Ybr+S8y1cjUnojK9vIEsPaT70HhQtupokWBWcZAYjm3AgNw5JJ5hPCXbnhPbOoF3te4MaNRdzItG
oCfTTTVRqZYPpfmc0eomoC4AcarstcT/64hUrmCI+VwqGGh/Smo2mPPsRum4s7y226JzJXkyxnA6
9c4aDy5i0iVkgsYEdQ8k36Yy7irdRfcG8Y3VeKWv8WVaw74x1SYhpQb0O+eglEQmHDivuROHlzSq
dlnPq+dE02drRQ8e06R9n1t0citjN4zAqykVe+Il84webfHYOnED4yoKDjqeHtySBdUtk3NqN7vB
7+/G2iuPdTwyx3Le7cEocYxSiHQofPltaac7ubj0nKjvw2ZEJnsXmHEG48/xVhZX/Uo3YbePK+zg
iSg2IPZyvjfCz0v3NWtBtDqT+VrY1YQg0MgOc9Vgi164SYtal2yllUXvIbZIaqgBHUC27o+houWR
MsmconoT1Lh7weeRcGSoYRWasJtu9aJv+IALJkS+pd3EG29OIMlY2U+h63oHE+AnnvKU+MmR0Crp
h3epg5t34DdGZzJjlMUePClU6S1Di4ppQs1c+c7ITRoawR8SdHASxyDP7ExZ69zz1EFhkS/HLTm9
iB8NxSvTdUcr0+eaSKtN2CX5c6B/XFMAbsxooUgNwqJSzXZq/F/D0I3nPsBD/NzPM9L1OaSB74jr
hAFpyHr0zdgmXHv+8lwqyTob78s6fsGJ+sMUye1BO6bBdCw84xSnWDC7qowPQxAa69RF9NcmIQPd
GKBoPUftls3uQ6uaS9/JQmpmyMqJBMmdwz+gc7Ri0ozJ22q2ac9EANgyG/FCP566/mxD29/m83do
0jpDSOtUiBh6u6h3Zhm824TeruGo8e6b7osQZPIwHpjUqNm1/WznZOKlEMnF875NJ43pmhoPMOmA
G1aY6tERt6tyql1McVouCfPo/wW+XJvAnNCE09x13q9aBSwaboLPwktw12VoRuyxUlunlR9WkZ5l
YOm9cuYfM9crSuZnux33xKHFibXW2j8NKhJbch7+cgGO61GX1BC5+0ZkyS6mzt/H0q22ygimHaGg
+H7n6RA7NhcgUhSQNWvE5XhlTFQ03WTRnrPLalt+U2NomWRkfkFs9UvcWTLCFM35JbH7p6jG38eC
8VZ6TrUrsrcIp2FrI+QXZpxjfLauTaD3w2yfbDeii+oCHZ6yFwMlOXYieqpBFxNcZbjVvv/x4JAD
jqcI9Wi01Dlpykbl4OqohpectoXT5X8rI3wMJShJGbt6Pc/uNnsSVdftSvSLFNrlY1VU18mzzS3D
AnIqfqTj2DC3Jaml3TtcbhimCWoANVYv7WzG+7zKyU8a6YFHsYSGClx9DIwS2/dMPePA/3NpJlhy
CwGErOVJNA8o1pKrYd5lZv7WtoLphDN+xcgmVnZpFetJgfIM5+QtL9w/djfFO7G0nubZP+U1G78A
Gf/kAHxDyWxCqN96aJovgjsg7Y1vkS/gtuDD6GsOLL3dXAcJDdMjmNZSJ7P7NZkm6Gw7Hlj8pmMi
jAezy7p9aJmnuYDzTRnerWMgHJR0vdobdfiWJjo7d2b16VPoYWa2d7YKKOFj2mWj9l/mGXtDjHND
cIcWc4fqxcDUmjXEaUQj59mKOSnRZQczJ4G4lKRSA4ZI3dRcFY4clowCbPXeL0UDdweehNFHsKcp
+jFYMjsXkf3H1zwW8Oh6bjgkZjG0gzbH8znSFw4zrkyydCboDrB7EOS1h8re+eTUrMJsIiFaCfyW
wQl+NciLOG02lPld2NLOy4oJrP6MD21sEvTv8sn26Wl0bvki1M7wyTp2WD05qmZkLw8kMZCHc+7T
5YgnhE0Oq3xpI871oSo0Dl1v2Dr+AJPYpeJnqzqZIoLDn02cB/sMe2i9hEUM5cGTyd84mElH5tRD
KcKyPDLZnkXPIUJCIjfpJq6WDtUIMH0XNWycZjqddV4dGqJK4V+vXHz7LJwkc/ubmpShDQaM15hG
5hp8M0jKTD/Y7vRS1wNNYQd+Bir/q8vyPQI4MLqhWAcJTjiB9n7QzaH3I1DplUv+9ZBuhuUmNaO4
3PITJ9j7e+atGf22CiJGcijytOKFzeu1gqu2DScb05KVeNvKowNCs6JnDLOqGdNduuRPnZXuZu6D
cJvbLUTDsHjKiSDYKwtndKCf58apf+iLlx3wDGQWoA0Z0L4nZKIoV/o0CQTFkdWdDc0YvW6J8vao
gfqS4NRoiRxm1YEYeOYm+vGaJGQuUjgnYjz1qnPsO2MkGJlkTZaGwf5ILDx5p2SuXDIbeLpAtL8q
ofXWbtq7DAr4HbjOY58TJ001P+5EYNZHv8N/mx9wW+QneKuNvwkrMzhHdn6d0irC7jM96XiPes7Y
ir7f+wTAcJwhVjD7ZWcjQQvY5ydeHgsbd2MwEpIR0RqOatdl67510fg0NeKtSxlnd6n/rlrIv6Qp
Kzd20C/Jq5lSkriVvCLhO5uJ82CInldgDFajTO99bn8o6P5d7g3YrL0OkP3S7xTiPVZYwQBJblzt
kjmh2Ro7zmNcI5ZeSz1vPYFoLbBqGBHJpdG4tXI7X4dGVJHimz/N1oPsQX66FoqnTkaYdad4M+T8
OqoNDrPRX9AHYlzWAyVXBPTB87u72GzTq1eNT8oa6H029COZvFvGvZbRc7VwxussB3YiQprSdUYw
SN7STfnnHxUWuq5HHGQHDYOlUo+ryjBattjWeU1sZlQqMaCziNxmIjNO7EZNvVEuTB9WYSOH5hBA
P47M0+1DkBga+R2lUy7Hfz748dxsUsTsaLhMdSL/QJ0ELrJgNp2DqA18W0p9oPTD/kZ43GmEyQqq
oLU2BJRl59F/JfaXOYFRzp+oc7eFo4KDVUT61OoeBZrTXG7w9dsHw4QIe/s/tisCBmkIYeTh34BM
eLrLT4UNdlOmAa3M5f9i8GsYI8ZE7hvLO7oCV84NGj7e/sJ/P3dUFWymxXiTVIEDr0TluMBb6fw/
SvhijquzxWFDuOriGQkTmN1gw2kJTTkQ/9vPrJ1U8LX//+Mzum+iiqNDDtXwRMs6xw9bz/1Ozcaz
uwC1xCeDZvgdy9dvD9IaxZu2ASzOTswCLQWkHOQbFQwLD74U548kMNttafWM0esUG7VLN6Inm3Bl
4MhbOcCI6i538T5yMdYmNtappqzgCoCJfOOTF9jeTvPdzfFX3bB+c0TnpY2zYwR1ek87CGIvf3G1
nN95IxkUYjYOHagvN356d0MlyYq/hGH34780KqDk4UbTtsKTBGbt5iOrloz3wrvL/QoNaisxUpEF
ugKOC7Z4+VAYAskM43IJY2jeVHKywdlRbY9GaH8SjiGPIZFqaLm9U1AkXx1WOLjrXL9SVjs1wTi9
faCfvbFUQKk8dsF6KmMMuA0ms9sXb/9XLp/2YcskRUYpamyGnqlBzpOz9NaAUr2JsmWUA0DKWjo4
dgr8Q702vkOKxiw/2eNwypPVB8/BDxHRDCXM9cBGLlAEgDzMvwR98M4N42MZnovYfCMKg2lmPNDl
Nd9mzrUrJKsPtnbeLdt684ZMrGU84Pr2n+Js2MEwJ/fBVkdq4j9NQt38K/HUR1cxDnVKnprIhHt4
5o8oMN/EMK6Q67xqYpr45b/MIeJnW53cGN034WBfiC8fde9z2Gxx0aNZOlZhfTZo8uPlp2VOGnR1
diQCdkozaCKCUR9JjydWJai3wXQp0plD3fJP/34Q9KMYOiiiEycJWo4vlkHX7Y2cM/vytf95aFYu
F9/tKW9fNpUMtr123//ncUO00Chv/3h73Cw8EoU699oUFVMh0LmHZHLKNaOGv503Xt0StUsXZR8x
Q7xNT7epaifjNaACWAVVBI+oNzehca7yOFzSRpGdluZVx6ApmAs+GiK8j3t/hcgCsFPnyNWY8IZU
Y7Yi5ebJdZZJmGfskiLiDLuQCxy+JEJGG6S7MDaWbfDMLWeZf9XQyPsWwFGtx63X9FeLxePiByd3
zMpNWKQb0sbyJ6dqcip6ipuaFMeTr8FCiUrfeSm3Vb/07pKSFB6jld8dMs99g+Szs6sDjQT7YDTd
C8f+gJqu23seqAdPmjsbjfKGHLx56yvr2co7sDQqoeiG2BGE1BgT2/Xe8QFXRwedduJBz+UeY52E
GGQfey8NNl4Y9SA69CHlyEKpiOI6dQNnTyeSs760/gaB5h51J9iVTJLgGn+0uqFF487bgD1/Gt9N
srBPQVN8WVkpd9Bqf4syvAa+eJRd+eDL5AfIuXk2U2OTJJeWrfx1LOy9WQjvmIfOejQpfiexl144
HDnOvlY9dLG5YVBnVdNPI8K3znaSXbcMAkQT3HF3vGZRit7ASiS5cuEulOl3LsYPVnv+xOboOjZn
iTR9ceEPkCHUKub9c6khDBbcZ3Jsd0PTjcxcZrVH8vXH+OGcNV7y0H+xfFgqiFCDDd6JFxwnEpfl
hGNUghP1k+Bv24zxXsxXUjaQrfXOiTlmFRnogsnT8Yr52eWwUnm2tbeqd8d3fwc1qC2PvuCauRo0
N7TQkmmsDvh9nDhbtFRttlYMkdQQt/usrx5o9VLlcjh30u1o2AclSA7DDLzzDKz52CnXrpk9GI71
K3DShzEZHnLEAF7JgXJ00wVtk/SIxjpa18XGI0/HAAc987ML/4zl+H52GF4VS+KmB8MuIPM1sRgC
1336YzizTXfBONcgDOeQTPdKf7oF5WrqjA9FEzz2Pr0K6T2Z4/CelsNHnabXwNOHnJ69l7cgTKbq
VxigP5sHuFMGt4U7Npemrr949yFquMmjX6a/qbXmtVenR3sqLiz0JnOlH180F+WPf7Tl/lGM5Fmg
v3SJoI0sXmYn6gGMNrhfcnTW2AMuQTV9VyL82yI0bxESRH1vcndaD474QQPzPVj+L/tFKkEY1bJQ
zl3zezJ9Xv2U3M2C5lnsjetE53dp5XzCJKYVYDOzEMPbFNmaM1GOWICgzr6UdChg9iBw/+S6zLY4
tWmyN87dlJhvMvTTTY5OmD68ueuW50Ev0lPUJzmToeLshD3uUFwPgmkirRPs2rHAFh6PiwwQz7cP
/MqsAc/3+AVKe744gcOQnl+8EGa7Md3xJSfcYV/PNaP+7pwq+SlLs2b0/56FRbFVbKuVRfppMMTR
uQcpWECvkoZ3n2qn21u1TRu0o0eBhtyqx2gzWvrOGXy6YASjTIqs0r4DAMVgg8P1fZrYgCbv28U2
5HavPU1eP/EucqJ3FSxrlu0BT4rTo5nisWYmRWvN/T2ayHDsHF5jaKWkyClqX1O9hCJ/GgW2fzqv
umV8ohomIAatX5w8rFZcgLlFAcsfdjD68MBduuiEj/koHpVjfMVR+MQrPFGJsLcPEPlYeqp2a0z+
RqXxyVDyXhUxsHbv0Nh0vkZ721TjGw0m0rH/In6uVcSEICieSMB6HuT83o6w0CJo6ENWXcjzUyuD
t2fw0D9aNLAsgkU5wJUOoCksKoGMvnETiHU2qHSdjs5OZKCVDG9Yt+Bf97XToHIVSEnInlraYUP8
ax7NYWvxewBkAEX34EG7L8wZQQ3zSuV805o4zx4+JTduf0up3136OnkryA+e/rQKGVrvk6uUB97e
kOItzfxXphY00RQd5Kwc/5BuzJ5phY9mluxV9xmbsV5zyrojM+CaW/NvwvfedMIolEkhgrhtLL2Z
oqF+M3p22yZqfycpVDRqPzaevtsN5I7tBI399QSJxnXFB8MkoDp52B6wKmDzGgZ0bbZJ9aCno20P
P7Hk/IKj/qH3TQmVrjIxZ5s0y+u/Jm1RNtfhMelJ9NOoCaa823FMfpnFbyPDdkQuAVeLJJ5yABjH
5J7+UfVc9RbGsQ5RG5E9CisDJXA1fE1JkOEz79+T2hK4+s3oPqGbumKW/G0xFDjgfsq2WdVU4EBp
nRsMIhAmVBsDp9tmNng989iC6mTRAp1t59LM9FlNEi43Q2reRYuM3mzjUxJ6d6H23eduenaI743y
BnmFhRrPi2XOnMLf8lei+1naSyrwf8cUNeduFjdGhbFV8bifVdIdCKsptkFBllfpJNYqbpGvNz7n
S7jtFuNn8bewxkMZIXvKCvByqW0DZkLLuJp7pFV44SD6k+6102HbQbCLXuKQMFeZF7RQXHInKTez
baQUDWhZZOfamx475nmXyJXBxc86e4e3hIyZzmsuVgWCI7Hsa2SX38kQzJcYH8VRMxMj/Ky7EMTZ
XcImk1tt8fbi3QO/tvhOJg3pSdMiNyEQnzOHA2JRLJ0l1JKAN1S0W2yYU1lZB/pn936Oeu72IVTQ
7exqU3WkDxZeMJ0y4aAJoq2f+KNHac0marmqQo4g6I+xldzdPlgTyj0jQmnuzg8hg3sfZPTiSkT0
ubJkdCEfFa2Ir3EW5hDPBlS/dgcuXrMZkv1MDJnb6GmtlTCfqVWH5+DYpub8HHpFjYHDs8++akC0
SqZfQzX2L9LS1Q5XBFVintv7MOeSS6RnPDrNa6Ka4OH2iZ9Y085aZvgNiJfB9UaX2wBJgWuj6C6E
mO/SOWVf9almWtNZ2FG8PL5du5d0qP8IVwI9tHv/Us44q6w+O/hM6MBeiXltpoh/gti5iwg7RHob
G1u/wBZR0gleu8HobufRlnvb5rgn85k8tqF3KS0NhuuV5NnArblzw5R/Mum5yOhOh/vRaadnnmVj
5/IAq4RJd95ZG3ewGmR4g177o89z7uMss4Dts8UJu0DMaAPRKQpt4MxTHBnS+ThPoI3jwTkaERaj
lHKizC1CdUGmNb1/yKPuSc7kGRWZtUsXnyUmOoYYs3HVvacIBKZ298mr2SKPkRtuM5clNT4YOidD
MOwmBKNb4pkw9gq+2TGTnc9Ltm99GvFGS19RCBluxgH1BeIBTJTuKc4QVApHUCsGp6R0H5qBnCUa
f1RQhsC99AZ6hlVuMfSq1oUBmIj1OHPyGx2FP48NdOuG+dZyk+mI/eCa6C64prku97Ps79sZrqgA
Q6uD/rMYjJ/IHeFWcJ+qZJG3NAQLi4oXAr0OR9e4OJPUHjGYjsFSa1aYWX0Tt3w3D/VzUw9k6kYa
PJpIQoKYOAg2bJs1ppYsMLZen2TbsJqAWQ3u3yIe+4Okm4fESd8FeXxe/ps9dt88GNdxF3XvKSIx
xpppP5bnMLZf2imb7qEjc/pk/XfaEJRJ+mmUzVMjjJW2khghS4HCa4L5n1GmuMzONlnGUu02rr1B
ALU2JhDcrlTQAcPku8xBnUXORGtgauZrnv0uay86MnajgeoDk5z7qd27NTLMLMZSbPjetag7TsQ9
luwkogkG4pTGq0CrlQOnjJnxeLHJjIzAM4mzSybjRxdTfqRKHeqEA9s85pcoF9V2qNzzpNVimY5I
F6Rk8i3ZHJLCSahmZHpwNCfrvCIuTFXJzu7G+OT40EEGs5RPjmUfcvcnLiKg6hWKa81o9Rzn6YPy
BuMYM5OWCSBiZvr4lFLrLHIdbpowQYBVDoSj0iNcrnFzq5wF6RoV3XmS1q6r2TAmDRhItf3RxHyV
ey7DnmF+LK3yIe0qyOiRSKg5rOxSA5gn+Ta4Zz98NXX7yS1kwidG6xnOfXQMYPQh7jTuif96s5lC
7X0lv+ucVFvlZU+oihe3ib5MuXv1VRZyCqa+EPX4RhLSavYBq07MPLRPc9Ynbzht4FH5OROSef7V
Db2irehdhIl9wG05UdkEr6+YIsdYKUFMBDqjl9c+ePBddKcw/wQt7vPaPaoZKU3ySCSBi3/cO4et
sfYQLTOV8N5LFBGON4Q4TAYM3bX7bc2WQYJtSA+dicQ20+0mjuT3zRp/e8WqWg7bIrsHDypigS10
fm09CE507dowOAteWtjjDdnRLiViabUJsRQGRFMo18xDmYf3NClCN7+IyHsc1ETFtNiJb2Y/c5Te
2ecCX8cevMvA8+aDh6L/rnWfbo/q4TzRKcDTCqYAsXdNDTKkAgVU2kW86XHGYRohgh3ug9GP9tgw
qAry8M5yRLOJwMx1LrTiwGRu0vkIR4qQnEzEcdcmEg7fC15AdrubNdNMjO9kql446zMzm9MDs5dz
YRUUm7hpmuI7HRPzYPk0gwn52BZe9l27iFiRtEB0W7z21gDId2SAW1dImGLugBZOxtqfZb1Pt6wO
6bpaUAIYwDFpItMzXA/Pwi9QWti8kY1umwlIZsyAM6wxzyXBZ0kzbs0J8yV3ecrSaYd10sXH0uEV
Rxd1qjBaAVOOXpSPZjYrX9yOxNC4wGpMz+TgtsODcqi4SsG3pzFqybhvt4I829XtkQGpu/8sqYUH
oDxx488cIj8Joqx0zJCQr3HaVRPp3JHx1xmGCM5/Xa2HmQlNgYG6xxqCzmo9IzGCFPXDerpY2IoH
q6UXZ4811NSQn1F0ORGQSCFGu9lk+XDJPOcrsFiPCrO/a1IqarPFpmuzzqfMj5Ezci9498bo8ibZ
3lPHRTLxW4XCeNElnvI2nz6l4izmtwu8O+PNdslvSqecwshAZQa+fHllGEYCcg0xAgttZGuNwoMG
5z5AXOhUZbhRVvp920/mLiBjvD5O+cNge7/TlqNDG/Ett/ZdD4N7eaimltT18JHOvHdWYwDcbWrs
0IhQSBYt7uz83rWcek+iXXXOIwiMPQYCoaTeVSmH3NCmnA/LkRj5VOrTCKq4M827Wfji2ndKQmqP
NxUz02NQ1Pq41MB+OXYPpcOimU3up0pG92GgjDS13WP4A4jo2BBU5TLhmTfM2kAYjzo/1Mr/FAty
7PbBGNQvMjiT02S03rZssouRKDNe05kbNhaHkHM9B+/paCCf9Sb7OmkzO8QzTnDW0SeG7YDFbfOp
9aS/Yy3xzo6Kz4hRqIc0Sckc8Q9d2P2KSsted8J6TBWXqJyM7eizSS4XlblgHVLlfhgBw8RcLq8f
7bWTN+FMc+PT7NIE5a+86OjIsCfaL2f+SctghcDJPMrwEHRltKfJ76/QIjC460yiEc3+OBU4nm6y
W0sNztqyoSMo3j0KA0CLlAnjclKze5vkdQYwsmH0x42YHBsz+8gHlKBFgJuB+vHRK9q7gJy5MpgB
eAcPogpQm/YZ19Jo3P0fe2ey3baSZutXuavmyIUm0A1qUOw7UZRkybYmWJaPjR6IQA88/f0AnXvk
dFZm3ZzXwFwkAIK0iCbi//f+dslIBokDg6bMSZ9EYxfIcH7gsPM2joUA22C2vnLRDvHd5LguK/DI
vfPSSK9iGsRwKUTdU9TqpWJkvFYD16DlQkR5hWxM3/JXsuZ2HGSA8DPrbSrm2WjrMveP4/tGcfa7
9CXo3TO4JcZyiJncWsUxd+n6U1nrtm5+n+sgS/pgVAcdSgQjRfQiJlx/usCM93yuxm3dfTY0DNcB
wzIBF4ahPi3jRsIKr064XlDbdtxUl7+T43zRerRpwsAzb+IYWr6wnIYJinG21/vweWIguGHoyr0e
BooBmC+mib6LOAQQphg/xhEIPefkRisFbqwWsYTXBwxaBwqZuOqoKHCuxjooXlI8qRlwwTINLjUp
cp+m6VpGPTQdIjjNnnssU9p4MVkIlRu9zeb/ps7e8oKjCSEtYm8DpOQ428697ik0mpeRwwqPEiSV
Pw9BvaLpneD5DkX7ydh0KVcssmoYr+yqQl1Tn6ToyjvGRvQFF329KXqMaFAhGJawUdm4+zG3mfoG
FYTSVP+hY2CnWuZt9IpLfkBY1cg12envKF2TbAAOZh2j/LRDRCboA+rVXPZee1hdjPyRefxVCzEI
ugaCufl61dW7DlEEmn2u5PXIhC9lc1Ex5MMgQqnSTN78erxbSurYSKxVziwemURJCS4ZN5pwLu5c
p+TSTrCGnCkXaX6TLhBcLjIrLX9rDGCrUcD/RuoAEkmdVmI65EEdbWzK5ytt/h3fr4kt8epG2u/8
PnkDHxmtlYVZhnjU2Oysc5YgoLB7f00+Yr3xxnvmJNFV0YUCzt6On7suAhWKqmCXueH4OcdzqPcz
D9Jqf8QUdA5qsPWbV+o/huEp9EvzlUIFiudimi6xcJKDbQHCDzGrbzQKVCWJqKdSlcfYNts7a+iO
ecfkj2w1865jjJNnEzrrcgz2vuNzngQQUgrkm2j7OZwlyIOVcjN22AMArmpFf7d4swsDgEfG+Tgf
IZXRfm/88dk0izuYAte+BAcSVF2CJDI46pU4UvtmktPCAqegDCyeo8fWFRcpRon6fCUY/JTbLBcV
K9MsTinOOBF6r1M7ntwMn7Mj0s/z9ZDzBNWBu5VR/Ba5wacyVQ/FJL40Y/RHlpGe0xOxgJetXVHV
WCOa6fhJ3SfF8NrqqRBa8VzZzxjuivkkUgMfVJcU9iZ7tkLm8j6U0RqrL4c30YpAWCjyTCPFN50r
sp9VMSEwh+WGHTC31U3yUvnPhKENG5aGR5ucu7NZeW9S946p8HEHznzPGHtWI78Htccxy8Glt/an
waNPLohLDzaFn4+rQnGJHjGzTAU3X8LdGcbSSOHml7w5mKlX4eQf5nPXTOppl/N1Bs37NDRc7io9
IcNaa66tzlixnYcTAzE9QuFW9sr7QHIykIG0q2pK3XYoriU6vNXyzasOl3bijPfK057aTmi047G/
MYqQk381Z2/wOHEjsFzsm43PRS7CazW4V5Vy+C8gquV0CRN/hUHiTkM7TW2R3zfEhNCCaV3bkstS
gDgew8aLMy/mfADnW1kbjCVcHfDXbnLAH6XhE40srprK+CsIt+ICpgc/YzEV+3m5PiK1YujqbbIO
qRCSoSpQ/JKCjukISj5oN8tnzdvWXODAI63KUMLMmac70tXNtWlxJrXxHY6ouUrPTScqQOp6Fsnn
JuWQQqNb4nCxlS0HhYenKXMqfryce1ibZ29mbp2q1MM+NnOykrg4ZC4VxSCcBXbE7DB3SsbtmJ9t
Dz5VNM/tc226S0v7uy2ZqQQ59+eIErQbSeJSNN3ZMvJ56fyAGCgmdxz9qyzDMrBYcz3Y7BxAc6Vw
KLZBCjm5ZiqeZwwRXM/fuMCPaO5gyNB660mZNsRuDlnu4gTTJxROPI2pwHzb5OAo8aRPeywa2nZS
uM9SXBuFei355bZJ6j/XGGuMWHsgPoEIlRwYtydapoyQt4JK6HtDxfxH6/pJ9O1LM8+ysso9N501
4qDgNu0BBE6i/pbg7d5kU/zWm5z0lXD2rT8xY0sZ1ipcHBiQqkOIxB+NJalaavIpGc/HY7/wkcqO
0Aft53LtxktHocFAwT6Uh64pRsaN/GSDZT15SiZXdxQ/svwNjNnwhTaoProXXHQI8TM0vTiZj1Ya
jydlVCnuZ1LObTeRa2QN6X1C7WGdJZIiDAkiGI98euCl90Q7Z130kblhFzuMwsiDcN8ZnEFHkWTb
3h+e03Ykh6BKEeGMNS1+vYnXFA/7DZKerd4bwR0xvaBB3fGTZ6GJ4uTHrQHF1FP+dOjq+mbwHc+J
i5BttEl2ILdrV433NRWvCd2SlwQvfmFUR4ktBx2Os+9CXIOThKcBM8KI4xSrqV/tGqvlHhsyAMLc
AK8+KgjOUs0N7BGmljHNHg0L5Q3gUormcEeOwmyTu5oZ/NqiiFdoenEbmC0+Tgg4W/Qk70if/6UT
/o90QgFK5Z/DCf+rilEV/YYmnN/yazSq0A1he67QQQDCN+l/1M1//odmEI3qGQLijGuYHlgOsB0F
cXTRf/6H5ZJ/SpgqqAXhQmz5hUxoGX+j/+tx67WgRfiG92+BCR3rNzCMDuHAtUDD0BjkCwnrN4xU
rtya5FHsXYSbtdtYNdNpeYDzPJ2M2JxO5jSUqO1CpB4abGFIXzwsYqbl2fwQT9nnonHCXY9sk7C0
mSId+GMHuodnjATyOo9Ozeyw+WBoLi/fM59nE8g7GHRZqKmUzrZJd25IyIspx09R2WGC8ZcU74La
3BedHqMZNfipPVjLHw9GXeMuXV7nk8/TTuSfEYcjAJ5NMAswNHJn346z+Gds5RRcLTQTyg8A6uXB
VAjimNDP+IKPp2bmf49TMs7CuqD/tKzuuqn/c8sEZDNx7ikD0KSjiO/QR6QpOv/FvHGOpxGI2zwH
D8Wy7H11j4+nBhWNOnUWo9izeKVZRCp/vSQHlDpwMSdKwvdPZxVQMaWYV5an+PpoPC5Plwesyg0p
akroa6x5xEVwi18vcZIfD4Yz//fDhSm7RFTaE34sIyepuZ0hxNGMM3a7hFqCt3Bx7dAxisOyeNng
Y6u+Ml/snsoPZng8c0o9jgTlnaw5XHJ5tsRMLs9AqiEb/m21Hg8BOnkryXfaYNAhamtw5jPLetlw
eW128x/yl1Ufe/9ln4U1/2nHRilU8rOXfP4eH58u31f/tXDZx/snLU8/tlzemMu9HEkQTLXUZGjs
Ge/PNNGYJ8vOaFMvT5fVy4OasldP6LiN53d8POR/vbQV6ZpFmbxv8bH8Y1u7BhNcyn0+w66HYo5U
pHDB4/vzZfHHgzsfK+/rl4X/7etfdrU8JRQy2aW29enjLcuz9/38votfPvcfnib+HxbzmuPvn/DL
njIHvbMBdmH9y7t/Wf8vvvwvb/jl6ceX/uWt/+36Zcvfv9rvW8agTwBpWjuXWMq1OUO4Pw7v5dk/
XfZ+Xvy+OsZrd/htIRrhP8+ocWF7//YJsi4r9C0L11pUg7M3uaR9vOdj6992u6xwpodoDiT+iD9Y
nn1kICwvf1uGWQsNqDNLJP/h6bLpsurjnR+xCsuy5aW9pC8vr981mMtTe1GX/utP/9jv8jE2adDa
HAu9LDeXrOjlabckSDM3MiiwMKabcw4cG3w9hQ2mjcmcTL0sXB68zBQToWLzqmWrZWmDz588n0kx
O1JJvxGNlnTnZRWyUGd6Wp7qGGXK+192Yzoh/X5poMNYggfe96XBsUrOVRUHOFRKGzmyQRQQ9D7p
DG9xJb4Gk0TOZRBtEeVEEFXtW5qJZF01SMq77I+xx25YRtEW43u+BptirnsvPsusRA87zD5a5pv5
yXLD75RSuh3+sYnWskHiY6Xc7S/f8v2/MQp64yRRR7hxZt/qfAf9cF7+02Uflsz3TeZ74vLef/oS
ryL28N92/f+xG2umdwvhHZY9/+IPfX+6LF12432YZf/pN6GkB1V1LPe/fpuZPy7N8VEudzJ95qsv
Eb7Ls2b+n30s+32bj9Uf23wsk8qZg6v+fhe/7dZc8OvLwo9d/Hsfs3zbj0/52M2yzE/Sr3lKYMmS
6LBkO5jzffUj5WF5yR38ZiT6SMwud7xlWxpE2O9+ebqsSpb76vKe3/a4vMyXO+Sy+n3L5U3TvNPl
2fv6j9fv+4wExmqNegneJiZtpXa1TWmfDf01GrT8TL/jUiIkYnRBe3jA67av9R43DSPSXYoBsfRS
GqcQItCEOJIpp3xLO2eikkaVg/szXZzIRXJh05yu8pwemj9PHhF7zmW9NPVeLRESdx2TAv7qYAY1
Upkfe0+Z6zIAJCncx7FgUhvqqNK1Wn1PJkCgMCZo9RFg5ITTjXbSvpYDKbsViVNZrD5RHRJ7xGtf
slj7nuR1vB+NlijZyb6GvY6exySLzv5MnwGEROz7W7ufY0+ivWjLdZvpEB8zjDlOM25x7X9PA2gZ
Y+8cgKyQgBn020ikO8CWNeWZrAeKJA4yVbdAi3+mBSYRZhxo6xznwhQBSV7vY6lK029jRqnC9lJ0
LIzIN+CDTpmpf86tdLjmsbxQUdmWjN03I0Wyri+To612Pr3GtSqVv0XlOWwhoJGY28ePyI2o94fU
Zr510HU2lKrR+mq6sRNlnFxiGApoBL656CK2Rv9Vr5+gct+UsGm/Hcqcqql05+ucTV4u/pWVHDtC
H2MdwaaHhqANEnrpE17iB+Hg2XTa6mTSfwDjWWIW8srXssfP4TWhxmUxsFZjZAFY+iPrfOuUB6hs
M+BI6I9HLDLOpYjVV9sOSJnzoBuNDyHAJTxE50QOP2VuFCdNVcEK53DLbyGbHQpLZIgR6WpBEVFC
H1mbjtVdMaanvuGiqnSrmOfj67xlvuzluDuBYnxPjDJaQUjyLqOVb3wHiJTtl1huXfNrFz0EVUUQ
cowJTAkqQlI2eyPQ9yK03a1F4gQ1jcSO5a6N+W85E7lIvfcVA3dy37Vyemi/eE86ugDgISMi6Fr7
oUUH3GhyNyvsS38q9xXWuwzL+bqerJuVkYZY7HDE45/06fg19iBw4rbrTkZo3ouqgIJGFEwhLPSL
WX1UgKxW0G2jjfIqdxMBFKVxQlxeENICQp6I5flrmLY/ZTEOG0s17SpP7zsdWMY41va9DbGqXHep
H1yl1ThnD+XF6Gc0DeUf4J6CXe9niNxoHyic1uumNU5+LX8WStyQ4ho7KTkctlEV1lsxxXLvpzfo
bd3arohqdeiKAoLOyNfNpb/J0e2A8eIW7WTMbATYIBLR8QXQWn1ENEM0rkFLV6CUWSX912YaHpyG
sMw6nrhVmu1peceIq2QT6eNdUda3IgjlV4+I3NiYsLq6u5zzo07zahOgrK/pbrWM9mkx4XBwjKjf
BPT9U73Nbz6SHFWOxtlMErIFFZM1ERrfB7vKtkEPTsAOR3kbCuc4Dv54qDJ89xL59zBk7YPkrFq3
cU4zuCmBiRgxqct4B1YCUgCNXO956jvu4ZUOiBAcGJbN0NgrW3wiWlxdVNI8VVbkIbo55VOciNUI
4Z7Wqs2EjCG0SsP6TvdOeRQRdmZlt6Fn+tcha9+Wpf0caQTmVhhxuz4tj4OYVl1LMDpMjnorSfGa
ku4bBbh6NfQouWtOfABUAC0JY8wbs9raWrBv7XDYYVQGFdHKZ62tXaQBlrgEqkvW/vhqMRhxLFD0
goCmteaVXN0qdhB3lb0NscjV4D8NbCMcjUc0GSukKpvR5pJgV6jDYcV8LvURqwoNMck3AzFX36ne
pxgKCwZLo050XWEUK53iHw0v9MVJf5D8uCuzi35MXfCjKKO7uJsOTjI8BYW61YG0915DCq+m3J00
SDFoNAu1EF7MEg/SBqccyX9aFu1xiDx1loH3MPaPBYHpWy6F461Hq4PlSNt3KRfdKMrSXZPbHqkH
6BQgN+yawCQ9LJ/2YdZslRquNK++UEuFhp9CJslRmZbl9HUzFuajcuULZx+1+gprX48YGtwWBW6f
pOwegsmY4m0K0cwmptojYqYPNBZUP/PwOeY0xZP9zSiNgQIKKD5DASql8PQ0BH66cbvIW49NdOwS
WsGG5lyAoHwywJGz++6i2/ScA9RmJoqN2TOaB8T3GVX+BOWPHmWVhmutSAF3kZaLudN+yuS66zzz
3N47Cql8zwnGmWbtFQ7VlefPbAhJUnfun82xo8dADXIbOg/dBAIslpyTPZVjys2aeRzsm9c2VzWk
1UaheGTI2hKDWqfHtPmM1D5dc2vUAy53TZO+MkEAR4R7x2/QM5cBAZW2A74HBke1byqwC4ykjzRA
Nq051rcUgSj6oeQhDW2of1TCJ7oB57gkGZkTb9PiJlv3yuvJY07uCLguJ+rbbdfiwXUFVJDgZXLG
ci0G/2U0dfLZM5UCvAVpMwbfKsRBnVnMcccUXIvU+ZFXmbZxhxFBSBHOCETytuk4PBVDbKzSANRA
5p5NBw+yUDNUZ/ANEJ4q3SYGMYGaY35VHsgDv8oB8XgsqmgcHUZXIyC3KL9SUcuPU8eICOTjTrOd
56Ebd46RPxfTgMPBo/8Q8gu7kGBXkU/aqycaZuv1p6IVFb7nyVz7VnRNwUlsuxG/nDJAadceecZT
H2IrS+6rR70xh6vXIJFMhoZeoUskdtBjNSOUt+m+dW28DXG9b2InuFlgNrjdkKRLG/ek0qbYVpQv
egrth7gVMHeS+CXAqENenHZ1W/EmumFHwl140j0EfLbr09/Wq900OtcSRtBexNOqdEZErvylpdFd
ywIk4ii58vXN2pANFAiaKWT3xX+AnEBULRgo1HFGnpkuyk1VknqM6VRbm53cYyz+hKh723I9Pjkh
ZIHa6O+KJCajiwboVvTFtY1ou4QWjSGy9p5qRg5KORWgLGKvLVWtQvQQWWPKezjUL2aln8tgPzit
yfVsJuiiWN+0+ipX6VObGhc24mezHgbbIF0xDy90ed9kz0chqtoVOkQwoghOqMfUxTCjRzGQ9Dcm
za5PIrSBL06fnkZz+Im8Be6Xq5lQ7Y0jsrdhbQl8dokAxpDTAVwPP61Zpq4rdH+mK549P3KRjkbX
oJvRFJ5m0Krt6CQWNOPagrZPnBbBUTGE1qvyItEzb0G/1wdQUJAWAZVo1rFFcg798eLyiesJBcg6
NrJ6I5SlHxVoiKkU1oFrHAZkP7hziuTRE933WY8gEHqtYo8/XERac9JqFSOf9owJ2aHi65yVPBTZ
iMnS0jdhfUzt3jg3Pr28Go5ABkxCmtCwfdDbe6YPa1O89gBw7mtjvnSiLd07wwDSo/tegHwKHYRg
Kg1wSdD0hLXHtG5f1nI/hoIMVz9/HARmTK2Qd6GlP5oQLDaWXjzZbftHWONY1wmchUTzJUt8iV41
MslEV1s9NlsojgMtMYSPZZREZ8Iurill6GECECGML1Uc+RgelUOXTOJYrhhuEWQceVDL2tL3yanl
uEVZuBZWLfZYpNeGTfpKrXr6Pvpr14yv2CZ2IUy7lWGVj7nvxfusyen72lASs2lErAWORQ9IEWzj
ZNrqnXmfONUtC7kZR5Z2BHWa3MmkAxr/R+WZ16o3nc9W4a4z8Lca420SLSgqJz/GCXpb01UMjnwb
d709cYzSBtVcQcUETSBDNG3VezCtkGK2G0UEZEmoRYdNkpHJAwDJEtcAznfJPsqGAOCQ6LJVojkW
OLxg2xgZlYY+katWT8+gp0Oyf6ZtH453YLHJswizzwjLQ/geExldzH9M6hXPTXlGNJ6uOb0YHRio
L7OecsdA9G+dRt/aMf6kh3jjYeP8NBvj4vqdcTTG7qcTPlOOT3d9Pf7s88F6sSOomimJhwwsB2vb
Gy5Is7Ju77BMGaZ/QI531mCiyKab8Aro4d7T7nK/f/PHOr2jcrRDRSdOxlDf1fDt19UUHrFZwSeq
i292WcPAaCYbXe3RQe2xd/32h/SADWB+jvT4e2eiRVXCoWjjxwKdfnuMsuYPPExQyofh7I02qgcz
3hgONwXp+t8dLd+UCW6byr+z3RqnIXpYf5aeB+GDV6UvJVy/3vCecTigxGCSjJx2/ERrm1+1fTbC
gZ0FqENcPb12en3hKo0OqiE/sIKRg5YWPfO3qOwvWomiouyyNRy/lYSId4XqRzJ9Y+AZMGc6sM9P
phkPVZMC70js4CYnLIsqOAuNkCPCOFnUIxGphiy9e19muEhtp7IHU/XXu0IziDZ5NUQ7OS9bVnST
9a2Z3GGjmg4dzPRUq6c6E/2tN/o9IRFgoGmsAv1OcTqjGuOLhM+a7EJtRUbfKVEtIMcOrwTEENji
oNbt7NoZQ/iAWSF8wN/8UPVrr8jLsxv29m15oBxJ0xkb8c4s3T+XFc6o8KNEnPJ/LWsnL1mZAmQo
ModV6dnBPfDn4L7lYJSuunFSmFzyGwICcgzL0/xAaRZfOORkoDe8BONl3RKgNfd9i1zkr82W5bUj
PqNXAu85L/cQdd4yOWDu7uty+7Et8BTzWIdkjC+b/LLCQoLA8OVjiW2iIUWIXhyXD1hWBBGycL+x
kAhWcrMsWlbGqV6cbWd8WhbZuYyvrovHFK/TA7XC0k3HW2MY8UOvhp/DrMnpjRnblWSXYbDFbXnw
Js6rsnFIz/5rWTZiSUDBnK1TWCbaSlJ2uVgaPAQ7tW/x/LBs3MYO7RwSisaoIV+88NCIAMmG8WtL
UFPL64oo2V0Fzgf/2Lw+kthSTGe4Qei4nwge2naTIndYteLm+6l2b8fncH5hMb15f2Bq9bVN8LCM
ImMPZOASIFRY3Bz+2m6AcXzIJh1U/7wMxKhzDvP4lsu8vcpy3LwfUZOMw/UAGcXP8hrEaR4+CM0L
H8ykfJKIOc7LZsuDo2bnjFfIw/Jy2dbwCvIDFGkxy7uWZeZoZoj10rusHQacjaF/ywrLv8FfmE6W
1b4SG+DfluWmm3eovhKSsyFskYzMZkE7HqVrRnfLFswCb0SNWpRtOP7KMW4OWug7NyXx5sgiApgK
/2XDHMu9LSuMJqnRvYKDW14uK9Aai6vKsPsnKdFMjR81uzq34LzPooi0s1Gzss9l20ihxvJT4NaZ
qZKdN5IqP0E+fJCFjTpLEKZjuUGBc7FRAc4Oqm+1gh3dzg8Cc+qRmlKxiuA5vMeQ/K+K4H9QEZgW
uJp/JSNgdNxE/2f9jXMm/ns1wZ9v/VNO4Np/E7bpuMJzbNc0HZt2/Z9yAk8gDDAcgf1OOMITFokD
/09O4PwNrxw2wjlmwuRtvOvPoEMyENnU8HwTorJukFbw7+gJLMP8h6wRtIYWbn5Gyp6hY/P9+ygG
Nx2I+83q5ICcVTDqk8+2hx4R5hP8N7N9SCw3eiAo6VSg99/rWFk2FnazRwyDkJjyqT1xzVunfeE8
So2y5VSbxS6etOLSz+WAfhL2rQuoFKHsd1oinVHMPjGQI2w+7ikQt1J+tuB+gtCiHDm9Bi1TvMLv
1dVsCnlOp2I23jEyaGLDfUDFg0zNDvInN23hfjuIA2FYPXomqYONaZhnu4z9M1WKdmcohOlmpOwd
yvYZE1YPKCW1uwhpPd8carMoqHVOcBr2nTH2X/SKwlMdD19jNDyaQjosMWLDCnPKzyOzhJWK3O5o
ZXR787B9HkbmmzjG5V3bTM0zHGL0PkQUUGiSs+DbiJ4ZkG1yO9tn+YRwYCiv4/QwBpE4dp76BgoA
DmSa7g01ZLs8tr0LXS5CxlsNV8ZWlo1xtaz4sy+jYevi+Mbo3V38/NJ56XiuA9h8/LFe9KaaMfnW
MfGnT6WTW1sGvNXGccQPrfcoOfFxes3VGsQXbKoZy0OZsYhkdCgmSD9ctJHoPvUuhK5Q5EyajHqn
ibrca+UlQUT3ApvygdyM4ha2w5egJ+syX6ZRedKvx6otDzguoQLs6h5Xqo/0YBg64yaG7rGoOuOa
t0w3nJzCjs9/wXQumgfKhAr6tik1KqLAHw5j45G148ZMnUSVvATIeZmaFjfNqyjLKaM8SAH+10GX
kUCAckdHv4/BXGH/tT7VqRbMSWnbwYtqiPDUuV07gO+M9nGF32Og1oKbwebH2XEh3guEmjuH3O0j
EU7aOkxSmIg5lhGNgRB8BGrKWA6is9FrP8taf5OaPh7GUFkPunYicMM6GmbhX+zWl8eBna6zILbQ
ojnhCcgeeVKxyjYdlaqdFhCS1DhesU4olN8s7r6YtfMaWXX2Wll6eoH3wfRvas6E1cWHqGjlWU8z
jvsIjBfI8hzt5sn1H6c5MsYj4+7OsuwcFa1AVieSp5TydcyRdfICvCZ9Mp48Gsa32KKgrTznYbCA
9RhRwcuanKgqx6nF18gghccB9248UFKMDATCHPMszrUTaBl+fpzfWkklGipLi65+fClGU9sglcxA
5E9qnwTzb9pT6oXJv0eZWa6skXR5t5VbQzLi/tQPRXseKrwqQZMdKzWVFI+adeHBESl1yPWeApPh
VtVhnB77GFOzki6Dhrwg4m7+749ER+F0rw6DpqZNA/t038wHqwwaEjgKR2xqQzLs6VLvHPfpZ9AA
1Q1J9pMT4j0MLOvODGekQ1Cesz7a4JilL+qE5Ze8NObMVNhFXIHvOHc+w3WLuXIZ7s7IpodpMMcj
M1EO7jg5F4GMdpYGG4OAi2xD3RxRJRCNTZJETBn1Do43rZ5NkKWcaILLBEURh1SiwbxacazuEiva
J1XxKoRSNNCIJWIKXg/PGk6YRsTtXWkmgCUrJPw+KV6aboFMwfzAhH56KYZC3rtI5V0D92TN/OCk
T/4Xz8fdOxVuvkrs/KsRQFh1SE1hgF1+jRPaM7q7a5XFfDxviisK1uFRxvRRANJHF3fE0as89MnC
w/wO7MnBwJ639/NM4YHS0j2KqgKDp/uAKFJbM3pk0Bw63VX5aNY95b71XbRVpX0MZQKrPJxoyUgM
8BtcsclxhFu+akF8HzuEyxscKT447jjex1EUr2IT1FcitTdgM/0T0917ctp3IrKYReqOv4YtUm65
D5UXStYPxdh+1keu/MYPndiNe8nRP88F9Sv2vGRVeMycwmHOG/Ept4Vthaupw5tDxXYtlPuNZAif
QI0xuIrKQD1s9ZtBBv2hTTQwPEk+AHHWyOrVbbzTU4K0Wx9uU0TDK8Fxfe9a2vOoW+e8cmAzudva
DAQGMdfbmEbS7fSm/ZmQmLLTdGAoaV1GF7tQ3Dz0KT7kVPzPyktpSxpPYTxoeGch9KUZoPXxu+yY
AUWm95xo2pfcbc+SfIrNlDoRYDGaKWYEfde0+dPmOHpWXLyrqxnlpxBTTDr14+ukF6+jw5Zdnke7
lgzHY2gjwA/DsYbi2MQHnyN+0wR+9eBrR0tYf4Rl5L+oUNmHSQ9vMf7+dZt60VMypsgbxvhx0FNF
8YB/BclxOfB/Zv3BxpB+dxY1BetYFV+CyFbruQh7kimkvM6b8j31mmQPT6bdIYA297iFD3iuyk9t
1gJqBT20h3Ph33sW6T8GjR63cmmtdrZ+8RU6jFJrvL03Of3WHfLpGFJ0wsUtjJknH157zReouJ1X
04C61Tnmc2+UA6mQxm2Kc2gpwrEfBcdQ2Pc7pyTdqAmMgDwGk/5LHsqNmWkASJT50xzHbzl1wxc6
Rzq49pcx6x8ZGH0D2ww/cqz9rUjr5xC6FTATva0vE/wvTJhgL8eZqtZ/kTX+EsvfOEwHcEDJ9M4U
xvn9RuJi5Ys86ttjAvReAMM7VDX3xLZtTMYAOE/TSknayTUdLIKRVpP5zVS6/ZBiWDpmurIuZmpR
zpsnBHBQKCTVhXeoGiqelRGVAIIoUGF297atiSc1L8fqkOEcPVemlRzLHPBDm44nnY4CPTV410H/
3ckes2AKzmoAztoYzMUrlRqPKXwIt+n8s6XKfddX/gnmTXVyrfuwFfpj01yHWoZnYcSnaizLo0wb
C5i5du6GYNoZEcYcCm31A9bMs88F6EJXmMSVNKcKXdXOpSuik6P0BsZITo08y36oSTEqACm0bvsH
lXNky7AeHkO9fWpqzcbJ0qyyBjINyEgdylK419yyueTJa0YxkUC68Q/oguW2ANm6jRpIp7FHRt9E
O6SpK8n3SUO8Cjpwlc7LaJLhNO3SMH/thePt6Cessa166wV0EGcc+6WskEniG9zxS1vkRX/1/BAg
iirbems1WnjsJ5pHE2L/rvTa+85pGTwm/QWvmnEI+oD2XAXCRXjKg4pnRhfHLn+01UAPaTBgCoCa
q4WgitB71c3StM99GVVnoZ4aVyufkv0yjEiZJq9poSJINYCQqZQGR1t86dQW8HI4aMhF7PQ7pnwL
DTn2DSHdO6LMyE8IJSDwSUUr1/9a2I9aJPp7EYhvqLTafT4ddE8R72QkNZVFB05R4569GWTG5OdC
A68RWXHOuvGnZVvRpQlCl+L3xE3BJXHNj5sQ7mmenhtDbto4GLeFgTuHrk9zyxlqDYIWRpi0N8as
+SXnr0gPjrajEGF2gEBNBUiLxlVH63SXuc5LbtKDIjtRP+RzD9l0U3s1dHpzTjFcdFZJSTsrw8Po
jdTi2hldQdoggi38PhD4aS/eR4zdVlQ2j/BJg/UEE0o0fCPH1D7BpDQDr/riUvZmGATuU91LUjut
sH/wzVgdU3ky2qTEeCGCjW+M+sk2T4ThGFeVkLHMQAb3JHFlq8DphsecnImIMlja2vLodTn3Tjk9
pnO/M46wYsfVagiH4VaGaCOsmIbBIKyjNvhbwr0owAEw3lZ9iV6kTnEyZMUfRcEtN9Cs+JIWQBHi
UZarqHHFtYGyzt3OmfbMumA5zOlIKtLcXe1NFIPnO0qddp/zKhHHZTDE96XjOXjbrpFPNaEP8yzA
vJ9CkmbgTVzctO9XbSb/L2Nnthu5kmXZX2nUcxPgYDSSDdSLz4NcLrlmvRARoQjOo9E4fX0tKrsr
s24lKvvhOhQ3JIWcIs2OnbP32sm+tWsw3eDZEgY3uyaGR1+I9MLfn+ihf+cwMBvO7AK339yiGulx
uQsIhd9F2eAN410aR5DtlxkLLMXgbA7FZ1p1xao1yvyu0Wlz7Esmpx4N7Dt3KLclZ6Jt4E311pfN
tCXi0jloNOGMjZm6NRH/1Ji7TM/9ZiOrKdia7JZbZNRbm/n5cAP1bt23Hqen5S+T3o/5seiAgtvb
l0BKxsAtblFg8OyyHMfS7I4VLjxmlAxAG4rtnQZ9RonR5FSVwdFwKHx1Qk1NNPqaHLPqMBbclY0h
kn3s2AeU5ZcyoLfJdwZUBULJp3+7rfRnb1NhuZwDUCia21SMfzwfZAHpT9km77JfzNF4IJ0aHGIN
QyDNYmNdCtJRIuXMm2Fuk30QMJ9hu8fPaBSnPOiPNvlz60R1NiYwK2X0RkzEwQHCiGzKJsAmSt9T
4iO2eNVytliWAX51W5W/prKZr2q2ST+c/fbYNdl6jqOUE9QwHGTLrNy2o/tgKMtnqy7fccickopu
XETBuLHHJcp2GuOzwLVYmBLufmf6ezLCwRFTrjDDzjdmDhe20Am8JKZmSYbkwPUk0WwB/i2PeBCl
13Y9s4pmumADpwvfy7Dde4bR7/N0egugvdyHHYjpXIU4cpbbEpL1yhqc/gSG/YI+4I15juT2I/zI
Lx30lOX0oQry7noxVee0CuXOV2NK2wDDf5Nk7zrwxaoPyNwD+4TR1JcX1zbKk8u4it945YHmSaOT
AHqGV6s5gh/6snwiDwFPhesqwi0Axtg4jBFD1bQBCEEGKsgbBcuQA3fio68Ku+JpwrID/Mn6U1G/
bJGzpts46n9NLuPuPA9WbiP8u47D5zpWgjdXNCglZRLcmQOPGhlOULcmgxSexkNpkpVYGDMctlVc
OLvJ9mEEABpTqi4PwgpiEvBM75DVNoWdJS+ZlVQXQzgnSb+fg29o7kAVRfFKub8SZ1yHZlNt7YG0
sCnsSGnZB5aK9jGyAsb0YbQLRfNDutMvNR87zp2HWY3Bpe4zcoFL0jCgrR/rMVOHdkxxx3vOeLPs
UfI7nAYAfYpjeccijMwGAPwcAq7sPzm58gk56ZKz3735Xi+Pte12D231UCYDfPG4u4bsR3tBK2fT
1FwXmlbIIjbOnAd3i4Bm3UmeRdft8h2Z4gTZR2MAcWf+7aeztRmbMaUU5xCWTv5dbhvWs4ykw28E
bGTiwaAixWfF7lHeIJofSfTsrnnO3LTvongv/WwT+IU6tuX9WNnizh68/JiUIR5ZrzSwR3jYPdU0
k8sWsPlVqkj2RUgAg0HID5V6McCUKq17s6t3BtSXrojD19hSe23WAGVI/dswLjTOFRiUNbN9tMr7
JKuze04EHaY6SJ4QtnBcJDMu9Am7vHRsGJLLFji2tnlHfPcL7sXxrrbY56bsQHb4wwRw9lzkzHrT
UD1L8j2V0609MOggP0YmsaX/0I1AC7Ai0s95ZUYHR1r68qiZBFITFSyqsZVvEJs2b8gUa4ZTa7bL
ed+Ert5WigTmBIDJweOYWZTxcDRm/9EqlPVQ+Z+9YtpsDtVDbRU7S3WLRrJwNwbbwdGiN91qccbv
aRymciLkkwHBLquXZAqmUTzGyXGyLprj8CXJhve8M9Rr4xPp0pc/O8NInkQOITXtizOgvs/vHSvN
i1WoADFZVlPuqtl4Yci0my3ZPsUZ64vTOpfMns0VeKR+zyJnH1lWKNkfnajLX2PHQeSIZ9kJeG/t
1NUgk/dFwoR2AFGIUSaM9rjIS+b5AFZOslIHP7CsZ/LnVxxESCwyuKnZq+/t5d2OhmNyahaMxdOh
A8rkNcdk2nuwu8hpsabDALNuJSLKuQbdzyGzoj+SIQC5jfJgOoa6oUS4IGEuXF1/pLht/Y7JTOlk
0W6hMGWpqM5umf5JRWte3NgFzB43SC5s+5haJRNLgAT7TqEawHoaaLJQxgmJVwqUH9s5LIsjajnG
hCM0e1z03e6bElVWlXFAqvJUBQM/f5uZxx4bpwuYY9/HQUgTMa02YoqTSz649r7O8TtFE1CyYBTi
p+6xrgocjYN6txQKEIuuJuOk+SqKMT7kaUiJr7yNXwFTM6svfwQcCcVu3S4UrNgMPsAIdXuf/sya
Yg+NDbsbnAnrRooO3E3NaYbKZnhosNRADR2ctoGRXp5EGFZ3RWG4txjRX6rMt7jvnM/IeA9JFYHu
5p4CS4ZHaXvorHzgiOQOAEUXRxq57V4woDnkCes8uzgsBsOgGVOYj0aKQa1OvP5+sPpjinRjlTl+
9lTqZo/CoWLVrNHwh9yz1dKsdQZ1cxM0GKmP5SgtoYyTJYwVVpQsFmb5SrTHKNGepq78ZTvxcOoN
r7wKQQ6gHp6TKPOuYjiSK+PeBezLtjWQBadgyCg5cbQhHn41M2jmID6m28L3Q/qNmi5W6fGPpLk+
gZIA+zmA4zWiyDgkBrV1qacIkFG4hKIgZ7M7Fe0wUEOpWToWJLaVcOy9Ym+Qx7AiyLjbMq0tdk3b
Zrs6qche51FfAOo0geKHyphuFUkyhBGKe41mFaAolTL78/1AwG/vVsFTlhJCWRNPGI30JnzxMEhE
L5ZlINXWZKmpQh4NZvboBcPmKYYAYVDcXYYoe1M5x16Wy2Rd0Gd4pD+yrkZ4g8M8FseRWo+2PoqF
anIOZTZsDAYEp8lCQm445JYnTbH3B/vDpmuOFURuYUMlb9Jjwpu1r437a7HlLR0OwB+m+UdmxKhZ
S/vDj6icY+gqnswarFbNvZQDhS2RZ4/pWD0BKvL2VF/jMZ/EPaUOagKyAwEhQX+K+0qha8KfnVc2
HdfGlsfesBGcoYJ1gYHTC24FbIu0PZDT1fpeSX3EXpHazCJUqX72dSLXQ73g9ybrYSxIO4G/8MNH
JRRjFt4noOfZcciMMViSYYaXJ4ih0yFHN53l7EcS9kkTecM+jTzShEDc9giJtAk3I6VtjEkY+cjK
WQD03xR684sB8VoRQ3OwPfDWXeI+mbRQUDaGn0YzGltRsUxq4CAU9whxWzqu5Ow9GWVqnnwdH6bC
B+SJa2ylevNKBeLsBtGCykfwufZRCa3xW1YHVzdbWMkmTXMNspvuFSrkgMpf6quOqKrHmIDqNJho
GyVbQgmhhEXRcBpx6vtcNnq3RNB5bfzAsWLTNq6xJ4zznrmru8Oqc6+0zGBbNY8itDnw5hD+jSKq
tt8/52IY4P26nLGXUBHT4foH1Yunq0uKiHc9NhLGAJRoSmoW1wq5m5W4i5wH4OKvb+K9XOD6SA+G
fTFlxwYc5un7JaJcBxpsHqeG5uAA6nEL0LuvMWkhbn2r2vyrrqqEtSi6K9T/izPAIfjHq/S81RHq
AhrNHn0ahsxEBcBQJdRkGBukxWzWDI5IgbhL2+BjDt/jNCxw22IHQAqxcg1PnbzlJcrg2EXxBLus
xCVqElKIOpNcW7HcIt8vtHyZfzN/2ZDa2Z+EW2V7+Ft335kCEzD1LTnbP7sYp3lkZ0+LAHlNuQcP
YlrmEgLqNMaGqCwGDg09J0LL4jddZrdykc7LhDwKkLGE/UnA+jH5Vwv8fsaQMfmjs6fUdcDhn8oJ
UloPvW/hMCZYzHZGGfyMmvyrEvO+q71n4uV+h6axM/HzMrxhkMEuKblXjpMRq5PlRPHORgwfAvsn
7aetQB9Nn25MkxLJOFVgvlej8aBG3zpOYJNn3yZbOCZiZUJZv2LaT144UsdTU76Yziw2UOtA+EGC
xBX7wJ3LFli5l2/3kRTYToUKzxXIMjgj9bynP8HNE0WvvejtF+SkFtGN3sFlETh6jafBF1Xhbq6n
lyB3nM33jGRWVXt24JZs9D2G/sm8N4iB+fAhRSK0gmvtKeNUW+5zTGzJzjQ852SW06tNZA6KNWb5
o+8KxhjRPjMG1mwdifdJ2jGnx1NkhWLjZHS56ViRqIbsH8HXjGINTjaiowLmgeWORDJVEUAG+vSJ
bk4IeskvUHW746h5+9t9aSMGnegzglyTLyLpL+3kPRfBl9u9oom7GRMUlVk3P7zAGuhcBBrhobz6
hemiI8z+jOaEQbqbNtIggdXAzI4Ch/D25edXqpN4kEP0pYu88Dspw+CLYxu9uUCeykSg85bNGGJL
RVHETQlVnx7iTpItJ39RpgTS2QZKoS82xN2QixsdxzVK3eZkiOAHWeyfZtLz8JbnPqMAlk+jepij
8VPAQEYPV3PAGfp3BINv6pcfk4Iu9dYI70yVkjaql0O1/dJiYhGAYYlpAj7Y32pfbwp7XICWHIno
BUmtN6aFd7spgpcMa11o+C8xn3ryYms7oLw4uItJfAzr4TDMOFfG+6hpnCPTDY083+YSy5Ike6WZ
CGkq3pkOWdPs45KONkPmtewSQCR3ZLWk28aasPNM1aOfjRZyVwnGwbWLAMAbugtUcvEcRfTu0D5V
SXTL7IZuRGmh71bZvTAgnLCFTwnUIGuifCEQMWDbiZxh3sQOyKjv0BNaGubJc1GQTbLYKj1+fYdg
lIc67jZ+i1KfkSnvPo42NZaXYzuLQ9yCvI04EGEUHw4Oefc6jsTh78ZOMxUn3RDe7aa2cUB3SoxX
vpNpUOJBYN+um4ZjkhN8FbGhtjbKHpDyiDh3Hq0v+gPQNlMOlUFwSaT3TkEMWCtsrt/GT10vvufR
tQ5RG5GgBMfwlIfTB5MJjhgpbDB3ing2QhM3JvP/rarQB8HBFScoLgVKZALA4bOO1JP08DSYa6c6
zQvuF8VptBs9Ea3Qor6hgO13jj+91suXhZFiw2v47SjjkQoBFmMeXhHaQqRnu/t+qZeoGpTm5TZ1
/Qegh+fRjnl/xCsSZFI3J7RVT40L6CMKyWSoqxi2FkYS1joIizNBPkHen7A/dctP24Rc9ziaebTL
4opqgexo8iNJnInuTZNvEUSnWuhr3c2IZzMe9KyafvhDvY0S5mhdSbTx9y69/OTfHw35jz4JbfTj
sJHGynhngFmtzbJ4HR8dsnYlF7auFcnAFL415QztWT9c26Xa5027rkW/Sgvvxn41bNuuuQVVKnYc
SueTa4JuMhGd0TnzLiSBj+s+7d+QPv3QkSQ9YoKCYOSUvyjmBCdk5yfB0VR428BheUbbuqhvg41B
eXrKKss/hV5fHlu4WcK2HAKghlfXZc9gOa/Iis3oxwdIM9tcFHC0GkEUL4lubo6QKQ9Cti7EbOvY
6Inotuw/jSAex6WPOc6YGJbNmwaWPhrqh2MazyIZr/Fyp/hOeI4ieWgscVPocPae8sI1okciKFgD
IM9PV63ycQ+feTQlw8la7oXTvE59CtE3be+zbjw7dITOwoy3k9OKm9MWDRMJ6KIEPt/xm+wQAgzP
2JiuVLaPnNYANrqEShaBNLAplH9ciwWCs/ImMDHTeYAzfJ6kRtcTpSMp36I+dG94kuzjrCZI4sPC
Ho76EgX6bzU0VE8VwSusdOE+6WnmDWH41HIEhPCo2isd0TZMOLKQlBVi5kQTV4+nQY/7PG9YBZfG
nOOBI8uem9QgYyeOH0lICmkr0sZwmWzjsbZqxMSFhcxbtwNM5gzrc+f5K5q3xQPeP5MH2Ni3DsZJ
N1P5IbISxMvpJNa2Yex04ZpH01eohxXtgsL/SHI/O5oWRYw3XXtGIuc2wc5UorjRpDV2ESIACpO8
1T/CtPxp8iteSX8iQsrSiNdb5s9D33yW0v4kUC53YKaaNVYfM/1ZWkhYqgkekuMb+O0WRjYHdnSL
nKzXJaEXRn+r7OHIiQcfAZi4wCSANVnS/JjWbIKFEx1OHj652XkNBjEdLP1lWsZBWXZ4dGq0MA2x
hoHlPqQpF6/zsnZvFR6YsCZ99hjYHtSkD1kfWqfB/Y3VEzWkiI7o47GDkXKHJv5PW4X5e1DSXlHF
0VZx9hnsgboScUoFeRhEKXaz4/4OahBVqcJ81U2kFxfhOYlTnOEzMW5g7o+OIneSNxDtTJCfa4ED
hOayvWEAmq27gEAHMYLTDYV85SZYi5mGUKxqm/MRwoAo3bjLZD4Mimsy5NHB7m5mvzgEsRFiT6LA
E1BY6Tqb0Q9iA6B89uYvGWQBXL+S2ba3mpNoQuyODbUPcTkBLpU7Ixp4wIsjsWMDEyIr5HIOEZ2m
p5bwtCMSrAkqilD3Ou0fIk/t6ows9cD6on2/mIc8HO7NpcM/vOmj2tiTO7NPgKuTEZBfLQ7YbiHl
RkXRngUqPfgVfH+O0u+FPta5+RXCkGbTG8mJDAI0SSYAjdBF6EpjiNWKKgU3UT5fCHQgUtcDEDkT
nzdCYBOIMdH/q/W4OFQdgWyMAM9N1YZkk/uEe3Su1x1sx/vdX+btmND/QxgOkFMQoAZokGH5vBm3
JgO0XZiKT7t9djynPeoBjUIypmKZX6H8Qf2xNZUsCCEf3ivnG571iLjCx5iTtwyUkTAUhEYIg+0o
29J85ATlkn/FVIZjvGbo2E0D88aBcVcpzqO5nNZQ6FQJ6Qrk0RL6/u6NclNITXqJXHmY9ijZ05hT
hw1f02HRMATDJpyQP4OhnVbm8oO5NfaTZpru7DIUhwQF6DqJ7S+ffnBjng0XSFkUZ8953VjnqXJR
+5PE4vUZoD2DIpltzkMygxysXU34OdK01Zsyam6c8tikTaSqdTLDJ0dtn6CHFTk6oBZysUuGWlwM
JQHmxWNBo2DjJP1Pr3WfAJfDGAL8VtfpEUS4jwfXchgb0Xdc54GGPhiTbkqkT6XsrZzM7NDpkryY
3N4RRcL00CUjVThqN2Zcu8gabqSDBuuYu6PO3BOD0XzdEFKTCoMoU6s8uqNZk99B5kbk2bjElfWL
0S9W3hrgokrJQZntEXF9WmzGGyec9uSSjI3GJNkJf/5skh6iKHmRNL3Gd1ldokC1zG/Ez3xwmo0/
eCZeYJ7zouo/EP+QktB54SrNgzODYGOft6Rb8CW73IcwW45otpMRGdLyXQbMPbumwmkrUDl1FZzE
wj+mjlE/yqIkMacLTsxv5EaE05/KjMeDU8qL4wckPWjGEZxVN46NstrPKvDNUXzNcAqHBLgeNPK8
Iu/vohIWrCN6DMTcrXVTDxtoxwyamVtsopn9l0bKqh6KbWREH639WHYl9OtiP3NHiYHSerBta5ek
VU1wB3uRW5j0er0BfoYZ3KEbczbMxMdtAamwL+U7DiK99pVG6ALtskg53LuY9EeFX8UslrtBeUzh
cxuXPEo7vBtb00yftbTefMZHhejoryAT9bFp88y95OgQd0g0OKZzfyAic9QjRtr4zJjqMiA8XDU5
VruAsE5fhm9xQNoxEV67FBvGWYr2lBUuDmy6+J2SCGM0eLiU+p80w81sMTEqJhw0wNrJpzF7BNv5
NfRGtbMsbhtftCHivsYgwiA5Fe0Q32Pb/UjvRy1+AQ1hIFCXLzWQvJXZB5+JCOxdHJBCEucTMjhr
aUMW53zmaFH2Hc8EajBgohzeTpGTbuvm3DGKT2z25YBRGPU8XjxXphQeRFflEX1O0+1OpFDzJI7U
0Kx9ZHgmEV2kxtR9d67lCxF33dFcugbeQnz5fvnbHz0OTnIScoNhvToRJJfR5CDguygiggKXxsL3
i/WfH/3//j9Cy4pVx8FzBlu+iX0at2HVgxkhcmhtjpwzJxK/yN3ADM+RMKvCCbVRB2M0G05p2g2n
74/i//zo+4//7P99f8rfv+KffYoQI4eFhBAHJSC6OAk8/VS18TUOUkytFoQCs+pQ5k3hvIEPsULg
n27LuH0hL+Er0lF7xU4/bEOJeU80/hm7A90RaUIPQI68lnyW6JGZdk5CVt4WDVF98m2YZ9HE2FV3
dAuHnlwAXIcssTaUDmoSHcTjdTDwPMYFYYfuhJvN7phU0uZwGdWuhMYvwd9jwdA7dCxrPcNRacPP
TyuzAvLj/rBmjuvKZJnTikBR2XR7VwTkSFk/otTRmylUEeBeukgWeaWa6KeBMyHNd+sEGOPDZ+k4
hli0RueztsOHKQq9vccRfhli46v6adfSOodJt7E6hqAANjf5NExcnmsbpHj8NAEhfY+iyJY+/kUq
Shkar7r4A367eBqsj86aftNcjUlQCl+ippM01ae9o7r6VGWQoqFAalIYbLFu/X1Wa7ELB072w1h9
kYR+oXZhGzTVK3po+tIzS8Hk5/eUC1ufE9Eqtrxsm1j6VoRrvzduqIicDW/qZWjlnlN6wmeY7dq2
k1+KBgURUcm4G4O+OAB0fQan5vCoDROhi0m35rx8debiw9fD01hQOJhuQsVTBDmaHmI6CdQ++7F2
9sk8u/g/GvfUa989icp/zg1LU/NyohuLkbSpDNcUHmJ/N7btfa61cWqgQgPDl4RfdF+Ny4PbNXzD
SjnGqRpTGlmP4Cpxe3YtWTVXm1n1ikVTYzdmo9kkRQbppwrKbTwWj0SZPMWBD+QfrO6mJQpnZVij
d5JFU638qWi2QDPFMWXcQnbPAx77fJ+xCvLT0UsvimkfkDEWBIF99OMgP09BReZ5MRzEcsbrqzpj
ftBBRW/RSgQV18KKCvssvPmNg+IKgzXY5mCID3XYnuo6Q/M9Wofv92+1V0d6tFBG855pOZ3MSXLy
Lt68LHtwRwxXA7q3+JUk4+wM7N5ElkBjmab0TafUOzbtp+9vFLh3juQ9gd2+ZrE0dh09gz4GOo5u
Y1rlM71Ywsgj1Hx+CFXQ3hdjMByauO8P+KL3jmtODK1spurVOQM57+T3aZmeqkLz7/b09EG2Rp5c
G2548hqDG4d6GI0rp/8s2FHkfbQxZ0EBJbfwYZsSOles8myJcL74rvXWjW65doLwh6qtOyeV+y73
PuYyfx/bHk0jfFNvCD+cMA6ZYqca+EC8MmczPum44FTDyEw4Askzrmelw3er0SZMCFKUm2T6yGoM
ijXpH1g0jWwbpsCt4cCYT5Xb/DYLcqLjLL1phAwrs5HrdMj3QyaSWxkz2dJz/ur5XnAxcup1jg9b
j4kUo2k/vRZZejCxAcEXE/El7WRwBDxl7oPipIl4IPQ3MA46aZk4AvYOMTqg8Y6vlrY4zvyQdp7d
lfOPEn3R1Hi3kVZOxMSxRtSxU1P8mC+nqMGrsDPP6BZ8Jg/MHeHc58OzD0IW433qYTRi6lDVwc8U
9wFqLl1uLT+fTvZy+3XQGDeB4rJH5azWjJfPsQ2bkARosTapSAkp85I92YX3cSSZW9XpW1oDAA+G
tNzgpmhOs0duI/t2RPb7YLP+WbJYpxE6YC2ZOkzjNse8soZjFHCkcSOWf3bZuB8+YJKPJ2cJtv1+
CWowI4NN34AMi0tp9f3eYhLhO4iC8uZY5nNKRC/pRJFZP/YE9HbLQOP7RQObpmdimOgGw9eRyJgV
vgM8n26it04/fhWYGdd+gNS50fOZkqkikqpzsm4j7OgZgnKxwjkBCWXpPUlNKrFYXoA50iLsmCx+
sywtO3nF+0aHREFpSKWtz3a5HHraLxuvOM1VvgYFAAerZU2Tpv0HDGi3HhLxKtpxlXBrHILGYebZ
txcffdNHXTPBqxGaleH41i4TbABN2cYcsi/kUhAo/Nq89gr1OzCAUx4lxit6xWIOkwdExt16NEj3
NL2MGBAFJyKUpIqCcq/WtV/qDe24+Dwbf4jKBnnci7NUibwGIBRW5Wy1v/16W65zt4/WAgvtynbe
B82g2DQRY7mDn1wz0dzRP8/3KDJK6jJ9Kfjp26CsbqHn/iRN4CkS8fxhVNU58Ibxd+Ekl+ABDFz8
0RbMtGfDTZjgAAsY/JSk9Ijsmnhap7M77PqUDv6EZWCOGaIGdp282zr4cAa3/ZrUmwcYJy9NwrSE
5LQ0LEQKh/B2xKhphe81bf10G/Y2Z8MSwRacI2NjxVFMzzv8nc0CHXU3r2Ng/KuomsvL5CERba05
ePIWCThZnP6nNRy7Wj10pnuTTQIAu42yo/L9nV80L/SoGFzli1ugmHco43646YMYk/i5bC3a6Im7
SRjq82SwsnlN+sPO2+jshqgpu87RO6rs+uhGiEqyqnqCEY/xwVToi9USXdncBmSjInD6X37nQ2Zi
3vtcxzXJzi1PUXmTk+7uSKDbNhO8pTSxQrQCCLumpo5wwMD+IaR1Ba2rPkY+PVh7+h04+V0ZpaTB
DuKP3cRHv0XyzeFd7pKBCxVox71q37KOLIXA4lBYPOH54pyLp+k3dnoYVfVhpsLdeNGsz1Hs4pjR
1kPrItWGdnwcPShZtq72UzU0lz525gctdbzPbPKpRtptF1+ajx1yaeTLqrxETcZ0dSFF963ps6Zr
60PZc7ID7OqdvGVM8f1ScCY8ZW9D3NWXMkvrS9HiivVruqt/+yON/L3qBEgbapVJzMMDKa7v8YTH
qwDWz4Jq31I/dDdO0KOnahIof0az2ERAW2Rxtw4N12O9G7OtO3btOgtld+w89e55c3YXucs1r+nc
gGUQd01mvLjaDrb0AcptF/+xPLlskdMr4yDSWGbgPL1ALe0yDtYh4yZKVpgFdYbINZ9PKnbD+x49
gJMPpySesgf/aZAZEiIimWHKawQSwZiv29LaqgE5JuYNSmJb0EuCKrOqWIwPRlH6Wz808vU/+Bwf
aKtFVfm/MO89VEnZqX//N9fEEPi3/3384o9MaISLnxHLumN7mAexLda/ftwS2oP//m/W/9ZxmCd1
lxDXbpNb7M/KvvSdSQZ6FzxyuSCXZNDdhENSDn2brRSTYhdn8j+XmFIopRCzQ6YAMuanrz3xJuzz
OSncWWIckK8UxdqXRbYaauf/WqGcPIYO13r5JqrVQZIhcpoo4VEM5PK5ywOF90NbZydDh19Ztkkj
AXYM/aT4YNfhBw7f4aKCJj3a2rnW4Rxd/v7iF6WC4qKfI6thriWok3oUcMDMoYjPWtXb2rRu2gvC
f3EZF8T0Xy+jD8OIq+n5DpcSzvQ/XsYhxhAx21106AbvCye+9QH+A0Sek0KHyQxJh6NP3uf3elJo
frzc2dDGd26oHV3kIMQOa1CoN+av6grHZ4dmAQOLKLC/0Ox+4sHFjKO9Z3NSxjEL2hX6kuhhzFK5
4doDniM5mVx3dUIcHGO9hq1ixfFn3uZoisa5eLWSsdyQ1kbjVEA6Qf4Z3nuWPvrj1JyRhD50Nj49
oZpjx9yZ+kxZrzDr1d8cyL/G/xP9rv7J7eZgu/3rdQocnxLQlthkPW/xr/7D7VaS2gMZRMDqsKEI
lQWpiSGBh0PF203tiVLSTdcojrpzbyJljfsdJApzT+pecqQ9fB+WgXkXM6Hwprw9fBvYUiK4DgTc
wdhj3rj+cusiuvrbZpynl2JM7kezGDdhhpbRCIsPI037J2MQZzQ8//OjxL/7T9+c5A1K5MKWWP7+
H9/chIu17Gdk7zLPj8hLaZ/uhspJPuNaYYGMqoZHiV8E0yuxcxoFt8VIjJ9+Y7F3VRTBbV4fQPLk
YHoYtjI/7VdYpsyXNnCHjdcWtLq5rQhTqxCvMLG9RkCE/uGjzI3vScXt7ifgPcTqZN2vniVSQrt6
k13Y7vw94p/xhCvXup8rVW6iyPQ+QqiNhWAaV47mq9mlH3B3kheqG73PccAchKftW44QfIUWCSHm
MBEDHRlvdH3kE1YJ6CRpIrYtZ451VQXWumFucphyeZTOxsKWdrbjB2ArMxEAlv/EpgfVkgnB0OTx
XR2Q2cJhlgUhxEvZpmN4Vk351ivZ/wYUsA5F91npaULjjhTUdm9dj44h81xCg9xOPNX08vd1MZYn
nwP1xiDlkeBQ5Hye7uV7M1ZXq53d3yytB7qf4VnKEUNtEoarTvvRcxqKfKstV95js8NxQTIRpkv4
l5gM03jHvg1hycCiMhA8VasPbG8Ix9WRZxf/7hB0d3aKy0X0C2Gtrd9LTwZkWkwvaLHEKY3d4tA5
7bR3O6SYfWp7KKs6Z0uWKFLYyvr4n+/CvxLlWYJcz+M/J7BN07P++oQx4EkAsfn5IaBhejCRLju0
Ni9e/5b39kPiwS0TUSu3NBNtomlhL8dJFh2Q0HPi94du2y4zx8S0fxYufV7B7G4P++HRN8Gx9MVE
HC5MxrWtcAroRVU/dySxdGB1i4kepGr9rQNMcd2F8QfCNkQbdEfXopgvZsdn5v7gHgpmlf/ibS/7
1H/dx1BT4HqTDhHzlmn9ZWEx3MaYte3Fh9mrrkRV2ld7AkwhCda5j1x9LkqbxKmohE4XIJPvTf3M
iYZ8NzKTplbpByXwWPZkXXWTG12MkNxwmpUOMhk8y3WP+jsCNQHzCiHkPP6wcP+tHEB3JEqkLzxE
9SZgJpa16l468cmu3APt6GyXjyHzaa+B0mMX7q5x94r512ZmnPUvLoEl//smBJFAuIHE70H30fpL
mIDXmzWO4GYh1NT9dQJ5dNGtw7zMfpde1z3OkJ/A2Ce/PIF2QyT125CEm9aDPig9k4YcOb8feXbt
euspnzJUzIUNrNyLyDEsc/q+yXh2m7Z/C5KPEJnCQz/0P5vRNA92M+FzI/Xy1Um9/2DvvLbbxrZt
+0WohoW0gMdLAkwiRQVbsvyCZlk2clzIX3876KpynX3Cbuf9vMAklWASYa45x+jDR5HCmaZS/Cpz
de3MEPk+Y+y4yl9KBm/XJWlftYisjyTM0pPS2v7Zk6cwLOtPPR0hvymm+tD3FeAXfby2jJDPUzR/
dXU1IDMtdqqeUYfbzouaU/vaGZZ15Xr5JbcS3XcMwWHaJd0T+iHzDGvg3iChkqVhgT1k1C49rqLt
Ell2AGW1vipGNX43G5ebtoRr9lHlLPkHfXKRhzTLU22LJ7evq7u+aZ9Ms3PPUFfRDLMYrL0FxTF6
yT2z1jutAmYmujLZu72Nm2Jx9/3i3XV6w6hgBKFMW+rRFmSla06nb+MusoJRQ5CKTTGqLRTosnbP
hq00REvIXyakZTv6Hx8SQnCAm5psRpfMl7HPwwcik690HPJ9OuRtULsoiRUxqEHC8j3QRdH4kysR
3wkt2yWgJR/0pD8gOUW+l7AuDxea3baIyAaKx5QQBBb9jkbT3I7dMBCNMPZWl3EpeKG4ov7L6ehp
McZn9W6Lms7XMiPlWoY3XZpqv8SIUHBGUvv1GBzrEpLCkLJuaJf4Z5MbD+g2LwLJ1nUsaI5aOExd
hDmbhmXXwxoDHTjSBrw103BJZpExWi/RAkrUFnOif8JnXj3mMaSm0eEn49ChVl/cF5RiG1Oy7kNh
6pwLIrU3cU304v98ZQFs9Z8vLRIGnCNcS1iOZ/1LiRwDtyS7Tmp7pqkTKcCpuOYyDLcoug0SnayP
gUX0E0lToT8LlQe1tMrTGIuvQykj6Ak07rQUrgSAs+lBaQRr9B63tSL2Ptnwyw4tyILdIEdxME3n
tSt1eK9zcbErW11JMES61wxqY8LGuvdCKG+2W7HAe5jiLH5Yx32PFKR4K4QhiXlF9RsynHd1I927
QwcUvRv4uYh2yiTLnLuQmV2cCvHDYI+9P2KVvthWwdi8EoLJcPWNsTmdare69HFco+7neExsIYGP
dfBvnETt4hEY5Cywbhdz91qMhnwAWhiYuM1Wnx5Bk6cCiul3Oatj4qG+FdqDYbzTvhgOgLVQVKW7
hSLiXlLhcicZxwPwEPQnTuoTYDoE48BfiYw17rwIl4PpRA9dmSK5YQnGaG4+wr2w/ZsP3pZ3pkNb
Lw9rIuTo2ECUG70XbLSXbG6gU1iEmgFdoPA2T7HtYQfsZHPAPk8sSuSZgYUNe7M0pXnNSkpzhEln
dJhbodUUGxi92hxlzIg16c4pI32HjH0Vta1KiBWI1jT2pxTnDZ0vt/CHEC1mmlXLwXOz5j5BD7KA
rQBmixkPlSRZcMV3L0MY4BFFJ9oQbJPEq3g7Yv8P8/PvMD/CXm/7/31aEAGDcHfahHigkjvAvK6A
uR2sP/Qn4Mf1/gB94lmSY8sxuL/+Sffx7D+kxN/ouJIX/+T6WPofjhDcaY11zUfBz+/5i+vj/KED
h9Al36C7Jq62/w3XBwPJvywtyBuSBgsKG5AQMgZb/5drUEvub9M3EYVFxwzXih5rsmv32TptZD2N
8jHLbeRAIfU6z24bh9FmywD3oM9ZfRzEx23UeNu40HOW7e2h3rrgErvlPksKOM2ArZMOe0wKMqHT
QRt6UUlQ1mIzmip+OKraRknZXpCXQR/2xt1ceOTZ6gTXJ0V6DqfIjybDHxgxXsMCQsnkRM1ZJ7O8
bEfiwFYiBoQfUuL65XlYL/UYV+56MigINaMjHmq6DcsCHbSo/EbR0lKO4D4CW2xVXWTXLAucUZ6a
1lte9elUNjibsG+daeEesQi+qxq5SlSFOLw2ykwAGDBTQMPTAA5MMnNruHPpuwJfwK3NbEA1ZyrP
KYqZiGEIF4QDfdYWHQ1iLwdhPNIPjQEjXBecnsCjcy+rydKbcHuH1ymKv4kkqzYs9umI1voP0/jk
KTHvUqjEgdJgfSkHiYZhc01eECZvKjgAQZ4Wh6UePhN/iQc7tNvANRjDVnd0STLsBelPJ5VPWYPR
qMuiFYGRBZ0pH/I4egCgeOxEOvmokNCmNwB2G3UnDMDm7hLgM46vUQ7KN9BlZfgFPsymTGrfmcfw
MoY4WmMjCnHvAmfRpNiUHR0naGXXVnNg0AB7wWXPHsuF9yMLs09LCf4lQd97IpruVFRPqeiXb4pZ
ajP+mLwkPBYhmhjUqtxM2hyWjb7m++bP5HLCTiI8CNOdhSdxtSZE0Hszr4IRyrRzA3Qx3BXITjaJ
Nk7HWIN0Oz0iqsLGVGNqyqT1ySta8q467WgNLn3AWjvy1tzJphJ3kW3+GBYa9UC9hT8KPl7N1h4S
EsoLG8HNLPYTbHUW1TkOOigGO7Js0ehmCJlCS7L2rXVFKVjOxxEuXJC1AkIKCJUqNeJPriaDci7V
1mhQDTW5vt5KO+2qG7yZWcZQRh/ept6efRNL3xYNyYbQ7DJgqgnwY/BdemabSMvBMTRTfCpV+ZHk
j3OM+xSa3HxdRmDRsWZ/HlgwE0uNQCYdi21l6pE/TN1RM6CIm2b75DBR5kODIN1xnrloAo+Fbc9P
NcKU3rU+8lAUX2N1VCgje6s4WTPkKjFkZ0sg/JDup2gp30TZCx/kO/riBOCDqp6impKd1PSDZ5Y6
oiJEQvRsaPvP+zROip0dZyY1GL7MkU8P9fym0wfS+mJ8itps7LD03CF4nVGK1fcVRK6uYaHU0aDa
o9oYWorfCCCes0MlQyurX7bFgLaqKy3OcEwG+65ID7U0JvIR5l1c6yQTE2y4HdsI2SsR3z2hMmDT
jnYeQ+UQydWAIhNY2yQxx/ti/gxlYtnbrHhwOB2MQoueqYO8C/dnFLzumxzcoxpRuAtNnqvCwvHD
gVwUsE+wvr7rnkaYPHI1B2/Q9pwAGdgmPN64tg56JfmcjKu9Eh36LirUY4gms0OVFkXxGJhL1aHs
HRiX9FCXGahybNgP84AJb1DqizbEr6mVIUu1qjlYFImxLYKzFRJb29V7i0pM6E6+W3J31WfPQVQ6
QE09/RuiKVBl27DA7WGFIBlUV/yM0S33Xv0RZnBvDHTaiAlW/DPNHibVjBvqeYl9A2MK4j/L2TYt
Qh3FGqZnmW1ZSLy6GkdrLsdLpyUHe0nlzsrF3bI4V8Yj9b5y6jrIevVOHVjtKFN/JI31pW/S9miU
tAUS+M1iNiHJT0vjx4Ze7+l0kN5kpX7JpY0epHOMU0BnM0SW2ZrNraQaCwepDjriK4wW8cWMzLtx
iEzuRNO5SvCDNeWI6iLDdNMOB5UnxkNrBK0ZHlL6Dfu6i2ii46oz6mi+b9DALi9ysujdK10E7uJ+
jKiQK4NbBFqhczw2D40kHSOt8o9mSL6noKnuwiFGiq+Vwy6eX2WXuQFDa5SY7sQDEkEte/nWJhSN
oiWUTQnH24MHw+1iwLNok3w8ZPr4c56qKhCZdRmVN++SjkzOFE78UNIWKqe2wYiRPerWc0MgwIcc
X5B6f0Gpmj2PiWejJuSuCV4D1ZA+/ui8Yngs0+EJMRHiZA/HKMzKO2AACJQJbkna8+hml7QMEcxN
/oS2tgWiQwSnOAn4eF2do7ILIxJLhYmUAGzIphuG74X9SixHhKinPFRKcVUp7mfPMPcoQFkHeqzM
1WNvEqhA5wscqgfZi0X1svHehbtshIfaOWK1uZ8T81mvCpLk45gLc4PKr55A/CBYsqZIcfrRraST
+VWb5wXPl+FsPW8Md/qAeIGlsxnEzsS4bPmSWHW9dYiZEAzxNhwfXyvXMINK7946x3Wxp4E17YQc
CSnGryiApptTycnvAH+Bcr4VMREBM4AFMMfJF1MaKWhW7cN2WZqSwacCtMmLj8GLiAuvod5GWr8Z
ozC5oLsI7HE4ukVnPlQC4i4QIgTYBNP0paN8iD6Z7zDhcTLFsNhCdSRZsRJUbDv7gmIDgDp3CqWH
e+61V7uJT25NeG2OyOukGznOyhU9FXn1uZYthFRbHZoWfkjW5xjtK/0FxdoXM9G5hagy0BGkbSbE
FJsqM79jp/Kd1r7XVG0RSZztyxrcOdjIbot75yh77QnuCH7OhOALdae3uOCtRGnfyZE1LVoGnp7S
+B2iy6I6LO8ALJbuhOhmDmDocNWZly9ZzclrGSszIkoxqJTqC3cde7caymgNcDOTNsv9VsfRtAp6
epPsLC6b0bWKEmZXmLmgmJ+0FqOcXolT2RGVo2slzAanhmmsvoYLXUBsTLiNbfGDYNa7JlwIKdea
dG/LaNeYldjOytWZehYL4kTQ141Lzry0hHhgpsPqys4/T6JgkSkzgRBUD6Fxl0vQeS501HUUl6HB
8AtqhS1h6ML8wl7OW6AdK1ldi16U3c6B9IiAkdgYUCs7LQYP0onjAG1heuL0QpKnjwXa+uWo5zAk
bO7WMMwKrmCuebaIQUGimXAXrAmN6RP4jfVoZLB+jdNNza47RCUVYlcsBNC3tN72JfHFStgHNZji
wOriPvUS406f6DqPtvXRumQkOTgMFpuKpbc/cXwaQTXqLJkdAnqsqsBjX7hbKDVQokLBkWF2fmNE
HWpUaCUpOTED9hYPTdSm6JuVz2L8iDIT96NwvqLCpLnTrrjebDw20eRH5WCT0WLNiLurHfec2J+0
yA5MwpPoCCDdwiKDr41LZ05kgKarq1lbXyeDYyWx2jtgCClpa/bX0gUXz2R8+NShePGZ7MKEX582
Q4kOOuVs7BqdO4jnPaQ9xelsI7zg5PD7FId0mlfPeruu/2EKnkd9vX7nHo5oqyZ0x2lXYUH11Jj2
pjOyfJfR838pIkYBTo21vkF1TzmS3um4lNOOgt22Y8WA22+aR1pTtZ+XMt7ZGR7bhGWKcpqUJbl8
EKwxGOi2NCD4yIuUKzfYZswRsnoZmsK5oI+4msXyWoPB5CasWVgu/cggpEdVB5zMYMocW9vKFNZV
2FMNV2F6XozsfUqXcJvHKfSBaSzwvqDEEuQhUYhcvXjAZeUVDm0IGv89Uxh8fxeHyNaras7R5DRB
RqqH5SE5cOSwY82hXpccGkpWrMKvhKKAyIQKIhsEYhxLDN6gM1XOecyWCdsHlnnJL8dmYLjG02T0
b4oAFSOWbwC8ACpmsQk030ZijiA1HbmMToR+R+gDd0ON8M9MYvb00mpLdq8DUMshu20h0HGYKRUs
EUOpeT61IL2AUm5YOHxpXSvdK1JHtgb8Bi6N35O2sB5zUdy1BK+syVhHs8MpD1rJweVaH6JTjItn
v7JVbHJKLoIbO9qlFMGfFT4T+PfBQLfZTTZSxgSZYNR2L7FNFy+JP5QGqoum6nRelpQcGXohtFGs
CRVo/wYZaLiylNEXL7nIBjjEsArXk7DctO3gbpvlC0HR9rcZdwrxJ+XPKIBxe+Ezn7ewWsmvhbBT
d5JzOnYbYmwMg1b8kjC82PVjwKFkHyXsDIK3jejYOskBPyIRsUvobPTI/W44GmWWZqB4drgy0oD7
zLg6Pdi1zwQLMSAiLd+YOY4W70nGPUoLLdmgquI+IHFmWmLeW6560lb5jTd51jf01kGVVmhUtfLD
SJOtMwhObdx6VLjoABamlBFrYNAV2f00T+coSq5tZ+SfOifhAr0K92uhEe86gaXXsMdAFbGDttSp
lXlftgZnN3LPGptYLqp9Riga4+Jr7YzPfQJLgOV+hJpnOIfZZB4UMezbuequ07i8mXXxMME8PK/G
W/rFa9tQWTjty7WwAq0ZWrgyuCcHEZmxuFrmR2MwR7wq+UshWwvNeo0gyHB2rQ3aoISrOw01OhPL
ntDLRGPgOMYrIt0siMMRW1JOD9oT3xHX0JGUxU/4J7uYBJoLQq+rwWKbKjPTmCoa6jiEwycPrs5d
axFxEGfc4ydT+hF1wbk0RoqxAo+QaYaUlhVqgFr9qB3NwXLdBXYunxNmk1uU+3mQuRAH55oOgFfW
zaUhCnwa2xcGIEngcR3Y4UUxd0IfxMVFft9htRroUW8Z3G2nXFqBZ+mbRCWvrdMm20Vjmo7X/jnu
iCtUgzzNGkLdheS0OMVKmEgNJR37xsc2/FCJ+KymyDpKmtYog/TQSijmWMLoAeA5Bkn5wMWk9np7
3xvZk0XUjkFDdTcmqgjoQXRbJ0SUK6aygimLN525MPMmSEVJJRrIXzN3PhrSjl1+Nqrkx2Lw6wqT
hmlvcvJP+TuV7zfDYL7ehd05Gjm2y4qzTccOtLHa2qJLzK+n/oaD4WxKijc815wOkv9CCbAGZ6n+
SlDmENcRxf1cbxkGXTX3E7hWO0jJCIbe3D9gFDOQwGvGiesUSNPb86WvzNPt0W1TA5Lpce26jsLS
oz02bZUyP4sJNFs3jd0wS1g3t6dcvMVWN0acYKu2pF43cT7iTuxa2CuOk+6x7dhUbd6DE2bh8fbX
1LoLt03NqP0Ewej3TugdxDw7J056koymhnVze/RfPVVjiwhHU0e57puOwe6k5LdKL8Xx9uT28mSQ
NJoN7Q+9FaVPCcLSe14onNadvT0yh+SaU+bvesTSxa+vavhZOOwjhsm8aQA1jF9vEmpUouZWcoXV
p+7J6XqERp4pUzSsD11HHpFk7LUmBnYHIKnBzXZZcfX5BU642T9/WTH5mG7fQbqIZQQGzjQf1TzD
ppYoa3om3clUqHkGvQJeAFsGQGI69idz/bmJjES1mqut0IN9CTOgKpuBYRap4rfNdMsb//3isAqE
cSxVG9a6D1qLpSDUQQncHkExG389ur1WUq0fSjJanSlEuemIPze5NrQ7sqc+Tc7abpPiKWoI8aX7
V2FiH8Wm7ofEN6a2Pv3eiJyEWorsGrl3B2xUj9QGRV1yFFg+vE7LAAmutvybp11So3NAk+hntVrD
J4QMi8Kr//VUy3Thez3jKWtVo4ILH0G4WjMy/LcbNUMXcCmbODnfQBqwDv+kabgVdEr6oMOairHY
26or1wp47oeTB3rr1OCh4nhGu5IhdhcpZlP0pdlk54pxBOZmjVnWdhwx86qo7kiX/muTr/gApgYT
IMry8fY6fz89eeB1dUaL22j1aYN2Vqe61MGRiREWwSzqfVTJk2lnkH7qeLWug2b4vSnXP6qszkSx
u37lwVx/g2iiDhkRv7BZd6Cfc50aen3eaviHyly2hOICL7U57lLLKzYaqSqR5DIpx5WUwDKpLCEU
uBEJsXH34o1YCBgDcU0X1tdharADZCN9kQU+T0N3Vqbmccy0SzgoNIoS0x50O1RTHV4qEJPbsQJ8
Odjhmyurxyhu94M+2Ls+Fc+N6b0SFI5BhARzLHf7qgGWPePNsETTXeKOIHb8ix+p9oz/hxAYZm5b
x3ZfGPGfzZQcn55qfePFI7rz+aMAZ7h3OY+LgS5dauT3uQaIlnmPfhjLIfPRnrmHFAqK77gnzSjS
ACTRS+ROeD8BgGR5set6WGOqIJTPavPnqnZNdAPdT0q6/tjbVKVa9pKgpCVxmOulvh/yGS3rqgRE
c7qdmAyQEBMOO8+V/TWt+LUugX90KauLOcFXL5ox28GfdjY4WzY6xo6pNz86BoBY0lhP4Bhlz7U3
S+e4qMgi5dRCLR9OoT+MICocz/mm5S+qkAsCV0fDosyCywCRD+RF21WjPCovtU9u2pK6lrfORZbt
MUuHF68cLkNbkXdRsTyz+J9tctUgnADfoTTzc8MUruoplotRe63MkmjpCg4m3qqWXtleaGCkMbmH
yB6D6m3wio7pLcA/rMjta2IDVqJ3T29DM45SoJ8zuatKYFJBVU7GMRpfsCS1n+hkbRxj3GcengUv
H9dlZ/44RaQ1qjLd2ZL7W8N4NUDd9mWwXcq9hgZU53xjYJO/O0P/VkoID0LG72TskCC9QJaaRz4M
DSD+BjzFO2/4q5GngZvLHTNepONmtY8G42MohudkhMCBez+KwocllLM/9fQ9UeXsO0adOW2JzYSq
cd9iNYTQiX2F8QaVTOUxRXSu5XgIdeyi9kB0qckwdO/h5du2URvv8yn6YWYOjgkKcmYLa3dteFxQ
thyEASKy6VnZ6TUphFV+Jrqt8U3lfWaFMG1Q1ldjR42QqK/0Cr6OOGD9yJ6q7UiHkVEIt5I4qR5m
BmN0OZR+QKW3Neb489CWxkZhAAVntjKQy/iuEA/t02KsOEN3vFCCvy0m6VlOPTMh7gcaoQiep2oE
Xp8h+TGGftuCl/Y4umzrPp2Lnshg+81CSX8o+6eqQH05mdMLugRrFw3dV3hh4PlxqbK25zBDZkXn
IqXwqbRdHJdvER8M63DbryKEcmmn07ZhxajcFEJgk6CJW3JiGtchVBGCh2NPQ6biOyGBkwo7vnBy
bdZRRi77LkDYBpO2kEfTzAl7TQq1kaQYPFkPdZGshnxkELS2YnoxJjB391vkVhD/cM2xPLevYB1h
3aeQ+aByH2dHi+4a7MeWq53CGssr/I82SmLsu7l4hIzxxUmzrzS2wZzg2Ef5eqxdEd1xbQ3KCqPd
zH+27ZxAwy6/iZ1a+HGNj4x7L8P5BNcZVmYYGDg22g9N498wJkJ5mDQo7HnjK92Eqplr35naLxs0
Pz/bUaFKmMRLhaJlFxuEVlIbfXJGMqKcbKBTgPoxkJbnYK4B7DtDGOK+2HHNopfs0ehGOF7U10kj
P2c+1bHzecw640E/KPxMFUdeWDf2sapURFqY861U1eeSAMgMTZGfNQhyIrc5NLYF/TEjeTSZy0O/
cGE3IKAGUC4A93I7TTDluD2KTtDPZ8O077lgYZxIWNwYZs/fpjXJ4vI+zl/sIcH90jYvBmTFk2YO
u8aLAO6IZHkZB7cCg27QWVvsY2sQfTibtGiNXY3K7pCL5GwlsBbxjWw7l6QuQTYR/ZBiP8/JBYI0
GHLKTyuvAxnP75GmljX+gGTKwflE4fmqx6ZGG2sir4z7PwZrxMfdsMmL6JIkpLrq3msfAn6FhCk4
Z8aXOKzpJsuTPpLOl9ceOvNZPo+WCMCh7C1jNjcp8xgWfHbNUrn6htP0tWFygEYXZbQcviXVaLCu
FU9qWkq6I9qmaMIW33I0nlGqXVWR/6AZaA0OFoY1at6iL8bcsqDNHyZH0Fnl6faF2yZZI+mL1Tma
RviRYPgDs6FKuW0ILagpgE6FW6B7sAGyH+Az3Y+z2uhe+1QUatxH9hbo2Ckf2n7vVFQGt02or3aY
9SnY0hABE/GXOxUKHzyf25AyVhuMVnptuJtDi6g4BhOuWI59okfIklbbTAitmfEnPmhGfpFVLSdp
qemQh9kFiqY8el59xS1OskgqXAF8o51OdW4dMx1HGZFj0wmjWcPltTb8vKJ+5SapqFAoYh2JMhS+
8vH2erPkuNLGlkW9+9jQvg+WnvFkkj2BhHR2ull4J9PxKKzJgO1sgv+Mnk5hAbfOY5R1lC6FEAkb
xHN2NpmZWlVuUFsiR9Lz4s5c3PxuEX1xB6KejgjLq2hOMEqNTuehcMWt7znMZlDUp0g/KDuddXN7
dNuMKVQLVJi8WPaAuwB6xSQAlgmNoSkzBfNh8aPurfo0u5zbhIPUrKxwL9Et+4j0tMV15zQnEvba
0+0pS71642jdAQQs/Y/1M5IEN//6tOQAWM1K23MzSVzxBhaIpU0zH3PyKpvB/O2x+Nsm659CnEzv
PMLUwNuRRuOjXpDQa5L1fEhDzBUzZeDvjVlSKiojoZV7e3j7ygw+MDRYL2RZTAR9R5jiUCb3ZVy/
ZesxCSmsWXBHthetHOXuH691jroMYkk5UVn5QQOEF2QgBlqP7psR+vaIeXR3JChnTB0EPfVknooB
4fAm22irldryQETdNmJdIiyLBT0zxlrrmQW9mXUVAVgGj/b66Lax0wktzljVvhpVcmcM2j4t6VMn
aQvNj37eSVPgqlV0SryWXp45ScjJDT5hDrrhZIHsxYJLygXmUNZF60YmvYfpX94X67KuS9wf1UyX
lNv6UTKa7xGIFooSrkw4dkgBgOgXrchOfaJtsGo6GNitHCZFMmFfS7kVDknUxmok/73xXD0/gIkJ
pjLOc/yTgMiWRPtpDRw4WgpA9bbx/n5kNh4cCckxancAAaekv89Ic/lTLQJDMM+c+uDP8bIG+yJ7
OXSOtR3WNWKxrhY922Q9Axhqe/sgIhtZFYmbqDlUKx0flD4CPIo0hviU5HUF5cJtS/uuMQkrZQRE
g7KYCImxbXIv0oV+qlcfYpjdRELVkBD7GTiCSrh21eFT6Hnl7vZ3fnniR3u95CkV4lQ2x8fOXRjn
yJ5aPaxo/FodOztYB5co+fG2ENJIhR+y6osClncy10NDTzAcWp4EIfG3Lb5Zv3p7SsIxDFkPH9Dq
JAS1WPqhqevw3iwulOa6FvTiBr+f1bMCUQuToZjBkzvQFDb7d8eYn9IlVTtjXYVKG5BPnkWQEm/P
p2ig59kmvBdD1d/JvEmONW2FmwRnKqcYp8C6i9V6VLYKhiLTA/+263EDjy5vj7c9rXKaw1vT6C5S
8REON5abdjuec5/hrLeL+COVPpvHGA3u+ivnPuFQuj28bfQs+fW3GVVhR1g3BolDIOT+fj4MJggf
a3nU+uxrHJl7Z4wxDgwzh5mxHl0cIeSYY386hNN6cVlfay3o4pIpBOhM3gEsA0iGb+9DqqkviyVc
P53wdq9fjM8lYpyTzAEadop8kzEzf52bt10c5qaHjtAwp1uX5W3hvodz9RljDw2dZo72ztpKWZ+F
c/IxTLhIbmiFkPEhaL5QAW4eOFXW3bqdL7ent82yfgHgYO+T4EQFtH4LutNmZ5rG2VP2fWTlqEv4
dFNpr5/KHG9rc5clq+iPgFLSWbKTY3LKw1bf0kH/wh0M+yGBWEBO2kctx55aP5u9ax68rL8XxCzg
pgk3JWsaf6LXsgG4eRkS/YEKgmYkVy6ElVA3BxjUSRPNG9Ohfd2ImHNQQ0fOu4qa+3tNX3NTkc3r
1sYX3MNvTu7eN7XwfFaU1t6r4RFL2z7n6bLs6zTldq53JxvdspL1m92bzDugQmi2hataosqBL6xv
VPE18oxl2w9GEZAyAJEKQERCZ3GAhrNvEutzP9+BmrpUOctJAxdKYvT3uJ6/VirnOmtd+hFOi8yq
77Tj1dNAr3KAmUGg6UxQiX7oqMdcAARbqkIgjlrnSxfgVZs7F9r0Dy5BGBvigGQ4BbWFPXBykuuU
UxknNXnY7mwFpsHCmCKVQqUbj3VbfeeMXIhfoCgzkhCnqo6RRqUGHFOF/IFpQXkHMdTZjGZ5nMum
f6/0Bxuf53fQ4zOjiXXEU1GjDkXko5x+iSztSrJyG6Qiy47O2P0UBBsLHO2PU6OQNoNS3t1ORprO
/SFNQZ2XLa4kx93f4Bpea6TL9vYwmyLj2MxHZAhc1+ZOXMmg0nZeXHpAAGCZ/p/W86bN/DdaT6Hr
5v8k9fx/+bf3b8W3fyo9f/3IX0JP6w+GqRbTW9cAcneTdf6V5Oj+YUlhmFK4hiPYorX8K8nRRtYp
bcmtlZrHkZ78rfjU/zAMy/Q8m34zThRP/G8Un2s85X+0s6D+wMmCxwwzoW6u+/BPKxkcE8NSpqUd
uqKjlHAnRv+YCbRkrA51tGNoXrI6i3BHMsveMJxgHoH6+JeS+L+16/2XuyHpKyN8NXXX+Fd3KOLv
FlXTAK+8hoU054Z714X9u1T6hwdSFwgbFy1VawHBUyQEkGzL4Ibp0j8+uodfLp5/mlTFfzK22A7Y
ONPEpOqBtbL56P/5bqDLT5U3MJlgvExCSo5haxb0ibRwaw7yOI7Vl8wJH5zE+5LP7aplR0qB7QWT
aqntlTkAF0/KJvg3u2VZq6PmP7iOVp8VClR9NbGZUl8/xn84/khhYEghIRHJYYbwreOFpi1zBZDk
ngsJaoJgnYnYiFg7tQutPTlP3AVSwwIspVCDDoNTBbZjOeCCo9NQV95ZTHl7lnKfTaF7Jn1zYdxe
PIxrKsL894Zwj9aP7THzayJ2gnJkzXHD2sCGmk+JNr+GTVHfTSGgAZILQWPhrSCGRf+hNS6j20c7
eoKFQgdtGvcAe/EKLnBgiWf46YUu7VMTWzoJLLT/1YH5zyUkyD5wVmTz0GbdRS8U910KyYXBH//t
8qKny7MLvW2nzd/DqNuaKq12Ez7N6BQOK29e5pWfzcMdnnpBjiXsrm3nEKfRaM29TD88fNFWOsZ3
0O49prfdsjGbfCYGZPwURgM5uj2ocUVqjQZRwjDKc65bzk54iPpseXAdd0RVhn2nxSrrDDBPs9mF
vCV96H/AVgSQMHYrK37OjV4cqZkgQMXej279QEDQXsbktbCdeT91feEvEY4LB94lGHOCRJTFUhOR
RkKu2Tjgvcfu9KNEcoinwgEu2fyU5fJQedFDQ+7C2iCG3tc8ps9l3ryPsoDTPZQtvEHPb6u+u2ZQ
xnFXjnyXB1zPhkpiQhCXLVSwwtozDdTA4S4Q8ix8oi0p2mF7kGXGfM6zn4WJCsUQ6XHo45S+JG71
Op59uxg/w2OGSEP5RHcpyk/11Lw7Qt+FqCQW+TWS3Ilq2zTw8oSv3kTzqxa0CMlReOym7h4i3g+I
cdamKxD/tvBzt8okYFRHbwiY/k3Uz8SQTRuvnJNrqr9HQ21uM/AACMj0GJd3AXxmb2boggllses1
MEvRDikLvEtpTVgVC2s4q+V06XHK7NyoNx+wgLAUaGOOijneT21bb5i5fJ8jgQk+Bb5ENtBPxmPW
NhNzCDMAmaNwyIJVSGP2Io+6nZlE0k+t2r6UYXuGZBrCYiDooyZ34AAqGluSiYB9xVBT/zDO0uSa
7rw+RHP7z03RxbbfpEkN3ZIv4Cp8x18Nm2ydwIBYuDqRsnftOhi5vYSgwchp//H8tgGI95mEkvwf
33J7PVt//vYTv3/29trvp7dHrT3RjdLsX+sgur/MB8fJeiWCA87+ujbq19Xw7ZEFqzyw5vwVcziT
+W7t+gAXqdTd728UtBo2mO0d//bl2wa5cYw9c/12DhnGBbyl7bbUBOlX61/49eKv7e27mN1gYh9N
69cPMTODjP/3ZnH+P3vnleS4smXZEaEMcLhDmLX1BzWDMkRGZsYPLCW0cmiMvhd463Xed62qawL9
w6AmGAQc7ufsvTZzXQrcy0v/tiWTacJ2g/oJHBUOdW0lf23hn23zQoMZ0l+f87h3emz84+3dx4Y9
rlLMZ3MZQhAYIdaCFmlSjfV/dfaCejbYPY3Q+j6kVNmE5OAJVUvWRQi/LQpZISXBvaHSPgxmsGXt
utGjphI29m+xbH4SktlTyntHnYDpx3kq6PI8M/t/Z0X3u2XFV2VljuGKUh05Ke0WgF5+sGfwmBwX
5tFgYAfQFHrXTGvK+uGLNByxVYB/Vr2bvCQ2tEHHvgWp6R+mun0WIaE6fdF9kEG0dTsoWE6jobT5
Ga2uEN4tFrRrVEzBuSg+LNO7jBUg6DaB3cr4jW3Pr361PaWuwtEHApdgWgkNAFgl2ToyrVe/IFyt
7KurMQbR0xxlqOan+U3QvgiM5kfj0nWLaQPrYsB/BqWe4bnGH4UvF5vquKkiiZzArnyMYInamO6E
92uqwg319g0GlSNZrQnDAdLLJsKUWGaU+lOg7zqevK0b54Lhd74ZCAIxequvdXdzoq5E+mPPu/Zn
6obO2YmdaqOdIiHMeey2XTveWLeW686R81Z7RK80XberV+VotrscWSoaV9JTQUp+mhyL01kh9K43
yJHiBNeMkbq7OO4HMZEOLZXaxd1PPeS/5Dx/7039ScFXfTF6LF/C8FmScaoLh7i6FZnJqp6qy9qk
N3OSv5nv+atgEaEtzMA+omeABvRbM6J4cHUHR9mNSTJ1OI+aWpyiFNGwbz6NDUeYVum6bwlX62eL
M2lOmwS/DqohQb+LdmB298ylhGi5iCiq6HdcEqEF2FPpmnirChsNRfKqvmEU+BIj2t0IN1mQ92DN
XSr3Q2x/djrYT+gMLQ+dQ5zVI04649VC0bvvJWpGK6acZDnfRV7/ArAt1lVc11vcicUa8HULCfJk
OeMl81DVU3m9zkTgrmaF0pb8LbhvGhdQQjfAZA8Qtb1rXHKRE3WYlDjDe94zxTgA0ZIbduybA7Zn
Z4bMNyX0x4Og8yLEqe76cRtO0WIATo17yWzm2I+/YEJ5OEnCeZfgPAjb4SMuTWS7YQbyE3BVjCXO
wnSjnOc4BTDnVuo865z2QvEpwPbHbE6/Oepa9i8erl3ybKDOdUhvtPim++pgR0W+NSoPnboXoblF
c2x6EC1Bo20pKCdo7vglypMNpiAfF9tmDdDXENk51uHdjAD3qvmld+yXKe+/DIHtrV2awKcIELXR
hxT7nDszv2OqUD/P0MUMOj0rJ4QZahGw7QCR4je3f2P5Y98Sp7G0CeR2c5+kimoPw/+DRSSVMb/6
IQucAoNL6yWHPEAiGmexNH4dfBESJN2T5rUv3Itj04tJGskZCjhWRw6hFdIfGVGbtE8i9+6eW9/x
RcW0NQghmtKvKCgupnTfdcrQBHZt1cO983qi9obpPoINJj/Iew5oXiirfys9GE9VHMH+C7Nx7Rko
2AKgQ0GEojAKOzQxtLUSPYFoKgUejf5zQsed/BZ0fbbG2hxl0QrFFl4OwHmkIDpOTgVzE1KXOUTj
dKaPg7zGMM/FAjqZ++6k5xcxRwKfE+3TMKg+Kps0jk5adHVRTQzSfnPnkxfjyoyD6GKa2duUOL+8
0fw2jXSdgk9G5ADP0FfFlDZKSsD7uV4FyXSWvvezGPLPZYWQAXWqf5q6EoV17lJxDf3sSlopuq1i
oreU1SQdxAXdm8cjj/v+etgC57APHSI0yuqt5iRzyHrx5fEs6BhYrLsRvRyn/ysyjW6P9W9p1Hgt
X8YydkmaF9e58GlsjRJPdT5dBaJWOjmUVWpAcwj7EPHPWGtjXXE0AmnbuDUdU7OGDyBTNBWe+ds9
9GU9nWmXuTREixct8fpUjXuxW+FeBouZXjlbI7HcmvoIoFbymwi5N6vxYuEkd12+4bIlEkPfFsRL
zqjq8u/rzRQWPL0mPfebqlNouuPfALGKGxoWLkb8vLLvvw0RCGCR+uRil1O1Sb0xwC8/2bCdCPTh
L4IuvnWbX/xK/BKACNeGMX4YlQ3dIAAQYAfnpB29I4i1exPHiKULeSlUirx57q5ejkvYtKvfhuHc
Utcen6jx3wZh25z0WvtqoZpwgyy7fDcBb/OS8miWzlGUPRkASl/gkjXXcDSfUW6ZRzdv8jNGaSCn
RsNrsbBHy49Y5XmyCzMKWaYoCZPEjkd/qoc1r/rjpF0wByDajdHBLUXKMnRD6uDNUFypVw9FkF5p
R9cH4iG+xyUR8DJoT+SLpU/+OL8EHa5lOXryyYJ2F+bp78hhG/0UtGbPx4DAWKckJV8HlaJlnJYp
uPpcF4z7ip67RSpk2bpfPcWvkumRsExn6q9CEwGWojGJq4ms8OKWpVZwxFmioYwXwWaea8W539jW
FviNvClB9kzRsYAURhOVC18MvwaKXzvo8MwN5vfMp8ilDskQshhqmblIF1iYCX8YhF783Q9HLNeB
R1a9Ljc5JdljIOafXjnelf+ddMaHtOmPvgnTNiaSh9Sp6SzEeI+H7AVA6Nas6Og1IPLmH7JcSyKH
avKf2487ZaUfJEEejx6PPyIbHg89Lv55Z0NeQYrPimCtEn/IwhZ0GlKCHtdiQQvsv735eIpeXvG4
9ue1j5f9ufm49uetPGxLmzGD4/l458cbMH4rsqwXW6p+MuiPPj2u/bn4b+/zCtkxafwvXlcz8MdO
mWK2nZEtLM94XLgioSr753Ze581fj/z1Xn8+Khb+v54pEWsEvTwi7GlN1IGPl//t8VCCGiBIhQ9J
PQeDxJ/3f7xf13Uf2puIyES2RYF3+cy0VgzUj6sZiqwsFJ+yGZmpCJJbRFIsE087++yofN+WoQVI
lxC6NiWlXLDEOyYhuuICbT8Vby/Y1ISDbdHF3aMkfI7hJK/0zF5NChbSh7zcaOwQl6lzNWKEvNnV
XpBdvBwmN3lEoM6Xm2gSs0ts0IQxIjXuhgWWaTX2e2IquZ9tltKZQg4goY3hzHS6AwZl6+hhpD67
Syi3qV/daTVEMqHiqzNScOPsXEUaCb3NOYzs6/U8NHiFtHlLXB/t86wmfSaxBZGPKaLd5EMOmcsz
STSfWIjPhGEbREgu1zwKvwA9qRY/blrLfYXtwXwLAInU2CAe94ezNS/EOISNFuDUwt7XFVsyq69x
7uB2iEtAHBNrgiYlTqUiox3KroVqiTR02xFPPYavc7tcWNQuoFwpELM16UgDBOmMOBrjIlipPIVF
bZ9EeEfGMfI/4g1ZznN6mcvxzGg6nrHivNVCuYzLPEOHxnBODRKGJ5zk24Yg1yXNh6QYL6PCMMbv
rtDVZUalzdyNPh/ZeD9ItxS7oMPb4Tf1wYvkKZ9NdTL69hDUrAznDN1W6Sf5HhXUtwD80q5N4i9Y
Z+L9Q1hjZgAKH9ceFzYIirOvyPMW+HNI7Yt31H4Mm5+gn1NBUNiixqkm2oFUZtBMeD4txbxwTrQj
DwVBb1A33B8+y/mzq7R+oim9NZZb3bKnsL6gTilp9P+5L3IprYzgZvvhpSqY9SZzLs+PHetxzSNH
Z5cowlA6S9D+EO25Gzr6aflsQ3xq7X2aJJ9nX2IFDtdjqqyzuzz0eBwpvH32aMVH2MgikFfUbIHj
mxiQVMWKEs39yTBHFLwKh/HIQXIWZm6cH9dA9ngswOJi6+fVJc7PLpFFhxjxP1ovZRRbckQ+wzl6
0s4wb0U9TNhAsfo+8LC0dr+C+/ElaeWPe0NjAnRl51R4Si8hS/pfz3w8/XHheqfE6d4kIrIF9Yca
uCcDSU6ciePl/x5BfV97y/8QEfx8flyA6EGQaFmIEiDqgTdMTg+KzOPCiEPEcX+7asA+WVbtxaoz
5vfHA93ykjKB8PP3Jz4eerzb4/HHTRfnKGo4JBH/eODPpz6e/Oem39b2hrRdgjj/fcMez6vsJqcj
+hks32KshHz1t02vQoclgEQx+Gf7/mzKn82rH1ue9VTOAnoBRDeD0MH6dfZlAkHkAdT5v5/9j837
x83Hk/+xGX++KRijHxmmImzy+Z7GJGAYG/EhIcavaeeevYE25tKZ36C0K+4lBeeDXdlfykwa10ST
iRlS+QH0hdMg9SJ18aN0N7jNfA1K/2Sb4w9Tk72NUoujQSvyI1SG7D4T4kzx8R6q2TkwqwerOd/C
5HPjmvuMmgUi8vSHYJ679RzfZ5BipQuKO1jZHJ3knHQr8iJRsaom+vCKfVxm7gqupLcdhnEmwUmY
+7ylXwypaS8772tAtNrF6bIvEeuaPdUNlqM2sB9uIvtUM1bFhumgAhm/M6x7OE8YH4PiIzcn73Mf
favaaFfp0boh5sx1rw+GxmHbM862LW6kicXTevZ6vU2L9GuE8pBV0TycJZb+1dDZPzrZ/KD3LY9L
pYOsaASS7ZhcW9l/bQLvjtyfmBUAslHanBLrM+s0dcqmDEkRibCM58EWihslVW/RonrD2ugi/zWA
gAhHYGIkypfc6LEmshvqOIHMq9DB8Rhg0K59+V1VfruuzeFYcAi+iDJVVNCjfN2GGmmoWapNNTS3
UXMX6sGBavC4tmQDdg297kJh+z7UzUdrKmsnJxYWs7R3cfVlBq78SlTZ3iMvecdOchlI78Ngl9z7
mvwMV483o4dLOlHQ4VAGJ3yYRwkZPMZ20zr62fRBwaWQU7veKA5BFgwnBep0iG8GQp19YgZPpS+d
8+hNMzkkJOapvKuu7UcSON55wD/w1vrxU0v58lhC9111aGiQAnVqF0HFX1tV6dyQ2BOHmhO5KsmS
6PtKvVikPSHFcFZ96VwGY7AuAS7cpMrtp6woxk0WRN6pjodfoiAOhwt7yzx7Oozt0GHLmhAN+7TA
gxwVHXa+ZtWrEGZm35fbIDLQ3iM9N3MT25trWLtoyd+gRmY8V1N07Txa/E5BKkDfoZpWXSUO5ZT8
lpGX3kxJgiwmv6XSZlPkG/bQV7sdsW/DLsoMte2yBdyPFXMkzSL1FH1gMkNwLrX/H/DzF5Dnf2j6
Csvy6cD9vwA/P6I4/Fb8ve37ny/6V99X/IeE8AXpFgmet0B7/jB+zP+QJCT5ipOdw9zRgQP2L9KP
9x9MK0z4P75Nk0stZL3/JP1I6z/wYJpwxqS1tEnhA/3v//VvDdbmH7f/rdO5fMjfO4rCs5c+p02X
0zOlRMv77x1F+OwjCPXGOhmB9drqurwEc6+eSlvtysH/DjVWP9FmBAGetRRgEd/ddE2KqD9b18ct
4mQ91J/+M4BUSQRa/qUu5+H0uKVGJKuGFZHlV4U/ZG7+KkTzXBqkPkYFwTuzVSHrLUiQFgP9BsYh
Fnfo0SFY1LCwOlwlKgdTVhf1yzj2X4mmdk6u0780uglvQhf2pyDBn4uzs3mCmjQeyyG/8b++N60x
vkDGjHe0brAj+4QJrXRHyFabjAcWHM1Nita5UqrPRRg+W6rrN9NUUI5W5Edk2I2+OXBe85GjjWRk
fHyjVbzWaUI6Q+CJLXxbeWwjoJ6+a8tnFizx2g2cex8I4xXv5TebBfjz2ON3jpXBRtc/HOS1r24u
hz25qN0mYb5f1mL6CFF6QsdGl+wmCh9H7uidFOOpFbTlsoyUsIl62Csg80NYe/7Z66gcACnJj0GP
VJ+fLwMnb7tXb+pJ8AjoRNHAjs6e7MGjoa0tQFNZrdFfy27cVTIsfuGbc5ljNv6rNztrrNVQY/rU
JRAhMW+lICpkWM4AcQ//CA1KT4XNeXXMKEAWmydr0kKKGwE2a+qnjMgt4PgmZhBuICRFNq1h1YMf
4elX6Iy9Eep7LH4DfTfitZ9ItREGgi++HcFxoXN3Zn6WSIXPaGNQ5rr9y4xj60XRxSUZtb0i4R23
BoE0G2NQ6tnPrH2vkgS7jfGRTaAU2tavT8FEdyer33G/lCcLNArjZvUy1P6wxqXbkiybeqhdXbUW
Iyf63gsb1HuQPRIE53IyrXtDc3o99Im3dynLrCb71lnMoP82QPxX2oJFO/C3Fr5ABCLhX/su+gal
xD8POLoNQ8ayTZ8GxzXIGS9xTQb9GZ8zUKMuvjRmFx2VHb/ST7KORdx8JVmp2bCcHOj95MH/ICog
+/wfogK2SJqW5dKskMygGAn+fQgw4syu8M6EJ3BJw5GCHrYWVRFlUw0vHZaSo9mnKL/rJiUD2vnI
LdN4xolw0sSNU1LUn8uEZIoATEebUS3Gdzav8UmEH4Mczg5rrJx0g68uvxttrCR8839UPhgjSXbx
qe+SfG0puisE9lC+g6K+TRqcB21v0OLgFXjPLw5w1LqEhdJ2vJD5TL8JfajUISy/o12pjng3wyKG
qJtvLvzhnrYZ1kAXESMc1QKaTCadU9TblAMtQqMTHY4ULY+gQvPvRg9tzAwMd+8Y0UXD5ngLu/Y8
WRHcp8AFUm721BRSyz5Ky7mkhhVeaHIzGapIMuzo08GJKl7FZHwgZZ5ePM3ZWpvvaCVJ2UDA7AhD
3meNbT2worUiF2Xn+7hakkq8IWsvgRDJhPaeFQ4vYyWSQ9T60SpMmCLKaDzCE8oP/fA7J2Z0z1rg
k6UdDu6Y2MPaNlBt+tF1wgC37lyzJPIyOTtJ4m/t/Guet0jhAepTrPBZUeXWN7JkkPUVs7NPu+6z
u5CJpxYRWjKg0899QCNtH65cYDjrqI02Rt6Ac5hRnjd4kr2F8KtTm+kubSK0IqAf2/IQTSVAsXTa
ogJk3lwT4TayZtwGboHdqatRsAH+EhZkUR9UEwFiBhW2eU1pQm5FjiqcmOQzK5jyRL3kgMa+od0F
87hXaDcUO0jX6q8uZmpIppgDsxA9goxALbXtbKzRIw4UmXnTZDlGtDIO1GB4eTAxXUf0AJF61/YS
v3xL/s2pxkO4GRsRsJzEseNXkPaBO6xkJLFAz9Mb3+kGL+yVRbyP4zDuL4B6rtkSMJ91o3XNZMwm
UXNcdFsHqp3YvX0Z70SgYzBt7309qTWUMTzEUwDJRpt4S9pkLUq/PUXQa0sIfmcVuM8R1p1dMlAp
9zKSJerA90gDwIZvwfZtvU+1Yh+gtpqsSDP9pmBvAqunRlNZ0d4a6MClQA86VEkZ5ceLxIDU5X76
QlxNBMN0U/gl0hac8RgJtbXuOq/fj7ImkKV5a1prfPEItnQNzgAB6LjLtLhnUOQfCY3uVmOlXu3R
kre521XWbB8bW/wwaoHxfuZ7pnHwhqDsvVTEjhp2sdcQnbd1UlK30ovMY20R/nLPgBIQN1lc4cMY
m0CY/jYo4ndhFfYasguHA8b7TZLgJ3MjuDBkYtl4hatd2Vr+Fh4PnKo+LnC1MBfwKtJ0vSDdESaK
B5CzVM068jXUoNlrozHWZfbMnATfk0Xj0Efdup0m2llwNz6F/fRdVp0+SDu8J9o3H2gRNNLTyxjD
0K1l9uEbEtPVMvIAYf5YmKTbPjKIp1P6vS/8Tw11EWxe4GTHwpCbYfk/lFqdTNw7NIyB0eC33qvg
ze2oPwH4UhbpHtj9lsymVdhhKRrt1tv4TrtNHHHooPSeywhtyDKf3w+V/FHFmbzaP4jQK5kz5JsO
IKBU1u8hpr+XNPBkmugnSABn+8BtF0Fwj+jNWwUrVrsf4j3ohfVjjKtSwlm0ZJJBa/VcjSTETW18
yMaaJGtL4Q8Z9Ec5DAlZDyQgssLTZvtR5WW9gctBpaQuvFXSi306JUBgJ2Ufk+XIxZr8NAlWHNUS
CRgMxU7lLyqwoVmbZJnOo7pCFnF3jyMyXyBeU1ReXVc/VQ0TKo3179Dr7loCQ3vuNV4WOWvqbSTi
gmSp0deHDgCM9lcuvOaa05u33A7ht6iugba8u2+G/t3zJiKMQ5xk9GhoP9rdeepo+khidWdWbk7t
fODLJUopsFPCTIyTBMh6ykKmsGUcHVu/mtYu2faA6HqB3cF/CzLbORQUI+1sds81OMg6Fhs3QWII
xltc0G1AOQM9vBkiIzqleANzbzZPUHHUjory72Hg+IvIF4YQFZunvrB/OYzGh3T06q20RhJC/dDd
IaKbN8xKAuQlqniiAodJogt/pn5aPNdpbK2CsvwKriF50nb3jGOzPRUMJledKXGKu9lYGVVrnVk9
HDM5AsQBYWk1rY/zra12xoBBrbimZkxBmCwoiiRPDc2yLUr58tRKBF6OnX0DXj7toE8sGVJueHdD
/wL6mAkZMKwzgaID69qWk9ENqRr5hY3wNpNZc5h04PRmu5hBI0zltrSq62BG9YXyt8RGPnzrWony
myri4mJDmxLK6RR77dlhTNtR6ExIl0mHtdkTcgrfstnkRK3hccYiW9su383gYJQG/j9Xa7gjCa0G
4on6s5EMz0YZu5vHLfzbuIfcKt5zqik2ND7la0bcDCUDE2tgH1NxzsDHh+OKfYxMo56x3ArHIxyh
4JnGujJRjnle8DmvOhuLIqng7WjeTBNK1ZyQvjIr71vmVhmrfVrUemJZ0jdk+hSh/DTpjyqgXlEu
A2y8DLVdmFRbZ1bmmljf+Gh10xcoEgBxPLzVsrJISBKCc3oDBqzuOMUTObaOope29X6lUL5OqTCs
t6a3njr8ueeMKS3zFv3TSoiehKx9rWzrjc1JDkUa/xpDs733jjraNMDo2AO4CcP6U1NZzj6WbY+v
Kmj3FGrmTb/87PEg4us8jO/p0FUbhiKTkMMwV/61rY0jXqGbtNPfMa3SQxRNe5N9VdLDeR6j6No3
KE/G2foROtlJpV69t2nXGBxkHISgwNpxOy3/3AnbX+YWxgunLulM1hXF+t1k2D1IEuE3OHFmCqCZ
e0Re+hVDiqao4jzPUV28VJr8EG/s5JbMtpp5Z8UqDHIyoQAwjxIGCxto9ypF7ITLX++EH9qfGihX
vsYf4JftPad3uerJmd8BKS9Oj4uuMH+W5NTuBPLGk6vDCXcYyJs+PyUdzqSJd1iLuT92kCTXxigD
xmG+yWGsR8zVTbEIRlWJ2OAR+R6780uR7eJYifWjfEfeLYm689zBPwAgY1JuWk3alpR98vEQQYFa
JZ4ID33Q3tAbApobKJ26FTxXUaGvztHBHmaclkFAXpnR9wNPhQLn4EE+xnSAVqPA5B931dfHXglt
b4KAH53hqt38qq7uUQ3wuRlVtRNq/B6xQlonLcmppTbFbngkUMup2lVu/VmwulsPMTYNZtdkVsJw
oTbmyG9sGZvXEgaLSkJtKPLlMN4nIuWzKSKnegAmwtDfemDlwq4iu0ukx9IfHJah1SYah4Dzll2e
HjFYblFhOI7KZU+HSW3k3wPTb64UbDvIxVftHUnxrbd2ytS86Z0XG4jC1jMy0i/9H2MnzCep418y
Lr+zxCX7uKldetisG3rP2yZVnVI3TsCepQNs1chOP4CjrwEaeOsQgQQnOQ5l7nf2up3KjROQplwA
4lnVCuZ7KI5231vnvhPfLcwhRih9Ap0EgdnVDGenGGYMcr69ceOg3vSR9KDtMLdSXhRvSsdBC9GL
bFtHKFskjUU5+Pm+afrgrD48RrbrUFgvNoUIw/JqkIkFwd2ld8xUWb4rkn7XQQFPddaujQDiQ7TZ
1n4uW8c74F+f9+Uorr5mqpEbB5BhpCxbeb2LQbGtOVfYTz9cazSvWR9GG+mTm1fQO7NFNx9jQjmA
RoVfKf7p17QVr6037buuzs7hNLhn5LHOlgW+2IgE43mYFLSCwsTaN1L+5leJn+oqtTZ5aUebEIbf
bA07sPqoG4FbH1WUPwPmfCdl3lmLvlXrxFmOAh82KRaraePn9fcgbWhGdZNeEWpxstJkuraHvii8
SzbQlCpx6qOkN5qzpcSl7IL0xIZ9w8rlPtNJzSG3gsbMhTIRFTn9DsYwIYDy3i45eTHxrVu4P5oz
WSzfmeW+ouMiN0MTZ9hemQOkZ0/BH4mb22TZ0S5S6XQ3KeSgmEAOEVNmiooE3F9Rsf7PLgqoL90T
TOugpE+qlupipYoE5WU2V4iASOIkvGQBYc7KYeVgaIoHLXP3bW7a8R7GvH82U2M9JMTMPC7meKul
TG9BZJlbnYgZkWG5Bh5iHpyCRW0ihp+p4Egaej5CMLci0cF4GZAanAbd9PtmKbvF1VL4mgFJPoo3
vkYIxoQH0Scidl0CdkA/QWdtdKITeePx6XGttqBo93H25MsWmlNZYUbwyvrMDM072JZ1iwnke6E+
WdxUl7NCYyBYh0k5YSGFG+SO3Tc7SFIwRl0KkivSG7tj8QiPdOeGorrViJvPgWhpOMBRZS5qRNmJ
qT7uYcC1hLkmmN/MOQBbDwxuEG3jMUVPfswO+uiVUeQvFEDBFk6dtRWtEWK9W8d1DhC2CL4SmEta
XbQcWYVDF3BBD3WKZQTySTwBWhhvQ1p8Zqbb7YlYwbqWwz5llyT+uQyIqIinm5XPehtiK173QLdP
YDrWoT2mL4QC4jamlbdGRgEq2ScUOhL5bViKXsZoX7ETQEEgOmIfd2H8Fo6FgjrJthixGb0xSs/4
H8Kf50HG7qtZu+5rVGuGBKuAPTspvdYgkfacxpPncgLWLez+ZJYZKxXN2DiRc66s+qOckT3GSvXU
zPpybyBZvXde8Ip9w9zZ9JgOWdQZayzj9AxS7/j40omd7srQLwiKERfb0xbp1uwrrWUdWQ0/D8yF
71WVgU5fipCVcOgqUsogG1z8DNDErZgnE5AWQLRDhGwWw53V1yqcU2g7CZ3gePAm5stusqEYyDS4
MS9R/Wl2ERNAqU1B+DkkLDJLqxWkrtIwdxato3N9adtfyRyV5xhSHVxNUKDoGjnxkra410y9SJeO
3VOpYAlMPvgZP7z0tOaoEqL8EQnKMC8N1mM30sf2WjSjIV+JlBck/oBK143XvMEHHw96TNtDo+er
46LuiOgFXfK5C9YSax4Y0xmP+hLLZptJtTEbr94U85DLVRwjmOyDF6yS3jmVUh8yBnTOtua4J4Ib
B4WPhHfIsk0Us0zKekLZA3K6isQnmntsA8quIM+GrHVPjwtZinY/D8Or6oV76gfTZko5dofHBMSD
jYccLt80zWg92VbLh8/WEdNiCNUE1ggYKcYLQSUmsdBUDb8qv3gZETANBfkljKjfQrtBrExtfCs4
Q8F+wa5ANlJD0QN9nO0dMRXnBzPBAY4rihR6W9UEmF+7Jm3e/az+pCvz0lmD/6nIL8KBn6toZ13z
wrIuyoh35mgg8QuBN9OZZ1GVNt59Bn7LfNd77uhbbXAnp2d/jlbKi+1TraubjlR5QkH6xa4sjm9/
gDHpZmtQ+/KoJA1VVb5BoIZuyEKybHLWjV3+pfUo6JC8TI02B3IpUc+HKV+/WezapVN+i5v5Fy4l
vfObz8ZIOh52N1AG8SUIzXo3oT9Z5QAT10nizPu5NJz1RPP3MJdg4Ams4Uc21pAIj+CS7XNp9M9t
EcUXFRZfImDuzDz9b2pZ4uXZOlum0iOQUv7HOR2FZKuxbyAhmZ+KU6MGagoJa3VZC+pNBIGrPAQd
ISlnd7Rqdgw0zS5jGAdW2obk16hs7SpR71nHiZ1XZawAMxxozJQ/JQgZE8uBvVDa5luoKtB6sG+p
0JRE6Cy/P1O3aRMYMxwoWX1GtVLsySVjKZThMbIczbzZfp9yJmFTnl17qqBn3/VY3YfiPGe0F6CI
yG2VNfZlKryd1Q1yb/iFZFFBIVOnOFcbq6nOZCGt00fU+bQdUqTH/B/tIzPB8Q6naFMZuiJzndZg
7ky/B+HUl4aRqekWig2Vzj1ZPbTezUE9EWy2lR6wdGpJ2OsGBkLduQyVtkfuQKEB6RQeNQLgIH1A
obKKbdgvLGfGCsZ9QmzPOuzcGrozEk0REb0DE7DWOZW6NNGHeGLjMBh0pt8/NQEMJSukislMJ37a
krQVHofe/uKl5nzV0nkp8hRzuhm+q0gpflq/IwWL6l5bEn4om+AnqKgN62HOWWauD2NcBxgoalIW
CspcK4rtJHAm4H0oWbDIoDKMd8oiWDYLjdeO5o5TTv5fxZQuqL/Q9nipxrTfzj0Q/5wGdJJrgRCX
QOn8HWyNPJIpQPqNZmolnfKnreOnaRL9DshCuykMw30CLZtvrKg6+OjXlyqoeYjCAORtad2n2o+Q
CgNeYzYDgAn9tOtQtnEk9R3q7zA36qjZICUqtobzkQ6kyDQl484g3OIZotYurNQTMy+5y4IE0FRP
dsyjFJRYkjAAJN6r8lvU9sOH36q3kpFjLmhEJcHFnvri2UQHjH8GgEZa+ywzreorEmms3D4IhQKY
zaaHmQ6B/a3F630MZRufxq4BoTLMzhP76RdceEZMFfRRuccjynkAFLbdxi8NLMSNP5MN2rLM9WnR
g4AK/Pfe9646nVk7BIQ393owTl1JHsijItHZjOFuwmzLS8ChiGzQh4H+Vxh+TuIGQYiJ38GTIxXv
ucL25frxoZd28OQjLvIYvqhxOdFrERIhbNc2ovAADrBjd9FrM0lwVAOR58qqqpO7XKjYvWRm2O4f
kxa8o89u2WCXztzwJNh1WuDkPVWjFsiQ1SRst1efkireLjUBCPS+kyKrireGL/Izser5uXCMd+eh
U9YRCHF/MK8lXATEGvWhba3n1FqC/ezfntHaB0ilHzZh61QzMJZGtTtvh1agKGxC90SZ9B4MZDmN
aVVjxQSFiULkaU6cD9MI631ZVgnVgzF4bjAPcv7/Xtat/5oyctEvqV0iirvyQPgwMIVo/D+Undlu
pEjUrZ8ICYhgus15sp2eavANck3MYwABPP35yDpH+tv1q0pHLVmu6m4nzoSI2Huv9a38hRSStdGR
CjqnpC+24IT3NXNT9H5caOsN4nM8d98zRfHNqcg62akbbWRbjPsxg1kbQJkr/N5fFZ0FKEW4xVa2
4JHTsSpeZrOAZuIXRwj/DZ2invlvyIg1qyvnlSPQARZ/Ta7SEG7n3Azv0r6lP2MT7dVrMMKBP78o
JDwFeVLbNPCGg4bne+3S4q3FnhITJ/XSyB/QvF3CgD3zOqcNSrgk3yEmKXZZJRbEPV0wMXevEEhD
dCo1zQ5LC6JJqlfT53YGaM1Es8exH43zF6T4aiucL6LKXLZUfKReWDhbS+NdKSYOKAHIjIJh4MlU
8Avpa2KU3rhVxziSKS0BL/IaLUrjPDfHz7oJf4XZTDlI1+3iD+POZCn9Utb2U5TSu8nKOt7Omo2F
j4gkrzpR1wEaHe2DC0+HhQbT6Dfoo7MddpLmOCeEaOSEFERl7D8BeodyP5jRbs78epeOExiBFCR5
B4zCG5poY+V5tq6VMNBqAki8rZJBxwnTLRNQK2FTf6373D8H4aw3t3/LnslcFA5DKsuLayAIrhg+
ruuZegIPDnTy6aEvKNJSTMWNM12J7x6OkRHbdwP2i5RAlyvPYbLnUV8zFjPX0nf61zB+b4ypW9tW
KI+hT9OEmgivMB3WO+lM9KkDzvJ9GQNBC1X62al+TDEp0VwBTfBQataIJj5Hfdyw9xfjGfI1CQqN
/0j5RhOWEeDcTv3WLWaU/S6ETo0JA76dwdPomR5o8uICezJjZIMlL5lTDiRNqx7AuIiLaf2yA2x7
y1g7IyHuBCPjBVNZ++zrz6ZrX90ewopiGSFTwv8+5B3d72T2V3ErumeY2sGZZs7VmOYfui+7J8Q/
NPBhYEhyq7sZL+Zgpb9GFqpN24j30jZf3Ahfl2MG2W4zSqwmU0DAxhRNRCmM4gEl1a7LY3MP4OMh
dfpnmPlomNlyhz5sielq6DcZP8KICBtkS8Tq9pQSDYHllaHuOmpb3ku1s4yDacJaHBWPD/qgM/VN
wtuGjbeS2c4vC7X39KENsRdmaYcEIOVKhuKHBU2U2cN6GaW41qx3VumPGwvTENDScM3w3V+P6cRD
nwyMD4wcol6N+JaCJMlrnBeJzSPD0UVm67R2wBPp5mIWWXiHoj7Ap813UWRcMDhgdXDH3tyIXAwH
9B1fdOS/6ogugSPAeblNHDHa58vtu9sXY1bmabDhtI5tdB+VRYzMKv6ByTmDHZI38X0d6qOqhgmB
yvJ3IGTie8TU3b6Ti/MUF/jadV1rqyuvNleCE9j97QvYg2jXo8f5/XchIRW7tmNC4km0dxC403uO
/vMxQjqejWVKVNz/+/vbdxbGEM4ELZhRb2ficLfZo/305LjVYgiiQqvwwemEJbbxpuUMmeFeLY1N
OkAd5+eTdjH0+UHQEN40IYS5qs9MiKryzZ4Cnh4ra9a4kA6DAeJQkluwseem3VoBh18zIfkCSCQK
bTvUzxmtyctAxpJlBk8ulpz1JAnUtlkR8BPWO3rx14J3dg3wioNzfp+UdMhE6L5pKq9VXSWvlVn/
KnXySWhMs30G1YvWZBNMFM8NrZxuEvtWQIAzWuD1I6OVAniNX4H5qgrG0/pHWX513eHdYvjXR611
0M3etnCc597nHDRl0sYKT7J7wTeCtj8TnNpcTERxGT0p5qiZ48FsJFV7UUqia6CKIymgBySG8ZS8
1NiJ11VmvpdjgMvmrbe+ecyLqKTkqdIjQUkNckdriIptkGb3wi7BXg4uXpQ+N1Z26mCiTW0Lu/uS
Pz8+yJbUA+l+na38NHk++XtWgaTC9x5zN2fEW2PzmocdZWs/hKvWpLcmw4JxdGAcSevCFLd0omOn
fwxpiaNPBs4Y5/29cRjzMf4snNpDt8L5IOXQaIBLXmB9Fw/8y6Jh+FpiwTCJdmLZBdIPSpLWsbPy
FT/TzJeqUB0yY8JlW33LSUlEky6qzTADvDBCF93glusgW96Cu+nhrwu+ZWNQrKIqXg7SxFwElmut
cVbTttkxteI8XBB3bqNFtJnnUeSIH7MOXznnzfCUnOeg9sgiSn6MFkix5blozXidJjFu59r7PhPG
Q0Z4lu9jXz/ldUbaUvjI7LgB0w9TwszGZue24RmkCU9BRHEG8XKN/GaCC+28+IyJAq+jxRNbeu3F
zs8g+4F+mKmpipaGHjlV9I4TPF/uoYgEgVZhuXfrEr+bVtXW7LsT//WzHhqFuLU52+lEuFqpWuou
+RzbCfg0V5nbmmRq9mhJO639jJJ1Pzo6WbN3/HQ888CxfWdnmG51lx1Z4WnGxzvoTHwCpVVui7l5
slunIWjD2fkhgyRheI+Bp5koRITrDlAcoyGqkTPHP6CUX/uW7qMMy40o8TeZDgCwJvnpSYsPMuk3
DCv9nTemmz5QEbxIBJ+h1+5tp3xQNHiEO7pM6Qt/12XmG0PJr7yv2IJh7HKDu9xUVecv3FgG9L2x
ZWrNHlPRRqnxZeaR5lRv8PmESCK2PaEEo52pYwwsg5qzZMrmMISpadpnwwIh0YfKqHJwZulVuUtN
imVgXTdBsKGDxoZjA8BaCdU+o4kmXnvYlanstkNSMTeUalMqPNTzgnOH/9lqLH9U5emqHtkqIo+w
iRawfkPCZwYwAMIWkGAXqii3c4K8aZuS8EcO7CMeALkOnXwGXY/9PGGsM/WLsnkomZWV9LcCS9wz
Di0pYedmpV2yBHRgfutycExWw9E+Iz+IuDc8xfWPKa3Euqhp2s/QW8A6vFaBfcgLeimt1UYbBu7P
vYWXut0VlfxeRCiMi+kdZdN7xoqG/wG+YoygJletu9Oh+dYQybSjg0Gig/jUa7yg3kvRW91uLkEK
+uPB87q7qmBUG7o04uSEJpqcQGc5b0rtdMfEBQk1c4g3fZ3th/qtRfKy1l3s8/ao50knwPdLlJRV
EZ2chA/VRdwtVXaksPucptk3K9ZY9ViMS5JlQKPGe9MPXqYRcFv4FZ8eIAXGUTt/lE8m7fqYyL1e
+lS+SfalmpuYJF/7e11Fn3qeujSwUQNncPlwXL8VQfHTG1S9h8kVEk4W1e3XgnRtkjoGRg3zpWoF
rdPYphnRjpu+6Bx87sPVUkVMGU+qkclnUYQpgT+SuXmdVhf6pT9QB7xF1aCPbuf/GubgJ8lS1rbJ
jZ1ufXP1D7ncn+I0zxP8YwVeEIjgI5ioqQrhp3kdnnqA3rj+P9cu5BI0oxAINKg4Gzs2bYklXKAP
t+S0auaEdxmF/qb36MzLjHSnnCdsH3E6+sfFgV/6oOXzYJyh63UR+Xogvf+rnCOYO/ZiZgmnVPni
2C7tLzdIup0Xyy0tevr5eXAXiB71fGXABPZjbzcnIMIZzKJJ78DohpQohXXpepSo9vT0jwv8gHWy
fel5rsflYZJiKTQ/SPuGuHJ7FUThSVLmRZA5OE2U8S6boWw2XPg6VnqExcDE0cw1+iYX2J+o7v9+
GX9ojLkKz0Sl7iE29v8INLZkr4wI6SE8fYMhxUwgb+JuqsJ5q1wOndiw2BJjxCQVTN6/v/TCrfqv
2tI34W4F6JzNhbr1Ud4cBV6NOtgFv8pIWjEuBADsk9UV5Ot5+Y0jsMUoZCr/Hygre/nsP7yyRaYr
QK/ABCHlLwmr/wPVZPmEr5R54TCCSpoHZF9YE4xNECrr0EXJftLE2lhqfCln/1flzS0BjtfpdtrD
q0/HMPlVjHm2mYKB/ls5Cmbw/TlP2+HOcap3eA/YCGfzX/JU8QF9xR2zkLdM37OF5Jb5KE+dClo+
ASfjk+hb+ivGfNKLgqBi6IBBVg5XmJxMCtoDAj05C7ID7Tm/IMDFUd4M0w5VYqrt6hJlzNwNzI1t
r6ZDZrePdVd35x6obd+i3/OEsWdujIh8/lFoHO5apQwcGE2sCgQXl9qO0crB9KUVnaKeSG0Cgoo7
Dt7Wy99vkT/vTt+BoIZWz/OIIzE/fFBVKRuTd9o99fSNV4oHeGWKZtsM/RclOAkmLQ1gSN+ksGTm
7u+v/efqxmt7lkOOF7NPJMH/vUny0MYBTvV4skx3C0BC7RBp9tvaC4Ec0Tb9+6v9uVxh9A4gdoA3
C1i2Prya24E2RC3pnhLb+Kmr+hWN9+rW3c+s4tdYhz///nr2srx8eAYINxbw5JAWY1n48NZmDZG8
dVI5pywMCQsnxJoj8d5S+G+qfml2LCOCpKLtHxlPdd3i+7Eh1IaVTxNwGXk1rSePIqqfbqLRoiaR
rhRUVRCXjMqR0Hx5CrrIeYgUbFGDTu4/foM/F1AfhjyLKJWY4LsPb1mZwOvRuStPROx42Bpp36eq
vVrgNE4jwO6DZRlfBIMwN+ByEVT18DCAUdSLHFETsrSqyyXlC7q6xNc74zHyjfqTTTYSSbevodPM
+79f8v9yOxMczWiXt539/uN7jjWf2PjasU+0GmjwY5JittOUBxSARwvn2KZcjA60wqPCPP/9pZcA
6o+fN3ey5woa0J50P+6HHs1bXruwTzf/WFNie7V8lDsw3M6WYJoPiHu6szrSH2TaMetaNLXtaI4r
NH7DP+5260OG9bKUYZABlCdNIIlgxv77cA1mUooYmt4pdxvWq0U9NC+anyv3X7yf61eqch44zoeG
Rw7p398L789HO8Cl4yCoA9vILPzDvb/MunyCqM1TbZpf6QnWKEfE9MXx94XIn+aEEbRwClqg4TLC
MQlh5pzPkCR237zExgBnWN9ayzsQIuQ8DAQFUOcnVgvLaEbNELnpsEsYXD6M0rrOMUeMOpSnKOit
czYQmuM4ANDtgdhbB/BzR5IqhX9n3UdJtBX0WVYYRpxd0YD4UBMpYNgmg00qi6dBEPHTBOWZocQy
+HN+px0E7kHWqGatKYrXbmwj/VIc04PWYi+zyrcUGpU9+2qXBgwKtRUeoN+BnLQ2iRcRLpba7l6P
Tb2KauNiiWF6G7U4GCmqJKPIntoFrMWh9oJHemYuFjDsVFRUaW/OK+kP/qX08ucuyq69ii2qMwIC
//6B/S8bNrAhSlZ4RzYFxG0x+x8bdplQPU6EhpwiLf3znDl7lAbf0lj5j0Nnnv0IGUZGUAxBMBQy
yiF2Ji1fCFdyjubcMlxmUBU16IrtPt8HFqwSHy0jw5K6PfaN8+rMpbHCoWD/48KdP5/4wPRYZTke
QwWEc//f+zzKB2QrnAFPN5mog8ZkNqZfZAc534qiffON6ZTnjneXzXOI9SlnJl321w73MB8G2ykS
moLzF2tWQgxFnqzpPgvUgzg/GXaKI1hp+orpp4hp1XZgyreXYYvlqGbWoBhrWcEXkWrk9ZZRyLPI
meS7yNRP1lhfbyerjrr/QuJbKVkYg9He5nZCD5nZ8lkW4hGqEGGL7fc2RPQMEiNhUsiSeWjo4LV6
CnbGmy9qTClFIgAuMC2D8EM7RMcP5EuQaYcb7FB16LwcW3/9+11h/WnXCUz2aFYRS/AQ2x8eY5NQ
+JkECOeU+6D9xvheeV2zRc6GvyjIxSrqiolGHCPBrJLwyRsPWkmMKCILiL/DU/uP6/ljS3UBgPLY
YCFibZMfr6dJFIPLdppPfLz66CkkFR62/sps7xNJJ6F7BDlG6GmN7pHsFpIYUKqXHoO3JK7UpYd4
9I+T7p+rPpeEq4kgU+i2nKQ+vEX+DH0/onl4suNEIDNdooJCBobMG7LYoj1jI6/zXHO6o98/Hd28
A+E52GdheWL9j7fnj/P+ci1ojS0TgDYb9oc1v8CdU8Pfm04OGVUrzgjlUXXNPmEMiPmaDy20yd+M
mHtuOtewNl7PtRm6fogyfOBTU1yZ64f8Pz0h5FS7FJMJuIFxfvvHhf65O7kcKJaiBHMTBcLH0iwX
cTK6tbdElNkB2SvYkYrIvKCODajTMv9AA1azxKjwIQyDgxHsm4pHO0iK+GIkT2LGhKI95zWO2vbY
DklPoIdfXPJJ38W7EaHvU92MxZrl7r4LuvqZFaI4M7HEcKTrrd2zDFeZqjcTMKjtXAX44ruf5oz8
k3wTsKpmV6CzqstgE5cIwp1U0lxchNVxQ/rV4DsoC/FlC5T6UpFu6Syx9e1UeNvOJiinxix0doi/
slGm7WTve/tegRwfLK880CwQyIOIup2rMtn06Uw+PfHhdCX1id5oiLzR8NcVNKLzKBgL377U3dTt
hqmCwrIUIBUDPdSvorvMuCVxh5TuwzwhQRi2Re/Zr9bEcT7NotfCrr/mihI3SvKtITvriIPzV2ui
BxnE7K/pvdxFsUOYUd8HD7dFNKVpeDb94Rm06VdQGngjjK1GaXVJLONJ2R1GHBgVhSeju6j+zMA/
xXMQBCeXSJhbJZ2E7S+g3XjNAtCuNTvBupwj697KE/a4IjwoCVzm7zfVnze/Y1Hp4zcOHAE3+sNG
AGfMr1FzqROwe6q1dn07Q9d6CyhL7IyGAYKe/v+ffsfisZeeZEjhiY/nzS4y7W4Y4/bkZ1m3Myp5
l/dDcCZ1FDjPANtp9sUeMgJdGlRZBWae33oFp8e2//ff3/5Q4EiO6Z5vsxNiBnPMP56pEuuH1bSO
ZDRtvJCLWl54iNiCHRq2yH732Dfk0Y3DO0P202bxa8wed6JTecGnlDSymMyItiSDKknKbxxEaBwT
k14jdByNgrNTwCh/jh8F479NhTJ7PVct6BO1rSAg/mul960/fh3WeNi6gt+FfCJOsP/d2GXOpFIi
2oYf2iQbf0mDnMFDnAqV0te+/RnLonW6fZeV+VrVU3LUS7hk2uGEBv3Ht36I5GmV+0W+m4TxaRwz
sieXLwmneCTuJATnrbO5/ZVjVDQPaV2sIojIJ3vMGCh03UEghGMIAuokyzBQPPTTsSX05gQzT5zA
gRI/Gi/RKP/3W6Jxt0ZE4xnnuADQBTLacdUv6JrGKanmkf1dLTkLKnTWxViBXCHec6tzURykkxGG
VDPXBmt8ypFrh0RbEFbrw79bvoXTUzOQOJXLl9t3gUooKM3SXLAORUo0F3zh0ukwy7TpcxdK3NJh
Ex2oRfPD6Mq97ZvIbMb4uenZtFjFUMw1L0VXIDQGTsnIat578WtcRM7ea7CzMUtAL264ycpu45eb
M/O3/Qq9IJY7gB/OiB+onxjLECDUXI3k3eoAbYmiuZ8lOexdm4w7gU1rZaoqOhRhlq9HtCQ2w40n
0pqslxK4CnBWd0t6FqMCQnjW1iTbc4AnCPIDf5wK3wf8A25GO+GulhbR9dy9k64hWUcg0KLM3+Wy
iw8dRrHbVTIDvyuZvR97wkDWplc6z11mJ5uATGhiiaDC9UiENm5udBdDVP0lRfxEcVEjubchd7Yd
vaauHK5h2JgvaWQGRDySPyaD8BnP/zpreIZMo4EClIBl38SAl1H7ybuojPKHJkUwW2UosFztuseb
XYdty4CIyugKbApiiq7E3j5hl8etRQAoTcolXuaAs7Xcx1BCAc5TTgdORNK4+o539kD2oPWiZSZA
QkYGHlBa8lPlFBdULovayYHIjPIswkex7xC5koCWWquko34KGsXsMXRfEIzZ2xR1zb4q8ENmkIE6
SCTMf6JP9IgesFrRhrLId8lj62gX8hBR7KNRn+1tF7anCRQuo4+sbKwvZeF8kmXxxVcRwtI+xleK
K/5o90DFhgWRE1lY+aLq6JpY/Ek7KwjfsD8jnOXsXOZyq1uZHFS81bxo2rfjlctcdS72+N8dSjND
dui3T8RSErSGbfNmTCWLdWeNTfBio+9iCEMv0+HodynH/qGyCCssjZRAC428asiTzyhhgd343EY3
dzEBZN1VDkyYjMRNvrfxuxnN7j5QVr7XMfo+kqfsdZnGFbZWynVcBtyvs/1IWmv5otGIkzyaw/xd
/pg3/R1GHovV1nTRjdBd8HqNqCUW4zVpOfULwtx3ReKnB9Us9C0IL2LA95zmmBdHDH9bCYUGF3Yo
ntAL8PJz+zzZBEybjrkliQezl+sTEcXOu/YzRp7VUU5u/QyZAbZoC4A8SCSpzDMT1jJf9EdYbzcd
T76J5RQBQX6QUUUCq46WrXeKENuaSCDb+EKzJD7KlFVImTwQJdlwu1ZkatOhGtkMDLDuSNaimeNx
ftI+G77HhDogcXJr4Cw4A7TPftYZUlG0ffXFTJJFmYLhJEdYeQnKRyqVDjramG9pQAbrhvzRnV9J
b50bVXT0B8Up042aF8616wr43iMnJiwrgboru966D4SR4ol4wrhTQEntWWOUgo88dAENFTnqM79/
fHJLe52Y/nhNnXK6oqCKuQNmQmS8ZufI2L8akbIeah6mhnJ2TZpSegJIiy3F5tA1NMYl9RdsLkOy
3vxS1SM9uVK/ZHYQslPCgezqCJC87z9n4JhG8JGFgjzXFVQ9VJJNZGPbRMwr9x0mC0K0EUJdg9FS
L7TlrZ3ZTLDb4zI/jXl0LsbTlCUe1pLuPZ/Kdp8UIlpHddYDrB/Cc1X5T8ocAa8F73EfHQN8Mqcs
QAQ3IX4HOISt1c1BLjntULwW2WuvxHrEbXVOUJMfhqE+MWVMz5Ch/XUbOCEekBpdoyc5VtYsKU9G
Fu1qIs49qwoeqs70dmNrtvswSx9lSauvq3nwq7qUG8PEk9ajMD8mRWkeo6l4ZctnoUKjyrtt0ugL
VI8hCX3bmjNxgAVpHDY5w+B91JOXGhF1vExT0xoVkfTVGUw+1XIf7I2m5mk2nfsgFb+yyN1MImYe
azOlCZ3R2SaopsqIeTfC2eo8FRyXm3DjlvItbCZ7BQ3B3nW+w7k5zx5Q3fMxpLW5UZAemABrnF/G
PsoxCuAWm+8ZSdJoI15zY+Em3sXYlre4Yop9ODd4JQIrO7fmnd2b4p6yBa0afJoH3Qqc/Mha0SbZ
YuvTsyeyoN1Unu1fEND128qp4h3SLXPP+3oYunzaVU02Hh3R4DlffjRD4WRtLbQWpDs+D8f4rFmF
th5LqM8a9NzY0ULI7YFMsyo5wnluWCoLT5XXearKvR46TYici+FkyLD4hL1PWoRpbXknCQT1CDSI
J7VYRpJLl2hUefOYvpvBJze7l0nvfXXhbSinyfFrVRJgkh6eUamtb9rfKksYs8TOe+G5qArTPD4G
RrdtQkPeFaWctu3QXikpf9gJ/MEhmI+kugPvZLcrxx/IOXAfFurR8ywykCrLOcjeA4sb3dv0uB9s
NX2dZB1u8ii/2Aowu90W5noGoL2JsCeu+0hbe45o2z6Bf6YwTywhmwm9OKqOGJSaO9Fm6NQQUzW7
xyJrrE3VyOfbWKbvBAFCRuty3eWbMFFwdIMLNq85y0VsPUbodvLsUqWyPdpZzzg5BFXHCiAR5unx
IHgVwl302S2rfRLF1sUZ3PPs5z+aLg3uQ2RBggbPvpvbazOKjF8jJHY3nHsym8NNPJ/LKajv0Zch
KZa1cWTyDOTFbINtxtuRAGmgFQRBYEqfqsCP7xzsE9Zk+ZemJcJtJiehDfX7zVneJWiMmiLetrO6
ND4UbyeAIAMhE0A2w5CuFrDCiEVumiXbCmnrdkzoEVU0osm65ebw4JplaR1v/MJ6rOmOpP1309k1
iBFkGwbHBE0J4Xw1MQAmhnsJgG7l1ljf9WJhxCGKT7gVDOrib0iLx0PdiSuK1nIzpfDKQ7cPTxR5
6OSxRq+txm8vpB7W+8R23pNQiDtnVotRKT3aZv4lHLXcMQ8Fm1lgXvDw+iRm2Z1h5D0Heb3OZEqi
a0FSqVtRgWa1fi6FMs+9JCUqkNO6m2RJs1gdLGy/NkfzJ3p7L8Vkm+d8Rq+iw+yYJ7nDeHsYtpMn
4nvkJDs9Y28GUOJdrL7DeKKH5ET/0dpiyshPtAULCmbn6hrJJ5bx9qRpHj3MbMYCeetR+DELSJfd
97MTPNA6cRMElAkTQQSWVN2NGt7o/tWP7uMNcBJl3ni9nUMRTe/yQMQATwmhbisk3UbTtVuDJ39j
tDPR2F6EprDn5pzlRsquPyLyUJtI+MOjEeijOUbmXdcbCiU8scq142b7MvaI/pDt3ihyTDMzwjuY
BQhVVPLNG7L5OOoexypBZa2VsaEVxrMZyXqfElXMck9M1uxozOBJeAzGpn4qZ0AJluEuO2d0CGte
axyyz4NQz00xfnItHT7RLUIPVWf2w4DJmvYQgJkpVYj5Mr84qIyqBW8T1rxhPifKnB/sHvBAW2jj
bRL5A06k3jW8XyGxDC3aqnfqYWPTQvUkznWdNjNd0C6zjm1Wcr6R3Bv5YqrCAaZqnEeDq/RF4A89
uI3/DTqAjXPs3HRMyeZwKk5Z1dRb6QQC4wZ0p98iYAWcAPEo41TMRSu3mfQJjs9r49jbmKy2R9TY
1TGJ/ZFRQP/oi8J71zxgwYwtqM9VeYoQRz7VBCe3rCbHJCJiZRwJLe6wZt608vVYxKdUfnEbg/Ng
qZAk14ow4Q7J2knVBAzGxXSNmrnaSTmHX9wYtc1IKFqVDtdokDxzqRL33syu3CL9npLYvoZCPgTO
iAdECyKm8VIHSR68+AKPI/K+u76R51pP7aOjavU4DCgih3qW66V+uN23Gk34WrcwXFSP8rf3xPg0
6ta6T3sRfGL3CbbOhB4eo89uqgESDOhjNy1A802gp+NsUOdRYX+SgZZnA4z42jDtcs8n83lsS4cZ
HattmJrrOkAdWrZF9LggZeA/UidmowTQJMbnogNaoLPh4OYYu2kb+s85oMnZAYBiBc8a/MpvrgiP
Ndk8c8K2vowLehvbE3cb5sUqZIxIKnusZL1Ny6xd0ThDc1WOwM1BRPotGe5yIGoer/G26jkP5I0A
cJFn855ccugGeUVkE5wL+BA2AqS6/EUrI9gyVbHXqi0IHLfH6Ui0FBzR0RG7FJHenajEDjFPdi4Y
Nh07r4MoDzR7ZMjiO+2VH4f4N52QMGdZve8CpBoEZRj7dpq6fRWazyUzgPNEQ/rW3ppV/L0kOWsd
4HwldSBML1isWZpt94UR/Isup/vWwNUlOcFNpUpxPAL/N1RMQ6/F62ntjdxU625hGanU+ZQkeHAa
RRpUuLiasOqrh7oZSEiNAnxWln9mIRn2+Kv9nU3za5P06t3uegGSbJiZJqDcWQ1g+TF4T8ariXw5
Iru9cyeyk337nmHZ+DUnUyiddkWeuxxtx60bEmYvo7qk3irVve667GR14ano8ursN9m3qGuMfR6R
PFZKpmCVYB52QyR16Ge3yLZiENXBOqEFdQ8TZ1c6qn0UKQfJMG2/TXEwcdRGl+UnA9DIAu+nzdzF
TUi5BpDSnYeoE6cicWiYVU5/4jicQPs91+Ec3Y1NrHeYAIJVy6gECTiYE5chqxPzHpaoqNb0LbCb
jfoI59qFuz7eRwguD6Nt//LaybkrTP8y+fgilMST0kypPsTIMjemId4kiuOtS0VB0TSQg8P7d/Da
T9pnabAF23qv9dMNBMXZyOTBD1Zk5f7GTCA1t+6JyFwNTUzcrtO/NKgW16pri23tu+TTN4QK3/ja
tJBDDSBaO+PJp4Y41SDACAootyh+M6habnv2UvvBAjP/RH3O7bkYZIvkfvCLk58F8gFf7rnqCdsA
lBVd6d9vhjRoSJiJzE3nIaucjLi5tOD2Qd83D1bdT5/7HZryVW1G7YNCiC5xrRFXrO693jlHQ8wn
Dx5iFzrVm275D2/WQ0fP5WbsSxIEKrWxItSXDa6KVeZ3n5pevAzYkLEZATV35NojX/IoYRCtWfm/
FUaMBy23mzvNax4D7XwC3v3GWWXVSD/fY6vlmEtTY5+3JQaaPL1riO64VZltOf1ulOa1K47Eee6U
xeh1dti7zKVrGQz5fWPHHHj7/DkUPy1gXNjDm4ljlXMwm8r+7IfvUBS/RSOeGenpcBvbOf5Ii7J/
tAWpaAa6zVARfIyz7RDhjslmobZygB0TB/EdzsEfsucg59EYWLnWEgvQ4QhCMI1bzX7JBC0xy+rd
H/PaLd9IJYnuKvLQ5sK3XoLcXanI/SoGZ3iwk/zYml5+TpviKWopvKSQcF/C8VFPEnKqZ2TbLnP9
tUpq/5h09lkBVd4qLZz3wUqcrTE5RzcrxQO16IVbvnLVeESdYG+MBI/x7QRXsbpaZBzvElTH/EoB
gjYgjN5Qoinpov1ser9ii34UrkyM3j2yAD3xrCoUq7FH/Vpplp1AiS+Ke30VR1N3FPMw4qyChR2Y
05ZlItmRC3q2J0agg9Xc/wZBLgIy4E/jJg1NgcGBrsSYSkKMHDrv4cS9OQCiRdaPnYXYFrNInwN3
sVcqhIOoffd+I40N+rd6LYyw4+Qcuhhm0jtcY5rMj7kEvYNFaJ7Hn54LnG8204CO4BgvXsFlQVc/
6jQhFWr5qTy534w9XB4cP8G9tnt9crVNHrKIB/JRGCNBFYCdNCLbj2zgyNqmWXsTTTIoJnCW5uUq
cwC6ONG4lx5o9JCyzi9rtZeaY3eQU06xBbkDet4SY/mqG7KtHVVkxXfZO0Df5I6jfLNqXcHexbnp
GFfdo+4CcRQExBKWZ96apnTylr8z2+liFVa0EU457CI9fNWy7Xa6y8t1lgEenjyv3Qa+ptAbF4tK
pxHaxERc3Hb8voMkUVXDrqXaagS+MO5JbKhA7ca80F9cZR8TievZM+8x0ZrOWBN3wchsAjgEdGUN
3HS8IvH0iF5iUko069jb4hiyyPa+q86zaT7Ofmbd6xZASN8aOLa15tmhEPWXYifvwm+thprwfyg7
r+XGlS1Nv8q8AHrgTcTEXMCSFD3lbxgqlQTvPZ5+PmifPnV6T/dET1QEi6REIyCxMvNfvzGbntFc
Y7Jhalgui9aY7EheD53F1INsbSaKaPPYRo3Q6cs6oH+ibCvkQfaCY8bmviCsku71Oz9D/CL3XhfH
0r4d66M8TvqWrL0NfNv2bO3Kk4Njiw5aVIFOoXTZJqnYuq1Uma6st7cqk9tr1iTqFk91oEQhPzdH
fdTUi5aG+8YsP0UzIwZqUOvAhJwAUGH2Poiv9FgzVW0Luh5lU54zDS+3EWPm8c6EgMB8C6V5vsZE
1uhkHq78jfiQXLPa1B6w1ZZcysfZ0GfsAsY6JKWBEr1Es75nJTrMJzBkV2nw8EhwO73AWaVJV+uz
reljy9WYzicFlRvCYfI70EEqF8Gk2Kpya27umMw4VY+ikb2yRitiHbk1rjBIffsA81MMurQipBHe
qk7JlIsOe4y8fJLJfZd65jVBBq62Yv1tnH+bEeosobqzxZSn7Cg2+cfdKt57DdBkzh7bXJaf5GFB
bQr/EVuP6kHWht/s+SMX0RRhXrB/T8xWrqqTDtliVOIrqLZtYG08FUL12miat1A4byXFaI7Mncai
yY8m9VdFnuMzfINXU6o8bH6bLw28M0yfzMJU9n0vRgeVgizBKdvLPe0DE7hloxXL1xiXEdKGjM6V
MqjP9/sbO6LHHMToWoap4sZReur6TKSTEc/+EkUITMc43bCg348FcLqQ3OdbU5GvYXUzuX953dv3
+6hheQcmFRE4dEHj9SyzBDoo1V6QYzGQCoxxdzMRZHSD6udU61u3Tpv6zVylCPexmk51XYqXUSpe
0dNV57lsv4seNzJ5TLIgHQXjZZnl1aFuEY7ljPYjJebcl9l6bdreSlhAEakTTuceF6QyMLK7qxhk
zFVAbA4OJNQqfTUq0Lo63Tewp3f3eAEAnOXdgkQGPQ802S1MToAuC5v1SC5uYzK93Ethwis7a/d3
aXxQVmiE/JuB1Tabubxs5iM8OqKTKGWuME2guv38lPahel4tuu+2yler65HVbtbRhO7r4RYh2dzo
g8jFsT4kULu/idZ2jQk8ZWUUlEYpPYXR6BmymL81dFeCDJsKvyml7smo8y0Lf3fQUbvb3h2tMuMR
hxqsIoUPqZrfRkxPniMLGThxwt6Qu1rWpft8gUZm5drW6HCfYhdv6t1DGfVrfpqFHrlI7bUlTZjE
jH0duaXBlX9fX+fBHmz07/xjvvbgWgb4hTxoR/lsPpKp8hs0WCZZY7RHBYE/Ti60jdyOFUTsxo6K
RMezqMK4A8wb7I2b/Wie4vEGj52Q8aRxYc0Gqut5R+/4dkRZZn+Qlenc7cmbPNnXdvU2Psfn4dl8
Vb6xvWHVW+kYCwLnOGhEeZhc687rNVofXpr75q+JdtVG3GYP83k8y4/tWwNpHZ0JmigD7ycSf7Gq
dFGCCZ3fjwFYPupVmCAoSMRjNOcEm1bRY9RXfoshGmopGpV9ZVYbjBCH4J70KlL8xnISZRa2JhlM
yO7Ko9lHb2OZT1youkffWvmVshAgZByAFLGusQmLcp+lw/hRVpgB9BMBtzOUu3NPmPcSFn6L1/0L
dxKYSSV28nmcvYAkO1oDBSHVohptuaq+KIMOYpaw3EyKBwXBR8GXuL00nm6jsZn9cze6KDJ35xTj
qvvtbFxQU9bVqLvamkX0c1Or5B7V2H3+9dCIEnDECtVPsoYUGWvyzr1um93Pw597acvQ6POcpN+m
2tH52gvRPge59Wt5KndWpZf0y7n3t4cN3ZHNog1uYirFjrQHnDyisOZWol/mT5l5/fnJcieTItYa
EGIpL3b3hBwcGoT+zw9/MsrrISx36zcYR5nssvXtfp6vCgMQDg1OMUr57ucmJHqCi5ubP8/93MPW
Zi37zNkZqmVp/cy2YL6+L/d6cX6+uhZX7Cvp6TqhRLQ8Vne7exuWwdxlTfsgVnIflNi7LZr2j3dv
1wzRn3f/23NJjYGT1GQN+b3Z01LUkd8YMkKmNoo7lwkNR6g1kJSdT7FrkXVmRbIE8BhlSs+aTKDR
qJaJufqXm5/nQqPJgPTKB/KAy93PDf1YsFMyT7mddELfIgGKhCJS9QeNOFbWQeUuXT9opL3/F3fw
f/4nhvCfZTU3ILjdX/7w/3z4vx+R65f5/1pf8+fJ1VL+z6MDHcCyLb+7/+dvBV/l8SP/av/+S//h
nfn0f3w796P7+A8PvJ8g9kv/1czXL45a9+9G9utv/nd/+D++/ltx7qppQg37r539t8Xv+KP4+Fdj
fyh362v+3dhf/TcDSrhGxw7lAM1HyDh/At1RRhmrqzZU+79+9O/G/tK/GZqFFsag56XCKoTe9w9j
f8X4t1UkY8HuswjJwO7g/8fYX7HUvzEFYSwqhAiwi4D5rJv/V5Z6LzNYl2gSYDt5i9oHma4YTP9x
frozldu6JSJIpFXRJlPs6Qm+UCq6b22W8kumJrKrTGqgZsWIK0xMCgyN+h1uKkHe6wlw0kfX0sgn
MOmXblSAH4V0IWFF3Q1p/FEbUeSDoSLGVE0mqhLRGcmt7NTzMmSpGon7VsBSoxQKpy7adttNr/Sy
UnzVlgA7zgF/uHAXm3LjpnkNRdrAzo1YoT25tXR/ZtTPM/p6sRwbeC3iAXkFu0C5SJ26Tn7Ncofv
hUpKbDvd8Q5ta6fq+qvQoOy1VPayMWWYzhXNKXSlGOfjrCb3M9LAuztrxjtrBjK4comy2mQPtaBC
lTZx3wjHQMDGhQ6EVB6k1muacldhpvAb5s5bkuUs+hC34HPyPbxYIpFIaps99GViurGaWqTPMpkm
uRHMAl0flMBrt1TlEE/sVAbaRqCWXmaNCq2/dXtb5fiu0/y0vlLSEGvZ2OcZGsNCOolhJgc1XMZF
HetnrS7cqko3XE8RsenEaqtJj2PP0DuYXJ3zhvB6uVR/hSoeQ5EKnm2ker0pQ/FGUEEkhX4MH95R
8spuOpZ5RJd7s1xYR+tO8mHdfyfdyZLl8GWcTLL7RmR4kKhJsTGM3aj3DgTAyJ6seDmqeR+Q4X2d
Y5SoBBvppzq7pAkfiEmCq6cZavTVbLbFX2ubd8IV22jJqcv0t47RNVm2fYN1j4UPhDDiymbk15LZ
1I4kaQGfShT2CUz+cNAuLf6VDtmLtOer7JN0oWyXGBXeF6z9JCYZFziBGCtTeIqLu2cRNXGJ0Gtz
6lggxXNYALLzpYt68drnclozH7P52imD5Crl2G7v9PLYQ1XrlOlZpPLgcM06eWqJLtDm8WEWx/CI
5QJo2B1vik7UbyM5ni+lHc9Y35hZ2LtEOav+XSS+d8Dh2Ck6QnGXiPgjo8/QepF6XvbjBvuUZzpM
t3YBbMRja9xiu+gLGcReGVXDRrew4pTgmQBp2ARb5KuhZb+LcpWItAiDNO3dGNXpsce13bo32DaH
8rxN4EKbvUBohSwEuPLiqlzWJyJFBmfCBhHKEnItdrt7qUx9rc00R8wz1h4i3NJYbD/oRL707Sw6
wpjQuOrf5WQ4JdBCyaNJWI511VUwQ22f1RcDu48jqRh4aiUgodogJkT2fqVhnGzHfHBJE5EDSTUU
V+jCX0KG+LAldx2boE8hTY+RIpD1OzUbmfMNK5WmgSDMtqI1ZIaaTszKFtwZRx50No4iJdCjZnVx
9ZE9GQzCMzZ60QbiNea8eGn6IOljZ5AeXnevgNYYvZrRJmMf3pvLZ0EYMfCwfggT+rHFVFX+GHaX
Xuu/Ukylgcc71cnIfiYpDVqE0ed2pxp2phvqtT4oHC61K+82kULYeCqs3MHKZbYttIOJBsJKdwjd
gjwlMV82KQm3blQuJF5XFCBVI3AZayHa40A6Cs5ICubnXkbQKNxxti0Sztq0HwynH/eYO82YW06b
JEQQLaBQdJOivkQFTvmDiaEmYcRTrykHNaO041iKV3wSuYOkXMXKeNPu7AtCjM9G4SWT+9jP+/RF
UFHIEhQ+oLGfCzK4VDpuUD06ZQ5fU9KPrAmkUuwKaoRePkai9RqNMBAKCff4RR7MYGrqj7CWj0PM
5mZIy2dzroxNO2j0wdNi04zxl1SW48WyishRF/MxHwRk0sRZ3ko6JmGcj4FShmdaxziu5wsELbH0
pKYbdxZ1XKIt6KZgZhhS43prfodSTOKT3D9VwMMXLf4ySYUL9Jzmy6jVcIIw6U3U/nXJ4cMs+qtV
JYdSzK6oPa+dWP9WTUhd8ZCjxh1hKpCXwsWJtcA8nSSx9U2J1VkIHcaRhWrwTJN0tagPwkXEkZ9E
7ErEVwSBfi8ZT0UkLQdTIvlxqSIByvMbXMOYcC4BDrQlYEe0fEBEqIJFir4IEZ32ifEtLaG+zaxt
AWTjmkC4cyV5GJH2F0PJSrbbJ4w3l6tKV5kI3LvXgzhxFJJ50xDsS8sjpiE/aicckjRbMxCeiFmG
N3VjEoauESWu9s40GbeQNpYsiOJJp1OnTBpB1hnOvMQCVHYkLhhJmcvHXcW/LK3SZ50W+dGqNNTg
OVkN1VRd8yneYD2Jc6VKNdDpo5txqB2auriMMmGVeQtW2lsV2aj4wXitWH1hWSHum1Sm+seryRth
4XqjQ4uja2vmMij2Hb8AYnL6QOsJQMuKEGdibPXguM4s3i3SscXxF93/o5jUwrMCAaxXrV8DUiGv
A0gKwP4rBB90wIqyOAsaCsmQ+Ta2lt/p0P9K5l4NWjUhsrMrMBhPkl0S0h6W82g1Jr3NiTVhniFW
rrqGB/aY2rpzVz+KAFYEC+mDpyk42IMr2xN7KVculkdscHH167Izgb7gJHOr+3Ip3t1QeowqePNE
3A6QoKbk0HQDfkiCvsV7KHWjhC5ClQI5LQnGbxOWQ2y0ArPSD0YnbkK0IiRGKjZmW+CeORN0jTOc
hChWCUenqHRWX7C5g6RnIiX1DWPKzjwBOJOQMb+2TZjTrcLPLw7Tg9ZGGPhF4sOMJ1Y4g61iYK0e
uyGbt8YgE3+Jv5du9MYhHMTIVltBCgB0LUdUu980vqZ9nY9s6zOaG7RdD8ljWVtQGcrm92SwqSul
8klX63eoFsMmbZlGQlQMXmft5rLLbnHXYI+sXk3aMlgK5i94N6n0oipbnDO0JgMIDGo+anY1CZ4s
LL/iNmInlRTHhr01s3snAdCrz6uhrC9XMes3f7Ca5+pMAEtQmrkOURP/O6mSVB8GSGEnQ+b14N9Q
a5ZPog5lW2alZ2dl/4BXV+hCeKfCV+yOqrQOKvyl7XyR3oS+a1nE4ddjpZAOzAzpwSzDAKVXw4VC
Hw4FyCLVOr4alVP2A+gNtiZZickhU0RPPDwUTzh1VFq41qHAGqRckmdTqUltzQ+RYN3itBO2StyR
/S3NnlqPJP1hQJmYy66bcWFZCL/OsfoF93iGLyNNGs6/Vjn6wK7+QPrJStGUQYYSAT4gq0Bjqrdd
U8vbDjulMq+OqSq+R+uudmaVb2v5CHKh6vH8cMddLpgEcUdo/U02FLbjhRlDwVk3i8Z8Z1svixUW
KZhRejTuf+eCVO70rCmBre6PsRo90hYcsIRqYKqFBObaptqUXldGEe53cb/T1xscWrodUpDmH49/
nmSNTTh9c1Xwv86gArPVrVOKKa9NvNDg78WmXwEpVmE8muNKOFx/XMQdjsq9eKp7tdoxiwBjrPf+
s4f/2XMTFqyOBWnQ/nlttu7Oq1yvnP/yXX5+j1gimebU1GeEFwnDv/y2RnI51uD//A4da3g8gWDL
/ctP/uXuny8V6go9abPB4vWfrxYE8v/CsJQd0WQx9df7/nf/Shp77LwAeuB/5u8zbiren0/76y/4
eau06hneimD99cE/z9E1h8xipHTO1JTzTvgL6IWy0X6GQqNADP/5QbmOgJ97GGnl2CQynf35QdNQ
bpBXQCbC+ciROkhX+IMxpKIfZKJZAaKfmzvYFbYNNC9/8I0VU1rr3V83P89ZChB5WACG5CssAhyN
NxX4Rb9CJjh0AJ6sMEr7g6iIK7iSgbLI6wmNckZot8IyqKjznbhCNT/3/vacqpobRAaA/gbrFtA1
jYgYq9ipM230USPcgxgjBvx67chaCkIEympgPyVrfEYJdxsgSS7Dwfl59z838/qJ5QpH/XkOfhn+
sosW3Fd8SygH2DLLINDATvfxD5j1z+fhZ1j+XMr7aMWxeqNix42xOcJxXmRF+jWSitK3NJW+LwAl
WNrPTxQDPaNMlOjPF67WY/1z728P5Xnu/QVHLnlBJxYDb/ENshXeE1bIDyCp2f3cM1cY8OdhtEKD
5goS6iuE+JMy3qwQ4s/Dv55bAcZ7bwfp9kzLYHcuY5uEHAZatxNU/0W07CBDQdJG18Yb/XRf2Mbh
haQ3O9zOfu22rgY+7LXGZuydRPPPy+5l9IPOg1tnTzPetZCn9tbdk5bt/RYM6Q6VmukE91vjaRes
K/09UJfTu+QtzHaw7FpXtxvvbf2wPcWZhPRz2rgvienscZDevsCaejEFXz/NnzzRu3wgQeM3DZij
/C3lnpDeuLCDfP9yvxFijZUdJZ14VwfJy5ZV8IXvRoQcH46kzqaEfWN5ZNcu6hpndDso024duSUp
RtYtx6wk4lhAXuavG1/j+qAWJw4LIUDtci61Tw7PnIresmwt7TVjHf0+zafCGr0l7jaRvKtbFANe
Ofui4CN6GbAsm0/1csb++B5607IVZZ1FzpHPvh8yArsyVurjeSTz2ibrFbfMOgF83gz4bEPoccAs
MPciSEyEoTO+8D3SfW8GfA1cHBusRDMbU1smBTK9+LMWTPlXw03bDD3u8NBS/WrZLvj1RiAENqoX
9RQVgTg+WLMDK4eTwJIAMz/azf2nojHhAtCyHd5I79h58qxWOeRF3EO3SW9jV9u14qiIzjLfKI4s
/tcPmxC6uZyF8pU+D8hm2jt8etl6GMDEW3xGZxCdzIV4yLx26EPo+1uGBSFJTjF7OqxRmuBh65k3
81RvTfOU3c/MWB7/qS+lJwfUO/mSIvkl6DZzly5In+fZiZ+Vk2ITp3h3EKao1+Igk3NxiHYCf+mO
RIfxkR2mVMPm/yV+iv1G41ibQfRLPGedzQEbvvDNK945Ovn8fL9SFW0ElFn00XuLHz3iU0wv+tem
fRR9b6Ky7mHVNYdO8DBbqvDsE7a5o1xTJ/uFI3dCTEWePksNVngT5JeDeKXt5sauaFvf908Wixrn
a3GO1SGSH7pj8ZTRcdt+q1w49fg2bKfs0skbwy9zUlPQjtwdVBiMaJgqmAh2Xq5AtNRtLdsp39O3
wje3y33ywRDoNcEXja0qLW7i9bfhmP8GEm+e6d6aHQi0U80e5yl51quL1a6d1keJEJn60hZva5zk
mq23Hg/1BI2S5gRnXWKPnXtEVwiZW80nxiOnrHdelp34GfDD/hWs5F1KNvTX2LwTDgm3soLbuCm+
rcydnKW9kuGdFzA4PCw8TUDBb05/hUie66bCW+uiVgcGFxkXkbF+pMaZNWGYHaJn/jjekgsi4sQa
7bXDbE5dRzRq8xnBBnuz5VDgsEp0GW9aNDRlHlTBpxjM8rcwsJfvPxjJLTxoybWEfRQeGJQoTJTK
wUmEJ9cAi6p4MNtd9nOUinSXmk919WhVn73yG4PSwMq9usFVe0v/1ADYWsNl/DjZC82vFpMl3kAz
b0rj5/J+YHE/ZBD9pEAa5420Bi2cBxh7XPJ5fUmh1FEr6oJwl87JyrNcHczbIu1qHE8FzsiYQe4b
X+i9gqxsB/bikRTwFlH5+6VAfvLcth55HVRGrr2V5YpW3iUbzYQdtCUHhRCgT7jHeFFiP7CcrXeT
rIQAZQzHdXA+kNGcOvsYR1ctmD+5gnW8b1bIkA0RhMpNB+q6ya3TqHofykUJsDygH8tA2S851ZN7
nA4ag7vBW2s3NfaNocRnBEQYfVJXJzZFs8eLYAZ+Q9CvPL7KvngGZ5p9mdUYVHUJD8gPQuDkm/DV
ANS9c6kQITh/in7l0ZckrQ2j+fJIVNVNPxmH6Kc0xX0AOYdCr+wYhHwTxCSvnR0dOQbgbqAYwaK+
9pKrh979NPsjcTSPVE6y1pptYQ8cLaN/4iuo/LKGtb6HtvHVnPzZh5Ywf1J9KKUT11rvpibT4n0j
7cgOZ+aAmj14sVOtVbN4plgSOrYOVFC+hIYNf4MRQNXTT2bKTMqoF57ULii+hXeSE3XBH3acLGAc
+QTxSg29fGsZrEvhgL2/qTfh8DXdPfGTQ9e7fIsZowsWZNnP2ycvICmUXS3ekurAFcxPKdU/H6/k
AZKVcm9Uzofx7nH0hSfj0tnjKxTfd+PC9Md5NAIOUPQxfnInIO+nWWeRFBVb5uNlwTzMxC5yoteZ
UMXH0JZ2whOyAxPmFzZ250pmRJ5IdGUyWy4LZ5ShxXfFIsnJoXmuwwHaC6dD4XCxlFylCf7giJ8f
jDymC4PWcLer98xf5omzZF246hdm4tZfnHRvXHLej/kgeDHe2YbtkZ050UjysEtRUALxJByEJ+xc
KJqz/ZI8T84nB0G/IfygljAXHDji3OXv589i8DOFDrv1OtUeKi/CYNOWLkwvGg3V8jl7lm+cxnLP
9Hy/GQc0wgjIqFEBTP1irUywY/k2F66yfM/bJh9R8SBz/hw5hI624ROXgKnMtOnLEd9nMWYYLOxJ
eSWlEpzVp4q2r2+8mDUKJEjMgR4oleG2WDYxCUo2xSd7pgxKO648+iXo9zns9SuTu3Z4469Q3vlr
wthmDuXIanbnYVfORxnvb027J2ZNeOcGxBOZDebnjwz7fDuHHtoqgQFdeZwXkoJUP/ootIeWeXLb
eapLlWSw0vPhCxgQLpC4usqF+s+rpnWQ6hOZ8V72zddi8ucj2Iovm77ZVPdz+8llfTcCzkqBZS6Z
9ynLBo+Ptg4If5Egu52w55WzvpnM2zpKVY/UXpmBvlfE4F5vAY0nFguqP56zb7B4k9VeeEU9ugTz
Mt3AD5Du6f0T82a3+he9N0Jta9p45hCQP3JOZqcdg35w8u1gp6FXPNxJUgfTZ9Rjv62ixEJ1j8u+
QZJSfxCuBmDgZuIQaxJUinYP+DGAlURty+81va8ie8mieAP/8QFXcwPFiltD+27PDbQD/bGifZBB
q8Z7Rzt8mDc26TbZ65QG8s8yDHxtyxkh2hpPePyjCQ0y7GzeR048xm90pAXkqgLhp5qTdt0WXfZ+
PfhE8KxLNB9SxUuWgyz6LJsq/Ascc3iQb7K01/MTJQrdvT1+TjsJTmi8ggDwFePkjel05G0gsKP/
GaDu71GKe3e/tA4VoVMHLPcqTiINESRGtNmLozXB7lyHgVkeqmbFhp0ndIH2Yh6jxp/nMytzcQzk
8hAxXFkRqw+qKyoe4RgVK1fOzzU8aKsTL8bYXyZ7/WemVuMpYUfJAMZbiOs0dGn9sKZZB9geCh0f
fvtkzDKds85m7OYbrDDHc6P67dswO7jpdmQYikGGVud17rfi9u5zovs1GNCfVJ85sCDVzTx2PLxM
5lFaaUH2gJ+m4gVBQJHrmqvw1DQ+I618pV4xAiYRnbktTn5vHXKWQ6Eb40mO+NlLA2KIFqoAZWV2
FgAwAqER6JnramVyxN9mHCiiJ4iP44AE0WbHwdgKotJt2e8wvbJ2W4kz5mOREDfksEhnxmhRNh2z
BtE7HAUPS1dol0PjKIdp3sihm+/bz6n9zjHeFi509wqCFK+dtpMfpXeibD3VIDqNYsx+46GDjMnS
mIKMER+uvXdQdmznz0jYTwjaN8YvjJfY8Edvtax7yUdIbDhbmdi6ZXhSd89pwAtDtqh+nF/RvnEo
zG3+jgZkMnYEcCeNF/WEVTpkfGd4HZ3iC1pAZ/IgjieYGrP/YgB2UFzzGBN12l+H9q3jcs8DJlJW
rd1VR2FID87B3Fa0qyNk8k8uuTLxuIgh69Bdzp1VsMr1SJuBhRyBhsUW5Iuwnxfwphk8PkRzZNef
3TfTlPFgFV7HXHegmHByI4Sk6aFM3FDYZNi9HsYD4CPNzvYixs6Sv9PcrXd0WuieRL4IgMjSBf8s
1DXi4KGjj4hP8nRaYiNwrb6F6tmPkKFgERn50VTO4lstrENo4lLO7aH/bRJmcobXH6l+LgDHwhA8
Qzgq+ueRTre2S4RXMpEWuNPKQUDDpCEDD4TncrQ1Apj9O8J8Kn9rx9PrBE1L7pzWFclJtr50nSr0
1muOhDCphPDukDxMInBf+LCF1f7SRSdL/KChzp+iY+VVbEJWz2QflJ4u+uRuP14tp/Wj48/CBCYd
m6N35HmDY1wtLci/wqf5zIRnLXToHlTxIQHZlWsq42YACGDWzSGc9cU+UViGBARO/Q4B6a+43JDk
xTRoFy9C7yMtvj/eN2y6p54EC1yoSz3biYlR0/8fafZctGsLMKy6SR3kHVdShy97/W5Qf+r3gYCV
LmTnhH0sIpQWczBHu94v8POU34i38uf7O/lhICI2vgDJLTyA72pXq0cP9QtN0VBsqzqAiijepAWu
IBYbB+n9vreuHUpS/JFThuWwSRLiV945zeqwjQnT2RN1eb9NO+oPQ8GweSfOdYawwYAweCQMwG4e
5uESa+dwfFyyVxX9DCmXUfSm8AVAdG0iLDBMtxWcEU2U2k5zyj4XeL6X4m18rzO28i4zMFXyYbLZ
v+5nd4Z6tyMrIbPlAo9vu/nF/9EpO8lP3ZlGTIs3Qo5Vtq0PJ2s4Qnu4I3mDgU29SDzhkMtujMYU
pA3iwQcVAw5eIuKmb9dAtAiWZI+M0n211QPcu6gwdWff3xd/2mv7iOrmdftQohIObsHy4MMMDuFm
eUy9FN6aFRHVyBEZtq2Bv+k77AW3rr3Y2G2SirUy+z1niT5awTyL0J3dagtb9t3yJZ+ayWTu1c+h
6ZoH/QmQxZOBhkWiHNhh7GDPdi8dRumSX9BpB7ijj2r5Ijol9lebyJdYoyBQFuwmO8Qp4H76ELKg
t07CA/Jl+Pu2fkEnH4RPMv5eiZsGaeJqAHMnqqn6lh5I5MO2f5OnnrJR3PyKktSO9hHlzJUSW3jQ
ThgY3mSqAgbWm2lfEi8ffqyUbYaP07wW24Lmj3t/qwOxBgEISq/Vd1Wg7hEbgsqeb/ej5kZ74yQA
KdjGiQzbB3G2p1u8wXc7YhUq7/HCZHt3qid3eoy9zNdHJ1xe9bfwvX/qRFdEB+fWTypHfMM3RtK3
7BGOYWtVTzbT6ot01aAtHmac0+WH0vSa9saJbh2T6mHnTlKQM+nT2hqFTVPCxGCxFZSHsf6piaVj
UfOPVWfLW8NrX4nMYCC90SELA4mjrGzjhPr9UKrwMFDyen39XsWPGO1wFUvXWj2j2JIIYla3pvTN
qstEBsyk1GwTLIhYdec5dhENkok3tk5Mf6wQyF9iLZqXkD6ayRFoCa//l1jcCSyK3GRvesVuITHW
abeQqlNq5kM0oTvdkY6chNtcV9jOk+nldE6/H18NKAisac2XfB8HuWZC3JuD5gWOQhmSRe8Moh16
lfBAM4tdFS0dWm0QyXVs9ez+omL/cJAt7ACcMrdV5C6ogrptQe4aDlNGMEpcrckTy0126PNrKrvL
7LHUrzzDOi/SBahf3Bbrnh0mCRp6mL428z9ohnCY/Q9GAXloLHvzgLbNnLxDHs2czouO0Wb8TeuP
XVNBZh19Ezt8ygb2nnhavVj6DoqFHT/3hh8WG/VQ2ve3tXqHTx2tIVvxp1cydF/6X+g7SuB3V/rU
QE9ca5OSSm05d7R37T6d39vvNeFWgTFBHbcOUETz2uG6+MapmhoHu4AVx16qXdriNKDkdg8cIAOj
RB65olvaTPCDgA9gALFCoMrD6MB7JXnFDiN12oAcU21jblnk35Z61zr5NWZkJP69+igvZPTgbk9i
IPwnwCHrGJ1IwZCKTfZiMleNDoJTC1rlb9xUvJSI637fKpricBiL3p128VtPxFsQKuvuJXoepKCX
XY3ctitKr4Hts1W/Vc9Aqp9dcmGlJQS5eu7J3VWPVrmT8LqY8NQvlw2lIyXEyb7jCjtsx6P0Yr71
gh3UAdv7PZek4g+37kV/i6iitMRJRER26/fatMFYIu1hr2kBVIH+iyPALvA7R3D/pWkcU3WvkLP3
YD3BD5WHQ/ohs+8NvYUhUtqSH3MN3huPJgHU4uKl+lX9Kj+tg7Zr2NmDa5ygC8AWUOpbxgXdT84A
oZmlyleCog+H+vhsHZUHRke8wRnYDLTTVF1C8IVdtyNw5r7vfsVP1Uvlrauy0/2xUPDCPIXEXym2
NBEAff+qcfVfUNTlaFQes9gv5CcT9ftXZyuJs2zCB6ABw5MNT/BUipvNCoACvImD4VdnY+rB5cO7
RjTdHqZNt5ngIhCV7SBAnYLwwvL2YB0Rlj9WPkpp43UBRvNF1V2KwYa8cbtax/CdflVEfJb4Jt7A
2J4/aADpa7V9jl5YQiWcZT7WIILnyTxnFp4OUFFsyv7wYhy10gUXPylUcjxAAT/txJfZxwf5QXuZ
fssAv+/KtXy6b3uyxV7i3fTISPyqk/NQ1ADaz2q4M66PqsDf9lk78ZNkG8c77AYSH47pTjj2zMgM
hfs5c7vFxbmGcBAnfMeRLrJPabQZZE8WX5cH3dF3LM5AN1L50o33TToS7v5olMK+E1AFrg2gEJUU
yPJ6dyT2DFejmTUkSWJ+OBIpICJdomdE32fuBQOC10DrY6QD9POcVccPFTye4IeCG81LQWt0ZXXJ
DZAkkWWz8+cn+drm+vNQDQd4D+JjJxa5063duZ/X/9z8/CqhNbzTDEMctmVNHfiPr8c1W9qGOOKJ
NHY6Qa//ugnXhz/P3auRJXpkah8YNAKbsx02+uhffvVvr/x5D62kV/Tn3crmXvpZ2t4gKEP+I22X
Ru0Gf5EaIjk3Yb1+xs9dgs/gKP7cNY20lTwDxXLQTtHDn1//P+ydSXPbyLpt/8qNM36oQKJNDM6E
PSmK6i3ZE4Qt2+j7Hr/+rYRcJZdPnar35jcqAgVSJE2iSSS+b++1+z++5vtzXqBVPz5ieXJ5TZbW
0YFLze79dcvz7w/f1sIs1Ne//CWxQhOFDJem9z9Is+UfWR4XA/MyUZbeZvmIn/755WejCA24V544
rZqACSTnNGRpCAoDV05wX+ik8mnXlx4FPQwbcV8dbNsNd3T2YfSb1XWAzdiOYmpXs/koEsyM5vDQ
CO/Qldz+QUmHDNCSpY18okan3uKDWjnEekWB9kUm7XVjGZ88t91POTrKVqeMBt0x68hjI1ZwbdKy
8DQPwYhF/Wcia3eNljdf6148U2uW+z4Tgopxb+2Isz7oNbKCxHe9g2kjkw2T5xTry9pp7GM71Wjw
9Mdy0fok/chHjk+mJxgFi/hhGOarzGd6psNM6qdNLA4G2b+jxdyySm7j7CUImKdQ5Ri4ebOld9Sa
kalinFGVS0nyrCPuV6KbsMFdKlzGLjO4nT/r0jq5xFHg99eweddPZaR91p0ZJFuy84MvQ0/Sq0k+
KBoByB03c614pYkn6ZKCK3C69trtBAXQmaKO734akYvC9slvkZqRH1yXNjdHqCO5A6D7ylXE9j4G
AWK90qKgUwy9dh2ml8F3v03tCAaxNL6iJLnWA/clSJCwEppNwN2rEIB+09cco+9qyLG/NWGDfrX7
Dv3qC23kHFa9ibFcn8M9cbHAgg4zSWcUobidbkHh+G3+7E4xvXJxqqvphJjkmGX0WWb/PEbGfVP3
tyRD4u+vUUflAI/oCNU5oqx2l7XJuh4c5mIM98RystGNJ4BAvXx0LIJVsHthiwHN4kiy0Z9Ea39i
M31pEP0JL70RRvzFYraVqgzjmUQvAyRCSdUjY5uZsfhWxt2XJtBx4swWsz2u8TUiF7bY5Ljn1hX1
SqttAPuzxNALopV8S1owlUk6w3hXBaX1Oie0i3z7Pmunl6ysqYN6HdVUM0VnlH8TAcFPYaddEdiz
Ga0iPySVux8zymB2xz2VpfrUTCzjWJuOYRV/LbK1Zbj6JsiGp1JydZ1aG4pEj4e3T+LziB4IbNG4
acgpXWV6Wl4Aa3ycyaHeEDOobXoMYuDXPoydKI5NNn9KnJkhxRBoZQgGQgagEas5fORen+4TOYwp
ysuojneeaX3jSNoK0X7wB/m5nZwbn6707CLVmPXxCdvXFYC0be1UKHf7jGw9/Xpygwc3zE+ZgJ9T
eZQ/zMG4Hz/UGQWd1OuNY0wvszRaGPaR9WR2coTYZXyuXnXT+14lWX9MCjbXWJFl5U44B4W/Gyo+
3JsmLl4grlob779WjTO5UicRapdZ93GmWj5YcKh/cftNDJ6x8bl5wAH+hJq8RoiJ+naqguu5tz87
OfKFsWAeTUdszrC+a6S9rt2p+BpP2Xbyze4m0QsJZf2C+PlGVAnzjxqeshUQXmgO8XnoXmzBMEcA
wslOHWcrTLrbIXge1Ojk86TZ99olFBM4xsqV8q4mwW/dK9Zi/91q5gfUzhE6Bm4LfZ+A+7iIrxyn
eY467i4yYwDng6KXjjXNjhRswrb8kIrM3rf2fCk1fG6cm2xd+yVyvHInNCoykX6UwUSv0onWXRd/
mgbx3IfIv4wa/zakQQpWoY05gYSyNplC7GADjmLn2iaN3YkMuOaTfsnClJnqENwW3/q6/Oq39Hlw
sc7ZyQxnfVOBDsDvTfS14a87x222Rg/917UNNSWk4wLD4OTJjvRuup+2RtlTY+w51AA54VVGt2Fa
fbLL5qnKhwvb/DLXBkxbH0pATNdU059Jt8ZP7T36Q3VLiOxeK8vbyCJwV8u5MNTurK/8LPpujQ9m
MVqrgHioFQS6W8MyE6TBILpTnYA9gr1WBgrTtWb3KLocfWVbSbvW+/RVK2SIuLr9bjmUt6q0Iqs1
IRjMatetGX6RUOKPSIPHK9fnlp/xO62KYlUmFmJEpHBu+9B00fc2MqZb0XL0zwFqdSgolCC4CiJ7
KHaZ7CPKg128jZvqJRnLAZRDfmMSAbKaNSBKQfbNzoCefXUs2gVV+DFtvzjhzKmuG8OqIHl8TTz7
FqH+ycjuNL/G4lk1F9TVSlVKQV0UE3c2Pq71IaVb02YftLD7YhsmkbCGanWpWp1Vb3rIHOuhgGwD
2OYpcoAGafQmkX0aKx/hXEnfs5wQsBtbLS1P2ui6ex168CpPNAA0VMzLliKIRNs7lsWtmdP7Qoqr
Ut6GZ33EiBhZ8lgXOMHzUcVYefazXuvM2PWco7ZrKYTUyaM+G69FH26LpkPMsx5hTgApYvaUIi5x
RYKCYHLgIsdU0iGQrEMqYtsii9Eb+Wl/zK2CmLZmbZonrTu7JigVU6fNEPgeWpMxPYjEJj2RkqOX
Ifp0zekVwni10htKRllGibanoJ/IS9YVoLf6zuPb0ifJ85GI6UpQaC/ze8J6m11vgc13GkoA0jjp
UENQXY7jJvJhA9UiXsNzojDSla+CMNTFJ/W/lrLHqfz27399/ppF8PRglkSv7c/2MFNYAg/Yf7eU
PRQIeP9n8zkp2j/5yn688YevzHN+Q7wmHKZT5u/msR++MqFbv0EKl6ZFqIprOIrv/LuvzP4NAxip
PZ40BGFL5ruvzDJ+s6RtqFQOhgtd8K7ffXW3b1ktb4bA4Fvx4/H/5B0ZzVHeNv/+F5lNv8RqYG0T
toEtXzgCEam9UItfP99HeaBe/388vclbcLAaiOfI35Tg1La5JLi+AzpA6RJmchD6lH+bF2nDitMn
/xSPDTp97Ra/ggsAS5/WMbUNWm4ud42Ez4vDlNBFA0wkg+EW80zqRvPGRx3q15QZuDIiwMrJzLLS
dFdwKx8K5sGjRyOiUwnkRXbfON2LCX4t0KEFwBi7hCPIjErekjsChqGY7aNJy0Qx3ACgeB/12n3w
vOIpnucLBppXAlEDtI8UGLLpysonsMnjwUtyYLKC0lhIfIKHCEw3kvuijb6YMecUJZkSGkulN/eJ
za20UUUuo0Vo0c4q1nWcouUa7bPoIWVFAJyzAfWBln/Hkb7XrfEqAgyE92BuuttuTKlVpA1CD5zR
fvF9CHlxlEZIDSzrqRuszdAlHzQ3MHEA8Ztt36VL0tzNRcD0v6sQVwfG6yys7aRuN5LKuK/SBKO4
/dAO+kift62gy3obWWufWrt/LKv8cwuWBBVSM8VHEdPnJHwH7XZB2OhYPxFJ1G50Wrkz0bJ212Na
QxLdBc615jLZF+MHFJjXfVEhfxi478/4uQlbodFK+uwwg6HCkS9s+Dl5l+Eh0Y9OXN63+FpIDJBr
0SElibkqy8Gn62NgG5xCZkQTzn5QG1+L9DYJ7Bs76B6sDkANn7FLurICIx6RBEk2M5cJONU9FYhY
0y4+dCDaq+MXNPk4nOE4VymVFW++TyPAZq/66EDhSYdTy0aYymK8n8b8EE9wSzzuyiIsuTX9XtTR
9jjfhuxrw8eCMUT90daJyJZj5R6FlVBoIaG1FpO7CdPwqTNBEod1C78PQkTp9o+FtMgKTWkGztzw
9C7wLnDX6FpSwEjA41BDiucsHcmyMJtqFcjk7BQVCDT0zNZ418BIPaDzv5i9oErokgCKrv4lk+VL
ElJJzPUPlps8l0mJwqpH8GS44kOS569TT2AfgrcMDRB2DnruswrKdKGcjLuyLR6KwbmHzHMsoEqu
pnI41ZCSGocWsBn4t47dXIz84mpBBB/UvmeCPKK9PNgz0x/brLutDqyM9OyrdhzE2mzN5Pp90TiR
tSHvjFtpGZDWmSQ5J/QwvXiSBrugaiDbb11iIoOTRLfMaRWtSVt4Kkt2kdFjMQi4Rs0W9BZqgm0I
Mz9nAo6LjmJ5b96lbQ+DWdegkurm16qHnZxP/carw6Nvt/muBv99woxCXBm99be19+c0aiuUklNV
XlkWnSrGLGuLBFoNxtyCyZcff1RVmSolQXLVLRWat3VtLu1N1nG/+Pb4p4/LEkp9JTFQpWF1p3Fo
xYED8+1RQpS0uRVRTNCpUVDWH32HvZNRnARSDpK4CfuT7KJXV3dGhg8dKlETzDtjSkF9oKd0I987
hHFB/8JTgvzSI4g3mMcfa4MJcGNKxO79qeUVcW0AJ4pQMvzx+ki9aXnZxLVkM9t4pzR43SdDoiYu
zVn5N419HRmqsaWe09ViecmyyAPSbgIdfJCyr//xzuVVEbwEjOzFhJbUEm/vfPskZpn8ZXlRH8X3
gdfXO1lzdGN0ZRoKzDzJI+txyDRAcvtySOLPlLRd+DUMN9KEzfCEa4zuZhVJJLtudSsan7zQdrSu
sr7fQxEGw9wXj8M01dedERoHR+QXZ8YH0bWq2IPG8BgrDCDl9DDArRX291BfPYPbXGrn5Q5QO4aY
Kr7MmW+dx6l/zAh5pixCvK7vzhppzKk8AQGoaOUXT43UiLY1dfTJJf7PuHS3aRRv25CEu/llFB73
wBOKQH9+qU3QGrb2cSY6gWlzTfFhjNsL2RvHxNCxEM/N56oh6EmD/nnIpuKLNZoUsW34P2HTy6fI
I5fbcZNDG2kOd3syO2K+/FhN3TeY8c29o/uoB3t3DUZzS+ReB7Swi04ka9x2/siEb2yLZ2dMttkU
3mdxSLZHQzepDJ0Y0bb+0rfhvE+CSgGWFTGB0kv4tSvH+mKEdzVH127I6CsXU9WcUCPGG2AwiG6D
Ntm4SrPESILFNQuOFmS6vWP4V5Y6z2Jb1TtrUEiH5bHsoW70HrxO/BGHXmn8l8Uc+WA23WHHbCI7
jYDG6SK3zTBvqSKYq7IH3mw1DWek6/biiL7BIf0YvZhS3s8dQZI2OKrVTwYFhVaI310Lvno8lTrR
3B1d37HAD/LuWKCRLqFFc4TWb5r4sQlXjqbRi1Yy+SAJq9MimF/WlufeH7pz+UHLsTrpeKBOZp4T
TwC9HsE7ydsRc4WDSF1/FWkCPZL6q1UWTL4Nc1xnrfLIODCDy5zQhpQk89OysEHGzutlleiY8iRN
+9lxermdgOmebGYFhkWnXFRBe5rVIhImO+aPhyTK0t4IXGrB0oGwP2pdc3pbDYVXn5bH2kATPE7K
VyuYaS45Wkw8splzRLIZUh8f9Tqd3OkwEI/SKthIMRHM6MW9jcKf/YrpksExVKs2Jhzc6FQV1F4P
Y5iLhVHCX6dS/r6XF+9Howwgy9ryhxRuuj1hAl2sFovpYlksB8L7w2VtVlgPzHcIFtV+X1wTy2Ix
YCzPEXrN7IViWrDLnOppOSDQP2NhWVYF8wa6AFrz4ueNDYpdL496RJWsbE++Tnc+gfKCcVhtVrXJ
lkXrmuQt5+hy3p9btncQNzjrxvbgL8SVPxaazib+q+dm52NVxC3qa1VOX7bp4r5Y1hJlVEt8+O/L
Ufa+eD8G3w9ENyWslRNr32vKaBSk8ibJi3kn1XC3LNLAYL9oPfL45THwrpLxqfo2NNjD3vbd2zmq
F3RGllVuBxjakmnzvuPcQKMd+Vf70OTWMx7c7rDsm345Z9/O3Ld1Oy5fcXA222XHvO+iZY/98pyb
e7iyUuANy25aztY388uy75bHy18MDUFZFeof3o1Hbd2wBZbHTexy3kW9mx2Z9gH7TOkGLKfMciqF
RF++nV/vz4lA7N3GsPYQ2utTQ3cugYFku824b8RQnyw0h6flb28vUM8VgdIK2Z278XTGQ10L0YP+
sfbLc1pdBRhxKZ5ZUlKujLhz2LkpNI0xRJQFM2FvLANHz53OspZ70Bdmr/607EKhhoz3PZpZPpfR
5XEZ5bDCYzp46hRcTsmiCUN9GwQkb2Ngk9su6alYkdP4YxfOF2+o4rdT0nRck6J+7K+XU5JCAfdg
tFO2y8lJHZUp37LfSxPBbJzVu2VH55WDguPdGOVLrvn0SEAVJh2hJd7iclrMTcue/ulxIx1tY6UA
yicAaow4qhv3bm/SlyezHrBs0sY7/Q9D2WJzWh4ua8tiGbyX53x8/35eeYf34TL1Z3q4y8j5toqb
6mPuBWGMH8Haeeois3T3HESr2UEuP2E0yWJZvf3NCOp5u7xiFMyPDsvq8ifmYT/euzwMDN1Fye1o
X/qyDMMvgMHoi6vf1QsMXG+tR/Xwvz6Xaxqj6E8vfG9U/vIRI/cqRNaH35fn0+V9fqBf2bZJEtX7
2/7rP/X+eUmI8HFuTA7HP76cnrqf3QEG/fL+AgiR0xTlRtSYhgd1OcoFpw8Ywx+LvuFq9f4c7TZO
NgODk14btAGG9CrTOuSsjtoXy9sCoCDor9XHLG9envzlY5aHP73Hm9ytHZvnXP34sDafRYgAd3nV
28e9vbYvx4I9ztYgVhJCivpuy8JR3/ftr/1srfSMA4WoQYaJBmL0qYS8MHN1q4Zj42BV6Dsw7Iee
Mt4Jejd+Joh9kUGDc1bnqFALFU1Dzo4ZM+q0Bbzx+aFQswQtZpZQLfMF6AnsUj97qXXL3i6YqykE
cSXL4VwpT6Jfoqiqs8jPz6RNok1TF8WFJrUslodyGXmXx7GXCYYLDHyROtXfFsuwvayWrTJ4yqlF
NUNfaTC7rxl01i3fm8m7WrjqsrA8tJYrQpw/SddEf8kNHqhGRp5eD3I2G7QF9QuWp5YftCyCWDh0
HNN9C6e7PDRqMhCqWUKkLo3SIzfSU1e/QM0tNC4M3Oqpa6AODQRSGhDbUEaMfaGapUzqwrqsNS00
ceIIZjWA2qn+EcquhZTJZiBWi2VNAB+zImS1rRp6R/XSZa12LMjPPnJ0NXBHamhPBoNDUKgRe3k8
WClFJcDTVmvrxQFEboURgOkUbkyLUdJ/aft5mNcLgmtWw83bmm4Hp5CacWbOYhur3ymVtXJZI3EC
qtncXceVHaI/uPbVdXb54cvC6Yhwyn1g8aWaVBAWwu/W1YSi4F5eX1cheSwgE7NN3HAbN4QEjoGP
2pPyEwBsVGfjhGahsotxtxw4C08NMiej8bLqtwYXZMtHUx3g4FOSBZ16FgpmtdqpKXVu6PBUuvhg
qtnYoCZhyxr7iOvC+5M6UexwTJHIJepHvC8yGWMPaQBm/vG8rY6glkQnnLk+JRLLrnejpt0tn9ar
KcWy9r4gW4Y3iOaZaCy5XT4IVzHXrmXVGTM2vBXT6Kh7+9Ba3Ixd+X3QHUKz2tjvpLvlUFPSCIBr
Bz1RGoLlr1oBu0G2laIdMNlSR5v0MjATy2M7t1gNWxPeeWl+NgiazLOAPsNy8C0LApIH5Ml58J1i
X7UlIlFX2aHeCtJbdAScPp68YBhPum4h4nx/nKGFOCTgVf06GU5xDLqkkH2IuKoKkVgtz0YAy7dE
srzmedWffG/qTyRm9Kfl4X88F5O/5NESyIZzb+TFTdVnw6Xza0CmgMpTnUIRGSleYvkYToHbtI4G
fXEmuUf33V1oOM5aegSkuHnmb8s5q3aTPtPN0eV8K7J7OjDuwfJIVy2rh7KZ5VU8Fo+z5ZOBFKFR
bE3noyGm8DzgeqyLWb/t6K+e0wCXh7xmuh1fd5OO1kkgsYpdToiAmCoxtdtIgMpBRE3mgP5BArg6
Jj0Eo6Z37+OxUlWY1lz1OogopAmrMe79Q+3P8Ayn6FA1EM7LAYqX6fiHAX6rVgz2Lgr0cTM72nVH
82s9NXF1cNwwgEFEN9EbG7jaTXrJfaFtNa/B7z1xRDsVrIYWo4AHYGYdVLaNBWM+x1FH8o0+PQ+m
h3jWRaWTuwPtT20k0MrWaRsbww2VrQqyq4mWW611SfWtMbN+Z1dNeTZBbzHJxWiVaMrPTp0TpwAG
jKqr+3VuV+KUQztYa75vre3Uii5pmlH45G4cpch6Ti2PHHmrOBAoExzyur7MvQu0vBkezS6SO9Kt
EIWSCrKych2UJRbrm2QiVdaoVRkkQGIS69W6dvGlEY1zNiRA3r7s+o1pGYRjFBHMUimvzbzOd26F
NDSkNmPFNG1leWeX2iNhHPg83GgrVEJ6ZnavdgR4xSMAlVLrvktnENAdC78NMwRIRAX4/VcI1Xkx
iTXU3RKTqflo59l47ZdRTDbf9DTqBjLEOG8BY0j7VCIh2MYdrVILkWmXi3RdU1mfYv2L01DEzfuv
ZeCLVQlXZ6sC0EeQhqbTXecNIVceXfVdbepUglNQoI6oscCE7c5vTMQBNvyxxuJiOeTYB/Tc2GRT
U+0kVwqC58ZV3+KuSj1721MEXwM+J7FZM0gSMzoQTkG5KvTJ3CVZMZ/hK3crh6n/zpyy4VjOdHpV
TPs8RF/79NCi4DYTVZDW4m86NAYIWdQ4dZG7yEIwIrpZcW2Sw0WpiX+4tEEupZMIL6NWTsxlXbhg
JgTwtqOZEcnqW2ur+aYZ4uPgBnMludSCUedibwRczVscn8aY7SOTaMUAg6hve0CRFcvcj8TWrFCN
IjEBDtPIG18ndkxzEpWIc0AYkYHBr76UiC7WBeqEzf927/5fgJAmKbzi77p3z5/BJeZBW+R/avq9
ve1H746W2G+eIKnz9+4dgZ6/9+4MeJGmYxpSGPZ72877jUhpS7qCpE/BkgbiDxykZf9mW9R6PFMY
oCRpLv5/te1U9Otbd+/49d//ogHoOVJ4gqRh2jaGsPiHyp+adnNBAUVrOkJ7dDva5HUyHcH+H6GP
o23vMm4uTHtN5jTXBHLA9s5QXOW6DhBICSGbUlaovTyGsk6/1tLk+09b8i+aisafQ7aXb+dBy1P4
S8thA/2S2gyXyErdsLXuHKRpJMiQIevh92ulZh+jVNwVln9vC0qxeRF3hD1qWI8dIZj/QV1yMxkx
yaCS5kM3QAwZn6kWM/hOLsGiKiW88zG6MTYXMwpJs/C//MPXVxvvl43reaau61KqNqvqy/68cWtK
oQN8Z+tuhqL2sZ6LmKy1uFonbgkpYbYMGFKhdxvqK7pFH6dAxyIijCuKuiGXGSs6G0GK75usEBef
nVRJCLIVT15ZH6NCkxsu7tkuMnCe931zb7hGc+UzjhR+Buq/JOgp09K7f/hNapP/+Te5Bom+Ophp
fpvqGv/pNxlmFORenJp3tKnzfU004rqv3WAH+fDYkR+/ckNhn+Ekk0KaSMVmr7STLcLpPCKq2DMI
PskRAp+bmbslmMiSjygtYZ3FiXWvSEQrRj54SEG7/fuvrk6a//zqnDtoDgVnlfnL0ZSXud8FELvu
RImZkdrm/ST2A8jDVcpt19ol6OMqnytG6im57kkQ+QRAv5XDzqZmdogjsI5FDVRlpFOyMzsaR0NC
6PwQUqfiJ1wBbbrW+oDKt4s8yKjz8EZqJqL2Qb8KLYDwrtvQ4Y4S7+QXbrrj2ODiY4V0zwgv5pBs
gJxlBrGU0cxVYgCWWoHv3xNDXhxck5ZnQfnVIiZ2BjF/B6FewR7KVaeROVVN8O1D6BzLAveM2zvZ
3nZC8nQThGskBR/tCDy2yLi6+7AFh6CYPqnGETiB6LnXCm5gaKRvGSoodOmUvWSMO8BCB32zrBFk
dJvEbbLVEd3dm4ZRXPTKPxbEwMnK2HgDRo3BSR6dGVVhPSaCiC8u5mSkVcex0WnOauXXiSr9MYua
FyOHvzWP0roLRXmwM0z9f7+/jb86VB3TtW0HGR1Tql/z5wdpdqMbGndc+M+920mgsDVRjhS2k45i
qXSNy2Ai8CHz4imMbHObZMRb0TinhW/4AtZWue9QWYmkns9pJ+4GDX9RTdPcm5DO1941VCXv+R++
9p91FGrQQ8MBz9RxJUMy///zGeZouhuPdi3uZltDMeWE90Hi3JhuksFayeSuyrE5VT7dVEmMEIEA
lCSgWTTeZyQaxpWjR9+XHJ5BWiaSSG+lkRnA5AGdhIKT/1Mc9V9sZXjCpnQd3WNY+HWM7uE6JsQ6
irvMl9WtTqiWnJJPhC2ew67AryzhN8Y5EvLcOos5T84iiJ8iQnKOf7/dlJTl19PbFB58Zanzbezl
9P/pUuajXePSxF7q8v6hSoR1rp/TMHbOUMcQ12rdh6z/mBAG8BDNyXVgjN66HQzjZtmUU9PuomlI
SSxs8UNM3ZobDD02cB7mAHAbYW+iWDuzc3CgksfRj5l7NKL+vk+s4pIj8x18gXHAVy5BlyxbOkUT
9Z/0JU5Cbf33P9X4i0PENGmWmqhsbPM/RjLDIi2o0n2mwWP0anUDXU6pGxjGTXeTxvY9sNnvTiHv
NI0YzNIf00+xg0J4op9u0F7alXELIkvO9TF0jSujzfSeRsa4n71c2xB1Haz+/gs7/3khd10mF1wz
+A+9pNp3P+0bggr1SDN7465uWlJIsqjfM0hTQetey6l1b6SNnaVKYdl2bmJvO5XylamIkobA+i6x
b0VI3cUqxldb9lgxQ2jDtiw+gdqGI6GzU0xpJkcKUDfDzCScaDzzKK1npw0AgiGfJx2P+To6hPDQ
NeYp9Bxrk5UN/HYdJV0v3OzMPX921pFWEOF95RrjfaITZdomvbeVcS0OqAdxvvS7fJb9pZLIP7Qe
7MU4o4bJjdu8CezvWgynKCrFnda5J8JSglMRiwfhBeZTNmrASSAuA+gvwGaomyfH1E5ZSMix+lEY
R/rd3293S40Vv1ytXcrNbAbLNj0GlD9v95hUzk5OnoC+WgIUcuf+fgrn4mp2a8Udcci79fphHTG/
OJPVhk0AauiSftprWX3IdAoMXWOdZgnnJMd+05ElBcAPFrMe9McYHlYgi+mqDJ66vln7pvR2ZQVm
1OFelvtH5ob5ZD0EOX3APo5vEi13HqXEIJ4bV7PZGdeyKAm9mkgVMRLoWUNyKGWRPvTVbK49bP1Z
iBl65Dq4GkA5bzM78Y5GUXf/cIQKJtv/saVMFHaWbrG9bP2XLaURqdM7viXuxjJ/tipMw6Q/vCQp
B2JTCQtSKxp/f6ghREYwdO0JsAw3g6vEGssrEroQGJfTdW6609ud159I/D8r65xfpy2ObjOmoTRB
X6eDn/3lm2XczcbwSZu7QYWRxkPS3HoEolH9eUJtJ8+1q51HzcrxLiKAEk6aA9KY7ZVUcVDL4Vua
RBDaE2L91kCyXkuYABFoy/Pke9ezgV8/QHqyt4xS21ltEoFinhNuWkOSKPCodZZ+P5jPRAmposuM
Sqd0LEjG7WcyMYajAKaukTuapeB3C4ty4JiW+6mavVVYqTp/o3gL6uA3HdwqfYnjOyo3ox92qzby
MAe75I7lVgKCL0DvbWbUewbb3CwZLEnyOU6m7kxAXJkyNDP3KJirGx8S3C67XkL8oc2S7SjMgQn0
rGDdBOhD7MKat2ZUAJfJo/Sfxl/P8n45XLhdQrHvmoxqhuU6itf/84CGEM1zSdIJ7rRkKC6ZNmMH
hc6N8TIEuKOdbbv6CpcMyPA8yWMboxs38/CxRehxHGwFc3C/yLFOLvbUWRZarXmGEgBSgqn30XVr
CWypndqdHVj4iJ0vKSHya5dyGcWSQb8UTbTr2iS51cXHFhf8feKPT23v6NddcRt7yY3ea8iM0lbf
h3H9Crl0nykCKw0wO7wfesN5yFrtBGkW3GGMQy+3tmMfjTvJKY2YK6IQM/GTegQ7fhEHsNvQhHHF
ia+6OA42Y3rvRinVl5BZEurjgyNxtEnVPQkpRTtSiX1qIqczDCwqkIPkUicZz29rRnc3Eu2HAt2k
s+T7ZwFHRk9GsqqrASR5guVew9Drpgi9aNasGhurbylH1FOJce/Ng383qWrROXcGf9NW8bMY3PoQ
U7Eea6/Yzolv4Q1Fq5dRzNqHmFLSyo1uwGlCUI7LHo5w4+75WBOYXEyk++BzM9bh9U/A3250RC2r
kUnvpUpfplqIY4cqFlCZHmyd0Tj1GH7OXglqqga67DEfIKx4vPNliVgt7uLLJLGQjr7nbM0xe527
ZKLSF/I7besyWt1Zs/k26TrrCBw0QZ6udWxzmFkoRY6uk+N0QYc9CrnO7P5bbNA404fmkvWpvncQ
oG5qVA8O0oM7a+DoYfeme2QOX0Ws+fs6nLTrmRgx29f7S9x75i108U+NOX/OJTkJcZI6dxPoFK4Z
4thL55YM5JcaavxtBITWKrJoUwsOiFhh0sqmOFSJk+6wB361iDKHFIIRqe6l/ohY/FiQc3vFbovW
mqTg700CvxmZ7WmTXCINFwvp5gp4kJZX6eTclpwqh7H02usSG3Ph76GCn2XRfZOikNQSmvg6FROS
WTSQ5Hk3jcqNbKCneIQHdjXWdZldGd60pZxRrVOf661XodOfG6SmpPZed5GLscmSI9G2DtQvQ8OY
ws9yona6kSme4IyUoh0RCDiH7QIwx5BBypnoOfU+d2E0UFxdJJch/V6knGDob72D0KuLx3f2mXIV
QTNeg7wPNh1Nmg2dwKJeVczAGZBrudFM56p1+m6PUQaiSVLXNyHByzdWiid5Ng02a6inVyQlBySk
W+WG6AUONX38YPGuM8BuZLGzJp9JbA4JVjuUjUe1ELsWJMJWv53mabiNjxRfY5DIbKQmRlbbZSZU
VQJ910kYBZey98HuWvY5C53PnZ9EW2TIh6gdnRuR9tU+LRryuWzNXpPnC9PRNcutUXuvExLltDdB
qEht38eNP1BvpGvicuRD+EsQUM4BY23YfnPbeLx4auGWOppaSVGIezsXBLFPs3VMv05ZgO2vHdqj
Zvi3hfTXWjVbj0XeXNe1H1xHDn6Rzqv7gwjrD1mVGA9OAD9Am+YL4WIutQd8ZWS7ahy2X4h7/Tr5
mrsv5oykodbrz1TdV0zGwrUQ9XhV2k9hyb1QMmN2zyxYGN7s3i5zmSCObppRiy6+i9Uk9MMDlHMf
i7ILvCo1md/1lbVmIAAOQ2oqTQp3XTm+e9sVkPhoyeH3Dh+sxCKCw2m2vTm/2OFU7bLKxVvR4Q+r
eheVoXVTQrhh+BI3jFMqgTE+NAb9FDds/J2bUKJ3Mhy/jsPb+rE+hL32LWyFeexq/9YsChInvc56
EsJ40sKZtCzp4+gnQwnBqWpp/rTK3TuP96MBepa7WRraSga2tDKXh0ajut/Lqoy9G0bleWcpNqyd
yxksqWpt/l/2zmu5cWbL0k+EE0DC39J7ylepbhBSGXhvEomn7w+of7rOqeiOibmfGwZJkZREEsid
e6/1rd+3dQB1Qdx6678Sn4iIuQqXid8yYF0Gr38uGv+kx+Di3WWqNnKW3bqe+LEM3SyTushxgw4L
pqsYTXPhhpNixA321hHDoTbi9TIWjyQyTSEw04aaQog4fPy+O4ovkSPSfTUnjyzxI7kZdCdC5AQd
EzvBtZSjXrOCjcuW/oCH5T8GecsoWdOZLHdZ9B3dSrNzMib0gd+qraD9v2N08BqCaGicvtl7A2gG
v0CovmRQZSpjAYoiWu8kjJ7dgoNlagZoRpN6FhEn6lzkGaXQqehH+7hMOn/P3+f55l83J5mQe6rV
UOP8NtlKq2JA0RZvQpOMZ+YJ6nKxaAn+3Gyw96KFTNb+rCBYBu7L/H25uVwLpTlbM+cfM7vbNYaG
gcgt7s1oPM/Bt0cCFjCyZa62J9hBETNDEnkk/E3vEKaDQveF8I0IgSaZfUOqHvSY3DbNI4aebN6t
a/zUK3TxEl+hqUNob9BYIrGDQ9PVBLVZMIrxdzo6VH5JYLKEDzGnr5PR3eGQ2YVI7raayD6k3+4Z
pmATxQpGzkoKUlhWO9fBcRTBLe0jG9y0KhlsYq1dYYXkjaJfcZKN/kvztQ8fp2esuRyeETvctCMu
NpFbTH8HLCXWJhzk1qXEuXipKo52GR29mrWfdOL6EBcfhRbvpAegopvIz20xDczIZaKsARewVwcc
mmnPjo3kl/w+2pnhrORG0rFW4N5oDR3IBkEavgif4nloziSuQGjdHf0Qpd1yVzILNZbHLdeW+/48
9vdz/9cf/3kFO6I52A3QMv7+nXnLKRUvw//5NVWtx3tfjed/e+10eYyoB/jbhXuqlOIpf168mqui
IKp/Nm0lpu3yg5LTE3LZoeMTmdjrLa+w/OTP85Y/ZbmZhpWg5scFGyptYzcJMLNi3CUJR0jp2SZj
dDZIXtn9SJJgr43zbBYhxUb4AZKiBRC/XExCkHme6ObaTjpO+Aq6EAmdKIm8ej36CGI9uNyoSV39
rDupt0n9gR2HJWiGVeI7ghdS6HWsscVQ28g77JmaY/v6TuuiZ+l5HMnLj5eLnn3QCXMUtvC6ssge
N0l7XX7CKgimK0kY84IiXx633LVcLDdzBAMHzbY37fwiy/12xmRzuVZlmACJtME+Ob/Q8gQqeUwJ
7JbXeaW8gx0Av/C07pin3UTEJ4sn+s9WgJLTCMMgijn5Gkrw1LmNhndWSwSh3U0MuLla5FpLqlw1
s/uXO5YL6eiw+5NZgFFWFGE9pojNAh9fLhZZ3Z+bC2rcXVR3f+70lii+/7xYnrc8+q+XGcM2I+bI
4xwj9Qn050JmX5jtqYX8a67ZX8JOxri1GhR/fxSAy7W/ZYELQ/3PY/66ufzgD859uRmSjgrZcEa+
Lxf/01MoB4aVS17jJurpdfx+dA6z6J+r06Lh+/PMlniGvc2SY8NMMyMRHH7LFf/XX7DIjv/8Df/T
45Zp2J9f8W//+PKTv54i/VrbTubVx6DR0D7trN/v3Ni7JuTG5XVIdG+7Z33W7wR5itxweWeqdCjy
A2nVqzZ3bbwfCA//fKLLTX/RAuVlxjbs9/Xl7j8PXa4tH3RcDuFEk2UWD0GM0GYtRD7tzSQ+DLqg
7peTX23bHtQLYaiLBLRR0p62yzdgnETSfh3n86G/nDqcht2RUUs2Plh77KJgIj3rmQqBuWS5aFpP
IPb779uBHWJhbiNYz4YDpWmy2WFwvl1e9LeIXBghfYngTEoxdikNIqYOLWt5V5fPpaHw3Ym6fKnY
1R0XUbCYP+Cpe80AqS1v4F9v/3Lfv31E1aJe/f2u/7kapBXSzxgFg9eH310tZoo1yyRUOYFW6D2Q
rbVbPPZjcB4DTRLybY8E0qcp0Dp2XLq387TWg8tRuXsnCMjkmWeYVirhD8Bi2VZ4GfaDj7AY5hwO
PDE1V0YQ17EW9Rf7QXMCSErFY2DY4RGH4TGEU7FGzxCu+sj4nIzWuhGt+2LLIT6K7tanOsLh3Hok
fkIcaLR8Ekfe2uqGJyzbWpyCWfOYErV1swUA6FzjPnqZGujAyMZfEhTAe6f2PktOVqs+S3ToFBia
tZi1foz9b3VTGDdyyQBuWGZw1BX8r6CiNebo3/zIc3aDgALbecY7GdITxBSgggLoIrLo6p5O9Q7n
pVwjpx9BxrOh1yxFmNj4rdCGkpQeOlC6zuaJCZOgNvCdXdOm7PBTl5wVnPBH3xi/TwyAsZyARAnC
NnzQMdO5m7awmsckVG+2U7pHVbg/ioAsN73tffKwpYRc7D/VRRg/ue1EDsyQvA7EXm8ZDgPLVxXJ
4goSW5JLG0kYDTOTfCai0WDVcjDcw5JuVRwB+6pj2EmJ/sVWls0SC7crRiiy4W2/FQqXa9wU37VC
L64ISxOWxuRAH/SBE1J9hsgRHbM4uyWJMxwzJ320fD1/IZqNRHjL+hyF0t+a7KCbdnkuMVHuUOWV
G0+ofY/Bg9plSI4BnH5SsFkKkxrCoEnPgM/j++Sat8Gv7DO6UTINxxRkVPKLCGOmzHrurDHlAqat
0YJCerTId+294s1L2YuZL2PbeB9ZGJNPInpxMMoQvsAcijj2l9ThpGAbbf0gWpD8Nq6GDJLNpS69
lddpoAO0YAIoPdwH1dcH1xhJ/o6aA0EuK821+0fRjbRQTMWMMveg/XVxy1ctYaPHQqd57g21Gbjj
hCFmUoTGOsr2fffY9Um66QfLu2RD9RYOrnG0CDCv8cnvekUPUbeR2TUBlk5vUPZ5lNq3/pCl1qMa
U/+SRXmPnhfdYGx8ahpeLKStNqtrqFbWhKcucGr8vo699x8GZH0QRE4irm4+TWw0uV77I0cvdoOv
8Mb8hgqWHfrOMOSWo7u8oSTa6QoXjZk3xdlAzhRVJlTAD9y1xlvnf4pKEXJYBI9EGX0za2t8CMfA
xiOjrozw8pvtQnajVhlACkBeJQ37rRkb+1nU6TUTTXJp9fF70dCjCgn3viotl5teMkfycRBODNdf
PIK2pJ6MW9Kim0PRlm/IsKsj+9Mjoggd5dB4GeZcchd7asXcxEG7fB6Myd8KkfDX8QYDeLZAp6rp
NQFL9JJCmAjE+JCau3BO+fZyAC8l9KzYzmgVMxXFq0SJlAmoVmrEBGgBA1cdJtAhA5SshfrFQ928
LzPmB3WhQgwMDkI4PJ1itgGkkC1gF1nnbvK/jIPILiBCpvUAb2ejT/QIkSZmGzOwzDN11AhLViQH
A/K8rACDG0UPLjb5qiR/Obt9bUWAzVeEgTPCLQvwHBfwfIqvUeXueEixM0XAt1vvq3M99v0T0oNn
0Qj6CdwEjFGZTFu0jln8p59Nxo3Yw1sfYbpTrvY+mwduXYUzV0ViXZlODLVryoEte9+FXr6gNnyB
ZOrtQiLuSnu6Jnn1tdSam2M3414PmLX647vepQYxISlpBn4TbObxo2H+1Mk9RAv9YXzF+TxdcSJv
m+ZYgTR6idU3VNPmEXTTNyl659Anw1NnJ7/sNAHSmDE3AaxWEc4F8UI2L4QXhziAoTjl6smLa307
jCg+LaeYniWxX6NZ8AGYTrt32bWC2YAUJPQDQYUiS8RLZHqbkXHAxa4hbzN5cNc5zoGV8gYCxEId
I3CzG2z1ZbIIKanCtrvZQ5FsSzLBtr77rEuruYRFR6OfvAk0nN5eC9gBKlzo+4R+FNZCiHCxvBR6
pl3tfmN1ffUsMEfuIrO6R73MSRI3evLLP0upmkePdl0v5DOlnLOVTA/G2SJstjiJzQzOYBI9+6ET
7Y0oQU/fNkQSFjJ61cxgeHShjMaTj/xncvrHQX2PhdV8YmWsN1U9YZhM+dLSjcQclkiBWRAyfTOE
kh5QWj1iige0n7XVGl+Mz4iBbkI/PQ4ddt3lnsAMm7M5Fj/TxM8ODuF6WDGdvT4WF8+yYT9hyV2L
CQxiG3DA4OPbxxW/B+52RaAkvFz8ExwXfZ7SGk6TV0WoYhOW4G+8PAHa3ANznHImHqA1N3Is7mNO
bkcTZ82W78S6dcS5b1kYXKdqN1WnfjjAa1VpkJGg4g8k9u4xLObTdk4vWhXgQxuKSkqvhnSijhzD
XiF66LvDRA314Drd/mTqpX0cPc3d6kMNNka3tGci28EzWb8K1cu3yiYVUHcA5waY5NsMlEAbg9kp
k+mB3KcPM1LltR2A/rXMqU/do+YyBHTIfEs40e8Zu7CVh1tdqyKk352zhtEVFc4R26x8pbXC11fD
Nd4AkCxJLARH4My1kvygOQ/uO2EL79XSv1qJj3gIv7o/puOtkY9h9c6vnI6Sd2GnjOlr5CCKVjoB
qqk2EAGvIJfCq4GKyzuzJkn8tStTygsN8GbeoDk20vRLmHUBEz0Mn5EU7a5xsIyjNh12VRBBMWqj
9USl+tWystdBWhSvtFj9oO42KiaLK47Gl9SGxJuC1tlJGd7Hhu5n4vBHJJrprmMvO0hT4UmOIVSl
mDt054PhnXHT3X7PG2nmIKnMAlKeY4c/w4bJXMmc6XHEluuTm3sBWDqGkMdFkT2XIV/lIQbp2xqc
/ilh+Fao6W5MZnJCnzwnm7b3ybABQ4fjW8yumQ7yFL/AtLjiaLDXta2m/aT8tQci3Ez8H3E9Qpog
VXHfISDaJm5709Ku2YzKhOljuV906xdVXXZAE+xuCrvg69JXPxnmPNm90H+YWkwj2Xe+sHqR9gDy
wLDQVVWZ+xpN+fQRhU5AGukMTzNrasYh9c5WCuy6EnC0fdcAeGRLHyLIiSVUf9Pr4tPFi+ijgibl
HcozYa4abbagv0xh5F8qcPcgC6jrUY9sYQ/FhzZlp9FQS1/Yivd+6j5CoaPyCrJDH/RwGQ3vcapx
7nRzuwT1O1M2o5qhPDXO5dHZRCRl0hYG4B7lEgFEAswhSBPn3Q+zb16EBR70VX2RxrCRpNWd9U6B
YU+lfujSGqh/aD54Re492IXcBy4djEzGZ0aCB1rZ9FWs6b328/JcczJoGcdsjJ42XGkaNEbCLjjV
vfmUoJkBV+p0h1prqZaJTzsyrOLZIwO7jGI/yvAE6764IEqgX2yN+ip5rVyNwAy9y7adqyNE8r2H
ClgRQG/9fcwzZP0GC4rLULUYhwulQsdfUJmHyh1/1LZxH8l/kA7napyx5zr1H1CB3oVBs8Wo8fpO
brruQBnGue0+1En5XhnpOe4rba8bgLS0CetywvRt30r+HMqqBE1ENxwjnAWJ0oYjiCxQwJr3i4LH
PGtNuyRsT8fRkEeHte2O/unY1JKqYvAKWrjjh9MygLG0Pn619fSeEzQxjgFlk9PCNmxAhKUdBO/S
tDnoZ5RV5pAohVvJSwFuKfdn0QYfVvkem/r4RP7zPevN9xJp6d31qy8YZYxTJyyChKsWnmEhQcQn
tn3QjP5cppIMkBipX1QY+dWp2QGzsCC3HPIbWqxTNL9mbneEOayd2jdehqw6mFqQM2mbvFMXofX3
dO8p5fybqd4+Z2XXrBOFdg5xYb7XiVrbG9boEUM2/aI3/hRFBW9WCT3YhffuVI46TKHxXhL0RXnU
njzT2TdJON0A2gdxMz4M4KfD/L22pPEgIh+Oc11XZJWU033kk1hVJqEdHsgZ2G6r0ujMfaC6B9V5
/RF01Km0np06s65G19nQqYzyKqLhMUuwZ5ZOfPWDDNozqqldZpB965P+AtSNLOakNm5hnM3S+Qhk
NymJ9Etahhx2wzQITl8ZkQLczMV4qo23z8FkftMnyOddltGchE8PnOpNqva74ZVYrgbnMnjyoHvt
dOydkmRdSF+MgCdyxiMCGObvODJZLNd5dZSx/IUMcR8ZoM8ZvjDtZ1izGgXj6nikptStc91nPzFS
EWY1wm8bGB2fHNSjTpAbT4SmvkWedmFKUwIY+6ZVCDU9mpAPCKIBhdes98tFitj1WueYQlKsy1R+
OVlG9iH3avZnRQS2LEGJlEHnjyyVH9jevLQewSYpIawWUknfCKGNVYQaoxvZSskeZBk7lWI4JTIw
r0lQv/3TGsg08xim2rnkznEGvDBlB9JxnezKvxTsR2DxCKJ6WWwOoC9/zAYZTgb9uW7TxzpNjXOY
OBDZEnVWpssHrtvaFTzbtA5IfNgYo/ZkSfWT/XULRNX+FCMeiUQrQFhHODjYE50z2/7KgM87emnk
I8jVf5QTCDd3KvBpWnZ77nv8CRw3h2ooUyZiEBaxRwUbneQCQbTy1iws+kIlPXiryQCVzFadzM/r
Iy1gcaw7bkYYEdARKP2kuX7M6pbCFStKWA8MPvbsiJtVzsFFGluVnYtST7YqJ/suy8E10kfuG2Y3
RVwDJPXxn6BPQH21bYf+wCDC/GKXP/SJ+kiV8tKxGztSh3/hO9OeW/Opo6vxmKb+Tavo0nS6nu/6
iIwMJSIAEgQX8zWd6YSW9Wj72pn+AnmXSUHGnrkrwpwgBD1IOEd70W6qfEqEoM/Bilb6SSQaQX1Z
Sz2PrAvad05apRV/aekpXu2mCNZ22BGZJEbo8JHr7yNiZ9foMCUxTNSZFarfMy+mrIBDTNXq4LQO
areGrGRtbpBkXQvicAiuYxU+iHC4RyBe3sYOLmdW6MaZdReWXOWRJcFuUUcYeCosg5I0s/KDj1Bw
a7oZOjm7J4A+rW95Vtb7LoUdrSliWjQzGQlpWjlaJ54slfwsJTPWsC3GfYo98eLnqQ+6GqZe0Rm/
tFY3r26bw8du6ruUst04MfwQvqWEZXj9oXAYn6fzcDsKMuOm5SQDl9GlYuTFcIV0XOZD46l0ffkQ
YU0j2FBpkbzL1nmtKu3qmAqKrGt0REpBdxwNde0S31p1edhf3TC7azXgJWfekODfSm751H+Z+mjn
Dqn4IQd3lec+mD+rF6+SU6LfOfHL0JAdZg3urW5F/c3Hs9VY2Xch/JD9uHiubS0+pAEqCuHDUsH6
lD/25F74pILuAg0waemDmlZe5dOsKB6QX5rHoOFoyEhlpxhrV0kHHsWl97BGrZNs0FLOWwbZxw0j
z1YgoHOHqxhrRFGl2EJpwuBW4QQzOaeh+CY3sNMVu/W5KEkMI5mzxvsd40sm7VVzqCPEl1OM2LEy
MYTZMBkDxvwMDAKxHRO8GF16Csao3QmC5C3RBwSSGD0TDCwMbUf6eFPrHz4VlF03vMdp9XVIU+3U
2yJ5MkyGIRX8lAZr6GxJ8Dw2L7qVORyvYbEZwvDTslOQksB4OF3coGX9ypVY2yZbci8dkfJERN2p
AcFl2wOvhl6grxu2emvmKGR6ZfEJAgZ48AKKqKfumiJzoixJxXDISt977auWFNDfvVg7MoI3UTNN
7qoLRHfySmb2bW65p7RTM3m6F7uujA0GTtaOI7pAKMmB2jDLC7S7KMjUGhosu4nen/WUmFyCB7zs
IezG6AhhzDxKZQFcc6NqXw71c5q5HiLwq8kI/4DOO2fga+1+99f09ok09eneVERwqontAoHmyW4q
gi+qauC1C49Ukaxq76Z8YDWKL1rrfl1aMJkrcflFwjik7xi1DKa5CILIquVwm6yRIeIASytM+73W
/IwbuPBjLK2HYhh+2Llz9rNAbttER6mfEXDijvaz3RYafC0b2UStqA5K/3HwDXVMq4Y9q0mMhkyr
X/zbj2Ydv2JWBZBLy3QNHZadZGVTHA10UeQs4YgC/VtnJMnGC1O4aDlMt9wc+e5EhXMXvX6KFcFJ
UzMnyzBAgYc77aBpAPxwS9p/ACxWplllT8LIXoF+PvljaB2BP89hURQgjj7kO90vLYIo7dvYuv0Z
eH6h36wyUCe7MiF7uSQW5Dbp5wmxMD7qiViHaYL+Vq6TXBtXYcoKF1OpbKbYBZbbGwDkvbnAGNA4
tpV9jdIhPydpcJeFvsMxZ3/I6iqmyLuYIFTXeYL7xE7If9eacJ3rPd+nZqqPYF0Cau7y5yKGD0bv
k0j19suKXlUCHsML9jr/5DbigL/DNt3Y4tUeR/lrMksIZDbVtGkN2P4/KbjiezcJ+n7NmF1Nr3wY
nJhmY5mZu6REnppyNK/pNmPX7ZtrKb2LHRrFE31bAV/TIbLSi167pI7JRtZQD8S2d0Fw9G5VVXOu
QzwSvWvhzs0CKLFt1m1BKvWweUZGH41zcUC9KT1Hk5SUGKJ7ncm2z2wfeMWLYiSBVBd9SAFENKkd
e4OquD+0uoF3srKuAbLoEaeKpZ7hhlVHO2rCHW0lG4cGrcckrCcyfB5EOtKl11S6s7rkaz1bLxOH
DK+A+YuH5vMcptW9jWfxog/0ymToWUgjPEn/qXIT97xcZJrFd67Nn4Abmbc0tX5G7FERDqOeW0mt
+FDJjSq5vBSpM35Jge2GQbQtjAh7QwEVt7LIqeJAIBvG3zqtPx/VKc24MaPFlUbdHSVcSyKMt/cD
PeMcv9U92q4aJhvXz37V/qBv3WpiIWurq5nm+pkhS3dUE0G9URl1J4hQmDm0Sw0X5DUek/SRfJ62
3hdxmb6yOhswJaIYcskes2jyrKOs3+YGDEpkoOrqQ+LTprTdj23mIeIA2bX0FozmiS2KdtBlFe+n
GIVhxPxD9+DY6z/GSIvO9cDZPjW156LjlujtjeoM/6ry9EgmuovkviF52RDf4rr3tkZOAFrp4cGX
Hl3eeBSAyAlCsEAk4nGghxUJ3MeiXtOwiQ8qIbjajozgALQBuZDK6S3lMIMGpyg2bEacjRbUz3pr
jntJNk8Xme5T4aq9CY0Od6pxy4v0WzfNCpqhap+KFACdlCWy0z4h48D2jklBo9AAU3OutWhfjkIn
Gbh84y2ottZECa5M48GM+PcLJpQgrfJ8V3sJIWAFAT0mFfEejS52fDosgLaQ7DniojLtU5ODQ3JY
Ne1c8sp3VfzWQS05RIFUq65wBhqr8TUo0mgdZkN3yTxMs8HY57cm/cTfvok9kX8knE3JxyCMVnrh
tUo7uS2EmexsgzTAwsEPbY+YODRpmF/tgeZw2n1Jyyw4Za32Av+yuuHFJaXSMoJ93RibaPSnx2Yc
iodg/FUwlN8OEbsLWj7qwYmC5D6myUp3C1AeVXsqsYwhzdOR0cTTgEa26K59UYntYLN/EN7KkIN9
xXRkE7uXfocVkB1LT2l3hv3Pfsbog3ZdcxslcUrBaqIZ9Mya44Pzzt0zbv+gBYuj4dI8DP4Tfe/0
WdN+Zaor98wMCXOdtzqySi8jnZFrpmcoccKYb1sSRxcnNe+JVZZ33yDbLGtff98QA98LJNlrLUaw
51iFe9ZMBKtaQV5GbFm8yWzOXmIh+ZIY4XAxOyJ/hh4AtGwm97AYLoSkghItO0pGReUeygijKccD
ZsLISoRaeZEq+TJDjjzd0B9KBlZt1DvbbKy1tVsZDZ0ocVh2ivwLqH4T7eC2HZ9vwvneszsEto67
F/HUr11gsezRad6Nyfhgh+w4w4DIGmO88xdQoXtEtEqRbdOgHLdofvclH9aamsbYoA51r85Uf0x5
MuwWc3odGs7OatL3cD6fuC4k0rrTHsMWlqk+qJG0FBcq0eC64MrITTT7x6ww5ZW5gbavJWjleh47
Vi3LvgRq6VvViiEWFWtBWYwkhtyrnsWBZpe30vBfrIoOPsfQEimlOTSfWIdro0WT5RbbJGjPtd37
27ZCNjcM+M34n9AkdsPe62nIhaPxNpRsy2r5nQZmelCWigiZz2GlVo1LnCRyflN05qWSxrnSp+TO
PpmAT5dQSS+ymUUURFADu6Dh2tnGCw39gU43PdaD7Ur1YiVW8hhyygqVmtkM6lm2No/QoRGgfQYu
MJdnGNCDSVxoLmA0AvG7UqWaiRc9uhwsNLjexQv0KHTSyTW3BPYakzav9KqfjplaR426+FZIsjEA
gqZaTPwYHkXXGdduD45AGr13Buzlr3KX+G1iTmutFuumUg7Fn5FumiRuDqJ06d/l5wE1Hy7ayEYj
PdsnY1qEDLGgcM1JMvQz1s5Iq7ftku5UIbdgpuncKq+LARwB4m4c8SVwvo2h073xYb3G0pPMKxoC
+8wedYEzsu/UifuLLPFKNPOnJWp5C7y9yP2W/TMboCrwqT8cQhQjDMljsy/svnoXrraVefycC1ls
td7pHiYiuq06ITMrIt5qnsylGYd6ZUCH7WDFkkcJ9quphXETVnJ21UtvIUBXZeZzgszUvYxGBFqO
fLc9k3/SDzaiNA8aO6VLZn1qyHH3YU+IpCprlk34Y0www7XKnOjcleBLNCMN3vKo23rE9p0Lo2NM
XE9QCJuYbkiIgjmbiKFtlVnti5wWbCfPvRrkw0uIWOlsQwDLkzdKp3qDmDlhQW70be9MBy8wGZVo
jnkURf6KVHo8+9Yoz4pJ0UggxamXaX1tEKzsfW/6dM2wOOuCfNDlWmmTqC1T4y2sm4qIxHI6hRYX
y7VxMnGGaopeUtZeXY3GtoPRFngylbkB10YIZGNeHKKc7ssniX2ISTIfc0EkAAMpXycoo8CvkE7G
i2rCZl272Nib0LNWoJrGa8P4frGXFYxXn6fkO0Kse20FzjuUXUpC470a3f7JBLN8diWg0E5Wq8rR
3LOZzqaCmGZgW05XMXTy0Uy+IUsEp2ylsEeA1sU6IVT5uazafmOUcPDT7lcZ518jKv894we6uqjX
WZQnaDpDfmJkRv2Vx6c4HL9aes5pLvLGjU+IyQqZ98eijxhDRXtaxvV1smS4QimNulyScld7XrX3
ouEl8hMB4JgzJW2oj54/JEGrt0JN8cuAGkrSAYdxozuzXqU7D5b1lhvjE/I8fxMm5fckngg+CzRi
AIjCtSf7agWkogA8r4++1W+SGFqN7w1nAFba2Q/yS9WH6UZW2Hitkqrb7HrsGoR5MTN+DfG9nyiT
nE3HlJvuKatDBwR60ckOM4G2gsGx4JcKzasYBxKTl/V5S7JuaEMm8b1dm9M9iaVJKmURMUuuXnrS
Irahx1migHMz0/NjUvNUt04hCq3akYZ5Q4oNU50uwJYOj7nNyQLu09J+jGMnQ59qH5MrGsjg1Wzn
KBrO9mvfQZESuxm90UJ9IA2vD7pNSqrmXGllUfYL0uJanSiuzP2Zgz6WrJv7nMlLDlQf1bsX47qk
pzvZNuuAIrpvni9KJAhFROO5Hg6m1PWDln9idCn3Q0k2Dg3ZFc6S9tC2zrZ15D7tE/c7WZoliceT
7J9K0dy9SDabxtayjezpf9o4kVZxOpibKPUNKm1hQAbqromFbTkvv+a01CATWy7nF5LkROVC/grY
5bmIJpRf1NuDT2jOvnWAx4yhP6Loy7PrWPTfx4REqTRIj6ZyX2uDEUntkpEwWglu8S6X266yaagy
rqSSFhvH840rGxSSP4zmVNnNe2jq5Ky1+UNni51Jxsa19YwH1UcTjVoiMDgRqlMUYqificw6hhWd
/d+seZQ3zXL1YzO1T4ufoLOMFwSe5bHrqIssK3lOmnI4TIXz1lkuiXyVq3CpaD9syUqRRykBJ8on
ZDsAhu4xdVo7mQEdrus+wqbuzvGgZgGp/dv4/P/zDP5veQamPpNK/vc8g5efRfGzbX/+/A8gyu9n
/QNE8Yx/Obbr6i6yjyXNAHvdP0AUX/8XVAla1xBRXLgHHvSVf8IMTOdfwEp0zHZCtwzckLhd/6Gi
mNa/OB06vk/QwbwQ4sf7fwgzELr4T3+fDdGEZoThY5w1Hd33/zaTo60w6VXa85zGJTsYXcjJmC+k
ZXbHTn9bnBClKSqdsCAUiVoNoaP9b0Ld8mMNPwM8wJlRt9z+y0fxB15XoIsnYXXOHQWgvwDf2hkJ
qIchtf9y+/dV3I5HkfndvqAncICdxkYNDos763mXa8tFH8+sZFJy1E6r2QDMYFxjISUvV2VAk3O7
XK3n35JaCRNHwyRzp5wVlk4d96dIasfackJ4RGGKYiZ9s7OiXtU59gWgEqtuOks4f2Pe9CdDdzP8
4wFqu1GQDomB7UwHE6dVW6tN7KNuZDq8S6PwwxipP9RYvTaGiZUgdb9rd8AN77lyopsSZFRH+J6Y
nQaHCCQjJ1ir3VVVdu/04UFaUcqEjZ2pMjgPIQfbxKgnsp6k7WgAldc3yV4XIfGLVjMvpjH7f8R0
cp5dFNHXqjHPagxBWng4j6g25i4z2A7K+zFDzA8ScA30tZ5grMvXNBqIdmPI1UtGGeztdyK3vnDi
emllN20dxD4xszFwcaNLnE3+SOYRKZsusTOWVtk7z3/2QmMADCgAhBne1wIZAw0fsrSDxET0RIE3
6KTl5h6tA0VAdtwiQykhJdInZjmbvftdRy60PuEGepJd8p4BvCxwQtGMbFdgB41NikWFLINeblzf
WuPhA3/ukRza47gUof2c07k46DSnobbf06C3di49KNiiHUPijC2IB5I8ibyr1VbjAd7QL63QnE0R
C/9UZ9WDmTb1o0hPNgJvwP1at1ZOtQqxUO88pEhsGaj0C4MZRKVNT1hcml3UUvsquo9x5qP7Y1g8
NlDwenN8R2sXrlOauju8jTVMROdTzq/iqGuajF+LeerF/IPdvDd9iwMRExwMinM+gqbnNitzipPx
QYfkQiERWv/F3nktt61s3fqJ8BdyuCUBMClLlizdoGTLRg6NRn768wHy3lrbteuE+1O1FgoMImkS
aHTPOcY3fGZUJKwn5s+4s1m6wMggIYTDJsqaU5VW+mEu24PsWQ8gPjkT0nBoSxpWQBzWAOFpR5le
hqOgTVTF2I8kWa1JR3h87uZw+g3WYHZ7Voc0tNrxtFCybFp7ukpBrfvRPc6Uk7UGLbvDsLdXGV86
/Ch6km/npb7Hq0fKEVphpad/yrAWNq1O5pmx+FquBlrUiL1BugUUf0ou7Yh+aUr39ZQTwYbpIFMk
J2JHj6Wi59DT1Jlqa583Qrsocf4EtaAKwIdf1OUoTPMj1XtmIzldS7tWWaOhv5GmmuwmLn4kWdc/
ODoqVIVjGqj47nYzAiQfagVrfizHxrpCnRw/TdvvMIxjQO0kU0FH10i9jfLKvGgU/PtuHkOtg7df
16uRmHV5pbM8QD4eSCU+IMI6FtQEFHIkD7aKw4YD6L5u5x1ulO9y9CC2mYYezOsHE1Vt7nsjRtfI
pOBUmk+lZr/lTkTeV5haqo8T6I0SoIYxJBkR3wwuwa8jejDnV285HYZjYm6bNqpogpg1TWj5QnBk
CScHDkE80mZZMC6iyL1EXkKNHfl4Q2y4SYDpTO1/6Jg+AzDKVBgviQecR9Gn7OC1I27HUfsQKK7L
9nseb+HsRnZkADkUJqdGAteRLs2tvb5JTX9/GUaqngir/Ei9VjWFCSOV1bteNT9YKoKTITsmne6w
V3c3ZNnMTEzb+CS9xwjI0bN0rIgvKJ2Oi1adWo4xtWfNuxQUWxKdteWcxjNeTGdH0B/i0dzzx0H9
qefcKtX4HQU9ikykeHnKYryiUVQMfpQ8zHGkHPSEkXNQbdKonNRHLxIz9Q3MxJgZPVICpe1nY8IV
PqXEojB7pjvhgtOL8Ru60L/2SkVt3alIm0fAcrJxCuxBHUDRFmN0SfTdUCHDtMbZDobR/WVODC+D
PRfH2eM8b06sI/O3wgaZH3Glctvyu2X+VkokZxrBZYg40lNUp2Q3Nr/dutLPeTQclVbrjwQwPk0l
XViYGSyt84EedpHYdxbN+KySvsyV6LRojJv9RyPi5RgtxjN1nsGHOqTscjlWFD08PeCoHkKdYaox
tSAuZqz1DxmO0VZBke9qwFow40POd5XxxDqCPGitxFia/UAuw+tQ97pEGSkL+tswiDcDJuSOfqv0
Ee+QYATZBQde9WPyxvdVU1OCmuyV6bYcmp5Zr3fGnUcHyLtVHbT/c4W6h2S517ZWx5Ob9FxlEu0U
lcmBpZlJZ69y9oWxFEeFPKRDS8rHaJmEfsVLeaeQ74D42aThr0dkANfylMz4m5OuPXvTRWqckhhd
Ir9NMrTQGc3AZ0IJY0r6fHkN8pwdirQDuZDTObLE6oUjGJTKMYcwQYBGe1slI8vmPHkSlOKCRR+j
Q6GyHssrBo0x/23FAzS40ShwKM2kNam9fpIvlJyP3jBfNz3AQ5eUDuIXX1xkBLRHiWtivr6mpv6u
PFvZe3SogioRgMu4qMSSXlu+PLU26J3czuarAVUT0wZif4kbfIi1NMiUxboApr4wTt+kdkOjxxDP
LYXBw6zaN0oWAnSeDnSqyXxrEzpfAupDzTkhK5kebNN+UBTr6FkoEmjHhuv0BTk2SfQxLSVNvXEq
65Ez57vqFvNZNA3y5jw5e8xnPjc5E4lcZm7g6A+NhbvbpE1mJePaZLboViW19DNiw0sx1qdy8dRz
vW6QybxRkQEkAIhzoggeWDmD+pIX9wnBIFTlvDf4sGXQ5PVxii30OkBOGetM4e6QXT2pQ0UgaDS/
qu6wmkY9rJmJBWJaLXUWwNU72E0EqnRDz0Ou4O7oyvJBzSlwwkfdIxGJTyl5qKAh0eLUIoy8jwhG
ZkDcJNoBD/vthFdux3yCxazygzFfYjoQt3E3WGEMbeVsK6axt0fi7HLb5JrlFfhHxarimTMO05lY
r3Q+ZJa8r3BPRpDmTt2uVa2BhvI6fmcj4oBWB3iu49QLEe0+GKv9eCRKotiRzoJCE9GzPxrMqnMD
0ZYFE3/lz28xGmqyugN4T7kuF8uuHkmk4cw72NZ4m1JsdwxAzltkADTrJwMa9Z7x/3r00umMLmKg
SUNv3U4syq3JLSKP8TzTTdtrcyf2SVbox1o0UL7BVsMFFiGepodKdsvJSB/n5Dmm3uir/UBclwn8
2va6dYRNTo5XpmExkDKjiYlOQZSfydOhy6AjxaB3hJIaCyPChAJDYvMEioN/7cxMOuyxUy9ebp1K
lM6Me+ZuczHFIOJ3Kp2gQCOfFYFCF+QlfhEBK0U4IvNtAWCliDzgLekgfDWVBExFffMZYrDlF5TR
mymjb9nCZBkwKp4W8Qwj66HsKNGNifps6LYMSZ4cEqyDo2Q53s8E4+aO2R0zrQ8Wsl7CrrW/u7FU
zyukwwelMuzaIl7OtaramLvLtzJtMfMWpKso4Lod5lFdySEVV29ieCQE+deYMl4kKjysTFMOtV6c
PWF8m2gnQAh7SoWiU0s2BojUBszpzH73UsjXi5VEFJb45anyCz+l1GbWnE5aXDyj69b44Lh/S+87
88CEUKjsqqapE+a1Ghb68GvII9x0FZWEHAm6mvzupuJC39c4N+pTA1jvFHfGfIbvfttRNQgTW1r7
wm1woSK+YjaKCqnyarHjMMISSIC6yhxMbRqEr1N+j3NbHKxyCCxXFcfPGA/wCdhPBhiOlZxPpffQ
zvbquWUzxj8RGswnCH0l9f/q2TA0ZIrqAiQvyeMjFKx6r8RJu3eFJRECV2dzTAzSH5pXZhTezioZ
bGiadZ0JVoJqPkz4xfXjqfomGGxDm+JPM2NwScXjMOKaofQ2XBR32s+Lq53m/ugg9D7LtHtn9vBM
umfKaSUvlkehq88AKuWwGpP5rNuUSUn2ET4ebPPcQ8lNBUBtafXYSxzcFk1Z6Gclx1fl1C9kDE1B
wVj+eVKbY3mvC73aI88qUIOCWtdbIOu2Weeo9x1YSXGtodV5czJA+lEDL7lUlRaoaHFVTB1Dh614
DCs6vMdy4ux2M2I8O74iaOZM+ObUPbYehe2+TA+rviql+Hme7xDH9yieeTnqyE/1HNshVf4EWdVi
nzrA6kqVqefIzlZMhfMcY6mEtbMw4K1ORUtcMElkZ1Eh1015775BcNSTcxfTWdnV0nsWKWqreKXS
b4f5nEC3YOAhDc5+dVL9Lckbcjvn5irTtYttGMjh2uVSxFjcR0vbpc3S+oQHWpRamVI7FvjjFfGf
E/SZmG9l5cmdXpeDL9zfZd/D/1o3qorUBiKHcT+WC8founY14/rPpmj6tQM0haNi/blL2OirDOSX
wbaJbAfxRwEOGq7sNknHYKrdcyH9EwEExRgcI2x0y4DL5FEM3U/KNHBgWp1frkjyFG/DuUBWATXC
psZJScLGKRcmmIv2hSKGsHtJGYzIrlLNc4pR/3MvRxEf54LRmutQtcst2QZxRaBHpfT0peh/+108
okgQZkDGDctKU9x5VZwcVFs4x0XYviM87zysj31ttvuKDGhDrEy0JdaniLqMznaWPVRowdFMofY0
0nt0vWhIq2j+aVJm2c8rfjqrSb7b1bZ3I5Q4PiS2ypXZc1ZWECkLVdt1Z7N13QBZ4vdxTXaYTYDb
Yw06REvVX0gfI+OV+nbG6eJiCSjoNYaIYu9ZigkK3C75K+smWq+SGuIppBe4vLeNmkFtqXqyiKVd
MmysJKA1e27bKMu9MBT7tF3Wvu5GWdlYnENzaVEcXTdL3zzhDF61UqRqzan5Hsk8DrVIH6G3cVBl
UN2DhWP0GJf1aVny8ULDvKzDvsqAJaGZYKlehF41nChl7yPdCxkD0FHAhOHIKU0a9mwoGf9Q+/rR
Qou8h/H7TXhGz4UzokNEE5o28qVuLbJt9K45tFInxM4yDzLDKgjO5TrhyNubxH77Rg5xUcVKsCuy
Z7ok8etUPZAfVfUdRtoKElfiaOm7iX4F1gMy02iJ7pMKF13TMDVQ6amtAgJJUMJd5KWMq0nxgZbz
EHkDgRtNj+HMRBtsT9kc2HmOxopZxFOfGBfLiSNAbCwMJr2OL63+tqgl8lavf61kNuxq/msy40U2
GcYcPVIxJqKbyVXBl0Vm/JhJAixh8OAJt34BvHlK1BIlZA8oZDKcA3KO6RglREMuaXpaquo9Kkvt
ZyUITbLHl1kvjYe2sGPfyiqT3reenEd3IKgwnm6aVHyoNMD8dGFpWVPBplaYDZex9k5WpzvXg9rV
oVfOE2Ci0btKmx/aWBiX5nYqSvOBFYjut3U5hm3q+WbCiFjPS3PKMJH5MQSq/RL3A8EVzCcIa4ea
PmIxYXXrt6ISaB3b9mqMpugqNrMHa3yfpyR/081ptQ/YQTYZT/SH3t0XdAjeDVfF2N9axIml7MrO
A/ZEQt6uSar5qoPxEi6KZx2cWXpXSZ2biJU65AulgXK7dA5DMp2bhn7z0OTzwTF+t0m1nGwrGw8L
0xEWIK4SFDJ6qpeZWazKBCNzzOlaSKgsBtAkP3HHH4WSylurki8JgZkIxL0/uVkQyByfqiXzwDXZ
QWFGCQ8nL0l/lDQQezJcPW2E8cDwj41sObtt34W1kj1tdzEXms93ovB66lps5rlf1dl0rgsdcUe/
1phAObS0a9iQou17pIHlridDA0kgTHUOwEJbfT5gY/J10G4Hb1XkJeFXqNGst3es6sfPu/St6Nro
9jfMsHGor1Ex20Zd91xbhHUnin26XnFEcifJSDxtjxtc6fH4rnEyVcJcASIelCZdMrnewgu3FKht
o0/Sn8k6x8RFNGZvJ6RQWlQQztukB17+n71Cy1DwV9rzttKpWdY4ZaIROahVx4kDxda0D00g+m/S
8lSuRDfFbryLTsOmrgcKhh5llUjTKbfMq7c55scD8kRzvvPIYZlYUQpUqOpcIb5PGD+Uu0nLDVp0
nYayT9AjnOxfdNu0y2y6Fxe2GuW/BTzg2AdF/ZDE2TlBKUNOHmSRLMqhCBvE1ztUj1Md1pURIQJo
anGbCd5rEIhF+bnuYj2OgiGyIf7N2Cc4WnG/0GVn1aP7SaCAvmrdJbl1u6AZq+FQE+oQuwXOBFJV
KB+NvtesQ0181xvOXTaYxLrlMXghQGfo2h7yOPtNUSs/8HvnE3mpidriBk6RWDXDtzwrj6zZ4gAH
OFAqi5pBy0+waxHSAVnBIuZKbQ7bDBgBYsi5gn+YEjs8xsk76/jbPkZ57eVUemTUha2X7XWKiwyP
CFUEl2hHTtGOXynXjCOecIgfSjYEhhVNBDRM4xlcCmM5sD2/SfmynUUQDy5zb9cZa6SBtTPRIuYw
hP1+cX4gsTt1XoEhYh5pafDP95YXa3TOWR4IHfqe8ApqdDas20YmYocHvaHI6/POTG5yPDtdv45h
y4JCABi80y+PkwZnhskrWfAp1WtpEJYsjOZq7WfvHSXTbsmMwMi1GvzdFKo5xV68MOC19DFc4Y1x
7olrm1ppQcTCpFLTRa9B0CZldKMt4Qh71lEvo3mnrrjBbrnRJDEY0F53olMeKfQ/BiKi/9Jo3+El
Nad1GluN7yqra6AKKHvLJf0eMyt6kCTB06LJqJ53JQVnpoNpESO2In/yuiP+gap48ohRCupyxBWP
bu6+asonW4+vHebEg+yS62n9ocVsiisn209Y8xC56z8d4aJg654rDyl1UTrfaP08Wyb+voR27MHp
iuvRoRTi2RGsMLe5EbGLQW5USi4ZeFGSyDnJRNOPpJhcFxlXs0rBo9+jd22nlz5LnZOizYBTi1Cz
Zw8rsE7tcWgRWyGtxbF5JEG3o5ivNWGPfSdRsuiIr+xB12kIpChiAjUeg0Wzr2FR7KRUV+Z5055L
ifClLCICWK7x1xOprbdaoNI1UaNx8Ge0Yf6sCAoBoxUoSMP3qtbtzZhWT+khHNCNX4rXfRh6QkZw
3eyRfRVMjF/j5C7p4+g0x4T2rupplekBEm3UYJGFkcuyydmQI9JgA4msHAOHFJsdE2nBl7WyfKKz
q7RvVmv+xhFPl3BXxNW1Mqsg7eLkpcp+slIFkWlBIydvtF+6wldtnSUbmbepgXzEo2oFv3AqZfMk
TQ4QZ0H+r7qslwzfjM3q0qdvdd9xpo12tF/s75mGh1lDldAhhsENGLd+X9jnBmSV2tRzOIyUBMxE
q7h0GZofUWZpBf8UYPut/r3OssHPcuOb2ek/UqNqAsBY5A0t9TOGvp5Y6xSciJZc2r6tw26amCpT
Taxm7YlsENHOWCY455refIpSrz1GznCFnekpN3vARVgpfXtg8lOii0iyOWGgqN5jDZZYY5F0mrSk
p9A52WviAQfIcWTWIzsD7GFVwHrlgmXSHkobuuj14LuO8qCqUfeIvumlnr3XKm8mqm7YgTDWhTKx
b8i4RmNOasyMz3HnNhA0XXTkhVZxNUJWvstgA+2kW8LeKZh7yDlB7kFPIdBz5dSP1I098qwDG5Yo
yC0LxCIU5B0XNiyaqfIDU9HBgv3QaDIOszWH0pnIKHdbIqid4cD84ycnu5+0Kj9jNZF1reosrkFp
O/otIqJB40wT2TcCa9Sd3TbgB1SaFTLWnp0CCzJr5tPiNtjUyb5J8d45ek6sWd1e5d6C3KwImdPc
SnLj2qIFk2Ekkpe5hh3Y8EXkj6IxfuvtcqSzxud3xtfRwYAYJV5/KkVxnTxhFmU0vNhWRQcI88XO
8XiJIWnENTiYnVSKN9LBmayk3QtNBEy4hn6bURw8QTtB8Ies2VwGd2/AHC2K7nZKEnxIw1LuCaZx
wiVooM3sGlNXfM76tsW31DkVadSVQWdQ1HgtvJ9dVPPNgOPFab4AouOEktSIIqXFD9PuHIHftceh
2+VcJyRp4nRsGFysNW1GTqxB516yBlKdwLWhr5CPELAs5yis9n3hvFHd/CkASIRm2uym8eSAX39K
a4d2EKn0xjpJjI2f6dxd8rlWT4w1/jKVJ1ulR+Q5ceB+OKBSSkILKkKtlWwtGQ3U2DHuJioeTT17
p8MmwrTr5h3VewsHaPbY1ljRLSd/GGYOMRVUG0htwwCDMldBgVFhl1d579tyejKd+lwi5ApdMUEi
SOhAJit0FtESZ1fCoOq4dQhhDoPBfqFvdI5bFIQO8XrmvEaEMV0XU3lk9vtdFBaHpo45QAzadUqD
cyyqd/NnZhXGjd4Mr0rfIg0HLHyySMVaRscOkCTgZQDDEViTa+96V/5mjAEeqTruHu/tpYvpLkyM
GQdtoPKaLH3glt6PmhKVs9AKzkZcbI57Qy/XDrW1dAgDAnbToRvMBIzzmmP2742z5ulla/bcX/d9
3VQWrSPubs1kE9jL95vcqtqyAD8JhVtCIFUEsaeFA2tqy+vlyvYnq+0fz28jnf53WXxrtj/fnvOP
3c+XW4GH9VpMsHVOD22FNxG6gDVdw7a7Prhttr/9upluH8JYn/z18OdLf93e9j7vnEeoZ7EGYnmK
snG//eGWYBev7wABDvbq9tYaJqNjuaj9roz1b+pCBqYTq1Voxt1PimLzse+anKBwtz5WzK6DJrN/
Evd5HIYXrIZcDY10n8xJfYN3GuZn9Zot4/yWYDqF6uxcuQj3j4q+ULFaVyXe6DEb+nu3WsGUwmWB
Q/rY28bDZP7Es7cfz12Tl7fdz0jEbTfRPfwj2y5xKtkZBGIRDeapXgOe+NN/PL693idzc3tow2Bu
e9vG1rN/vdLnnebC3NKumTlzDf563tfH+nytr9v/7Tn/7T4TvOTJkQexFtCtNZtvpNSIR2E2/O3m
lgUp//3otrfdtz263dw22wt83fxvf/vfXqrsawxEBr9FuzZHVgymWAv18Zaz+RVT+fedBtp6aoTr
87dNvf4RkSmwUr9ub3u2YPXTu6dxbR20PYc0/Wp2iW6Z/+xuD20bspMokSmn7eW+Xv2vlzTU0fjk
1v9/Fdr/QYWmmzg0/3cqtNu8eE/q8v2fIrQ/f/RHhOaZ/2MaGgEaOrEhhmF5MNz/iNA01fgfuhq2
Y5GegEZtxbv/S4TmrI84moMUzXURXP5DhGb8D2sjy3Jt3mj9W/f/SYSmqX+J0LjDcDyEaBofQzN4
u/+EzLdgM5j6aByqqQNVAC/oOBPc6qABKKLkGS/GvpmgSTY4M/1eecxdDZ5Kr9GYYuaBOxk1tkf3
vyLWh/o3ZU5BSrWamebJixSqziZ9HBO+CRJpI6Cfm4xVeumNQ6NapHAO2FbHtvsxCRVPqqyZ868h
fdSyzFk7eoBgQtP23PNilBDJ3Jj5bwIQQq/XZohtQZGBedNi46IvqNiAcSeHojh7XxvF3E86HbtZ
TX3L8ZTj9hDTE5C72y59VQyhJe3JWsmfaULq9FniP5tVzXCOWoJTAQ2vJHduwkosQGzC2fx68vbA
tmGNqp+3ve1Vtr25AleIFiTQ0IbBiPmdSOz0aHxIAVIxG2wbVevLS7ugurMyPbBnXYd6qOjnz72u
9kvsCLRgWCHFmtOdon4Bl7UUFy73ar3zPOW+F6kT1tEVYl1KZJKZg7tq4r82mTakexvx0X7Oo4zc
0JQZ0QBse0cyWnNJ7fRKQAQP5E1JF3SPxTlDG1Gnu6wt7/TR/Wk3JLvTAh8D5DffAVcVKKSaN5ce
Mg0V5z4aMUmBewZekLnVRdJH27VU1VxXee1d+pDGUISDUCiCe9NyrO3yynCtFNMPvgJzEvp13Ona
9YSzdgbFy4QGKpMaZi3ymGTGy8aq3NFlTBIiq9ArZf5tVFp1PXgFuqylvB5ldcTpCHPV6K+imckm
ayVkNEjmJ+ZdFav0a0GUwl5r4fNAwzOum9bCn4i6ZJcWw+NM+DSct/nKnjDMtJZkAqpYCTr8lqOT
7g9zNk8eEWkeJUuWG+qlJL+V7XAwxngwYf/QdkbLNR9MODSTCW7VVXGp6OSsVk5k4ujoaMti23WR
W12pRWofHHd53h7zGsTYqqIGWLGH3fYEG8PTib7XQeOffj27MyE766fuZPI8KDqVn5R4i/UxiO7G
tZ2Wt6jr6d8i6bNZPh46swOukFfLVTvyzxrtlO/DKg6ervx0li4Ol5mOy6gt2QG87DWwas55SdeC
lFnDCaUt/+O+sX1tE7j7HbbuIk/Ki6J76hGhZEjaFuJ/r+7OkjcvdtvudufXhklOoNBf2zEAkvKy
dus1k3fOupn2Ibf0VQGbq0QHTIvj+hRGZtY3USDa+8WKvxHhieGHLvtlbXnA8sBvyckiDPuOCTaC
GMqSpH2j74yHGyP3JlzpzE+8rqVoLlLQoDY0A0gAd3mCVaHJXEx09J03YukIJfhYe4TJU0+gUzei
e/3cbeiWthpCCjVaM25+Fi7qja08pq81srF4Ny1+OZfU0xXNQADzSiVt4R5LvDjH7S6vxW2paeYQ
tIbWgtFi/OmVEbV9MyT+aEP4UOu4DCDRML/21ik5OgYmiXb2M5+GIdj68FsblDBRkNxrQ3S7b3KH
A4kL1gF4E6qbyEUGotnHEloBfA2EuGYjxc6JvHej9YoQJ2IHb4pPuZTIZVOqMZ/f5Gqkq92JNIP1
i63Mwof1N6K0coSvW4SycBlrAzT+9W7iwN6LAoIdrYVib8S1TiluYGzY6s7Gmv7dqcI+2SBLUn05
b82oLjPKI8L9kKhrDMaEBPRks5SKTeUj674Zy2wzr3WnUK+rJ+D4po8coYPiMcq9GlF5pzpTBei1
+Rk7SkNjCuNDnw1ICnKJCPW7YmmahFaqfFTG4J0wp0FEYkLNKnJYI6rBtHOp2HY31qxcgdfbHgpN
qpypglhJUeHSrDzg7QDYoK3bnqzrhw7oXxitWuh0lTxjHeVy9QlFZra4o8xV+16EoaF0OnTJGTHN
yhrYbFYrCbgAv7YVzfVB/6kjXg+sPjJDY5H3yIHgNY3SOPbIjuWrJX9tDWKx5Ud/qiH2usWZWnmw
k/CkIUh27d8puVEsXOjBUiIxfGIvamK2uOaSpzH7UVQTTZn11L6y5uiOOrplgyrwfAKi6J7ScqRi
yHAYIKtSfGUxX/QCr9M0nP76t283h030DY3jepaJ+/k10Pva6yp56NuXsm22VoU12VeFPv/AVYw0
mWiwszmgJ7UaPaO6i36JgC5nl7HKLVSOjnw9QFcC4UI2PO1/rw8IGGINrwzeebmZHKMmS0oLZQes
361oOFmIAApdIc3Lnoqg9yj2E89MJXLtMbfkIaSsGjJSG2h8h81k0dhfdTuEjz9CtVLCviQdw2Nx
vFt9WLhxKFWIhXXVukGMzwBWV0QYOlaRBN7ezrzmlKB0BeNBQYAKb5anFEBtrgXM9wkBQYZkrznq
X5vtPrn092rcErOzDm/bZhMpfd1ciZDnMqUyGsdO6yc1ATAcZsft7I8phtItXweCbeOS6rcvI2el
3XdXWZy5CLY0OiJYU87bplslTLqMPscg6oLXdtIlSE9g5Eh9uEV1uwSdqb5t77uNt9tn+evmEqkK
HoAyJHCWCSGm9ojl2CeyeKA6vVvc4kVaSH4xqKnnbUNFyvRlyTdSqzFRfI4QB72zfpfMv4LNpU6s
nL9UyMD16kmJ7Fzd4z5rgI6RVKJjbt5v56a3wZ5Nu4X+0aXQA1dG9UgS1anB/TTQJ9fH+LUA2UWj
LCDvcwylozMwCyO/9LVEHrIqMdBbVedyWTH126653t4e+XpYK4+SxLHT12PbU7cngAhsTshLjELl
Gxgz6zgi895ubZ35rVH/dfNzjwyikzEytAs7Jk95/dMaPB8j1vo9Ukmth0smaogFjnUw+BdXOpnv
ZlaoV9lAfDg23dOAEvMQO2gOQP7+SstBO2uKoaEerJdQ8zx8AFRTtubctrfh2jGXQnLfdrc7v57z
3+6j7YMLFZ33Jwz+6y/KymmPmqAwv77Htvnr77f7th7httdPmK3hI5ARtJ56mPBT5HPrrmgBZe3d
SV8n7OSSTwzoPUESVKKK4yaX+7qEft3c9obFRAO9Pbzd3i6zXzdLQ/jlQNxHh+5/V2nqBDCKS87W
2WwHXK2k33Eb9xa5n6YLtktSSNk6vduGRjyRYW7Xu8dBjPvRaPqrbTM55GXTd2NcslNgmBpmlEh3
UKxsis2tpRstdSSPKaqwA1npAWxicyZkA+3otKBdZHfy1kshII76/PdD/3hW2mcjmTclH3R7VhX0
SMVPq/RiCTabDdSn/3DdlKr88wgtg6W9bE9i1SLoEa6zFfpJ5RnWRQ3Bfd2d0evm9GL+9Sq6tJI9
iL6huKDOz/1asBYgJ2Yl6/fbi//znq+XjFIo8NsrbvdNFLVPPeTc9e6/nkVxC0L+9sjn7vbunx9k
e+p2OxUo2Pbb7c93/HopNavEXvfsrro4zswA8e9/2F+f4vNjfz389er/F/dR+MocobaoWXN03tE8
S9ajKTJAEGcCo7yxANuYn6aKTuKSjjp4GXFjZrAQuxHdz7BUz9kKzKy95jlHcchkdrHCCucqDlfn
TuZT852l8G+m6O8QgtDRUGPyxaKQCaXzdK1GUV/qVrlPZfJtsvASA6ZGe+TRPEz6eVci1fJxbs5B
kXodnKLuiUYHVxpX0kPjirKz0aYs+Mr9XqgvNml0uw4rvTM4l7jKLkqCJSfTKw9KN/9MQEG7eexl
WChc+NA2dSMNZJBvLNu7DK0gHBM/k1WCd6Ah6qvqfkU2YlN3GiM6I8MrtO0Uk/R3N6MM6zQ0dCmn
7822Dem4vxkKgTZDONQQkHXhpnS74CM5vX0uOV2gduVn5GeonKR5qeuuZ+hLXxO3q26S5GOcfxQe
lCkDr/GQKQPYs+QFU0G1c4wEbzsL0qqezrFhABRpbrUm7viphEIvpv+wI8TnKpoRHWT3LrOrMG5Z
ufVt96I49oel+K29FjDKmWsrf7ojKe0hn6LQyPHczHREGijyAKoCqrA/IHfde5QmnocSzdIQ9Ey5
bkndeC+R4KqizX0jVe/EjPoQ6LJOnxYGZjHCtaOLRnPSfgOVqfomGrxTjSCPnjJBORlEpD2r7MPU
Cn5Zm6ZsjM20LUwP53r3ri4y8acWq8bkZZdcyWnim33nNywfgdcMB0ThGNFLYAStWYQpahncdC5Y
klE7Z1yp96Y5LKGapE/LpH2LsAAwI0EMbDMBJX78XFk2PX5anqMK/AtynnEcY+3RHVvzYBT1KSmF
+ZCa7qPbFDcj/mYuJGv7SYtve5kdOjGN/oJH2aOcASogKg6p7ZEaLSBXlWTkpVn0oQzyiv8FYdA4
muXYYpJOGeCkiQdiSRgmU+ZWO1H7GZDfg2UWWMDVWy9t1VMeYzKgMH0FG2O+9WYlPyH3vmkEbnrJ
8appEbLwxj4MAsppXdBSGmcOzn7BT6VDRu298Q5wIH1jU5xl1/3Q1+mWqzrTaWxeFJNWnYPSGmgF
0knT3VtlbDIn6qxrd6n1XTHQGNVRUl9MfTAOZG09wJjJZvrEBciWysoBFlk/LGk9kA2sfiey7qVh
iNpjP1HhCOPGH4FcHfRlHK5V9TqVmHCciVWkSZIoz0JmQ40/itrpBqaMaffdHjTBvV338m6ufsOO
fSQi2obGggdjShj7npwroXr5A43Hk4gnkwKW8rFo2nOVRmGRJEev8ZKdnblyX0KZOOT0JFnnyxRE
gfyIkgJME7AjyxHyKMAcSPNgwmnZCVugz+8nk8t/QYgW8at0MM8LVS2meW5AgnaGeD66kgXi1THq
fzHJzdDWGKMfMTghLJVBV8Cg7h0YBNKDIpVMBN2RPB9pHYDg/K3OVa4BmL8By7RrlCYcDpjDu466
D6DjFqNm9FJGsFBaO8v3VnHEGfLYwJw9F10eJo7lBZ0wkc854l4hD2JH5zwn3kx+jB1xTxFj1B5F
ex+kHWtcdD+03ySa8PEOTx1CePsw1u7T2EPR8eyqI+hA/UhtWBMzYgB9TN9Ryu1NN4GppcdEonF8
hZU3XEd6+2y01gjuea5CwJkscZ+HofjdpJK4Vq+FyY7qzlI4fJt3yhT8m8jowbGTv3oRBqs19Ark
yk7W+UdfOxiPFgTUmTmR5Woa5WMJhNrzPB9jUH9XOIDHS/sg64JOpIbazrTNYIxX6m6TItmj0wG9
sgsA2zVBOr338fg2EWJE7NG3Li7O1K8KTpDi0UuHb8rMVbzUcczK5DLjEfpf7J3LbuRIlm1/5aLG
lwUaSaORg5o4SX9IckmukEsRmhCSQuL7/ebX92JUA11Zg2407vQmkInMiAy5O500s3PO3muXhv0x
lvs+Z6lJGPq4o20GDcPNSk3g2fXvaZtkTmL8dpBoYUbVacphZipXbr+kVjtamYhhtgtUOnG2z6Ni
B7iIMPfMCgleL1ywBzXCIBNDF75p+IJD8lFPAeKnJkiH8TBlA+Cxpu2If0iODltVfkAZd85N3QkI
QUb3l1gkU5biNxhvCDfJTwCnJdhZS0MpPX4MHeo/3a15LrJ4l8QQbbAt+3ilFOiWsM7UkT5UDfSz
swfrPuqSINSjintjcRj3enYPsM0twFWvWvzLkue1CO9nYj7RABF7b4XDL8vMACwB3G8neTvYtn0v
yvjc6hVmRgwK+yx3oA7wtaUFhr4ockucDZFB8lV9adBBsAs3IE3gkqvEDMgoea3itEY4gPhxtFGz
xRwad9OIVyWZsgusKImUocbAM7/jK8TGwjfSdfkLqN+ZM6PxZVSPEZntnlUthCNaaMe0Fzszbrv3
Ok6v1qq9927S3Mxw3bF/jtmJcvV+CaF2AbJ+wK173iQkB1k/FKV4dNa290tAu/tRm4PV7Ssv6iNk
/BaLMSC+/TCa1x6bEakv7Ms0EJ4szbyqkAUyS2r9AuJoOLQlSHAzAv1aiTUoBheMEJLkoUeDFVco
9aAm7cDY6Ye17x4zjK8G6a3cEOtdohePMw5j9MvYVhSITiBAANRzKxAKLBQ67VNVYSWC9Ap11oOt
kz1w8uu9SKlrnbW3Qxk/qgSfG5PrDwtQB1Cim8pKEi/pmYIysmUAjoPKhoC/C4VeHpM+/BQw1IeV
66ih5yPHs4Wn2wBWat2u8N2GE+xoPCGou5FRer8CDiG4mDifWBED3BFAK9IYQFP5keMU2YO6nPD0
jEBoO7zD0nmHIUVEmsER0HS7B31BFTmT5IJD+JA6yGVlFX1Rc9DFt6LBfW218gnL4rgTVrLQEq6J
w7uZyupACEwO9jXZwr50tNiGua+H6Ykql42ap47YPVY4ibZ1wak/W5HuGQi1KPZ+VEaX3U1QkyYM
k4VWzqzm7hll/+qtxZOk6iQ8ZvQFwYzEidYXdOd4e/sR8YV226U9EZEtVjEYCtluXZv64o6Y/1tH
BGtkot+DG+qR1XdLSzxuQnJfWkVFqP3UFB24jtoLBPlSeVXmkH24lI9R4qoHiKtzX7lvLEegHTnM
7+teuEE+zOIeXgpsF/3GddnBE4E0sRnLORjyhAkMCq1FklBhLE+1tcyPytSLQNdE69MDT7whwUfx
B99soc/fY+E0os0GAP98y6JXkiCGgT3J14fys0oxLGuctXI1aPuIo9VuyvX5YZqnIJueS46EB6Oq
7cDOh1M96bFXlWI9miwNLIiufpn6+Q7sh/GwOvJkW/R288kNOCZpnhwzaD8he5/s7jMrJiSFH7ur
xk0arMDjaTrGwBESVJpYLYkcIANMu8UgniM+V7Nv5ybUUCOxYVpikLHEx2AXNX5cVuXE6Bym2+Fd
SlInB634O+nOaSnABKT3HCPDoyzQsts/lCvEcwhKboomjHVAV+G/+rJpfnUjjfOhN14sg8O9q8xL
EcnX2tzocfpFOHZB3Vf2cK3WyJ87cE96tcKCgb09F8hLda74EmPDFzgGQQETfjPfjkNGRA8o+MCa
nwZ70lFcEbGhcMINcepZhfHYM+gEvTJ/Ev+5+EC4E2g7/JIWYrrU2/XFUVtdAGSWXMkt9wEM4qR1
b0PEZE7gH/UVPLDdwlwswe44zMQULuw2U58/Y7KH4pUUv81SofUslE095nS+SMDRVI1B2+7LiIt+
3yBc9ftsADvqHqvWln5LNt8ui6v6KEKU0CS810HupgFVDuryAQarWZxzm1fOIUZ5bodWcjIf9IFN
a0arWydr6mco19idhreBtd8jeH7FamX/avt0YMFzCPaBiCPa4d2e++dscC9WQ1e9WekxCEyj5Bi1
nUB9uMzvS0nAaGG4r2NBVI+uwNvXDcKetaZci5eCO3sKaKTdKseMeVIRmXY0gAqHwI1W2z6lsYtk
+hDWBzXqh6krxhsAnUnyIRPYPWNr4pc2XqZ0+m5XdiU5y70djV8WmbdFtn2BNrbpOKVss5DEFsgC
J7e6Og37x1K4rwCtDrUav4ZivhpxdKoi68Cx/j3MYgzrLodlnLZPhD6dY42QihTuLsyGm14Oh7KS
iw/fVWY4h6TDA1nNVuKP5nyuoummCkOivtS7sZJbWE+RG6y1ESEdZNAcFUW3o08m7gbdQIhuN/Nt
b90zGopgxqJwIvThqmcoWlfSGPnKwFuALqN2oRMktdueMymrsEu7Ru+Hl7U0q3uqFAO/N8EEXLJ6
CdGhQr1c4v6Tue13PKzbb9F4JJpqJ23ryiqBKd+QuKxNxFQRTsgKB3rvsmqHOHPZnyMcxCObaOT4
KZN1aEWMFlxIdjhbX+xIH/dgFSLniadnkjVUkwkd2OIw0MsTeOKA5FQhf1XLlq5heWWG0dJNPlQr
afpxT3YKXO3MuBpBraI/smKsEzQTu7b6hrsBtjZejnGyfIiyN7xmy+wiYnlH3FN5FHE77HDnZ432
E9E3ME2l7jkjvJq9+aM1xkez1C6OSB7clG+pSHGTpcX0abrroenZnyjkm4EkCGKrr2Sril1duXsz
ypybeOmBBGsxFTIidux0cKGKmHMfIGlEfLi+RrcAlwEamgwXm/gEA8wVusOc1GxhcHof5pILErJF
WnrvT5CHyQhgdhMvGJsBkwy7xLHEXUaHIZFIrUAev5tN98uB/IfpbmZG1sW7fEpfFvEOCflXVJAa
23cSqgawln2P8HQU3b1wkIoSOGfM9tkwlbzFasCWOYQ75BTYHPVbuk8ZZlk3P+YdidtjPnvWMFyT
RYbndrqBJsY+bBgfFcbnXTaMAzYLWnkZO/JC/JOA9R5Au/52W+bTWoMNUJXRnqy0iKi4nLOmOaEj
X8jNLXpBJ5HcklyrNonk01xp12H6dmO63ra4TrIZvNxx3jR5BVLILmeO5ABU6hjmVIvMiXZgC+Od
inj9Nk8TnKewgmp1L2u92XL6NpQsotCBk2qTWpwcMiyIVZ38UTtrKKy9wukeY42hYJNZLA/poxvX
ZNDrHyIK2wNBi2ALBSsf75nEpipomJkLjqOtq5+3GnWHgWonQoE6G5XvDo7D6zC02s7WxT7VDMOL
Isnx24ZCWjuPSY+SVptyf3CjOiAQ7Jp17XdfVN+bpkQWyQMx6XgqruwIHHmb5CWeXECeieNlSc7p
XPu5YRZ3QyeXs0o+rbx4lKSYnpqVAJ6Cc+e4gpUwGvOsd9q1WwRT4g1AOyIWFi/FloBIKcBijJRZ
9PGnNkbJvsmOM9U9Vq76mU3zbNbrRUXcnkVgbt+TIHXJm0aTz5hzAccGlsMacbfo8ZYzl2AjimvO
Zu6TOYlfVQp0hKhA37RPaPtSLzbJaKMBTbLROZNIDPKQ4SDidPpxwB6n7FFJxqfILJpueraX9DkZ
16d5Ti4RBrQEMmzfFYhv72Vm/Kr4COEId7n5BGK7iybtsZMrt5d2Nyc1ehtwflthum62RxdlGgf5
B7Dv70ZoXoEAiZ25YpFJm2+UqQhQqRLGonf2Urs67nKspX4egf/s2g2AUxHaTm6f/YZI+GLwbZGP
FswcB2Prh7Ouz4TLEZL2i6GCmXNApCr1FNzUfV9wx7RWicGFwCMS1zbe9tuq1JtdNLQQBISS4nvo
3DdzGD7K8mPqAGWWDDgKPbwyRro0yP0Lu/w2eLP5Cmk8zoAyV88lseceHctiR8DwB/AbvHoZBjsO
2ADrWZLSZsHV3VfvpPyd2lb9KMFhOFZOo2A+4Rryc6P+ISWRu53+qkT3Y1LFPp4ZFZMNf3FmoibR
cXzD3rnARZmsAbardhf36WnQ889aZ6rUKuIrNCK11lF5egShsx2bwpOdW/uGaF615LFek19Z330V
0b3ZtUiZalLio945VwATqyF+CAWCBc08Izf+lgLDemRtzSqDHMXRqEDs2HSROGnHyKZVchP2r6bV
HePoZztH2qnol4uG/SZXOgq0BEPg/8fKfZXMAZf/QdAnYLbp/52g7/yelH9Byv3nn/hPNZ9t/901
bWnZpiFt5y9qPiX+rjs6cj1Ee7japflfSDlL/Z3qTBmOcnXDMQ0dTSEShT7+x98sJIBSKeTaOjUF
ckP1v1HzCWSBdZXDUSpPv//xN8ZYSrkgX3QLTp1rCxtFYf35/pSUUfePv4n/26tU1/pZW49MD8i7
pZ2CZKOnHtoZn+KmfRuetVPkM1WXJ/Ce/3KhHv/5Kv+nHIrHKgGvy4/jA/7bizvCRpjI+JFPI8W/
vXhVSgY5urvVUBzBOOf3t/l0j1eY1iTrxQxJ3P4S0//ry4IN/NfPPGCjGrGtrsf2J3iquHgYtAP1
pIeQEeixBGZQ/A8vuSki/3qV//pBt2/hX65yZhO46KCqOfamN6wXsbXJAhwPC/Sj9OW/v6oWOMJ/
fzk6gWhAlWHo0ME5Lf315TrGNWk0Nu0x6qfwJgZXrSzzYe7p/Zql09BpzmJ4NA7eEhfU1WJm6dkt
Jmj0CoNZZWRnVZSw+LTQ2XPnYnRYABvQuK+8tSU1QSCm35mdPuxXpb9iCRI7gmf0/cJ5HJbD77EB
e8kXvzMnVR6xMpt+axa0mykXyH+BmZ1ODyEgZY6UE4cGwNTJSg0l5w4/UePsR/7yO/0UwwomadV4
GjASI3vcDrpLFLQrkBuT5NKwT2KUz60P9/o1c7sM3dd8NZ16RPajfswqD3+ch4Ql1qiT4zStehAq
PfK3oEoRdzTi2vduA5yt5nu8/JFvLCR92d6EPZz5jrzpbJZ0pDJnBd/PkMQLxMNpMvpPs3JxI62k
WZfmlyyGc1JDYjLGK+cWRnDdmSQ5LNjE66ieK7umQtFvDP0MWv8wadbOhgvrrZQBuf0x0DX1bAae
u3XEeOMM0xVODCCPun3Toy23iC2gTDQymbTYw4jTIN6gIYnCpck+RWl8mRp/bqKPt2MHRALHjzLI
RvAcp/BEuV4qUR3qKV+CdpjCgMt2pNPxs9RuUOEX8PxWvJi1J4pcQJzGv1VXGJys6k3RGE0TkgaG
5Stb52sM6ENGnPjb+bpM+E3JWz6MJcftTK1fpllco/p3WXTvQ9fk/uI4DSgqkO4cyjHtF4Ga6rcQ
kxljNsR/DkIme7zKuvjSp4rGPH657eeQBnLVF/mwVI82aXV+xjyIugunGCWVAw/LseOnSLJcAS5E
HMJsLKuqwDK6O/b80gMfy4RTq2E92jOlgWmOuG+4ak5tIJvTvzuDz0jWJHEiRWV9acohC61P6Eno
FP7aIzgDsSMW97vL+ARFB5Sc7sZdRkyeV5gr0te8/ZmaGNbTqvvtVsz6tVjRlcqymyLj/9ZWolXh
NGMQ5J4zVgSCnPOEwIzYOLwR0Du4+0jYhOweBameGufcVUcGLRRsDe9ZdeXFFe2TRQGJwVvcVSnh
GqPm5oGp08HPtfjU5zqRAgJLUMP9gwZwIpgPvsSi+0moYwHKGiatmNj1sTn8+aJd/J1LE747ZPPx
sxg19KzxIRdjMtpDrcH1ismThG13jmrjsijcstvtWxo0VcKm+hQpfvjZyS/RQjU1Rh0DZGsLmUPl
Mud8ulATBLARR0HDcy12CmnLdt/MS/mcFRMwTUkvJO/fBFoXr6Mw3tq4noXIGuYfUL7RoPs405mC
XP6VayXKtlg/jgMpRdN6qwy1nbs4JZOCS1HVPiblLGApdmen7q9aSWRlOnD5/tx5ON181l2UTlH9
Zhh8jhxAyCFNN4pEGAVMdjh8KVy+6qAjAiSoAzbhwjPbWEZ6HCX9bYMgyYhi3unptK8ZFXCr6V+F
6H8YE7EhhvBWiydVbP8wpckQc2CN30bcZMlcR9JQvE62byopW1+5wwUmT7Qj1ufglBEUPcDY3vjC
bMpgbAy1jiwcJsINkzbWTw/W0OqT83Xabien0lDYGCxmhJnS90quufnSNoa1152aWJzCvkAi36c2
D2Scyd1SLS99XU+w2XjE43AlOYgl/8/3STm5dETaLAWpEBLv8JDH2JNCPhTOdiyr3NiR9dV3LFTj
wjcCg6ECzuWXRvhELga/zZdqrcZXm0+sxa57XE37KYblZvPG+plfhF50Sazk0o7TYWjLqwYcEOXx
kuwY3/758/OKxA2Ij2tM12Zcrq1LvKMWPug2t7NOCARe1vkKQ3sfqeTHsEJUpjgCLmsx7+B9DtO2
xmDHbhN5bcpgjBhAua35VaXL1ZDcjaxlJ30GX2PlF6EXl8Jtvol28kcIiNRrPMcW3+g6c7k6Dd/A
SFtBd4qFGgedfUgaiaUVAGW686BzKVB4kshLIHbMZZ23xX3WWINw83FZEWzLjClONNEPSNh/vHaZ
zy2lvEfzB9Fpa3wlNGu8JE2esVaOw6FZ+xeMXvPI+qm5fLTIQQcKYh4OYwu+arkuDVuMYaGUB7e3
KzIIZ9m4/vmApK5K6AbxzZ8bXtb9WwNbDKlnfUC/2/GaAGnZRxkeHVTX/2JH3tQjcdCmfOFuCJFd
74qLsrozW/tbbFJLZLEAOW4dbLVmd7Q8doPqAuEm4cGd49zvDfwYbf6BVJhM2W1VkyE2AlA1Gp1M
PN35isUxweMMdderJmZXyAWWY1V3UFxqBjWT6i7pUo5e5aIhdlr7IGKSD+qSRygm/0sAcGpLHgpj
nh6tKr4fwu7cMDxF7c+it+18MbZ1M+0vllYNgazwxtvjLV8hie1jddNmRuQ50xWFZrG3JDV5llal
18/uN/jRQ9GyA8SFXvtiiwl2+Ah9TBRLLOtAo2+PqdaNSJUgRMzul6uLe4JBgh6wymoUbYUBEj6O
/GQJ90t3207PJB0EcI0feqOFz0BMp+/Mzs+2wfgx4BXaxZLmgxrJ68FiB7858XosyoEu+VFsqr+p
1YMa4E0Kt4kNcL7L+LvqaTIsIdRZVL+vE6wi/NyHHKCrhjL3dkr74Ta1G+5SuR/pDd+tmp0jfaNF
kmzD0Un+shW3clNNvNRsvE1iumG87JUxgaJVuw6n0W6Cin7qA37PS0xcBGus9T6HTHoyTO3eSAXu
5TnyG8fkQ8Wlw+XM0XambvY8roDJDPR8XpbnH3S7yOu2gVkphK67eKC/vsSt4eNyI2KiIBxzjayb
zuAdjVN/SpvSxFe4AZrUZbDDD2vJM9IItDcCADnraAtXA1l9ojySMzomDPgsWPietNE5tW5PH9WQ
O6dD2En+4l6lHOD4KDUmma2RNqzOUSMKHN8vwWhAn7s1e4k0Fp9xRo5irjgs8ffIUT+Ci0esKhBI
EepIm9nEtN1RRjcCLqtYZXJkJPG5qrpEOt/unFHSt5QYYfrxGSEgGTL4oNkdgP7EuoN72EE+x57e
WhPwt+43qx1e7HG+i8xVBD0s7Z0zDc8pHDg8sOF71bAB/fNNJMiaie9DFvhgaOudOydvDMsTv6HB
4Fkm+TmCyR5zUyBvZuLiyE1wqGv6qxaFKJv6+mjDTD2uNS0XV4dETKLEzkj79lBRhDLMsJ4XM3ky
Y8UEBkHyTWsAUWhRfzFUB9ojKo4/9Wi2wFece2szlybmTcvemzZhdUpSGg9SneZKfYQkjNOhLIwD
whhYwr9HxUMVIpQ6J2l+YgHmUECC8x4hbrKLo5poYqN6KnOakvBxPjsezaCqfycFNwQ460+GTuC3
V7XskLTWuA5W3+XE66dLHwZzjY1q/r3qI9OREnWUFles2yskk23JbTQ0yrnJm/9zR7FQJIyMeF7C
c1LZqe/O+1C1WHlYPaLlTky1vTMGiCfg3MsjV8LcKgmBznNh0BOFyd2shY+5/B3lfNmY09NAluVZ
ZmseICZNvG5eA1w4CXCVsAmQpH1k/ZgjyUyoQLBHWTBFA1cyKKC45WTjMIAgfAn2Q2O3exWRnTSI
zgTsq18TRmdDhPwip/rCGdaoQzbJ9wIOG4ctSAHt+FgkNOE2zZ+MwkPIFr5P8ddQWvXfaD45uM3Z
B1UR6kADD37dWJyFwUtvRl7qh4gdfUEi7Uyp35sIL6IKxaFuvEiDoK4ef7JP/gjtX9zFCQmDZiy4
ViFmpzrOnmodLjpZr88ZLaqDKxqmBQPHFqPbnP4p6xEjBZrTrIrFmPqVNO+sJPuIy6lkb0PuSTrd
AA3Rmy3r3q7k74GClU5l7h5aafSBU7LpW+o3vujv0lqzG3zs0EQrhlwNYixG0517mG0Yv5L0xk5P
CULKhtfcHp9UDdKLsGKuSxifIlLNcMnTJ2xj5ohKTLTW03stGr5lO4d4CDoK2yW9EvoAGMmYphNn
1HtZ5hA2ofTgzKj2whib246jRS/2mo6JZCZRK+BMSZ5tjWs97QaKDVDSsT3kPpXC3l6SDtE1ukBy
uby8c372GZia1tJ+oIV5wp5PlrFWdAf4ufZugj5hbX3hSCBpa2Gc1EuNMCkFVSuTM/ycH+E5L6V8
6jIEYDHTM7+EBrVJ1HQw22EG3AiiAjWHkr5c+/LEf32otY99sQU4uSPBk27fIB+B0T5jL7NeXWfq
34EV/LDNpT9xsqrAqxKDzlWzmUcplvBJ3nEQLg7jzHONffxhWiMqcloG8TAtnt1tEyLTcfa9bjxL
w3oA6/iB8GLxFVObIY/uUzznpxKhY5jb0wGa7Ycj8Rz0Mc+Z6PQqmEKEBrODYpGry+1OFhpkEhB7
VgS+Z4L361gofnoijgKr6+9mTHOBlbbT0R5sfy1GB8/O6m7VJrcnmjtmQe1+Uoiqxmm703JEMULq
B7MBbiShq8ZUjK2gCUwemOut1Bg6kMubAZ/KqnHWjzHD7/mqsE74dCCOpaMTGaboPXT0G8osAAnB
WgNUti+hmbtOdltN9bkn/Ah52IJylDNfUmd+bEFW1GP8IrPu26X5qxR10Ioxo42efygtfiOtL0s+
WzwrFqeaXS2bd7RK1AWzuMmEddPo4d1gEMzpwAweG3geWXHR1+YrWxZMBlxDtyUoLk4RyMUV9y/9
wqPdlb/0JfojQjhhQLxUifZewzvbcc7GS6Q3bCeMC0eC3W2OOXA23Kc+Hjv/QVSYp8y2/a1Pmx+3
zukVYIg8IJfZrxnGrWogkBDn0iCpZMO+AutSZR+pGXU70BTgTK0aJ6qR/SgtOofZuhxDaFfYkn17
MMVdqJzbttQPo3whHrk8rLYkGEwU91D912OycH+GyNWKMgHe0+AMTta9VQ9fMHGexiL+ocrwpcSm
wnCloWQnFHQX5SyqdNlNHW1uESORSCRqyl4afk7e7z50AoN+1K6ZiIPZzE5t5qy39Wp6ecQ74Ore
za156RLr/EdWgVQLA2Et9gNB9ifL4t3ktnO0pHWHJBuPKaF1GrMOP+Vr41RrPtZazruMFg1VIzSq
RUMaSYXiq6zYF3lz1Uv6JyiKyAFM133WjRYcvOLR7ixWZrpJwVJT3vVj6foDB/udjSX0ENZaYDfj
Yw+ane4Qi/ig2y82h6S9IG6VFIuW/L/BvjUd/ZQ8amCXj8yiYfKlw7cdE36VHlRZ0aCruVxYXDkj
qcHB1QpXwURvSXEEGwlU700eIickcSIvsvJIjB4DTwel1JK4+62+yxArBUvzatDBwLgEq6lkeUtT
5xDqC1naMZ+gqe8H1NmsLnl8l6ccfxZLg8NrPOVT91OVPRrmZU29sVjuM9W6LCiDwWEFKrbK1j04
V3h2ovQmwHqgI1nCYmjvcPw734yznY1j8TyDIKJqQ1mb0RI8LgVw/wWK+FEzWwal/FeV1ybsKXU3
NNO0X7W2RKO6IjjK5sCGZLMz9Vo7jTJ9UpFWIA2SF7MxzduSQ1C4LfWZrm70sNprc9rxzKWcWBld
M12n82tGUeHB5pRHU98Qdqv5EXft89TVD4aKlW+Greu5y3KbA+aDnKcsHmf3DB21PQ1TfmIM/ABw
Qt7OqwHOqZkOdcHuWuBJaMeYhlNzy4JDYb/t1fbg5t5EmZaCS8eLzYYtMclx8Fcu7TQdh+favFbk
X5E3wlkzZmWfV0p4RCM46GziHpQKH10Tm/fUbSBbHqTayO9avCzVvC4P8zS9hmm17mwDkGUODKl2
NQ7LymxPzfRnXUyv4/bmYRTiI+jourZVdJjCsfdGo8iD1tp44vKV+ShCxTlEfNv+Rvz+iyBkB6fq
nKMCZlfIUd+iXtgzBmlPouNYISpnX4OOi7LF8uFfu4dS4RnYzJYiDuW+K90XR2KVlhbXFFlDF0gn
2xcOYmuUy/nS3tqyuMAMKwICF1jIZ0BBULVSOm1cmXI/2eTacdfsiEItKSg7KPi6BnmIhJllBIdv
bfdXP8Bb0S0HWQGIpGDizsk1YiyW7tMOLdp1CF9cor2THJsoqDU/ayNKo192K6a7yKfinpHgt2BP
hH7TTzQfIfXyrIj8u7RJt87idNhLybE8HPo+6AT3PDf3DMhd/ZZDs0nVeGetZiFh1R7GlCibeb4r
yw2SORvZo1VrMPD8JMqUb+j1u9vqUPEJOziyFYmb6M3WmHrW7gGtAPqibkEWXMHEkmkEaxeoK94K
SiDjkC9LfBZtcaw67jk+CqesYbpA/bqDtIDQbBXwntzsdzmzvi9ug0//Wq0kU6qaXDIJfa1RTeU1
Mye2LHRIsZOzZ4rRJT+muJNuTHtOcv85mn2PRhyFtVFqz6okWTMxyYnu9TgO1pDcR9Ui7mhtOkEY
XVmAIqwApbX785P13nnunAUxWcPlNbLPaZp93PPFJVne185ND3RRzjaBL5v5itUk/0g0twChOe20
bhXIvCTpIGprAqJvwXPdPEwGYSkUez1Zx9V16pECRy3jgFCwS4hhO1sbNrJI+wGp+lvY66ecNOxi
LJ7J6wrD23XdlA/5qrwllpcGPWJfm9P2pe0leTsg+E+D1bw38rS0WUSPlJK8k+GHHSbIT517Dld7
F6Pz6sqBY4Fwd5HtvJqzeWsTiYMuZyWBUtxpNm3sptsXHc/7xKdwqvY9aw10Yi7LKb3RYdcFVTv+
RiSaw2XL721CZmUGyDZKwZFWT3hkTRvjLS06LehlwRFRsef1bbiv7e4uqjE9OIN41oiAMpwuQsBH
kRGT76zL+IJJ5iTJwKMzEKN4zszXELm71TTvjkHayjxoF06o75vjdhmW1zRy7pgTXDrBYjdpNzVx
dLvVaN/nbKm9qcZgm/DR2rl6pzH4mszm86pZz1OG36SfzsAFWMhMSNwRknTyeIr3zl5/WFr5y2r5
hUxrb91u0P1Fapy13DqwtfqJTHsyq9gss1VqAUYhwn3Ez75BUFSTb11wL+wqs/o0NV3wuVnPCMVC
6UJuoHhrSPgJessAKs1+Z2QWDc+KlRwOt9cg5ZPoUb0/+06bUAPnZAZQX+mhxS7SpB11zFSg4Yuh
Q4SBoKzNmQ/5RY4qX1pPFVrZH2bYg2SkCNRYXcgGAtvbOUT4AJvsJWMWO4XcNqLV9NvTwiOJODkc
D7reIsd1CuXVaTpdyH4/KjW/GWlIqpH50NFfwpkKWra2AQ24BKuYEu4i1PzEsM/ZFuu4dOp1lfZP
3R4T3yg4OgFnm+DQ3cf9hK0qbk2sUFTuejRw6AQoZGdsM7ENNP1PkZdHdBHQXXP/p/tYSz7abJnv
O8myn2honIoIXibKDg+8Q+f3ShGz41Y/xGg6F5nR0VsiQkBLe6lPhlE3ezvsXcjgB734mkb3o3TM
R83gMZdu8wv9DMZngG+j86y1M68HjwMlNNk+MurQhnV4zzB1Ot6UcNfjm6GnvBW2vXmUm+pL8Fjl
pkDRVFycHKMZVjcFTI0gxwxprztwLIGH8zyK6KltBhqocOexYYJP43eahhYR4Nb8VmqXrgQwojXq
cU5L8n+ZOFxs/TSa+ksxiWTftboNEyJ5TYcmutHIn9oDikbEpce3FbM6hKj2VTaTRbTZI22B5NCi
sr1FxZ6Bado1TW0c2yJ7GtXY3NvOcKr6vD2sXZQeLIGwe9XOWWU+x8v8G3gAsyGa/rcc9tpbacae
NheuX2qMYEKq+WFe2U26ik034oswQpuVimtGwLxLA7B9buW10JLoZFrwELTXBt2t6GkVtM5NWNO/
arZz6p+9MNqQJanxhAKA3WC27yPJlg0o9N7UaAAXNFUh558b0wl9Df2tr9XqWVpmx/MMdEW67j4J
sQatQH4dnS/vz0KPYgFt4RReeonnp4mTjz+3roae17rXcwm8v9lOoDFtv4lEaGFxECIiVi+cR0zn
UN2z8R4iB6EnXc84MBx2dj2+WbO6d0adhsL2nFOvfINZvThG+tEmRLblTf09RHHghPxYrN6pl9aV
6YdLfPhzN0AdfHa391htx60mw3GJT5BVbjsR0Uds0qoieqdiJrbQCO0x59eMexFuHOek4kfW7GZY
MLAzmut+QPAMblEaaOzdd+JMtZsEnVOdO8sxzTgBpFCKd7oYtoUoLfFM0e8AxnAZrB8mjcUbVa00
6Mh9ppYNknzAJ9BSqmFgcVd25bUbGH23EyW79p2O03IjwHP4Zbn6tlI8g2axcj7hTRrUG/jDtGMP
hx/Y/ErKcs3JUdcCBzNOImoRuLGrbkZ1I3r7N55A98bs0GCjCiCSQfUzZhz+bUAP7HOjYoO352Tv
hhgtBgc9Vs5RINHZIvponI7/Qdh5LMeNdV32VTp6jmh409HRA6QB0mcymUySEwQtvPd4+l7Q/w/q
Y6mlQSlYkigmgItrztl7bVVRoTmxO14UipkthbG4aU0cb6TYNYaLLPDORk2q2X5QI6MEdb8dTWZr
X7rLobejX5lsJSwjiJIpUwB5kU6FqKAH7hGozZz7IPI59bA+upUwnMmuMChYIPJrxOQrUVllBr1q
KSmYS92Tk+cyUpxKtLAbqi9kAA3wXOaM6fAcUJlZ+1P0mYkGbVIZAxyQqSWqzVetEwza/Qrg9vQV
TGhLKRvQT2QcsmA5Ta1lC3oTHS0LDGo5IZ/0w/KexR7VKA5T0KfCusb0GT2PfHLeyTbaaRVnu8K3
lnC9UaGb+T7X5ryEEu9HW84C/Vz/6GnAa3LCO4sNa6GZ/jrro+SFmJszeRiLetJOGAlFFrwIk4YC
MJk2GBkO4fgN7nUXNeg20UWcO84RhBPVLxmwE0r/n14RHoSGyHAcUJTeAshHBLmQWetPnA597+43
gvCKB8tQGmwP02Nedi1s//rLoi+/FAgFUan3Fg3qPhr0ua1GHRtkWqtLNUJ62xjaqzzzVsQ4n/hQ
HPfJjj9JYbkvsoAmEua9TVnEx7QoZSeTkaBqMeArhQaW5HVvAt7mx6GlFGvFCUn19S0b8R/2Ia45
dqyLQYEBLVr0P0MF7SsaTh5PdzTiMYIsQooYu5u5Cj50e7VQgxVS9qxQvZvM8azoVM0WvOARigye
Ax0yqZWN6sbjv7zKjnTHCdWAA9YbkbVFoXkYJVRERSq9JQ1a1CFJJKdnNKLyYy/nxf60yo2uclJc
haOaxXslHr8hqrbLthunrUxtyVHj7DkLaHZa8kBxiC4/esA1NO9+J5fWpvZzz9G1ht2RLDtDJDD4
pqmmTwTVRvI72rtCK6I2CSMGzaydkFaaalAoHbP+WiBdXuoaSygbG2sBkntjAsh+MFSgzKXutLl1
7mUKnfo0cAg3dZcAi5gwke4Uqzh3i4mAdSquq4wsFzxL8dIvNXMtJcapMCDv7iKAr9tfv+Ss4lsF
Z5pMEA2Ekv/+UhYZYFKtNiL1YRKAIHIe/+tb6R/yR7/+btlUk/L8618IxUdCzO0EsQInC7AAjdoh
5uQ5Uo/nn8XjFq6VyLuJfqERQ3B4zEKzOiW9gh8q8xWHk02KRFW2UKBM1oVUuwgq8CzEDQrLlax1
jJ9rMUT+yQoq4e1Bn/IKd5vlHbEDgWqQ37PG+Iovoy9IqF+TdI0w/1TUPRlc1nTmGsKtWLSMa21l
mGEL3aQj3EwucGaYQNDxEZIGRfc4aUnqrNovTWMeS0XVQNgW09/n510lFvTJFK4o/pWYlHOhVzeZ
RgZCVBQvcRA3VBL6lyiVFung4dfVA6yKppqiDgiRmVvKwa+IJRkTniGIjttQ9O2avj6WYBDLuzQd
HCvkjqRFyuEl1bpDmUcZipYB8glnPZktUxpl69BSdlXoxeys44c0zas1UTe3AU/ML97UhO6LuXng
CabtvYHbpsfFdYwJI5fk5qxXMeYXrDYrr6521KQg5k5woJqk07bCjL4JJFLvFXR/C00c5hMW9l64
TLGRf1NaZJOuJXeLREtQO+te8woeL2iclkppaedStBPT+U1XkedZyhA+zJ6JrjcMvBaxsZJ8rL10
8TclmUmrXkZlD8ydhr2/jNLZg4K0ytRHVmELKVgf9ubaMJT62E7soPy6OSqiTHLhBB6NMprl1LTV
qD5o7Q2VDiS2aVwHoQxUR63IqhYtF0duw4l0mwvj15iZ8R1BhW1m0rbD0bbJarQfYUC3GXTRsBg1
anlZ13Qr3ZJbYgcY7Ki17DJJMTvXAa2vIoZz4OkylC3e/7goPifE2usiMB+KAlpXVNDFhVN/VqNZ
htQF6IZVzDJYYvTtKGOTCuv+WwYH2+YI8i16d8aUf0eK9qT140cblMiKQnWv4TOg97akMISlXwJN
QmXpjiwvWPlt9sgg1o7QDD120EnlNsGkXvWzKYTtpQ3xV8k+BUsRQrsiIluvc09f6lJvbLIU56JB
gFtCd2tboUflVemMg2epvaMZeIdbDuRu1aTmLqJctAlqgXSbzrM2pVITD6JxGQz/FNOOruxyMa85
g1jyXm+9Cd6/rBwirzDXxLtqx9yjwx4Fh5qE+iN6KHlVyZF4NiSPNNhSydyJbg8Kl8pcErbuP0jU
IZeapHUPGNvaJaFBwoPSw1kR2M6bfjpcG5XWeiU0ITpyEIxCVYqPrVWOaKGN9IZkBw+dkbMBDnSa
nDTKN5LHgUrlDVvomVc99RxjFmkUV09WVTHCySh+InCSbgEGv6cGcgVkSj15gmkZUymgLyxi6YLF
UEdP4MWThTxWwRO1UERzUuw/eSP9pYZN6m3IEBEkkWXemJgoyNeFcUNelS+kTq3OXoygfcxlKtzI
o8wKReKv/yX4Vj5qXg6xJXyG2q7PFqYMl7tAa7EUzkGkaZtQr/sjztnu2DRhf+yzQtm3AX3M+feb
sm9WhZUSF5kY2qGWGjCFhiu1uvnUxOat6dFFZtN7MvThso3n9oIgxavU9KEEExycBJiZVR/PkD6o
Encpwnbfh9WqblNq6x0PQhhyaYnW7YN+5bgOq4pItw5PeZnTG61EaTzI7EsojMTKKm7SN2GciHOS
8jNWBiJUimMPa9aBrGScJz6xEOn7zI+2uIeTh1RjOqYDTKibB5cg7fDxc7Z1vbgydnEv4xSp6Qiq
BUoJNcNKh8ixWeQB7CtJWIEp1NEFGN1BA1VBIplnbhHtKAQ1tg+NH+2aKseJVPd0a7T4XIWh21Z9
tAVuR2rVxCTfdfSTByXZe7nZL4hC8kr42BT22dmxnWIRaF4zrIwuTbZ6Be7j0/QiCm7xUZ5nbT8p
MK6kLcj9LOV8VGn0RudzLV2SRY8clMmdSQR4wr6sWBr0oKTrpzuTjxALIViBQECmyhMoFkEU4DiU
nPAFK8E13wBw3Cuarh8iNpscmqy1qYztTlJ7IBOUgE9GHu3pfO1q4Io4HyGGF5gcN0wIg8vw0/hg
J6EbSkSs07rvQornxujzveDJVQO2PxQyzW118nTUIVuKI/uQYOo4OUQ0FtXoVsNwPfvjINsKRTGm
7clR8nLcchSS/fBpmjCd+JQR9kaJtiVTRO9QB/0cgBHAziBHFEncIssVld5/wlTi4+1tS4PEYGoC
XOS0SYJmOhuThJVuOpiiFB9rE69X36r7JOzY5wEZB/Kmzy5c2E2JODqdL8znMvlEVxChqqLchaj4
GpPqFiBkZmSNJ72gWT5oknIQJmbcoMaYQnQf9iwfy/OQU6ttK7AgXk1RIBoNmyDUE0KLwWA6Bjyb
bln7vRVZHiBTxu6ekxYCKcMaF2Gb4YAZ1H6nEobtyMapUdscIgUNm7aQ060A8IBZv90PyMs25tj1
IEvzcs/O7OhPXrduGW+01sHUigFYhzGUUBvpu4qEU8BT+MOkqqudQiWebWxwjKCJ2GqGUK36ESVe
7r+QIoTsnZKxM7bleRxSloaKsGzW0GdZ5hiE6Wou/riVUR0tWRAXap1E66w0E8eLFbACHuKqRve3
rZmyeBbVpVY4AcN5r0itIyFDyAJlOQ0DvVhPxLDcjAzGbm8Yzbofkmo31Prp18GRO2lXgGecoJxc
I0l9ygUoCDrNQZOqXwQdvE3ZapD0uB5CD42DZiDHTbJOX8Ui5+hSlFGGC/4RM2WxryeOF4IypqtU
VynreHAlUeEbi372cXZR9KT4XrIlAAVUv6zvwDntx0hrXDWKzhp5EEuS5PSFUqrtxgASU3JkTSSg
VK20mzr6g8W8+P/6vV+/dPOfepOFLA1mD8XqtNaWqW4obqXXro8xeYeMzRQWOqR+1SvTjTKM4i6c
/+DXV3JGmz+ztLkiDvjVPJhEDly6xtFkfO7Lmc+2DScblah56Z575O6P/rLcYEw+Z8/ma/dh7SXa
hcFdEtYChd8V2yr1ieOCeikZCFA7LuZ48N4IFGr6S106FlpCwZ7LKpg91TW2NlyL3bpwANm6iZOt
9A9+45Rfdb4VGb3EeYPcgif5EtbH6cUgKi4mZHyhnTPLrihf34x9uJ4OAkga9wmWQU5oMBv8E2A1
65EWofhubGQs4gvlGr/DdyKxeips0RmWZbzMPotH3F5WeTCKE7hR/eI/qaDvyveuODAh1LQYWUdo
ZWY7qV6NeL7APfvrhDygA8posuIpWzPMLNMJC04MyTra469FCiM/lO+5aLdumhxM41EQPrh0xHlr
5RY3C6Q91Jj6z3KDsKShFfkGznA4qsi0qgU8PIfUzvTKrlvNNiOxMMgVmTsueEjaDYStJ+EVKQGl
JGwPq9xptZXypL4n8k4Wyf2DKvTVHJQbKcgMVZc0aRUeCM1Eu9uVe/RtMKmi1+6NBBHlEizNMxc3
LtSPwenvpPR2z8Fj+yStK2WB1PZAkFwx2eOVVQ0JkcOJU1ohF+mOWLsLWE2oMOzsRmIRahLhMRJA
XthDtwLy6jXH6VT3y2hP0j0gDdw1OF0SjdS3BTDJa+9if8nXNHuEaEV3a2cEmL7tcZvt0yfppD1m
/ULVL63sAuTxDirkQrtrt+Q9W1fxYjzK41Jm4AgbIufYXj6TyCvhgQazvRD26c48UDjmIPkYbZJh
HgE+J47R9e807KC5fFWH8kW4DNsEhb6TbnCA725zclVwSLmYe1gvENRQTf6AixG+VUtqf0fpc6Dc
b+NaxOZwqljjXrFD3JmAUxANuDtDp1cdlBgNi+rR2uBWpGsG2wP4t7KJbqZI2t1aAg9AkZlXddk+
luvsyDkcLQEWf3EbPCWzrnrJE6lpsVTLei/b5Oleh5vgREcyljbGrcrOWrgh9s7zl3fpIp+9DXvT
mCTVe9PY8Ve1SxdMgzXFEmqra19l3bHrl3qZP1c7jzLgvV2rS+EBgHWGjs1u3CBYoyYJjsNbsq0O
xrlw3gAN1HtsfCtUueUSMs49fsUQcjUuaFzyZ6C41KJ9QkzWIS5fc9F8E9jV2IgnoJYiQjyKyrlx
pR1Fn/6VqUx5p883C+pRgDtUvxNkeUeFG4NS082u1jukufI1vxGrvrMKR31sdmaP3MGV3utXkRRQ
3uiVcCg3YrtABWothoX5XG7MK7FL/YduE0XvtKf0Ojt6kOLiVHXxT/au8EitKGp4pJSDxEd1LX/U
z9EbYUzlynC0ywRZ9V4kS/PKOXH6loh0Ttx0L16Vi3UJog1lMA8U3lI4coc4rEfbmKCwd4GkWIft
BomPi17fBtv8pD/3a+PV21c738nc4rteB94iegdwPLa2le4Muif842TL2EQxerlLn27XGg/JJaHW
BYjGJvPjQvdDWcSnSCWhyo5x2rgpExDmGdRA3z4OZPS6LUuibXyi44QZY5rHHmmNsoB0VT3iWShZ
axg0MnIwu7CQ5i019p5gzZUNd94unoI33OBQGOoPTqzDigwY1Ik0Y2FBrmpXOgeoj2EnL/Vduw8r
HjaDCWblvDTN2gfbPBUXEeBRDvqK3s5O6B1DWyCARl6nr+qtd1MLkI8LsXpAEDlMZ+Eq03d8II2N
WhelYDKwnBrQzWF0Md6pLt1YwMnv3Yd/NA9FtOyW4qrZC9fhbO2nk0ATlR3Dwdr72sH76s1FtBfW
nBLxYSiPrIgSe7dn7dE4Gy/+lSXhxdgon8Ie8yh1Wg71FAxS/GiLwK2eQEdjnEcpugCytsLMsAhe
9G9/h0zcp/lqyy8ShX5QVwxVeqSudCQ9KXRo5Frb2kensEAALBK8aK3Ma5Uuq2/RXwnb6FXkkT5I
G+lUtm/RPr1Dc6BqB2U1BJC+4NSGTCZf8j95QwDPLH52S+ZDsXfUTV0u/U06rqNvq3kimRnYCVE9
jXoY+CyzbWTpE9HDdIi6dtm+pJu6cGkpoakA0CNuhAMtWFTW41JBLEMDxJ0I+HREoBQrHzLjIlgZ
SLMvCjbxdfNkHSTRKXaYIEkEK51hrzukDj5KJ+GZUC+Xrbt8Dr/8Q5QvzU+x2+jMqedRAnC1bpdG
6qATZhOkfmRus6PHmXKJ5Q2+OylvcrYYdsh8gxVZ1C/W85y/tS8F2yC3nlfojTo/clzvUzvGvS2f
Y9WuvAk9i928WyI6PQTGh8pjWlgKF/3qdxd92JLxu6wd7MIYgJzyQJj2e3aXH8dnwgnN9xkBvjV3
2TFVV/VL8FSMq/pjZor7drNT3kEzbeo12bkBDn/b6E/cCPzOQEzDxzhwocZGvd1KG5k2WkNZk6fE
O20rdzhEurkaNlq8x5zvSs6ESOO5ccnGsqALw5j79CAgAHNb6OLOE5cEin43outR+5KpBTnZU41g
cIGv/wWICy64nsPYydyFCv2mVTY+JLsk23muxdnfLveBC8TJurQnhIn5MC7Gdf3hbRRhYYXr9gHK
rgDO9ybgwEjthgg0PFvcvB0GxXEFGcMv3P6ktXs9cHBjyHvjO2dsh7am2caBnrx2aVnuhevIfgN/
+1N1gR6ev2doLoET2MMZHhCSGpS1BspkcsBXvJiZUzgmxHS3mk6MsPqcFht4bIG4oGGF/KHdJUDk
sCJBFX7g7xuCneE26FbjAxFMRryetZXA/vBMprYerJVsTUQwZ/ZQv7BTiPKbrh6aZlmbjxwkhfbA
hq34qh4a69pExFE72muUbqQLExTyJzm8URTMHupTeMrwVG77cuVf23tcOjGNF405CuPQ0tiYbFyK
D9KgoIH7T9ppUPCprDkVowzQXT8/ljGkd5vtHCqk8Oi/ma/ygUki+You3Su0mMAl6/E135ebYNvu
mhf1AfbnSEcYTelVAUEEaAAPVDC5Qbokb85wrdcmdUwURekuVxZjdspIxEPHvTC9kz9d88/itQhw
btgc/cjX9rUvX1th98i+8Xal6hfesvEZ7yI2LOLVUMkhHJwF34XdrI1TBQ5kS5n0MQMvuKuvdDu9
uyDY02H6zvf6NX+OzIXnmo8+269t9oQHdaEAE8GbdyjIlORhYR3RFyUvK0+JwXYpiY9FgbJIbuzj
GhLtAhueVUbExKK98zkxh2IeYPnaxui6Y9t8oOPmFXetuwjn9IpTZoACzmvGqQOp6Dtiz+mLha3E
GLEj5IwapbcT7+hWrjWnjq2g2GBJvKPp1gimqStOC+2iHdDRQy9Ze+xR3xn4wrYjun4bYfhZUjDP
XsNyWX21e5BGvDIsT6jqEOQ/QesUtp7LvmWZXuKdUi21NejnNfD2g7kv8IKROhYsjENwYufgv/LO
JLuO3FEsMKrTiHZxJae2iNaz3zZGwb6qrEcPawyjTdtqRwM+yo66OnUK1fVw8BWk3q/oeMJREG3/
VWLCYkcVLTGWZLvYdJInj7TV/PNFeC2GVzG/dMmyfKbqDLnAW7ODCuFP2Aip2Z4N1eOglo750BYr
j9TOS5PRdiO6zLY+eRisqjHbeA40G9kWDunjcDNDu3u1jGW1VQObKvvnCOj8EUML3UlJXU5nAqOF
dXkXXR6j9+AhKepZ73YBGz95TSHYlN3gxguaoxxfq9v04juIbE3mz22ySfb5W2fa/i559I+AunKL
vVKLYOeLQsCD+k5/hoMoG1ZzhU3G2qNY9u0Ysfg2PGcPfGzpLL6KF+WRYgY/FncUZ4QXvD4dimTk
7Dvi/959+BGv1O44KCRftbdDQDJ32R/9T2bjVNiiqGqO5h3D7nv0XbkRLb1NsVI/vL2JWdPjzMce
2c4P1gNeRup6xb4H5b7QlvUq+CQIkuO22LmNjUrmmaw2ouFha9jtM6UC1uv2mdJHA4MVY8tSXvon
9UF4SdfiBznTsG/JnBDOMfMhwk9uefMWUV/6qL5ZtfoSlscir5c9nPulsvI+vF1996tdhJh3I++F
pUGQPGlcy7KzW3MjrssXS2cm4g3lZn8joRc029riAzHQSiy9Ya051qW6NDfEnHeQYDn+R4SfvKso
QtfjPnhjVx19M/tJyVIn3up9pMDn219dgcpyzbYJfTarfHNvL4GyTz61Z0bnQ/jmOakLtmwIl9bO
OEr4Cz/pLSC6sCaQMkq+MhSk8Lb6KuxFt8QovwJEBEoJ2umO1skyODCshnoVbeptgAX+LF3nyWYW
iXGGMzbSuZgPsSYdBod6nn8cb9LzM9kLUrOk7EPTFs85C2P5mqBlXwxr9cjA4SEFF3kXfGF/NR/m
TMzv6LH7YBEQrtI6e8mgmDmgn/SL5wwbg/xHTjXsbem67ZX9SESubbzEoBuSxXTlHxteGp/Y0Y1K
YoXCLm0RbNgRe18oxzmuo72NvlSOGOyMVJSTdkDI9UJ8YJb37QG7xSHCA/OYH/M35OjWfq5vCnR9
Vt6Dfw14n2zvnnwxhrtnttDjFj2meAlPTEcguQQsZzNLqr7Xd+2lvjM9Bg/iDiPBuVz3d86u6iHb
E1e/28QXcWU8V7xtJYLSfM3kyWSpvbC3vnWvvUs35l7cEKgJyxEd6ZaEUex2zxzYPWhR+wKdZLms
1yItP5p9T9aW0fRegYihLLMg0JUpo380n8dhZy27o/fRD/eoXgupo4lOrnK2tFH1u8YR1B1Hv9nh
wyGux8Zoiy/zCzQcy35XfHtrTXbBoaXsANq1WLq+w1/MHW03HosTsyCaQ2s78mErp3rQtoPDHRD3
ymrmTt3wGAc2sbqUJAYNL9AmZKGkuXWct894Cd8ztmXBaliJn6XpxPWKCfwObRPKEOXywjUOxVv9
jJ1C5uApXYQbySS+1hA50bVk9yKC7q3E2wq0Zra/vooH4j61uLCW9SQCz614pRHvY2h69WOPh6fE
Pfgf2I/hDq9sIMa78NfvQytdpHFTMlSseFdLnbmKKtZxPE8eeSQYppQpeRYSpV4bjcZ163PElKhl
fOmb8RbHIR2/CHcJCM0FKmUUon17jsWItJaMzxMUHVbnX5FB8y8RshsooDD0M21SkMHVe1Ua2C4N
+X//MpjVoZ3RzbEeJNsBmpnaqGwokyopt9aX9ZXXVre3hNaEkprnFGHRJ6zSQuCk8usXfbolhuA7
NBcoYiIwhpoDwMhOAvOOyLJyg4KNObpHLIgUnlW8pyg5KNGO06eoRY9CfPapWPSFT2ZJLGF9ro69
Kn/KsVjbWcRhTjcvHte7DUvaf2XawkfkzOUJnL8t3N2lP34phXfwGg/ileq3mMeeI12ueVVE/Mc8
iFaVXfTKZLH2JG9Nw8Wo29iZsFpQmaFx5hVPan0fVdSr89ehOZSoRepPISI7Pimu1VA/NMIEkR8s
HNGdb71eUEId72MhKE6jii6V9bU0Gud49N1CkI8KB0+r8x4ySb0aHocjQ9bsWB85sVSKK5O37NHc
WfWN+VS0kOljHzWQN0y3fpJPPA42MLnqUScqPk2hAzPWtctKHD5MWRO2lhfg6AtcT6n2dTbUmxaX
FfNMkmwqg62rMbi9OAbHSsB0ghljJEe0dTrRh8iqzl3M2jiYiQU2MmOTaQGNUsqUchAJM45lyR8j
ReOVKRueHSLOWPqSh3/0PrXat9ojfBQ83rq4TdZawnahFdstBvZjVAachiVz8T//x//6v//nY/jf
/lf+O3INCKD/BLqYiJcMTbdU3Jn80B9AF+Jj5KwTzMrtVfgQuQWmoGO9IJ54U6ekD6WlU6nRtiBv
CUTFePvzj/8332X+6ZakiKZOh0j9wXcxBm1otNyoXDHuv71BXYq1T+kgooohzAIlr9KpdsHB/gvG
RgI79K/LloDgWaZGc0uVfyT/ibVeDPIgVXRaUg/i26mvdCc0+vOo44WfRNT0aXXAhnfQLfSctJM5
2ebKRrX67Z9vgTRf438gdXgCkmzIiqpacx7hjycgxZo4Ig8lkVoEixCR89KKwleQm6giT8HJL+hP
zkAYhi+p9F530wgHWljshDt//MtwMH7zWWQJLapiqpps/fwsGpgxWchDeuUlgdRZxAI/YwWSsXgL
8KJ5gqn+5UkovxuAMhYPA4uJqKv6jycR07GbikKoXJ1Idk7u6c1QNHSS7LRIHUe8ye03pOa1KDyA
MZlT40QtB7b2yAFwmYABTyAgKxTRRKy0hAWx11c1vglkL7ZbHFdV9WSiASlGlKkNoU+LAmgg0krK
utkb4jAydJrLnx/q756prCgGFllzpl79GNejrxasSn7tmikLoQ4extbL/i8vz69B+nPkKDLvjibC
3zIMmaf5DxjTgNN5bCy5crtKe4RNc+lSY9cbFL8b3piCEqzRZ5ep6MAxWHzRm5sh0g74P4g175OL
DtPTTuri3O891QR+iA/aVL+sZmaWFK9JWR2mEYBGoZeOWHtnsQ2+8yqt1n++WfK/6Fm8AYqsa7Jo
mZIlqfMQ+cd1WJo6SL6scByw2Jr6Rg6tQEfjRKtlTHmmUxWmbmoomwHakziXlU1ozMmTL/UIHGMI
I/rw5VvylxlXN0I8Rljd0Aqm3j97qVn95R357dyhqDTuZuaYrP/68398XKW29BzaOVCqCgISoZbo
cQqY01AvpLS7xbTUZ0//66DtIoXapY8AjpqMnZhQvf9866TfvT0KE7eooqhHGPpjCPgIS4g/HCs3
1uieGGVM7hq0kTGgJlTKpeNrvE9NR4vdp43RB+nnnz/Ab19fxdJkVYTzpjMQfzw7/Cb/NQYHBEXE
BMoUmbsQkeh4M9sosmWFjJH5zcOXFQMEmR9OJ18jk7rSjJMZsMlhYx++vBmIMiH2XzSR9NUYMQVX
/1AkBeyehFO21WDvHx+7wHuHE7HDRknBNOq2M2WpmTFUf76w/8+dNXWD1VhWiWf/zwuL0aAygMTK
rfOd1lJi1xVcgajW1gOomSZCSzxJ1iahcB5BfvnzT//dusgIm4lnIsA95ceaoA6e2qopa8I4c3oE
ShP9RDe16yNH8o1bpGUUSPrmL9f8u1lLFSEmqfB9INn9wMnFQ5t1Y9JX7jTwLBHcvJJk+vrnK/vb
z/hxZaHWyPhEGbCI/A6TXjmqmf5l8v3tmORlkBTCZlSa3D/HpBXBapEbXopSWis9LQByY21rYIBp
eXYZfmGC1HAFg/aAX+aCqYlmPPrhJNknXrkLq+7QifhDTRnC+JjQpTKoGARj8BoW/rqpUQB3CiO5
FcZbULA2jzMwyjceitB7n4FjpodK4883Tppf5f+c7RVR1EzFZO4hsfgnC0/VilYRgAW5PuJ0u2EZ
t2HErmREUIso5TUz6uSGu5uWA7gbXyjpmhRsfQsyG/78UX7EJqssaaJomCR1yJosGT8nnVI3RHMs
lNIts2/Bp9keyNSvDcIqVH28DFXj7RSAFYGy+/PP/ffuBNWkibDO0MGFmr/u0D8mXsuXmqmKk9Kd
pmBpyLyTNTd7kRcdfjQm3cr7235oHvE/7jnXZ2oGxnlNUX/ujq2ahEvCNHCHqSb8CJTZbGWfiyp6
+vOV/fbnqLIo8YCZzdX5yv9xZTpnOMWqjNw1qd0AiXeEHjND6f1lr2n+e9urSMY/fs6PSU1QEt1D
OJK7ICkawVKXaL455eu2MCALIJWLvuJDEuabvI4G5u3iRY02Rhk9cvnUGrq2WwvWrLlS0pWCHktS
AuKJ2QnZU0AgSkiSCH8G+aBHwVaqAG5an5qRag3Y7wsxc+CHCqtBE1H0QvdpLRNRhedf/RQfmOxx
zI+UjVbW5PJ26zwN0n2v0qGTOiNfWKDY+ygnDyafPvCZCxsSbsDlcPrWNHr5RfvRmSLygjjwORDj
FwMo8tYbS46ntNr8oUGvZr5IBkoJsI8F5qa+WZL+xEh7xMe4Nf3gpU91EeEqdB1tUC9+EXyLMPGW
sUcH29AIn0knyVhXmvYsrkk7OXNoLh2PCmtu0QDvdOw2UYx4wByCpxCMsB+e/jxSpN8sTGwoDY1X
UEQZpv3cLSXJJCgc03I3SgECyEF/7ZLsovTy1aysd6oRxG6N8QU7z91Ko3NtBSqQph6r/z4Pte2Y
qVfM68+aVK6koLhNQvIq6QpZHUpT2XkiO9MYUNgp9WUo+k9Vp0OcD0AzY0p0Bk/8rEjX1I34gq2N
LpUaPOUdrVMBIKhivSd9f9Ua6zg17VWOKbl2RODOGS9Cah2rMlip2AgblW+IknChkJcW9Hg5o0sq
q3u8JBe56a5Y5vzqMxqzjaKQjeNLjicYR3gw4I8r+a3NYPQPtB5Dbrvn0cUKw4RS06qsJsQVeBYW
8+eU1T5e1kZ7DXTp89f3dfq+zusL6ltydCBUyMj5msTaDgrBErQF20p8q6PO9QbmNEl9VuSMbK5p
m4TZgQA7cmnUkx/DhgiqmzDlB9wuMHeC4Bb0MbnQxbRvApg8HkExTVYf1Nb4tDSdar5Z3cnkmM5x
B4s5y85Y43JCBBD7GB6Gq7+MkN8sFLIFLZXik4Yq0/gxmXgp1FKZbDe3AkOW+xVBkZBLF7pFHTKt
tHWYWp8hAnYkGRVyFpHHHtcDTVBP6d2/fJZ5Of8xgSqyoYKbsGB5WD+PKFRZuq4v0twFB4I8fRsL
Qjgb1dKViV6u1aVui/CemIyifxuM5kPKxWtdoawJAlNd5V1BN9EU/E3fDH9ZxKR/nzoUTmiirsuS
CRXz59xe+WMnBK2euT6WAepdBUlHLY0XxOX+zhuqFy8lgYATQOLWBpytQOg3bSt6f1nUZjjyz1sE
35b1zDQ1/vt5VmzG2OzJagcva94gAqQO/r9UWP3ihmDq+H+knVlv21qXbf9K4byzLvsGqFMP6kW5
t2LHeSGc2GHf9/z1d2z6+44dRTeuwgUMQrIkSiQ3d7PWXGMu8BYaD1mCOFHL95WgaTSi5lzvMGgP
k4iKRvOHkR4SygkIyw838P6my9yTkD9RWKLqmI45KGc9jJAmU7rBgp5jCRsV4hxsLR1TVa8V9npE
zD+5+L8vTjTWRxpIBoPYhqqezMPquCmSmJoqCK3tVaM6pN6rZxhUiy6pjmWfHZN2RPqjTcBi8uc/
f/nvM2hdjKaKBRLacgzjZJ4ZdwXVTUpEOYpNuol6pdUwjkeidZvQLC96Nb2bJMRDf/7SM22KWTu4
a8tiYqTJ5skRF7hkt37XJrs8RvKJlrCI6+fJbIF+RNeGh046o0ZueE4j6xYV9cufv36eAv56t+my
xmGriq6YpnE6MfPDpMC4vEzwP210cotYzNmmivROxolNv44S87ajOID0tkFOWgJt0ROdKDt8BmX7
sWq1YytetsP4eqyp5S8Gm4hJ/jyOd1p7CcbPjXJK9K3qs6v1ezfBD2fRwaTdMPj5okv7MP8pDeLW
Zpvywym6DzSqgSf7JaIIHwTlJ6uDcw1DI+hncpqYCRknXxUgFfbsxol3cQzXwKLCw7e2qdFeWui8
KRljRYkhyJ8vzO8TZg7PcFhIOpbobE6nXXoBWFOyY5RA7N4pnvNROYJkWMmF8mU+5bGXrnXV+qQ9
/j6t1GWW5No8WeeLT24CoyaI0XhWvJPa1h2TbqfrMe7E8sWfD085d04NmXCXZkMWVE/DuEy7hjBk
3zs/M27NjjV8zo1GwI2hMn8qJe0i1tVNJBsbG7aAXtPLVhqVVi0eEIgCgVQZcOAm61HyPmtZZ6ZL
nANFZv5uq7LJivDXpjVI6pBFEWW/FXVAUxjca8ZAH+BdwNQ/tN2T4kXCSBJGlPJZUzPESHt6P4qu
zzKAhDHSnHw3A0jjQDmKd44BXEKn0I8ICKwF2cIPb8j7fQPTDVdBwliCRJJpPqO0jao49a8DiuAX
fedNmNOGlzPw1lYoBLS5qTWF2uMhjSHWMBIII8FMJ2CmqNWKyjhEIUWbbbw6u0t0isgHQZCZoWNN
oVNATzUJdWKJqGg7ziwDqbTXRg+8aH47QDwHdhLQJ4rICbWCg+v7b01tuFUHkmHKZVEU728CG9cQ
2McgOcLvxPVQvg3A/aS82wHicpb4RTwDeN4UYhnwSYMTN+lvJ9Z2RGhGsR39tMFNEQzXQKejG3vp
mxehlwuMtTm6aYUarQSI4hktvoaQSCiaeqE6Z60V9c2ff8TZmwvLAdIXDh7Yp31WqpdMHnCZ21HT
iaSKw5Zj5WhbzSeLtjPxRlqwY7LupVM3ifX92oKpdtOyosySXa+RdEKbaLcgO+in67JzmUIdYR6g
B+faNJpxG7TqReV1F709ffZDfp+piAi9QprIJvjJ2f/1h0yRTBkxaNadUsO9aNmshmpb+89xOn41
RCknTo7fq9K4EoXwqf39f3/COQs6A7qwmT2NyHEbmF0c0JthWv0izneFviytvE86a/X3RTJBMHpG
8gyE79XTu3aoY9zwcnoMMybF4MD5XyRFgjrLuo1HBcoDfVakNbuwM51F39DKIc/jkTNu1AqKeEzB
AyuH3eQw5RXpu1B3HvFDusCmhmp25IG1gsDp8274XG+DO4POCt85E5axzcoG4dfFKDtbV+obVyqK
Z07lMlPVi1H+tNc/e55UDdYd2Av7t8xNwkmyTKJfu3G4lpQWJHJcPLeETUFC2ihrkvB7m3zXAb/0
EriqnhmpWbphhgDmzw3DEnfAaXfAhSLJqysa5iQn45zTqgCe/DLeUWRMlQ6gfxvwAwRKrOXiEO0X
RVI5zpwBswmmBLeOXW9l+8my9WOKtiZ/HXxKV8K029VMlyIGSFDTOK5ObDoH87t+MC4Nx7scG/Vo
DwQzChqDrBXPehM/OFpznxb5szPIFwWg+kWNclKvnirbWJe+hLqW+RKhakKQznFSyjsNWlOBielC
NV/DnGR7YKfaOlfNC2qM7zoNBExhVYeg1cBbyBsy/CvPsgCemo9Y/qxLmr2M4nSQwVqqFwHNYREb
Iaydb/Njy0zX81kuSiIqQf49kj8bVfWz194iwkr/R23f6dS+8moRUkgZ2crKzYAt2XHn9iQ5V+KG
qPoefRBubYbSVixgvpuc6chRjlGVPUd+9aMN6v0k60cpZJbZ9HTYZVXew+K4mfSqZ1qKb3sV/Ii+
Kw7IkTZAlGCON1R47XJYZLHgTFmJiTJaMl86GpddGDXmo+geRV+sWbwkQ8AHL1VQrdNRSZD7d01N
PsuSPhkGzk0wFFlnGUmBtyOWcb/2inhsDlEIQGQnNcpCGbI7f/BcOVorfvklr8ZnuUCrI4zV8/GT
NY56ZghS6AzFpJlkrXY631cV7mqd8u3d5Ckv4Nq+Avt/sJRgXTrZfVR8axVtp+3GV1MUlhkId4Kv
cm5d5J72bHfNfVYC1LMLsn6FiFRt6wEBherhsBWgzZKd5j6okv2f79VzvSsxLcVkvs987Ldldwdt
daj8PN/1EYo2K9uXLfGdtL+v4mw/FbEr99YGR7kHePX7MePHoSNZ9HJ7nzSoI6yA0pngOrGmH9Gg
f01t+WWCBRfZX5R0fI5r+ZM11dnLqyikJcnFsKY7HX11yYnCyq7zHeV0V6XZV4iGHvymOMgyLmZM
trJkWI+Rvx1t41NfoTMTa75bRJ5VxXDoq39tW3R5fVPrJW0L85SlSmtWBv2Cu2Zr5CtDiu6prHeD
SX4pEvmFOPUGYts2670rQ20xP0cT09jImIFPa3J2+ecreW6xy49jOaMxB2PldtLrpl6lA5znSk5N
/hXc2GacjK+RQXfpB9aC9emFnBFb8g3jyvQdVx/8h09+wZl1FVdGdjTbZIFln04DC0sPmxQP3F05
dvfi+vSms/NrIObNV93p7mU5fshT82KI7auQejJ0HnmkfY3q6aWx/Fsp079mQPYlnapZS/nk7jwz
HCsaqhpH0xmTfsvOd/Ats4k4NErolnV1/moY5TGpaUChX97aLaaQfz4d5xqLhs2WaigqkpLTjoiW
4eGJPGGGqVPW56OGh2eygLy6KszgPgpG/jl8cjuLa3wy8pKvlw1NIwOtq47ooT4s3IupHyrZI3hF
xfLjhI5xoDbcai6x7fos8G2du9ofv+ukvTlSFEe6LgJlDnysOvQoMFUgdbHCUcLncsgBsNnIGnVt
G8jl1VTkFkU49sEeHW5ac0XJ+lEQfVPd2vjk86pi3Mu5/gioPiWTjzsJuKVk2hZKiymkJe9rqThS
EhuA0NcagrVQJA7WoWir40w+RqKZkn6EzVe86pmyGzXmhUYHdiWa9nWg7MvMWmd5hyn0i69aa6fO
UNJZrk0NNiEXdch3TT5u5dI5FFV35aRAX6RxW031ldSXxxiATytRakoBaNJdpt2411qq1Mr2ZxQ1
x67mV/rZ1ZBBMEm96d5IyJSoDpZGOUXay9ACYZMM06L4bu+DmOVZrjswXzz5K1Y2T3Ft7iqQZdKo
jUtA2s6w6mRMcjSINLhGFquZcOlwKBsdlSTVeLprogmyIr/cpANKaTl9LpBmEVms8cFqDpM/JrBQ
M8YRs8TJJ6cFghfY6tqkAkXyQ5c7mEpQUi3byO8RbjY9bDpAUf0YYRDRxndtyiRRc3TAIImcsAtB
3UeWCCvBuAoGK9hCFkIyTgR7gQnDV69EZ40V7TbDFsiWilswetTo0OonO7sFdb7SCuZjljzs64yh
0IAaF1Mv3OEd5MSvDuVBVlgfbc8+GHb12oX5rV9lt1LdoKXw0DzplLTnP2pbeVQT6hazOH+Ihj0s
w4VlgrslcfBoAUfyCoq8gRQ7wS4w2FfsXcqYWrWAA7TA2DTSXjSJwSxvndE62OZIESk/UvQDQNK3
6Fu3Wgz30AswNG+/5pY/rLJ23P65fzh7/yiWpdA5aMhWxKL6w71qlnXZjCYdklp7q8qkRw76m7HA
8QKVkD6a63ZyDhziJ/3guUkK8Q9Wr4gp0CqdfK0RjDBU/JEqMtI/iuxcZXFKPD/7pCc6OxwZzDDJ
cBJyBnzz6+HpiIOA1zvZrsf8uu1xNcZppEup1iWakiOnA7oZ3DqVehlii1Mqn88UzvX4DKqWyTkm
Cnu6cHSKtEyL3iCjQA1HUqI4bdG/95J5wb+vEAqw6LMXnj/d0fmvgxDFK0jEC7kCkGwTfGwx5Gma
6iZWsdSyzYOXqmSwDGDJHkY0PeTMRapk3IK1t/OT7CX3m7s28F244gdn7IAp4DbVGRUVChnRfB+j
EJ8C4rRvV2NuHrUWDByemst2FDnCRFqqFbTSYBSVTvL4rGXTLpsw3AmspeJYV2kgI+R/UesYYU5H
AT6+XgtLC+/K4rayczTsOkUDcjM9i6uZQwaj/muIV3ZkPrCUilMTaMMIPiu6reAtQe5lJvLNk3qE
CyJjF9BvaHD0VoofEqjpokubSSpeBRE4BaJQdWo1KzXq8GmvwDgqIIQTL9xi+YELAQJ1HOVfKaQC
TCrD5h46sPwII3pfx9Kg0Y/F0JebEc2/VTQ+eAeHCm0FDgW5R6sz3VqmiDKp/EU7UGPbRQ9TXEDf
SIVInJrP0OMLBFbwz/fgufHS1FiiO+jdaKriHv1wD4ZybaRZjGH1qJNjUr+kZnIYe3kbK9jV/H99
1ekSrSvgDecgH3eBBUkxgy+cEWMHk7jsG+mTwzo7SzZZV6FLQY7Gcu7X45JLtchLveK44l0d4Kbn
Z+tgyDdi3h4p45PiYy9GJTu44U8O89yshygNISmmWqzDTqbIZoWsIEvoXjDvHSCgpyklL01zZQXO
QSm4vjz/84k9/40GkXxhbPpbtAE4NeoWOIa7KqooAKuOUGWeFW98zJPqtWEMgeq0/vNXzl3H6TxL
6GOJdaJWtk7FP1NdQPXHQWEXDUmw1DE57NA4UmzpYDQq49ncmPc1bCa84Prk3raPeF4jiBmZI1S9
SPXl1Jg3txIDVU2xK3WmacOMNJy2zoi0wZByqBM4j1ipgZ0wyimB7MLIZG8Wlrmcqmnre0WztGzu
t56qNLwGiG0fOji6K+6VQxjClyJ5Wy8V775KKIxrYMKljrbLU/XL4JQ3mZSNC49ILILmVdAE0IQd
KV6p+CcQm+2pOhbV52UNNAkBICZh+ZLVZ7aE4/8U2VAnDOB4fz6rZ1stbVYjFURqGg3qr622Hzy8
0gIn3fVl8ZqMDw60kdib9uDrrlR93bSriHrH6bNA5rkGBA+IQCYBXf23lUHdSWNQqGa6g1D9Gk1c
Pmeqn8ekeU6FBmOoilu4P8c/H+y50Z/ME4p3WWzm2fWHnkd2qhhBMuTDmCEkB1ezdNBpiaG/yg03
spXrJC+PYn7y5+891+N9+N7T9XM06UmXG3JKYfOwtRPaWGTXV72qPFZ5d/Xn73LORKhxITYRibEs
pVc4CZU3vY2hB6ZMOy2L7oah61chsnWfaKxaJQ02LsVPAzM3sk/TdpQDatltmBnEDRUutOfV1sKo
d5r/kuTQj0xzuI587RZW5ZB6AE61BJGfpLz4JrVYtQ4szzOeIjSSa1VFljdgu1fDGAwiwDnG9KVp
QZpM8T19I+xeyFObINszp6UsmmqTmmptnNse5+IS045kbJ8ou3Ou4pxqpFJivaGAv16w8iJgnDPX
l7IjNhs1JSHEnT1l63cGHncYqIsabfJGwToz+qdu0ntM4Fj2KI2xRe515Zk+JOce+CWeJgzBDYyJ
eOmrMIRjbbjVk8AV8+ay0h5tZsRDTdvAUgHn9+FR9ydssJpjlLdX2D0UayuWDkNsrHvws6EU/JSm
alwbQePiMdtcGVWAWxTFrzj0fjLEnLtpHGFATeKBu/VU1JkkRY3usiCuXrC6yrXHDhxFI+uPRmEc
SPg+NliUfdLTq+car4Mmg2oIi1TxaXtifenjW0gHYSbWlQrwHtmtp66UellCwg2FO5QiUnB16OxM
L8LSMPWuhjCKdn6U3lctac1CJe2b4tqhRj8zr/iK3h5zq24SaIn4AIsXXkILUB1s1jrpKAFWDGgQ
f74vzlQK6NRYoPNQ6W6IVZ7cF740JmgqE5hHXrpBP0WFu0zEe6iUKz3lqPDfKhYhRX3SCH89lgLM
9hwHYfaYEyH3KUSUnGbbtfTCTXaPqx76LUqdtrgWUIkLvx1Lj+Sh0zaeqQGPLyBeNhIGFIksrKFl
fF/DLtj9+aB+d/wG/YhoQBGTKZvwj2gxH3o0xxzttFG1ZDeo0bokqA5KzT42OVYWlTpsFMcrVnkK
OjxVlWMAX4E1fEZ5r483SJPF2zBmGQC10g7sT/qhc0IMRNukjsQswfotMOsPxlR4HZ1tYQcXbZg8
S0l5G+QURhs6hcgNHicVHO/aGI7AH6+Dobk0SH0tOo+VZ1NbD/0mDbLXJuZCQalH5pa+jrgVWD27
aDP7gGkNah9d+vnJOZXP9KBoI5AKIHAjsXOa1ZQjzzcJG6XosyuMlGLq/dqRbsOTXZyf0Yhwdocp
D/d94Do96IE8iqdLR4bd0Acv8liq1yTQyG4nEIM0T/hztiWqN2V89idulzH5jj9ktu6z5ho6KtwT
nBWdghhHZnK3GGEnrSK4qvh2crONUMcNO7yjswJQmeXWLokdHbfdjLWUrbm5ikOOFhAXFpkvuCmB
C0ANSF9CgKLrBNfUe6VO8e6xLrUAraEjreWyQHkqaXe2ET5myJAWWqsri75grmRL9kXs/LB6umAz
al98Q155BrOZrNshZFuV5jeIpa++57uDD/vJj4yVr+W3YjzprC/YYH4Tk8Im0R7rqjoqbfuikusj
b/7YhapC9p8da3JzDJjz9323d4qGBHlwgFrfrfyw/3npydqVw2jg61G8JVpISXpVYpniWLfYIbN8
hAhIF9vB/Cqa3ZQI7ugof8vy8ccnbeFcU0CQpsmIVljUnmbVRpIJSd1o6W6I8gQspLYA73uX+vWw
ZT3H+Qmd206XMPEU/Rd1NnGqfKIsOTNpoUDQRmduiBH9NMCL3XVZpmKC5uRcvj4pHkwLxHDnlJwb
5KQ7ZyzXE3WkixDW8md38Znen1AJOR3CuMwQT6PvGTn2tk/DbBe3mEgWWbTTcxhmFqD7lVZSXpVT
jHRhG/cG98Am9QLgofXOK3J8n4PG3qpZdOW1pbrXRmEB2DlACPHlko191w7eJbTMFYZJx9DGOJS5
xZZZDXPCqnobxf7PL0We9Vz0+SMvMF71g+bk6X9fYsuW1/nP5r/Ex/55268f+u9jnvL3x7dsX/Or
5/S1Pn3TL7vl2//161bPzfMvT9YZuprxtn2txrvXuk2afxerinf+T1/8j9d5L8exeP37r+cXLgE0
YsqefzR//eul/cvff1EZpxGM+qccVnzDv14Wh/D3X1ev3fML0ay3vX34yOtz3fz9l6Qo+n+SpqIE
SNEZNWWHVW3/+vaSmApkedUEf/+lq/9J/Z02r83QJSAF+es/6rwVL2kGL9Gd8joDMKUL5l//Pt6b
t+Xd24X6fxTrEjJhTPuwDkTGRJ2kSXhf0xjMqdv9dcwLGn2APFtolwGRj4i6v7VVMZD7mBORdWmZ
kwCxpxyE+sjguW3xMGtiYUtc4kIzqdUXLy+RX+J7vzElb5s1aoU5IaxG2AWNqUzLpipp1ugYFvh4
PCtBB9usr9dti2tkj3Bokut83+GVl7RKtskHIHWpNwJt85i/KtmNV+PRrNggcPz6sqMfV3MDODmh
dlD8YaQDmHdrLbBZOzf3JLrLi8rQj7aGxrtsMVpVKiYLct8RVla7vdyAylMKA0dLojQPjV8dDa19
qBI5f9ScHtDQcIURfL13WpDWWtcPS1mKcpc4M+BPmLyjAbnQ8JUfFhbxa8/LvGXYW8A0VXy55Da9
kUgYkDCFzKe29qE1S2heUXIrgZ1oMB/FJZwZumVtImU6OAa6Ts8vnnCuvQnl8XIqAjqlrlRwHexd
O1DphoB/rwd5uo37J8MDGUyTqOGp9Lh+Tcqd45MemD9h+o2P1TBTbdXOkBkbrYNYLkmXVg0KoxlA
OFcRtqRefGNMYbFtiJuvtY3Sh1slhfZCtIWTjZdIq7hVTq0+fQKlhiHJWy3zsHB6wYGIOjzgFUmg
mYc+hkKPnYNJJnisjetebtJ1Fl/rZYPZIFDxFaXNP626f0LEVe4kAgl+FAKJQjkbttgDRhGOYlWU
IIvIErL3HoZSMbw/fIhwnccWj9qqbhn0qr5MdAzg0JVbwA42WR2v1cbu3K5NI0qsfRCB2Gutoklr
V50EbaTq40ttrKI19QuXZjLKC8mC0Jz4jrHsOte78SMpvEziDtk+5yafIukIxbRIFKFGS4tN0neC
lz+2W9JOpC6QbCc3RQmuy8ibC+vephJBpAVxwhYuqp13WSowsUKdQUTOAFJHoFwSO+gxnpEffaxa
oUH0OqcHPy3qP/ZFD3RCgt/VdR0wQ6AJfQobhtEJZEGvPcaQxEPf2oWVER8GBb2QBfw+0qIUWyV9
Wik6sQ899L84JtNrp9Rotg3O3V4qX6nBUG+DGkyJpwzdZcVVJAfgbMHDo/GQII+ZJXNcWUv2Zg+V
CPot/jPMR1D2cs/3ibEeOz9eJHH2SEVEfWHnVDfX2lFLgvapbOfp+hdZ1JbnXWJQ+YOJ1DQcWBz7
h0qRiv0YVBDyQw9ojtJPD2YYQnnx8S+QtPBS6UF7JrKDlBkuO7QnGGmStI91Tb6qwrbHyFeyNmRk
HlUrzS9TFa4RA2C3sKzI2CZeoF3ZqX0R6GoqypThqS9TYKu+P0lPcqJcNrLdvpZtkV9YmIdOdt5t
4gh8YKB4wQH9arUc1SBfyVKTX4aSLW8DL39SjcI7+GU4rPuhxs+qjksXUS92MrAVVpM0JNdAuuud
aYXePix0bNYRojNxxnXDrzCJMhqpWxt1DQi0w3u9NANsnyvSdWCoCY2Ty9hW+GbBdxPce897aBo9
OrZpvsxLSnw6NdSZ7Zg2npESArh6uuE4mxHAPu5j0HY6Ko7yKL0IEsN82yRRdJkZ3r62YE8Aldji
oIb/Yd801442vOJGYdxjwKBD7kLRSXH7oc2GFVUpBa6q5jeELPoWtPyBvh95kw5KSFIcCVuKtHbn
jSYeoavpMVQQD+fn86NMM0E+enb779dHEqKcL57Pr78/fXvn/E+rctjT/NKHh/NLgwFdHcvXm3kX
81vm/5/ssdXiHAS/+sV+Vu2wcKmUzl1nmvCvDgrz3w+lnIfz8/nR/KZ58/6Z2KJFLOaXbQryqFT6
Z3fvn3n/3/zp+QXqhik7w/t1SQlxi9Gr+K7zv0Caf9f8hrevm/fy4eHbx+ZveXuoOdGB2z3Zvv/4
D7t+/2Fnj/XtnSfHOX9mqFCuDRb56Pf9vr+vrrr70fCzzelXvR3g+6G/f2R+dPr2+Z8fjm7+6g+/
9P3jb5/8sPv5FGD+DS7r/RcWRaeugDHki0qVONPz5+eNTtpRXs/7//Aj5pfez1Hh6PsiMaotXeCT
b3SY3olL9fauQSdO5XXgZDVQpXGTYdOnegbYSlilue/rLODDdlMOxW0qwViyRi93gb3X03LIbJrL
/N/3l5pKTYiLSe7J/+enhvjwvIf3V9/2AhSefX3YoxfAVy602h3KuDxgVBLJUeWGnY1d3fwQv0Hk
jvPzMQQIGOAmg3nbP//MsMHex/nj21vmF+bPweVXNoPcX0P3d+gHJFSTfuqQycrGia4/IG1oOwcA
FoULIr9050eVbhcuKb56qTdJRC7QxQTpKnS8Yft+ixZzV1Bg79CoKuc3P6A4ZLiKuWbMgbO9XTsA
XrtXPJfoyeHiZeO3RCrAm5J1zdxJbMa8+9fGbP387NP3980f42oUC7Jey8Ky2t0wFKDZa2uvF5ia
yMP3LHCqTVXVEL1xFdOwwegpvjLvc5hDpExrWLaIJVwzLHKX7B98P/EUlDn1xqRhxn6rMcVx7aQ1
XdmRTNchRbr0hhYDLt/v3XlTi0d2HvuES9POZymHZGtsO96cdK4sHs1Pi2ZStp2d76XBDA7zps9j
6J0jo3neKRI8g8rODnViog0Rl1RP7IzwJxsLLLXae9YOB6YMgvW/N20o/SwUo18XeUEmxvEwcjUH
86bq6/Awoo8ghgYkeyhwC0s8aZcMFEwa4ONFbcG0zCTAvq2Zx9CWmGw2GiaAJVo1F+CU5kq+VC3S
PpIpuFZLN6qwqpd7BclLVz4phXlZMSNhOOO8RcNdqujjPsCYUl1rsQ4XooR01Qemt5e1NVUKiutI
gQJu8GDpfcHc2GbqZ9CT4xHFRjzqTTx0NC1H68CzQYWflChYo2esW9yU4llGLLBa8yPHDJhk5cZl
V2gdYF2uAS27bHZ+i4clE4CRwnHOvyU24JoQzSR39sRNKFtd4VpSRz07Bhc7uax7ZCP8BmJCOdQH
IyDXKx7Oz5MJm+6AaV4rlVBKxcUwSo/ltOJU0zLEr2jZMMa6TjqkHzb+GNgAKVL9qpcyiG6UMXLm
Rfs2RjuclrI6oukJnKUu2t57A5wfnfwPF4RkFQy+kFTSGzq4XjBn3NTMApGkdnrhquKQPjw3rSBc
sz7DGSoUnYspjvvtcMSBJvMZFxun6KNFOvVQ/0Sbmg9vbnDpNHJrvl0H8YrtgT5DuSSjfXDnA54f
vW/m/zWxpK57W/uKlXnmzm5MrB8zV2pUKK/2P/8kEdUtugZq8XzXzU1ofvS+mc/B/JTRhOlqpO8M
h8FeExu/pBOfN+9Px0R+6n0/WWajfNOEvUF9i0HP9fZQ06md7myoatgIli76BBr03KrF5uRpjtA+
xWlh25RGRWfWf9zgoMB0R/zPV+0SIVXp2r0oUYh79bWRx2qdYX9K8SmbAA9Aql+5XnVZehRJZVu/
bn8WYQxrWLSn+fx1ov3Mj+b/vT9tksyt1UrZe4aO7ZlhbrpYVDxPuAiMPUJusyUkOQjj2KhXSzxk
DQVTDMa8+YB0bmkjV4jzyR1ItppFIPXPakIpz4hZmVINrnB8i3SgE7J6bXuWvlI7C8cGInQLAD3t
Kg7k5DBo0YUfRse+b8K1T8J4rVQ6YnRxAG1s+9PSEx06OvrdfBRvt4IkrwhuQqWcwMj3pe8fWmvA
ZHWUdnPrIP4Xb6i2OcY2Xf/blRaP3huDVWqRq99nQ5YtK8+XV4NYG+nJM3wizXWqzDhYYiOxGJTK
Jl7iMF25KLcZ1Zw+dEmqZb7juCZT610oBxtcSR7awoFUXCUoBhLNW5RdAEoejexF2CbDdgp6LHP0
rN1adXFb4r5LStySuM8TXLgNzB/GshVEN6L7lN3hJ2DleGJPpGICOdwpBazaSG1ZEAihuegsGp2u
TIfABUFKPFe8HJwnbmkrR2AJs4wAta5Q/+/YTJtlMcEexCxa6JEgFUkPGkm/TO2ukhSytFU7N3YE
XtcmCNwLGzVcd9/2DsVPrNU8mALie+AYaiQhLlJAwr6FM1kKj19pMMMzTczQa9lfVGKcJxBcuFic
wUOnkqRQZHnCWZj/za9OUTAsq5qwMjWUi2nyv3he4m2ixs8Ptf590qXRVWtfOQgscMjuhizuAf51
XwypxswszbwFoToQWvFUr+cfltlRvW1j9SJ38uuKuMBanpDWSz9xx8kPQdl9VWp/XNuYOnl+r246
24RZ65SEIOgp500mST4lQfKrXnMv2hVuvLV8b3tluAPdmjeNm4jN/Kgd48b1HKVxTb0191Z3bdkD
/qFB0C4z+pI1vKcGxKl4A3fvPjafra5qN02EGqGTvVXXwFvGKIfxRRxbUFC6Iw+9vShN0emKTZdm
bAiyrJKWbmacHvOxevApA2axPaFPsYhqo418oIo/WVNkhOOdFY6XUYOlLMJNCvEYHeazk46i39VD
VV9MMFlw4FJSl8UmhjzikQ1vDF/af/7piFekejykkhxs5/+ropedH71v5reZ75+dn897jSEFokvl
Aop9fnjf/FBWzXhtmObPt8/O/0ujfh9mMppF40eM1d06T5Jy1edQVfVRF57f0X2WitTNpMR3ZDVx
jurvoooECcVL6qKyRAhNGsnhaHi1A1UzRue736cPUzFiwyjyDu3Q4QOGERNNrjSXg1k84vlGfZpC
Oi7R11VA+qfKfJUa785b+dVw6NOk+uENlEn1hfMtT/Fmz0diSl5XWpgdtOhAdGKSkhwPbt9N0t2k
Bj+UaDtAxflWo87HFqf3rq3Ary49RVKQZOK1blXhxTTk5heV2NeOEFO7UTqj+0auen6915J+bSp9
4nZe5d2XSvvFhKb3rAd1sAxTD2G/X9RXWY3LoAi5PAdqfocPuHzhJwJ2W4fGHhqUsZ5frEEhD238
XOMSumkns9hHvpV9qYLpat4rZ42mHhr6JRak0NqJCy/mFxpbegpgG973RaW6hu5B+hT6S7llXp/L
8PUHZ3oqFfATWWa0u5JM/ENfBPv5IEYoV0tsK7WLoi6VG1Y/3BDM129sk5RBPQpcolx5t9YUKod2
EGkncSgTMYXJMeOvqYSKxxoaBeBwG3w18HSYf1U7AqEMIHqCjkuEPTY56LezQ54BfUGo3QAaVC4y
bcSDXexytPRdNxjqw5gh3M3HHONLJLNPaYBoQpxX4IVkgWtNc2vDiu/bbvg2/x+ttrFIfW+4VsdU
A//U4HUgPqAE+ZWdyOUXIoP5vh6qFFym6T8bkFXFBabUU1+HaCb2HYqyYxhPd/MO+8JIUTzazVUw
FuYVKk9MCcRPNOzsiyoHNcvCOMEiro1dxYiGtwso1wcnUPtvk2k3G6wAvZ0KcOXLpCYX816nwFKW
cxNrsce+npvdvFe9lH8QjVbvdHkMDwFa4tX88zOF6aVq5Q9hbi6VVB42Y1no+wCr69vIJ8CKyCr7
QTmqq0eB+jjYU7lhoey7flQNt/6Az/D8jtbPQNdL0Vcp1HFyGqvSRX4V39YSuWFfTvMf4aBvPSMc
v7Zh5qwDrZyYvxEdVXJzR5kEY5b4pnRsNwPJ0CdmW+oaDYvtkg2vb8bGJrQp9mOE+Trqpe4pMYiE
SRYAiUHLgpuqgmI6v8MHqePLnfdUOxbOokXaH1gYKNeEiVMMYPkWsK3LOh+bb/5IAh48LAO9nZbX
shdUb/sgicuy3bC/TaXlrIZCiS6ynDh0gnvb2ztasmjdhPrJrg1tFSV6c5EiGMBqsCahIL5loA/4
v+ydR3Pb6J7uv8rU3aMLOSxmg0BSpERlydYGJckWMvAih08/P8A+Lbf7zD1z7u5WTVc1TIAgBSK8
4fk/AUOv17yCUV1OaMlbMxZnq21wEV5/ijMczJZgvG0HWaB1tigVkTdgOVd0EWQorHtZI2qB2Xob
eoLWHNNqrzK7w1jfpAg3Dm3+Dl923a+vlNif9FG70vSxusr5W37WjMobuOaP46llm/KxFJ9DqQkv
kwSWWK3p+VshnbZvUBahIQqqurMYGvmyD2NqyEuuvg7687ZDO0+z18i1fu6UWVzCGTL9Lurkc9Vz
eQZ4DED3zTeG5ECRYyffWVEs6NuW9lDgT3BHuOvoDopZf2tzhxyBXn+ttQKP/4TvqLk/TyXHGAxp
Ij1JXXT349uc+F7YlfEUSjnBeZqZnSxF0s/cTKTPx3b4Snivu+2aaRTziz6p7wzsW7CyCPODVlXG
XWVS0Nh2KSvy8gBnX3VrTP1V9HhWFcLm0PFrgToIPOrz+mbblafnoZeb7glohfRfHokj5g7x9VhR
yK/lsn2DA+zq6y/WmNS6ZmdKt8o8qwcGT9J+gVByb0VA0iWj/G/kyPqyM0gvqaSXfuTnUhudY2vS
T11kTwG2veqzvujn7fTAE3sa5CZ5Iry83k3RpBzVpGwgKBA2pxLRzMjoedtz6UPCegZFuSUSlzDW
uSMhhVj7qa/7+9GqIRKs53smrRQVxfxCkh/8AtjdV6McxZdTL1MjC62YIJTsavstjnC+yEOvPVqx
NOyQ73fHDEena8WSRi8BtnlXBoIZ+NU1MznojgtcUvIf0egN877D9u8+GdZg93UXGFw7m3LVSyjT
VuOmOV5ZqlTh2gmTgoTt7otSKKdtV5C6V4Ji6SeLEbVKSAKPQi7mhVk69q25kDEUC01/74smUJ1G
+kppO0SzWbWXJcqtM5Vs0jeLvHsr7Nu5LwyeP0iYg2NJ11ohq0dR6+SWV0P/3Izz1fZdcSd/SGmE
3fqQW4gI++nQL3TdVkQABEdtvA/Qo6Y5VL44xjIEixkT7ryU0XXRYv3z4zvWg9pW+8iRzrjkjCdl
bZq2j62f33bToh8U0J/V57/UWP8sev9eG/8fVL3/Z+Xz/49q4xYU0P9badzDhur7e5e8938pqf/4
2M/yuKX8gQkgHFYmOZhUbg4IP8vjlvYHYmxIehqkDfhZJsSOX6rlqEHgimsQmS1cj/+sluvyHw6m
DngcGvCm4HMr/0613N78Kn8plmPPSpVcxY/EVixsUH5n7xnqbGLVilqfgvEh7sIIOJCEywSZU7yU
jmcgE+ykj6yBC4RXjiuqpQtK5gZelppMxW3KB4nU2t5gl8+i0q/lzkY8hFF8VFKAGuqPqc8vB1tH
QIB9R1JhwUoUcS5Lq0hjcLy5Jz3QwXvXtQZCvPJK3+OQl0B1CmnPlsfEIS2EnPezEku3zHgTArGt
13bKHqG83VLflMmWGmlQmPxaN3JghDjWqRDIlJpJekRpGUYJHnnjLtSU11QphTeDEsrTY2hT+qdK
heDobsidh2Y0fGkpH5ol/ogb82wa6Vs/Otf0pVcj3djUlbRPzTlT6JlFV6xiFJNY9aH5ssTigaLb
3RDWX9u8gTc7Ba1Mr8e4+UnX4pser9ah4eBNA3pjlXygS9HcCY9cDyrDrQk/szGwPyg5T1nEMTPR
/ULyEHKcnVaoe3i3jEXKc+c0gaxQ5jJov530Sz6Eeyx+VY9JqexHJf1DGjQN4S8ypw2mAbbPfCQN
DYFKH2J5V6APzjOcCecrNWNQZeJF42JLA7HIzeKCkIeaY8jBItcq/0FeuxAVT5aYCCgh2xf6ZL6E
uJCFDZ+j+QUWISqqGotTUhZ4koVq65rbnSK1NXAdxnmLDzBDMEdM/kI2RRdmTQb0kOnkzeULl1M9
rF9Mwc52t6sN4/ybzjxp5jyIXOuCerKf0x7bXBwXbTT++W0b1YCX+K4QbpmYI44SojQuDCJKxgFT
RsYLhL6M575ktq0tJXb/kMQ0YXLhmflnLbzN0Opt36nKj1ZbnCBPy0OVROfE4tbh/33HaMvtLTgd
XWU9N1Tnka9F72FOuOfqCpMC2PhJdAW1zW0RjFgxE7NWTknhKFZBYGfb1APmG2lQ3tXmXckS6W4V
lSk5mVJRL2QftlbtoGIywqOOm/qusazkQHIsNDEs81qOdTSsiyG04GNCH1gflhDCqSfH9A+1QhS0
/CGsQSYgUbstBp6ZRnYe6il6Tpb8nCVcX4UTJBu3Q0J4q6pEt3VXJrtsDnNfJ4U1rUt+pthFKbEh
pA5MRH+9T0PoCVEOvlmqdw5SKze6k8c1Awm5k1oVo2cDz/W58z1c9VnFnVC1QCnnfa7LH6SpT3Bo
1gevzi5ykF63QNo8zdnH5JCeBP/HpjJVPRvjIaYSFuoZT4L8rACCco9iua1IJQkqROxyi1gDjrFF
wbWKSvJMsRr+olTtGjAOwRKw2wHPab6MKSxx6aKIcB8dch4xiYcOx7d9LYrLUON2SLQHa5XDDgL3
JWXBEegtq6NdZheeulL2eo5CVqIPvVH8ftzpS/KQLJBjM+XGjmPshCwemmYQ2BARppJV5F/ok8RK
eOo0KwvymPehp78huyPfayIUbazDL2WDu0PPJbR0Ejob8stskoB5p3RxtoAazrzLz03aU2bkzCji
EabImAeO1X7BoJOYQ2BDl7YW6sN8uZofZaaFg4i4KQEUvALJJVkUaKVFVrxJa7k9JdajEDQshHXA
Lom9XG2NQES17OI86Ao5NndNrtz1tkb0CxDAoWgxolJX6HxsmJE78Lddsycla06s85TSWFZN86pW
zoc65ZknteTPoTb1wxrCbSZCElakk91K076LtJssXqD2a5RNan6QEz+1Lc0R1oEUb0btMhnJ2MSV
s/XrllAlp9N3TZqUdAaQWzgRrlHYVxFZWUyoXSfR7oFDg6kjHN5edFdXMsa1afahAYl4sVRWoKAG
RQmu4KDjbVFGWFoMZYlp1mw/yr1xqGwCMRXDra/koiFtsE8ZbBXMfig80LwV4GIMwCDx47o6hp3u
TRlxrSgO/CGzkUrrzg0S0Z2uXUsFl0IKy0tVhO8ZCY4RkfFEnaTf+jK/10auVmZ8GYmxdhd4PrtK
NM6+nsWbyMh2KlvjYaDz9UwNZI2xLNFKaOqxNGi3tiRq1du5yVI/cro7K4/v5ab/xhjxsTFzdMFd
R2NhRjdW9m27yyfnQEWEVCpUjJ25H3Viuot2xuLKqq4TLdlhNEBzW+rNRa3ZEwFV3C5GzCVZJA60
ktrQG1pIbqGjDV5qJG/aIK6nuXu1+vIj1ot9uvRfKzjArqLk32SJZxHVDfU9tSChTTWCZNAvmH0O
nu0Q6ZTL8alOnZqKZbg3JmNf09rPYX8hRcmqZzLPy2hdjaOMda1MCxwOREnHYdCT7MbgiH5qkb/L
ZvdkL/h0xfl8u2gMwpey/pr0i+WKiM6IoHua8kkhPcjkWV6GpqFzys9Si2x7s/6y0uJVHrNn1G5H
ZaFsCg5gk+YpZPk7Hqz4/IXTC1NwBJ56jotY9Ipcf/AGcYkkJO4qrNkb6NWhUlM9n/ADHE0aGycz
oc7xaavryp3SolwtEtmnLOlJOUCAheNy0Asan9GSHlpEC25jRxqcCvV26BtEldO0W9YGkmomVjkt
PbGsAbrnw6megO2jdAHa40eMPWyXNB6pueoWRY2zZnFdc7nbFdhbuVt3yMMDxZgRR76OvtIEErlE
KRbXJ48a58Myd1+mbMmOhOvoXtnQ2Br6LYi9nyhUDaAALm6sXRkdeGxGocWTDHEvjfyW2LnSWvRs
WZVTJGXOeUl2PcH28XkduiRCvbLaVnLx4DjPi/xlu3McZrzcAY1ng53HUIEDa6L029PF7fQSvDVb
KK40UnuNR9tzkhaHXEe8Gp0dS8u4kfTSMyb0q1Mc3qjLGPtdanH90UOkisC7lil2k5Tf7VGBI2CY
YlfL4WvXG2CMpGrGfQgUTdaS9VRUDJVQZNz0ZrbDg8i10Me5phjSXafod5xyxE2m2Z06dfq5qOeq
OzWgGmC2TcmQKTCnAQ0oVSe7E8qBEfjXGOc2YnEIZWyLbXA8HpvGUYKxyp9zGUAQETxfeWfE1mtk
GenOFkIlW7ahQgzfSTn+WJfbhWTxIYXoKRasSKr8Ok11pO8aSP9aKhEzDImNHlRZu86O0iDplcEd
9aY/Gqs7lkjS/ritbot+fYOMLApwlALeRoW6gCVZ7ZFCNezFeYRckqjxKSvsa92c8Tdvze7oQB10
m1QxPUkD3FMJiJC6nWmPxF5ZSTC1+lkpYmUvJybUsoyUUF2vU7LtMph2hUqqiN5hgVyux1JyHhF8
5Y9GQ657vb1RZ9xyXdJIjLyj7rh0SnSc+4AKyno9o4gnCdlgAnHQ7pvsFJdn6hlygLmICidNiS4t
IuAFPkYkaYfoMos2ugy7/FKqVPkX8gJGW0Fs6tPBlDqA8/I+NL6bUxnetwtKa5Ki3quqGXB8kofL
5TaPzbOoNUyRc+I2+SuPZvwi7Mg8aqGBucBA5l+X5tgic8PYrUwo1BACmW8vM0tliGPmH9taglEr
I34QIGVJ79PCHI/pWnjcXuWo4ko8cdG9i1NawbWZVOtrKS0AX9ys3tKbX/DZbXfVykkY40w74v7j
4Jfx5zq+cWpglkT4dbN6lImogIWxvdSJ75itjLFjyN+RGqEeFSlE/JYjbS3gR/gMc1Zk3F72SEkv
62qQTk1KNT0yCHFZ11S4i0goI7P0JnsQ/mDn0mlbtOvbP1ZH8aQlYbgzq84KmKiQYld046lzOiVQ
Ryg7smUOp0ImuyK2GARkZTJemiFGNppq6O7cROdikY0TVjjGqS5Q3G+vQr2xfL0j9nLbtu3S49te
tstRMVM92LZo64fMkiqb1YjJ61v5Cmfvq3BMh++CgxWT3HzNGhKciXoxz2NIqPDg9MMJc3Pzapak
y3RhFI6y7x69n3TuUOmWI8kstTbmp9rqlQepLR1frcxov60aS0y6boxeb2RsJkZZfciTVLlslwk3
syGv4HquzFnHJjg40cYXsUQUB7D1zgw185ps+lr0VvEkescI8FHTiI42GJ6bsaf1nO3YMh9+wRd+
AjH/UUKprpKya//z/yirBu232bpukm5g4hJh2n8T4+aOpC5UR/tDV7T4mofBOldFo0XtrQRCbBjV
YGLkJwNcXD2h9/p/+fvUcKmWEaaDvfpfqfUO1fSZ6Jset+fp0Vjqc2MxmGQiqCXZNwb76mZ6aMbH
UFn+hTPH37SNwCAmKgPkeaud0e8aWQb/kp4sZX/IZ+aJ64Sx7Z2HKSeMOSJfeyEBjVpG9EMV+L/Y
17/QhSimskYQ/fe6kNNr2b62v+pCfn7kJ/Dl6H8Q02CBKQFFrF6LoFv/0IXIiEFQ6HMHgzoh1tc+
gS8ZLQj/gXk4eNgY2i8yEfMPvAvs9d7DKkpBe/fvAF8U+8HQfn2WcMRyMObDmAuTCQgdv+s967Cz
8zSaaKRCwqUx0yFHoZcvrW4kZ9teKHUkJlCU2CtzXw8nSBX1UW+niqjklYzTW3asBEvC7N9M8ott
G4l09XF7NazUnM/VCr7Z0DXGYXuzDF+SUBcX40pHUjaKw/qKLgrOSN9rF0N9+Ny87bW9t23LNzrT
59vA0tleaNmpgdIP39Sux12iR4FR50EhJV+HolJow5BNkpq2rJynTM46TzMbIh7amBJ9v5J24GXA
5UqrGOi5FofGkXMZ7OChjKYJsyzJH2MpPuUqfHIMWD+Grq/3ljLE+iUd9YEenQpqYSCAXBdtaJXI
xvNn6nz0C9pkZq7M+b4QEUKJ9RxhoCdR6t0r8KfgakG34O+J42+rk9BeljaSoaVMpJWTioyKGibd
0pPyzpBGIWZBwBFnql9Ox22RGzrzLej0rk6dLA/xd8P63PFSFeLptpAWpYN9uq4bci8OOb+5QrHn
hwOZkZ+HsR3Lsh7f9mpbcBzdrpXHW2dlZ9cbxfLPxbatq2p/GvPuUKbQpGqMPo2V7JEahCNVeU0g
t2nkRDxIGubjtr1VL9aR2zp8kzVsHSvCFaZuaShOiChYulwi5yO+n9AkHKvJSI6LvEvWcYeZWGBg
MV4TMQKQkOqPWgsAjEXLg2nBFUo3hmxvO+2lnI44rBbabrRgJE7XkcRI16kJQdaUdADNxWdaq0Jm
1y12rBnyo6Rm3lwkFgCsIx91gWqnwi8xAKfQj6Ni9J6olTensi/TlehErePnQu0ZKcs2mpx1E853
9s7uY3jIOay5KIXisS3CleyxvapmY7hQ8ruQMpM1z5Jv8lQlS4w5ao2HyoVmXuQOqc3MXg+lxZ3p
pH3ghBWTH2Qw/iwxfoYmgXUHnma+JDOSjqEVBZ3qfDhoyr00gUhXLIzGxY+9RYEJl7vtqbffp/Yr
qHOC081hAIHk7Pa3OpWunWJZcqAM6rvUajCD8mZCoGv1BNx047GGKHHsYRb6QGWtW6y8Nbz+RlxK
OR2IrnmWED9WP86MkSliJwtx99tvL1eiSkRJbN+FDROnUcFKfqWiQemDbrWR0tZn0yhGSDXbYxoa
EuWi0jj0FlPywbnQE+lbM9QxgbeXZruELjoixxtbp8Fc1CEdtobPF85yGeB/OXq5tM71BqxCzJ5g
47AXD+aUztxikOWsZnjMJYQLjPhjjBgIk8/gIVUTg9kQXXw3yviXhsvRzPetXJsXaglbaFkZm+ZG
QlUjkB6bwt16k6veOJH6beOgyQGETRCu1gpJGkPMHcD/LLkgCw3yIZ55FGZLWopuXRXFpARzEb0W
6ySjiUQHqZFZhjRFb+RR1Ex/nSXIOzM5DPCZSFIzYeok5FYzt953UN+UlRKprYtkpURur7ZtzCSH
IDPT9+3pt2s4dnWd0RosVVQEg6lg1C2GGDmzbHJPDCWDR2UD3AeEVzX80u2Qsnw61EPnb23Qtgkp
U0d9VoF+mL8q/TTCMmeR2TB2oUPpaQFDmeSDg1UbPqRlLud2L/x4qcPrqRCNH5yV8ATM9eKUiRZk
K+8yc27mOVIvehXqBeSxUfc7hPMY6oEUp9GAZRYthAo95phFip9o9o2jCDXYTuUaDM2Q7TQmS4TO
j8mPeruQm5FUpEh3iIZ9OW8IMv2z6S1j+YSWgAS1td2zY6nzwoIcBMhD5UFWhLTPovFWSgqE7CAr
uhBXCbRMTyTM/YqQLFaGBJCFm7XCsiSR30xW7RtpcymphBubqP2OEuDWcXulpVCbLak7FD2uHvpK
eWTo1xzjVSSwrYZq/62WUR8Bw651G/5Ul8Q0e5b2fc40hXybIj+N5EiexI5YiepI3m99xB0LjHp7
uS0A+fjMurDUNg1Ck2YTf1UDOlbngBYytXN1UqWiXK8uNFUrkLTlxQkj6+LUj6YIKokcEFgaMKRK
NInlOmGf6j69CIu1eLU2KF0Yp5C6PaAr5yjLtLARd9FOz4o7OFN+3RH5VNv2bUl2XAPVYV+sxD4t
RSsKsdvFvoG+YNs2mwJqNEwf2HG0861tzXtiPC6skumpUWO27HU88fvQEddlPloXiZlfDZNM5O44
LccevzLcAmt6fB11VourfqgZUWBnyoUNcokqkQkQe51SoVLUIAitnoLMwbJjEkz+AH1kb7s+RQP2
sL3aFjEDob1mTUcdMh9UL0Rd/d00ry0xNI0EvUBP4btwO2CCo4NTfs0jsC1KW6Q7TZRPIO0VnFwG
O/k62NkW5frKFkV6scaeWBu/9Mcbjkmz4HVF/r2ZxmuM28ZLlUxkZJwEf6sq4YiNcpdWI8Rha3hV
Y4h0mEFSMhqek4hEDrK59tqIj8so9cC9s7yfdCWwZ+u+EA4Ur5G0wna2jkkognAan3IjxsTBxKU7
G5/nLG8Dow8vGwmGtyAy2iYdj3Ae2hfSNw6NUT8Xg/mQhRPscqld9nY8vxm5CFoSvUceRnjHUGyI
EdmrkMR6SHv7XCSNB5vkqVCSy25c5oOprSEQ2kcLSlphDnvRh2owoa3wOyVZnhon6pjfDDttSUMa
6PrJHIgGT/Inq5uKc8EYT5slQBmwCSONNRjw1rnN5Es5QSWICv4FKKx2l9QJNMZPwbBkFB7K4pBa
CyWeiQB0RoyHHHLMLgfh9ImW9hHJr/3Aq6iYT0mihthXMeHtCMM6TFmn3tSx+ViU85G/TKC2uA6T
ERytW3sfh65lgfJYhpNMvcMxAYKzHkucAc7Rank96cVDojqZL5Jx2UFsU55a+iR7oHqkU1N1cum9
kzUI4nAxmwbULFxw91hCRn+T+U0Z+DdxugeQ6drt4EbtIwozXTkoyGUZZDjTYoIoJEFVddj/ICy2
leg0iYswpUKcg4Cgpyleplb7Ms+jcjvERewJlbINAe+mmkeneXqpjSo+qUZz4czJSJvWVq5hWddq
q6E3GWdOrwMZCE8ovSMZw7JWyW2R5L52YxZ9epclVNdwXRE7/FIvNHvOsV2RqWWYoJIGs9cpvZpM
iMYhA4edZAAJz130qNZ1C9Vzyb22rAmfs9MLpB27Ugcvr0pT2+WkP8eAdXvYK1+HleicICDlEILS
ahT4qAa2fvDcfV0aXuye+ooTy0+j4Sw8o3ejIbBOqOyv2Vz0TGL0M6IizW2vEMn2CIoybBsI3LhC
4Y2z5uBbgrk1njIozhfna26PV5KzlpEf+ug2M+H2maCNtHSG28SN6mpz/KjbmocJkXxYMCdwk6S6
6TSFALqMuGwdBo2HcaHuw8Z5wVP0ZUyxS0NlYIiYqmFqPSLuEL5YcHg0ALq0VsS+kIjyGLXlUKnD
7RzFRN3PpAw2quFOhvMNxRkNoT7ikVJZ2d4cQnkvyZPpV+NhCs3rIa0cnmJKs5DObU/KQpfc32Qv
0Mq7vZN5oYICd8bdUQ6t2Y8jlNRj5aZj5I7FcF8VxjdJEtCKV9S+tXdangYYCTxHU/mGlwCHPdq9
Vy+S41KpSFzVit8qa6JIMfRfsUTP35TOfB1qwkmZLu9spf8CgswcCriYaOUUEBftv+LkcDOLC6Vi
oL1pDkRtMmea1+naMKXwHOk2mGKh6UW3/ld9zrbT5zb8/PlktXGg1x1/e3vb8d/fViTNlYNYflqj
6Qh1+kFh19YeV5nWrO1PSnvyJ7l92zZq2T/eNhkz7vCtugLFa47ZwmBve9WZsriINhq/eSUVzBm2
zdsCRc+vu35u216ZZsvo7fObfnt7W90WZDL9/GPzfTYw7P7cU5aMCH23TDQmR/W547b64w9sL7fF
kAFJu4tukoy9Hdq2tWLkvA/z7mKhSB8sUPvStY9LthF8CD6bNfj15ttse9u4LT73+dxWbaT5z/Xf
9oEigxBK6r7mpPHAu2Ga8Ln43DfbJgyf69s+8XpIn9vKXqQLAu11avFPj6x3tMTL7HL6udP20TWf
eZfhVip0/HyCarRuFDsad9hl1Ucoor8usFT7uVrPc+1SYF38ZBtrUUoHRvl8/8f6P39P//Nbtv2z
Ji68bnXNROITMiZfNeYyRBS5UigyMxXOyzQbr7eXC5Yl+ETUkjetKjhj1Y5trz4Xyaod+1yV68HP
aUwPn5u2V6W0pgO20+hlf/3A9vl/to0nBrna59d/7oNr2K2AR7WTJU05xsXAoim/42Y3U0iU7B/A
6f9CmP8CwiRR3sYa5r+HMK9emzl/Lb/9CmL+/NA/2HtY02AGt6ZS6fD0iKf6E8S0nD/wpjSI9TZW
N5s1duIneU9z4PVpOK7htorhjQJQ+afVjfUH7pKwQEwDzodsydq/hWH+ZnTD3wdClcnhAQ/HK3dl
Cf5q7lZC8WqKOFsOYulHHydt7Bv0Fpt+2ctmCSXuhDdyhgGjV9erT8g0hsc8s2zXrpnpzuY3h/BY
vYQvolnpv3Bj/ZvVNAdnUbzHEZCfaf/Nc5bM0LiTGLkdJKqUqgW7TINZAZ+QZ7NjKqsXzRN17r1e
DHulsAjSM7X2X3kTchV+xXjXMwQIrUKgNACM/+ZN2BlwFGojng5zR6cvYwLm1mL1bBCcFCvEo545
V6Sdw8b8/oZYXgTGgFWQ9CxnHGIeji5+8PcVNA01hR4i4+HhCTl/ybsXGMyh57QcswRY9aPs8Bc3
ql8LPat3198OnfwP1UGzY6v8jt+tuvseEGmYre5gaJYfOv3zYDG3QEp3yMOo8NLJNDy7SE5WjKqZ
DHbDZ8I4mMtXXHdgNkv5DT54g7ed6yUbYEmmIIRmh5efqh8yg8RebSweB0V+mNQYUb5jLh5SBk6S
Rmxud7JK/kwXJ7edM4wHMRiJi4p/H8k9E1PIeHCn7OSQ4P/sLgfFanR0eb0ayFo6uzMREszDIMLY
4k4locyDhp3tzIU2O07HYGbWT1gxA2Z5qandgBJlV1MCRgQph7RjKfeUAQMNW029Zg6xfTMYePfi
PoqkG4AgESwV++QFJAi1bIM8M2zPStRD1vDj8xCW2ZSLF0tUNP9G7VsDnJZCZpa+GJlvOOMR+Kv2
mRZzJte9G6qpZnojHPINuqVP9qnExCsTCChanchsJYtOwoLoJsmOH7dwIbX8S1RC2IvjuvRyapzu
oEYfTlSlF4wcC+Z7RkyFrn+JRv1LZePvX683eKiCbBKWi4HPSr5xSKAZEzSnBVoDU7znsp75Wmpn
YJUR0IRxzcdnnPuMwavVevQtfNlBd0uoRDimJumTDl/XTyykqA4ohF5pl1aqZm67iBssWxwXylbs
Yje+Lx0ABjCD1GtfUNJqMeQAXXKZc8ClH4XsOqPtGUJhPNVhANAK9btpSSsiGfK9Nr1rOGKZtf4I
ickaSRNua/NHeBwi23iodRBM2xqfWzN9Mcr4LFAEEoT90kAT0mrNAklyHoAASWeIDVwOYJk2euXO
kXyY+ZK1fHwaB3OXtClpVFr6PBnZy/ZOoXCZBhi8k6HfE7rc4pdYeP2CKrbNFjXIbHhf8QBT0UTm
X47toy7jyDOn+hPdNs41Yb5b3QkzvSRoKgNSqDl3luCxrqmfwva8BDF6hCONlMCIvbhfRye2Q2Jd
A13SZkinwmq1OnzaJTgpFo1Hg7ErfNn6jMIOoTYiyhH1g9/pJDqAZVJQKid3rMDjBxwLtl8QoXB1
q3K+10eIq5HDnZo2uBVRT7/J1uu+DPrHCAxIvNOllo4P41KgzcUqaYy4dFWGyTRVX0XQLEGqye5G
kqvCyZ+k2LooRxzsQ7PZlVovu7YmbkB+1QCLZd8xwiuKO5xhGzKvntVBX603xmBFgbPAvraiAkPT
BgKUMS5f02EePRjjMAXi4XpJYDO2E/tHARK8eo/hmtiFNUIjR5qvkV88EWdD+sSovZFZmriM9bId
wqjHpjE9Wo7vUd+IAJBSu0jH8amcYeoJtFrQyw2K1ZWAnAz+VWncvcnqpEV81yPCDGzacj4IzHBo
pC6HMuhwSVfu6daMVzJUrbZQs52sh7nXjdWlY9rtOhCEo1L5SNMI6F47mhrbf08KVcoeT4TavfeG
zhOo2xi+4cXVoGLrckhD6KkVWjY7heOyXRsB+ZfI8vwFvhP+s/a+0tJ93a4JwjCcMKBKERahQXdj
c2WbC+UKYvZbU9BFZDnyT3wy3X4WDU01j3N6PVhjB0OT7lfPeLS3K9J3NMygIsEySd+NKb5rJh6v
uaRp1znqKcdPIznYisCTPuLXlURdUqnraN34diK190UR+jG6FYgk6UclttuUAAUiTYn7rgod6Naf
qkfYVd/0mYyCMXtRtFoE2x9ilMITDajYw9msudn3uZw8tXZ9raV0L9ttQt+gBtEYoTJtYeUvPBrg
7K7ivKbYm1Z19GW7RbD4IoJFjj7ayoa0xnQKzJn5LtwAK7nDVNSGVV2+OHmT7SAsfagyHZBo6Tz6
dJpcRc14xJX82jDIEwDiCtoowwt0vYCaSUBF42eVg9sLdm86FTe3kH0ioEdfKmaQMvU9gqzgEl26
5taLGy2EqEvMb8Vv4ITaMjNy4tbxldOf21wBL5rCi+3GDClTekmUfUirBk2Ky4ByZbarlvatAxcE
l13LFf39dhdpDs0Kds+vWpxdN40dWCG9hKxyOev1Bm8zI0dlX1zOKszrvgaRNKsZvtMi05Rwbzcp
LZlkVi9q7oAJRZC+B/PranvsYNeDF/z6nDeLXxRwmuWZsmwNXLS9JwoBwl+/l0QVkOWVpy5QaHgc
68AuaIoXMiuwYaPJBXH0iqEWgIJP5vqX50pQPcquC618EXSrAMMzvoghlFSuilGQmFXhPELfQJMs
k79NI8/z7gz1rsuXxY0i+p20Tn1FWq6xaRMe5s3fCGLhJhb1Y8u5DW2t8aw+E0FtsNqpEQFq/csq
DGz0TENljlQxcSx/67HhBGQ+JabvKeJTwh4wT8OVzTOoUOqh8Tjw6yEoFS/bOECauO8nmW6Sa+Iu
hUp7D3UsqnovtBBYa9NzV6/EyQz619xmH5novwrduikMCRsFIqax3KPQwKwd7nA5PWCTi41MHb5I
EzfXDKpMG305VFMV0NXSDZr7gng6txc0ZOpSXJTyTNR6yjngnGly9Aqd/rD9EAnRZy3NVNXohRaZ
gXTd2O+gXMgYUDdzdpeRc5qo6h7oFhS55eT+GIIoCbWZuvBLh3aMHG6GWnbjI9B18E69Flq4N1Vt
F8c85tFY3w/d8uSYUO4QaUT6WcvKIBEU2XXZYiA7GYzunfqgmzFcRaJkGyoMbh9KKNoJbTKyq0Y7
zzWqClhxK6VU5s0u2+e2ehI6xVM0OM9R3vBErs2qEtPFZoKz01TixYlo7WqCsj31bLYVVLqYUJb1
XLQ9bF6x6dNJCPYk9KNRwfhKMziEdDqSRrSaM/LIYvhDwcuocdrkWZYivky35m8Rgj3X1GlI8UIv
PAZihtcZ0neHqomboZHLlhrrXuo1nu0h3MDWTCFJLtKl/yLszJYaV7Zu/UJHEeqbW1uWbWzAgKEK
3ygKqlCvVN89/f+l2Dtqnf2fOPti1aIoYxtbzpw55xjfeBNj/uW4bK2Wx/UjEqWg2PjivBFYlQeE
kS14LvWfXXNw5gVgJVFmEBZAuqvNvF9kHT+ZbVB0+bVS8iUwZn7JUkSHmLzlVmdVVsD9+hnZvN1s
HryC1zOLWUCHOYHrnZGWYyPs1gsumLItPnFPP+s1Mus64WNO5PupSq0fMtdyMJYHvX9v5cKeptop
cQUu/onkon58w1lIAMzwFeZ8dBYTrqgx9eQssSbFevfYUehB9om/XPn4xUDvPiM1Th3HXW4Xl77J
b2laXirlI58Ssu9Cmd227qM0XlG1HxxkyfSqbnmfu34p2IeUprsr0lhB6oHtuejNE0r/rWpOahBp
XKutARe1FZSIjCHXy88bYIW0il+IYWcv9a9iiXZ8KO9JjOIykvWcmIrLWgYl+ns+aszR5GKcau51
rUHWRTxt2Vy1VH0KjY4fy9Bxq1kDKZrUUd5K4KmvHkqSTanxEZFitqpILlPZ3lI6zra+H5zpYYpf
DRQO0UKZ4UXszoUqDf1t9rnWvuhH9V2osIcbyqnAIwz8m1hA1oNqA+Psi5BJPt0U3HmbvXscbzba
QAlpq+Fd0idfiZbd4rBhvbSLpzo0tyOALGHeaXNzgbbEeHFm/3M5aadpi+4664iEp0Rd5PK/ZFhL
atSV7EdUGy4JFY72jqybo0UzHOLWuoFK1XdESL3kXvZUprzWQ5LfnNYcN3azNaQNBbOROqLjSxC2
lZDc+s4+dbN1W3fHReHgqtv9QwEQpqYE50CRdICnLqaZ35KWqkY4y28KFDr3XM15EV71iF9Z/u7T
GJ8Bq14wyLCfwF/ZRi0fKpF+USVyDGHfs8wMMQm/kCa3AC8TZzofFAHgZ1sb9A/Ff5RYv/TyD7p9
VmJhn8pcvyA+UrI/67Xv2COjiRBry3qLPMHJ42A16CXjs29firq5d0q5v2QLRUvyU9YL4KSuucuh
e0i4ZvBc+4V8bdxxgWWJfNOahg/R3bKaDXN9m5f4Keuh5npptASNFV8izT0QnHQeY9YeYJ43veW5
NjokVYgke3IHRFC1n8jKtTnRWKzTL3lEIltALmgv48Jqt17Hch+uTfOgzjytAndYkRWXYXTPjIlw
9IE+TymRgAn9odS8ESHQBy08fwbkXx3wDmzp825u5Dl3jGGvR0C/OC3RoZ2eGZebxxF9s1ok91WV
nRQafZzW3KC2F+WgKPW7kVivner+QrXx4OTikjOd2zDxZnRh579Lyxn2sMaz4BFHCZT1AY+SDTEu
Hoe9eVTk4U+Vp5QEufQ2HLfL6OsWI6cFrLbulCZEta1NnIK/FpWyB6C1HNeFRSaQqUXfh04RBTay
AMo8CkKtSt4yK/zpiPncG9XguwqlBblbrzYb5Aa788T5i01ywdEkCpHsa9MA/qnP+yrRzuCJerwe
5NjXmuId4shgWu194WebAUzlfppZWeB96KLu9uHAp6aPwmAaVKIK+/LMZn3GrZ4FiOePuozCA1LG
h92CKJeUE+4jaPkoCchZ5zp3nOFYD6mzUe0KfXnRvaxIrRWz1TlVjnIiF6EvQJNvABOV/H1xhJ+6
+czvIUUaBpKD8VLmsVB3A3SWAEbew4ow+/tHJaVeagnpaTPqi4YvRST+N4gNBKpZODiOgNAEJtCg
vzSvUKdYOZC2AOnTk4zPkGRe4WjJTpcii3xIHpEK2cGK11sRcA6m201kOECrVrHfymtb/1A1fZdA
4f1GuK3f+r4Jjh/6+Cv0bP2uss4aVD3hBIyYPsNqtvl7N+tXf2/89x/+MvnW761/Xb9amWrrV963
ZlCOHtZv/r3N3xv+x/f+416ToqRTRafmX7/eN6BtsFLAUn8fZ316reOEPqQnRr9yerH+Eao5PI9Z
0DVUmva03nnWeWbxzxfF+y0QzB0NUc93cPcwvdhK1m7VwiR0uCHFbbvCucBhh+1pxXatf48c+wkv
Tx2sXC9wIPp+RFCEbbK/U+Nb3zlMP6SsIeyjiqFCOEGOzm3EoCYCEVApNkoxjAbrN9c/6jqPfQM6
M3IUQ7mjC4Z8JMxIkGsn5y7KU/du/YrlFCFCBXNh6rQD8LNLV6FCE3Ok362Kf/hr+l04D08osIcA
lZa+g+7/mbH/ViEHjmOEPxSwAKcvpwDkUzCtzwtEZWq653OLqEzlKFIoONRCG6+rNxwADy97u8yy
bSIxk45nyrG/97ufd+ls4HWZaz8iiWgbhcNW06sCgFJhA0NP7gfBUf4IqoAhvxpm+xrO8hwSpa2H
ShUwVTY7QAltSDOlRPjPC4my1YVekiUUENCB6Cde02x4qgYSSHFVPShujoWv8R5CMIlO8so88A4d
JVmXIYKMcHQLv9WW8GC4SgC47j6zx3PSJjgoHfuzBQEOHcHekHzUo45ZONLktDuzqNz21kIdHkaP
E2HETCwviwKYQhH9Yen1l97NstOYJ/jea7cMDMP9o8/mp1s65lapFYe+U/Hba3ti7+rusyYtcRqm
3QRrhwqx2ouku1hp/9BWaPdEMZ0JTeW4YrPw1tboV73pHhkT3Jfd6A+t4FBqjJM/9r+hOg7PbQsK
xDBD3AeFsyMuByAlF4SbO0DUtfw4WSP5oJgmm9wQj1Ph1CzVVIAzHO2iSTAiV1p2KGSSjN2WG+Ih
Mno7TunrTfw8FbZN0ZKZJ9XCCDbnRLRGZt9v4pbYsdF9sWR0ilfMP/UYnko5GBVzgmiTuG21XTwD
p2lk0vMt5ocB0OvBSWf4ezWe0x6Tswm53HKj9xo90s5s0RF5jPfFYMxH4t78tsLmT/cW6dFw08wm
pAMz+KP3oie0oQlBx5EyaPRtx3PVGS5xOC7EqLI+VAa0+cLmkFmF3W+eAecVLfT2mVGRGRrho7I5
jSQhmP0xdolm3ZtqjEpOxRceNx1PI90VSXbESUgik6eLh2xxzoj1yBWiwie5k36cCh0a+IvaWUev
dnxjgO/Zt9UnR8NDVOk3k61xn1GJEX2iAi3JKo4x9BDThoeqkx3tVPSRsOJi1XUfBnrXXECkLwKs
4SVMAl0dDha2d2cUEOBbBDi9pd1cK4dUF4FIGEOQ79iXtFZDLmWMb3YXX2gjvNqhu+8NFgs7ri/C
9u4LzbmC5BfbxiVuXEseW2WcMbKoHxxcaanYKexb8UOLe7LinP5StRO9LCn0NKthC9fBPWKB/8jH
9EBgfIwkyeg3tFAfnM6TMieEH10D94DQY04qH7SGPuIlvR8046TkNhdD+WA/4J3syUVmTqKNCZsx
KRxteFZywTqTTBuAQ09tkaF7RKPXthGXbUjTRnsoJwIYOpt2VSQt+qUKuYy6/NDUzo95cvJH3XID
2Z0r7aU91qL+U3jIMOWZd9Hnc1bSRSiWaRd6CRhhpNj+EgKENarmUPdGMOvxtauKey+dIET0svfo
aVgNh/tZCp4J9t1jS2lg4y18UPMQgZQLvBdRdSj1PiMaob6Kt+2Ak57ewjG22n0IgOZc5ml8r4/z
MZ2U5NgV2WXssoq1UwMRZ8fN6QlUqfWiJJzOUnsIQvyLaufRbIryfNfN9ptlWq9TieGU04togUf1
FfCr8Q3K8IVKzvcGG4GpZc1I1fdL0v4Kl3urSK819AuWumsyjtthofcnCM9luLd1LMK7Bvq9tXXo
bJCRg7hDebo1BpQnEvOaiSjzI6N+AUK1qRgFhfOBnMWAXBAmHJwRC2Z98PK3ejVcTdf2celf1JAj
DgI28KLTEyKATwMwYxKKh5lASLefkbxsEPAV21rL/UxLtrWb70dEHKrZf8JTpDdRo/jtCu/c19aH
KXsZCh1GWutMShQfQhBTsoel1e8rUV1Jz7iVhf7IbMvetN0xHIoPjwmhJS9pLUoDOCFKfO6EscOi
7I9RyC5dnLtKsFu+Y37bTY5ySarm0TVJ96iz6wztfuMJcZ8OPiqpj1inDMbTfyhV7W2M9CfHroOo
460nXZe2llVjI6csJ37zYWrrU5ZGzAH6gzl0d/I1Lxoy7Bf9J0rIi5ZHZz0ZH3WIQKi/aLQvQr8T
ZucnefHkqPm5iYDydmyx6TZKM1R2WplSkNOmMtPFb3Pn2eDMBVizv+QLIvN42qVN84b0/FTQjyhN
802+NfKuEmc81KxsLp0xvblP3Z8mChNO7ESONcN76NqfU+1cW9/0iGCayBTJeTv6qXqf+QyNJNK6
2qsVxh9WC+QMw1qYW0y8wOZquXOMFvuuUoAiar2vZVjKbRMxF7w009QClxZ4P3WwnG/TPAjfoHWa
u/Uui8EgTvDlKu95fgbrJHFkqLfoeJpISEGERPt48Z6VggkFy1K3h57IUfW0KOXij7zwc87KljhP
rVv8KpforhMXl6ZO3jaka9YAovqFZpLyq2Ul61I6S6ZbYCPRQEwyub83FGKf77tJP48KYuMmJW9Q
q7PnyZr/0BP7Qani11X12SQnN+UyLNmutvQPjuiEs50Jra0oDhNoDpIZTtAX0bZq2cDJFmoTDQ5n
tGJO2OMB74pBjkVab3PNuZhzqW7RxqOhkvwIB4WJauJMpL0GJ/lOkuBGSFqpS255/kBdHfkzwntE
beGtnuo/FcQ3u5NsCi2yfRXMY6FYp2lWD2lVshqUnZwyVX7nTh9kMnzY8GJoVXMRqhkjVoumcnUu
kIgRBUCuOpo04ZyndvyKB7Ln0NlsW4vUlrCsOEZZ0fuocK2Rm8JglfIAgfgOZF3kF661+GrfNdve
iQlWseuj4qSvxsz5qAYoU0ymZOKWlQ++m3Z6k78BdHNOtkbnOFWe6XA/2YqBf0JaW+2JHq2e8c7P
452Was8zRZLsvGQ++gcayhwHSUQWcz8eUkU9pVOG9z5MPzUtfLMiJdl31fDel0YEzUadNs3U3wQD
1HjiLU0uQizv6lQS61aypxPsAP+j2FsKO7Zp7hUhfgw618iYFj96j8ZpZthWgPkUCCPtNjbXe302
uObH/n2O46BXc4ZaAg/LgvBhWybKK8puXpO8flWG+d5O4tdC7chAAVQyL5Ahu7E/pbq1H219W8z6
YxbSN3HUiJwRgZKUYLyNuQxfnkdfxbeYdW2gKF5ry7uMhfuKW982sg9zob6m1rMdulJzwVk4K5Kn
dKphS5gHU6/eh/5R67aWq33UC5NX/pvRRVCvb3uJ8GnGwLaGF5XpO3zsMSCccsOMl65YLU0mFqkY
uIZAHOzkj7ns3fq//i2ZdASQjCZz2ugpcye32LZcICoPYXP38t4SRI51BSwg/tUQIPfvH9XjitUI
sYi8icfsaiJZk4cTlneQd9GXzDlDGQ/R72bujkpe/lU3St9IXpflIu83Ageiy4hsbhzyGH3sOoAU
MlZCnhXURJKj+22SXdE1N4LGHL0zr8wCjQ2pim2/4muD2LD1a/lv/FdhYQH3tDegf67fp0jV6n7X
pDQs1I8RY4qyMYx4/T/AmgOnCuQ4+waokadEG4+flzepNCeQX8uPo8djpaV33wwtuD6iSE+6+cg6
tNXo2A0dPB0euOzmjBElbd5kfKpSnd7cEHT8BAHdHn8dCo8WTskHZ19Bh5e3kI9XxdCHRenL52q1
uO+WIrwZUNnkg1dNv6vkL8Dg2simI7PkqS59eXfyecmHVeSvUxbfvzv3UVv7iNOW/OnYVR8bJtka
nGn50jQjjJ5//XryJfz3r+rxrPSJao6+WY2FzCbMPGGwJiZzx/od1IRLQQMnK5Xr3il8+bW8De4X
OicfIDh2pqDFwU3b7PvmSaRCBAi3IXdHPNLG1TvYyxTtHWN8J5DfivhnsDwHeZOqS/yl54RCYK+p
5Z/yrlQ0+YVk7dN0n5vmYxTlRd6lvI0nHvLlUd5CPqdS/Ikf/v2kIr4pnzA+jaN8KB7ifhxSVupl
l7ba+nDy7uyxP3A3BsxojijP3nIY44LqJcWrIc5F81MVDLHcsrxMOo3FJlruOoOpXkkiXtk3tT/o
TDoiI/ki4fVq8KkC+ol4X7GrfRypCtv9fFkH+FWXfrHdXhXwyXT96mCJi2uU6t5JxfXWMzHX8SLE
dqpyLdGLVksuRTfu7tNQJkyk5lfltUQ7MM1ehJoEZCdtyCuqD1ZD2midnuvoV0pDj81Gf+K08FEM
U8HA3XlcZRDQGHouPrKCOBRBXbW2Zn3FJkMEaeG0pOXOgoN8Wx7JqI/1Ij4aUfmCDe8aLgD89U7j
3DSOtBvyO0z/T/K/wqv1XSVlYlIK1iIa0tN2CQbcby0TLDYRcg/iL4gtIkicTwJO621jzT/wqw1M
amhRqwmdbwDdO+Ku4f40zitOhXejdDA61s0258Aw4qoYqttsdaT3UA8tFk12W2faZMzsGebAMU49
OhMAr1luWDAq5IpC09iuqD3dSL2u7W7cBNxSELil+A1IN0XOKzU5gaFhRxQYxk89MQ4zPvGD10A/
osfK5U1TeC7mS9fDOE9zcR/lFLa2HJmpHQqKtsw+zSZpdxDZoGKMPP/yj3AFw1ojf0c/sVNh/jN0
0WjgNtoBktC81xOo0Wq4q7vqR1lpJdZh6D0hxITGMKG9MGjp3F5szV59qXJ62gzTbqHoGULWJfmU
DClEhKOxNjjrrMNJamf8jfQO0OTnWx1dH44iY7+EGJS8nG3Yo6kyj/PesEUZ6NNwUqvcPFaNSjwJ
zYh5TIztKIeZli7Oaws/PxYAk7+VVwKp2Eat8OPwuSbdik5pSC8bUku+HWHi7XLxEoUUqeuF7jog
NPvS3jUaaANzCvug4CQzO0OyL1uGfmVRtVRYzJ17eclXimNzHoeAYtVne7aM46zwrvZESY0ZdaPi
uofSmiFyUi0xVrEeVefOE8rbEk6fibvg+PTSYH3oekJ/YWcKQBK9BFRsgvtVqa8tQrGQMyAimQzx
8JujoDxXOugY+bAic5NysLK8T5dk9NvIPRUJ18Wo2m/55DbAHWic9rkVDCAMkAk8hkLM+2TmJ53U
2loqFRWKsKshlRkja3RKEi5knVXJsC+t+lqUtJpjED8bfQ7vwDbmkOaOpKmA1vlhhcLd1HQ3bEKC
0ULH4KSmTypOsZvTWd+jaTh18LzDSf+pagwn4jGHJcp0ZZ6WLOjH8mLEUHpDNEUob4AWw+7ow/rS
t/EZRMaXm997HqVRnTegQBS6zvKzQGwTA71iekXrgiPXZg3QMigzA4cITe3OnnYkmxk7UYx6qygh
bEtJ3/c4VQ4UV5VUIXg+FHnbdkluNkxfjXrfyZGIdCPlEViUFAkZce9sQ7hJYLtTGpk2CYqMoE5p
ntz1Lum0jIvWoUGTM5ej/LhlFExbsuyZIPE31RRk9FnPBQpChj0MbvgA94TsdL3xZqUc4EplrzJy
zAZxHux6x3YQqFh86fz1WYCf/LyIvtx0IsjCy6SSxdOQBrss6OJKg6pMPsgYuvRWtR95JW5tTlYY
oWgcRall5Nx9ZFi2dCXdIT7Ahc1llrt5EBaw95mfrcKcZWAd5kFPloFugl7xfTSHzGk5o5lx5rvJ
mbMHXSR5zp0i+m/G4EK+ym6Q6i+GpAuWXvyujDHWNIbaep86BO85fJ6nXdz1qm+FbPjd4vXntuME
qk4/4qh9j2UbyBpQ8iSx1WxcqZFBhHLVFnpEJb9hM0kiSmxk2zSO2LIjhJVelPxGIGYwVCWsPqJF
pkRQoKjACchpxsPYk5EBE9w7F4obVJZ+NjO4yIy+aR1ygdgDv0Qi3yQzLGH2ALsVtWh3rjBeqtaT
9ILZTwQWF1tD6SFSKz96tvloCOuW2vpn1bcfasoMGXpiSG+n2yYDb4Fncr6Itrinv8eMRNPewYQk
qqsnERZNT7eNsgagtSt1WnLM1DecHszeDRxmUgXDOeIh37LJ26cWr1zjMNN2uq8yda/f4qmx/VVW
X8r4lIhjafanjNjz3TryyxP7ftE1Aki4zFup9MxiB3SLRt+kGhDUtA2ikai8yYmdLYfsE46A3Twn
X3IoaLvVW6uPL5nm0azhvDHMXL00gkmjr+wnrpvnErqRSvBlsM7OCKiFh+r9bMbl5wgDeCtSZp+1
R1SmpYE6GPL0v0BQ1jzhfwJgJEpWwmSRVoOuWHGy/5R8NxjniPPCMksKo3yz16Eok1/XTUufHfRl
QRwK1Y82oqnAXVq87apdSHtepFJh6i7lUWrHwjexsUutUk3Goy8acVGkktGJKItCzzmuf7NC3OMl
Gjhek/oujmxpZYS2Y3DCAdeQ5j3nt4FxpCcHeDV+Dw6gz0vE6/YPZf7/g3xjIZr/DyX3969tOJKL
Cy2Xf//89ZyUkeTk/B9kXKRYpoQicUw75Cwc06Ldew7iUYWtebM091n1JWbwoCSgQPxzNWPDPaG5
ECkfCE5yqAIoVwT6u1nKfGKUAAQLpV8UIb/qVhZgi/fh1gOCEzfoLV69dRelwbbNEBSQC2kc9bh4
GZqQDwIS5FBJvmTZFMvrFBcKa4LB+/GttZcCh7KkFQQp8UKV9T42rNhyhStsQKZIK4+uSspHFp+q
P3WyPDZKbv6XF834z2hoebXwi+qG7Voew93/eNFcx82cAdrXQUkMBHBVeF2YUTqyJFpnuVPz0umM
xVYx5SqPYOpyFCbtOLm1cGA5O8LDzGkpr0OpPES1HqzimFXWtCwsHo49kzyb5KesAzc02FxCsRo/
0SZ9/1azmcbroDPHXTgiSXFDNCaHJWueSOdmU42PpOpGMU1p+Qn8/18zzv++ZgyLRQMXhouS8X9Z
EDAOZbqXRO1BVVs9wJ6phC5RlTHbREGwAMKMBOU2a4Wq4+Js3eS0ivQUg7cyAe6+T6WaHHbBo1Ut
Z6N2dix+BxIZyMMYjm2FxHItGKZ6fppQGgi5qURmcZtdXpnS865lXvCAGu0WNBCsP8opLEZmRBgy
V+kQll0kcxwr8gr7W0GK8OhgR4pclFTphMID0oCjlod0mVcdUjqaGNnb6mi7NdpCubeZsebtrcQ8
rkEhbjRUWw2+b2/QPko4gu+9BvVndlNDtEfR/JohTVic1sYPwO7KuKqiIM9q9OS843rq4R0FON6b
xxol1n/hRxEJIS+5/3sBc8BgY6bBmGFAsZKYp398ji1C5at8xgOfwlzxB4rVPT7XydfhiBbl+GAv
toGD3GErrTGf27XuN0P8xZ5c9QibdWyys9TUVVJnVdblieTze9eKbJIr+SElKX80EB69kvnV96LU
akcTMChok3SnaPovdVx+O0l0Q3sWwE676h6At4yFo1BeaHywoTY6MxRUZVkD3rkVzn1q9relqKrd
DNMFu9B7LXWcZkhvSBnIJ4tnfNiO8hp2MWEOVT8+es6065buRJiTGmREnbky3qnURutkIXfNMqPA
QR5uYu76PBQTuT4DXACrJCFr1P2EiIiWXt3BgLpK4SXJjKJVJZ4W7Gg10m7M1WLH0oZ5Q9ykBt+p
bZqdLHhSGbbK2YwOBbpl/JYrPtRXGAMUaXaTf+VeBGaQtckyqQJXJdX67zqFHLCMJ3WIvsoCRkoK
SVZvf68FZVRUF1thgtmUPQRN+cmQwi08x9clbM7yXBxVyU8nbY6eCF9ZKW/yaMop2iCelt5QnHc/
R8/6GRLqm1k9kt4hxDriNXvakOd6oeLyFGqERcZ0L+JdCoOo+LemElOmWdmXOUxPdVGcyCyxOSSi
oU8MqvDF+z2X0RtBWIdVqdrFv0TUA8SV9xVzhiBDwSmxRFhFMXHcVHYDOWz8ExM7tRc7JeMkmtTl
ubGda6ag4JWqLllxtnmrSzFIvkVUfnbz+OhGFgEy3/q2Xp47yoHFBKQs58imPiRoSOGsX8mso9XD
Wm/GjJ0yle5hydPV22IJmD2hvTeraw+JcalbGKryKEwlu2sRRgZtbzy5ofgZylXIWXhwtavfklr/
uX7A4wZTtFVOT3FKBGhbRRhgav1SpVN4RxS7xlxFyrUtP3GbHzgzL5ahsNhw7oEtnO4tzuSu0lDK
FZR/msexSHPU56kWzxVu7Vn6JjpGyR3HY69l81fDnHBrM7ySxZv5oaZtGwNixHrs7hQaJ4MmQ6so
78GmMnHEzI7g/RhDBuyjX3T6FWW9bOP4pGkNuwczo9xwT5WNwj/tjOTU8CKbS4VIoix/jsWCYR8j
WzYyuGYy/tpngqge5GmWApF3zJJLqo/HeXbHg9ABKAJntskNH8IAQxotiz57FuXAfqJ61t5c4gu4
hfSoZHbuVyHUONcdzyC1Pqxs1l9I5M6MbDgrMV6wBRNL57y6MWhDDuAqxgA6Tgl6TzUGVeNUHe2t
koZsl5hBGbcAbnRj2HFCJ6gMY0Xfk5nawcOd7L7whTfJLmnHSdVkcNdVZDsi0iwPDkjmVZ3UYesB
2pvyTuwm8Lx3qMoIA67qIFOIEV3g2jSTakB4Xe51uub7mBSp2CjL44qFXLzlPi5NSVnVL0qvVdxd
teBKzvYLPHEEXT+rua7ZvGFdj1b7Nel811LoMfyFTjoO6ZgrjpKxoZbJCC5dfVqg8AXI1w6VSj5f
bBtX2xPLnde9jXVi019CijLOtVVQwfMlRJS875K9iLMJvWINbpJEPyQPYHKIvj4lTurcNcvX+pdW
fmf9CkcdQ9DGRGZbzumOfdxCAOjeL4jXD6bpeKewX9K9Wxo/ktrLzoSTxMDciabRCovR1Kyeolbc
95x/DmJcHiI4DIc8zTWcIz1y87wuTrlSAqcfkmpLG9E6xYN+QUQHM0E+y/VZGA6s+NJov0SIhiUU
ZYP4IWGk4s7aNuQYuhWjYRHYNex1ojCPdg7dqKsz2GIp8QgJD6eK5FSqaneochrnGsPDnUH61alF
IXhyi7e6R16n4zLPnMY+VbIICTWBnm5qyenrkycz6roDgACIarRUMupOBi3Tm5eqwZLM/qTrv40x
zXZpr5MaWHfNaYq1zxpxelBA+j3F1dRvUMhEgbDnXTYNGszxkmEOXcLTqJsOsG/GhqzFL2HkvmXJ
kGCyU5GzhJiOCnvbl5whDSM9jfOT1c2kfPFxiT3toiscLeiYoB9U2vQwvUQlJC0XChlPoF9IWS7S
UNsjchr2rZbfRf3c7dXC5pRc10t7Z0muWR9C6F4YomzTWbus7FgE9ukxFSHaY5wL9Aglw5ZjYYbJ
5M5lpWbjSR1/vY8IKS9xM8a01R2oEnkSE9kr56TSo8JhDEc8pVnZanerAjhrcaIA/0CZpZC22Ea0
1Z34sFq4QO7QAc6Gr8hGr4Ng7byuWqX0ZiCv/g0u9hUIyetaXRRQNH3mZPtRZ5wXde1PMr6ywGXc
h5I7v7kzyxRAOF+VfgZL0GhPTYBv4W6VRufTlOxjDFWzhVu9yT5mgiNXeXap5/bWoZBmXNfwYcS0
NtrKA/qoYH2Wq2BatoiWsLhMsY+o8U6LtQfNrBGZUK8vvcf4q72udVIzs32MUbEnpBTiewiPWSEv
TYqdNRreW6tcnuT2uWrIMb+g6m9Y+/ktyPJMn5eQ7m/RZrdRSoNVZOeU6c11qYub1MNK9TnU8i8X
YxOjxMlvsQQkmCBDsYi1az5Gs8+uTyltc0/ViDRH5Oc2pLrsMCGCf4CvUm+zOr9L6Stu+p7H6ZA+
ZwD7Nkpfc7TiO6tJZokqdXNbtf1guDpSSALQ1+jUs3Gv9eN1ATN0JJIP2K0R3zf5KAK1DVbP1ioQ
nhpsBI3KWRQ0GDKyGmcZQsovo4rQlLT0OQuD8209LURN2MWd1uF8TYX0oHr6YVIAmqreNbIWZpX6
hdMt3hB7vFood4s8+VrqnM8qI6heuWYTfTPbxjvQzDfCF4DRqPVOn+tLTfRbOdsYTazDeoB2pNq4
b51H1BKPY9EawdCi4uqc5piv3TTpB/SUYxM2FzWnfwOhDksEGI9e3LVe5S+58ZLLhmYl3TUKYbsb
tfbgXvUULcbZ0tFNcdIfWpwv/D8Z6VXODihdBqHbVK2zoA7poukT1GMjYyCDJSMK/wzxSF0srwgS
pelFUkbCRaweKKLHzdpsmUKJxx3yH47X7dOk+Yk17RgxX8FXnI3Q+EecRDzp9lj0yFXMieqpjKiL
bAwDBglHWHSLW6soQZsrP9YHiKwQQQ/rg1FO3Sa12qs07ZisD6y29Q9Ze679A6AufldbkS/r87Zu
XjJG15hkqH0LmjZpyrE+Jt8J4DQJDaPznM/GQ61094mDCjpsUDq3xHSoUXI3ELfAaJCXzlMrjDPp
gwXfFoE8fcneuo4AGbfR9EPV0EPrDi9HN/L2RFZCxOPMDTW6z1t1dn7T3ELPP0oTWCHkO2T/cQdP
QI5LvHMnraiJtCKFqsFTM5nTrUdEhbvwnPjeHaLfSnQv8JzTrX5VjfCrUhYoL+gnYdrBjXTAGmLB
vIwlzzWc04jpkUOC9yAec+atrD5YXaZ8lyjRB0R57LxUqWzYO3t2bstY3wga9N7VovjSdMwC8nPb
afGTTcbz0FV/sjADMUMDpKDzi69XPWZz83ugc2rI5zhR/1ZOn/qpt3Q8RQ/lUMnpo1gEXMSmOhaG
jlzMhrQ75YdR4aPjhSaZOcrox4OBuRH+196KUesaU/q1dkRclA6RErZbh0agbzJ0X7+txOQCDNqL
m7m/3Ml7oAe1k/VSPPQ7dXBDqbXiFZDWIRHdSuj9u6XPBpp6p0we2L/Xsog3ehTpzZuyX24U/ylj
8nJ7t8JJ3Zd+KCGjkxbMMSd5ROIshy2+iZlpqDFSVBv7SvQccKTnrlWQNA61E0jTijyPyyOJNXO8
pibjQbJ4W6OfmQWk5dVfnxq/wC5jGJQOj/V8VMXs2oTQYZ6BEOMM3nU1Tq0ODE1eVPWsvJY60iTs
1GsDbu1b67JqJqEXpMCI+wagArrSCMsvhV8h+8zmWGYQkHqcP8y1+knDZp/F3wOA1Z+j4nPchKi/
NGdASitPHabubpM2GNVjA4gR0pa4EKxi4n1+sr2Hfun2hQCfpqE9AciuIcayXaY4SQ6bLS7ZWl57
0+bNsE6pGR01U7e2RuvkQWrbnMcQ/mPSVR6GxX7+H/bOYzl2Zs2u76J5dgBI2IEmZVCO3pMTBC28
93j6Xon/hrqjWwqF5hrcivsfw0NWAYnP7L12VxUE2ChXmejAJbbye1anbEoPOnZNAKwc4Tn9Gn4y
u+ImKo7m5FcRklbous4eZKfR8SmujlgtnnkSEdmInXbKQP3pKg0pH+n21m/BTDhxRxKWzEjDn87N
LSbztp0Knq6cSElOs1ibuPYdBrRaS3GQjua+DuY7fdYRYOC66BevOMlKIzZgxkiEWeO8GkTH8Gha
hDW43Q6rpyhu1wXn2uQaJAxW0rnqBXBDUH+bJi/fZUfycrnctCM36uq6DRz2lSQS9b786r3pyRPt
tOtMDGrxVJinRBvxLdo/JTYIv8udq6pAQAvUfYH+pslTGXyZZcTsgZCQLAyOK6Zj7gUhTeZLBkmQ
+NwBY4ma+FihieevdYsrZtNnx8N7MHGENvP4V6YC/aeTctOVyTbL7pIYlZBL1VQqi+HqWV6dJ9FS
nzjRnjyzfl9XbvPMs87t5vfF068SbbkfcviwSOEZjHmpUikUu9pL3texFU5RnqtR/wUM9HZCtz2W
zlNXTy9mVoB6s5/GYLhuSuvgqv61Z1SBagzPluI6BKEo97lyeal1s11jluWbX/tJocFrGAWAt6hM
GfmQv2nZ9QbHgffPky+pmru2Z3vMNtNXDsT17krl7Jt1e3ELA+lS+myG/ChlUhPbgYYu6DaZKu9A
8RrkmXMj5mojsy411KKoH76gjpdMwLUaEthLZtK7d1xcMrmLLe2n6LkvibL0B5uT08uhHajJseug
ddU8ZB/qkeym4ZdISqTKvMv/rKR1RYN1trbyRPWLuAqE9bhuetfPEKkFu/qEoXPDMr+pmlPvsJto
nScWTTxZVI1UapxMvYtdDv31aZrgxallvNDE72AOb10w3jMOY+GQhskuOhKDRYHAAGO9GkRDIPR6
X6wzBMGChZUPX5D5JPFkzoOqmRFtEjKlNhfrAquzPgO3e1y9RB7W5o1A1GgtSbub3HBmkLi8RCqH
1Q0iv6AeZvbI92oyNNxkGUmjs9JRpIygalLcuOuJM16HmNDcyJzgDJgW0te5IKue3lnV0r2Ep0AP
ehJNcee5ytvLwatnHL4tNVMcChQPqL0phKajVE88F8knVu7sTtVjspx2Oega5ReEDaFmX6rS0ik9
13c5iczXkbrTnRj4rBYv/dlZgPCFqcZeshU8xSCxUu3oQX+ZzfBP7fqA692BJSGaNDmsX8tSW901
0jlp6ica/79CYImehHN2+eS3q7E4V+c4pz5ju0PWxod1BkTe+906b55CHcEpOwm1dUF/Zm+JIW7Y
4FZ+gvewHrvFVytMpGbsvFw+lry5w9781tLcLrX3jPWBxQWzDBT1xnWaRW/rPVTr+ug7U4NhxSnJ
ayFtnFxMBMDZh7LE2VPJ5e+Gd6uR1lUGfOXmdcRPxpACF5N3IE2CMkPdme6QfTA40hb64PWk6Flo
6zNsUAqlKTHUm/GyrjiWHChBZT9C/Ot/rbm0oTry7CEjGl/OR0FLvfEYXcBnYL1UZH/SKT7ifLyL
vRm7Zaiv+2/T8WuJ9nj1TwqX6taoeHISbHBFWBSyfyct/Go6mPgBSpO+QV2sc0xt36nplCpb2JHF
u7nt/NVVqOo5En+xj+bYX5VHcZWNWAptaSaMjGuW2sincGuKo3RISsEVtC/igLFxwlWrbizWPmdr
Mu+NkH2ZJubRNzE7j5V5lGH5twoGkNizMy263SiJhvloGgEGnkYtXnoKlND+wAtzVG8ZJ92b5s2+
amdi5a012/wucqiO1fJbnXpJ1e9R+xc0R6HcjFP2o2aQY08NuTq4eX68hLB0IDlwXbsp1mANr4+q
0ytGvz0+0SWwTiOZ5tv1R4iABW69YtnUZWSjC39cNxiFujYnN3hauRYpNmuekah/u/BYwgRIK60n
vcr48GbapYz7Ki6Zp7vh8jAJFmc19CJ+H7YAbUhl4FcNW2EjBsbTYuI2p4Ug1EevH+bMrul4af56
Phavwh/bkzwvMBJzWazFCk6ou6Jw8dFGf+odVf9aJBs6MuXoaA3tn5k0IVM7tmfVxrLSq4IJ8mIV
mb+O+TUaU31XNPlPn8XXqnJaUko0als/S2JcxQXXDmuVF3DFexngEc31cdwYy2vdY8B1GHTYqpCw
DFOH37Fc1jOjVb70JEHQlOKfBDEtL0Ez+YzF93y7NHos0/+xxVPZTL1D6+wyy9UhLDU2Y9JyWmby
wvYplgq63TDfKfIFYyLWO8rhkDfdr8bCQ6jUOmNAB57/IR1luEu8X697zFPowExluLW6YYeWDFIo
aC/UGMO3nSQHdbmvZ2KaxPxzfeKv+xCQikczc1gpUYKtZaYWuUj5rW+3xALR51dk+0Vb1y2CMzvN
7VgL2JjMwFdkgRtbPn3UzYoq0JUpPpqZ8pYWZqmcGnK9fyLpYOBgzLvJs1ySOBJeqdrLdNiHVuFy
M41psG3jBhWf8zzXLSRn93kdJqxzDNHOIUog43GFYzTZjNo2bVF74gcaUo5R14vooaVzJhDwXkZc
OQsPG3KJQ799WgBf7lIohH7u9tg1/mYTAFIqsJ7WlvUYsQGHh7hAzOcaIPqNN9QbdL9Mj73CvORO
eS16EwaJPX+64+/qUg/qFHmJx3veM6txaVKJurmKcOq67sCjYMHX5Y1GvVXCgI6OiDF8RVwXN1EZ
MIaMOIdkUPO4jjuWCudI79mjFTu1fddIRY8H9agbqxeCnPdqspKXzGP06ljTGTmkICnx8N/aQHdL
+yhl/zKASt8afD5pmgEnxTWM7b97E2xtx14SKDAR0FgjviVojp8l/U2r8jRnGiUgsXkmpNZ/BvWo
y97nOIeFzBHBdm7YjovGWYdky3AQZwhMOnG9NyuEXGNmX+JAm5HUmfe5Unxk43BTN8bCvia+MV00
WM2CDi5X4qkqpHi3uCsZzu4HHi3EkZkkMTB9q5mS7jQv2K2Si8526Tyt8MqmSNnWHudxsPw6FLZo
c3C9FA6U53+2rkv+lte4MawGClDj8PWmxNpxhyLsSu39Kh4idpRTP6Q9bQMOJTPL3iZLriqGVh8+
k65VWVfL1mk+pMFC1kKSu1VPcrUTW8k7sc0CpLb4osIUf8LU9usAhY+6pip5XeEqcVpfi3J4VM/N
Gg06g/v+AqEKG7lq4RO2Q47Obd6G2XfZv65H6HqeFclHbNMUyAotpfmaefEhIHiUUmuqN1PTXDvs
Xn3a/A8RWXvihO6j+ndw+8+K6E/85CxXMoOSjQCCdDs5GDBletWaSpzEQbOiQijGqw00P+avH6q7
K0Lv6MakmyPUkaTkEn97qJcrY4gUHqBlXoN+2Tcr7yJEcMj19GuFcuSCEy5Xo2k8BOSqMbIMA/fJ
66jAAkkF5nKcq+mXAxRg1XSMS3Qe3fgNxSHDvWmzjjkrVj1b/IQHb3Di4wqGWpVeZFfKkOfAKhxQ
y7/URkTrhukvkicqo6APNmad/q5gIcvmieKVkrAH+don5m/SZs8KYKQemxoJGOiCmx+3bK8RUf6s
6zrUfoe5rV4XlzoI6k4F20VxG5hyKs0QeSTltmWzG6mbr+nKJyyap3UBrIMU3zKg2ZiedwcL8Ba6
PxNFtaiyIJfGXfCo2qdporwvATKxkmSYNziKYEV1mCuJX2/m1zaIdIIGxe86HDZsZSeeBsZT/ZYN
CUJWi89db1HCk7uHxlrBdYYQnQz7OUxFvT8gftuuFymLUQIZB5vURp1EStjMfYR6Vr37XNzoelhA
5l11xZjwSmmVcC8c19pv7d1KcRPnwX5x2WlmdmzhGXHwfzUIHxFmSwBNSHRjWOcpaGj7VTc4klGb
fkVKUhvpzd5rDVak1CGycR9cetpzPFSvne7WO9Y7W8/ubtCaIYRXKDHVpU0KiYTfzyRU6l0ppYc8
Ax0gGH6q8XrZPrUK/L62N50ija1r1L43fkhjKXa99ZNZE45ChZNQnY2ajsY8AYsWHoOcHGyJtGwZ
v+0o+6ySgphIQ5LBvZ177ToqF6QCkv6M+MAztE6O0cL5VDdEkiNNM/DVqCp6FcClLZWWs8Tv9S2U
aD5o9YNGqgLo+ltxtJu8APbuQgnR2/uV35UuPK5j10c379IBkuDHGUkUG9LwtiSkF6i08IsZ47TB
ympb9Rg3DftJTceX0vkpRPOpiFaqZ2Tx8Yyn5Vhn9Z1iipSxdbUw9GCITM0IfX7beI9gS99wEeLD
5CTnuONcuSMC7WllH2bq2/fE1aQJbV+neIhbRaODJJIfAolMl+g+rYJtz5RFnzg5onahEW2eS+b8
GE9jZICx3Km3cF5SciKS4cFVYp6yDCQLFEQwtFoyK14ybd2qrxJK1Xiud+6i6HqqB1tnT8wozpLq
JTPzb6nmp+pddqvlOq/cs1Oxrlvs73yssckg0dXyv1kxjxzzh5ige/XxSItAxoj1Jm0xywCb65BP
QzBkYmdTO9SHfKZm/YCFjwc6azz12wYlGtGzNLaqslJv81oRq3H62l9PDjf9SitSf3qGDodanJJ5
7QA78Ao4j9PLrA4K9QTHc5R2kPf6KUEkUSVA2cgex8HLUSj2Vk4/TNfwgS/53Wo5eEVjU3DDqeGd
WFSp7arxPazLW3vCr6ZUnkuP4rqp3Yf1STKg8gF3pFHKs99PKioRLtF3G2BhvuRnk0x19UMM/XVa
9O/qrFmf/Vaw3EiER3t0oubsKxRbjxxnY4TxXwAHY2Np8UWvYBvGRfXWlY+ztJ5WgpQqem25fGSF
d8GBp/CDMt4sYfja3Wht9F4J+VPdm35qltauqfhAVVWxPmyEixt0nn0kkW6gSlU1vTBuyFBFgzkM
p6QYT9ikbpHov7Qjycu465+K8YFgcPyNwn6qDUOySEw4utKPtb4VhSnI/tjErfVcNqRPrVMHXWcY
YFk4G41Q/n+i8S88/G7+vxCNddt0Sdz7PxONL3yZ/jud/zPR+F9/6V9EY1f/N89B1WF5MIhtRS3+
Vyib6/0bWjkmXRb3pGlaKnntP4DGzFc9XUO1ZduGriEzbHkSRv/zf0gbCjJCLs/C5ofO0rL/X4DG
0vgv4jDXQLBooFWU0rP/O65XsrBo4KkAfsApW6gMF3aEiJ7sSZzKKrgOvPBsOUtzzhzzKa8yoibc
Ijpq030s2C6KcToVXUP10CTIQRw1+vNKaA0dejuby3JjSgymeMY16hnWR2nymIrO2o9EmbJlJdEH
+MRm9OLgRKrkLzqwWO+Xz//0kfxvpKyGqf33n5N3imQ8zbDpMjXjv4jgptbiCW+49iloFp3CofMn
bFrHoCYBJ9BwmcauBAyAMgvIJoE4oXKehqWLkKlu6ZqW7Fjo2ksRyPNiacQTNEgxFjrDS9IAjbXJ
hfRkf+49/dnuHAbpfflYCO2Lh7R5t75kOfMBtRJjFxf4ph0iMhhPsVApICxrSSZAKG8PeenzFBlh
AdBuLKKnjoErMjNwot8wxovXpiHfu/mZyoq0jnT29ny/T7i4dSKheKG8rM90bJ1WaOf1ZU2RmtPS
OS3i/j9+2XMaQp3zsNgjCtq1nrEcJXX9eX2JYhJfAt3DUanS49aXNWFPBsH9FBNwF1gdZnzdzhOf
59x7eawc43dAkKJ6Aay8DVk74Vy/Ybvy9glL7nPUK/kKY85daGvaGb9feCjYjpCNRIMCR8U6S0ZO
OE+y5Vun69x35X2WTulZgSf8OM8e7Gwgfw5Z1tm0JehospOxsPGfS6fRXf6vl/XXROXsWnN2jhWq
V8hU7d2k/kDL5ddi3zgaUyR2CVEUbM85zVODYAxH5w8Dfp2RjjQAdHvPPNfZYIGf4f/NC1KM9jUV
NfZEQqe2thV0flgQH5KxEA6Zvf8rHI4JxLnldtiNYhrggVHkmXJhlNjVn0ba63tNJfZGyKXPs9Tv
tY5fWjTDz7OwB6vqQFLBfbxfXyqb5Qujm/gyCCu+9NSyPgPdl/WX1pcwnPjNfBG+Z8n7RUOGgT6o
F+f1pXL/9DJXlH2vZRj9UWEQOpXkyDJl3dTa5OxiSpJzVC3NzhyZUqVo7oxmucTS6/dDLS9N2Vxl
8Pwp6o0P137X+jbF4wKOb02Dw15PpDIReZtSwgkUJBxWo52cOuZRDI2NcsMiimIpOTeExyqsUEi5
iEgIk4zVemAWk9wPioQYQyrZLl/sU5t00aWgC/UhOOH4a2D8Wlm/ne56gnzOTQwApM/hX3nhLppq
92h4FlnEaQg0BW+FyCaKRxDfKHJt4e3SqZsPMG2vMk3gzxa13Aq2NydyIXuz1+FpuTN0CNL7yNdo
/skvmzQ8mnqNxxBQ5b1Q8YOVlxUkD9nT3i5f+fvOiY/LOC82OIzG6rGcKPkw/LhDF1nmOfG4RfMB
M56mqEhG7eORNH3Tm7aBDQSpBmbFBPalibtPe8nEeeqP6CQQpLoT+DZnuPRjlB2iuH4MsWjjkUEg
bhJfMxbPdb7Ajqy0BfkhJGybbAYzd/f0Vx6js+pdjpH0DcLNyD8DsgGpZRsJWWIFCY9cxd7BkDon
nl4XL0Vn5/6UZstpCL/LGSpSrV4y74H4ufmUWsxiPMrg7XpQ8sBkAJajwqut+rBM+X3r9M4uhy24
MUFjww9+arIWQAEq/W1XUsymLkzebppo//RB+LLKbgVD+3PpGvLkhc+IqeR5SouL3aXwvNNxC4e1
T4FppsbwCzYR3AKsCuA2V60+RvRF3lsELajQdd3XwuxFlmN5ikZ01XNQ71wCARjcI+9zY6XETOzP
riWQuleCwKgWBtOF9GlkzurWkgVxdl5mgjHJ17wp+7rd5m7wOzuP+OA+go7DF1/JepnPGflZcdMe
2O5/oD6z9zXTzHPomQMSXQdSeNhyCTf2m7AXvks1dHTMjuuhJzi5zYJdHxF90RLay9TAD1vjJYhF
Q7Jv8ODIl1ZvlIFFtL5XVgx0luxhSFl1G451Ac5Ss1fL91WhRSQtYmsUGjQocomTKAXMG2jObql7
60aPNLhoOtFMhVbu5mzH6HQ3Wql1jCtSYXqrZxApbYVoMbbNbBxrp+kAvXN5FfKBuKNpV9jadR7J
d/PgJQm+5Lj6tedIjadY4LaJ0kiy6dML69q2iIhbpbhdj8TYHWqm5CRnzZ1zo0sR7WWcdTvYWwv+
SnbTpdbupUE0I+shlhepUR+02fuaEryuBAXdLyE9mhYCf/as4bYi3Vtq6akmeY9FeLZf00QggBfH
1iiOzeyPXTUf2UKX6GqD2wymJ1zS+tXQEYVbHltNiaqniSlfoqH5cpqIFNZQMn+bBJMZkXSg3Ybl
lAr7mITVMZIj2xwN5XQR9TpAqOV6akbMKHXa7GDaI3NztpJtxJ70Ic6jJTsEEF+AV1eMa7ya3Kre
9Icl59tAeuDEOPEZX4h7G45z5iXkjeXGmUh6BMF0hfZ3EADk52QBeW8QNWTz5/WOXTyuz/lI57Tv
06nYZ5aBmgORGQG4eEcZOMYaldn4AM0Ya1opMVu5wd1oG/WjXWXXJtyALsvgYbhms2+k8NVR5ssO
oJVh589Fzz+XvuJeodqjTYaWa9n7oWnulhL+WJmeo4VmqEjD66VKdqOj59zn/b2mNdkBrk556YcP
q7Ne4kzCKjZR7lgxl6VupmKHzgIMtkcseths2rgf92XHx1/FidzHHfxGhn3YIOlzavYxVzUV22tW
3lrRQ9ARVDGG7juWAHBW6IpBOzJlgcrgOW+ZR3KVSee/71tpHgwMH1uHth4veEjO5ciGC4LzHUmY
xl0ejQezDN7QhLuHqhqf6jFJYE6Zf5lDZTLH7VXqan4Cm2BDanC/Y5+Gjk+35l3rFPYpIbB01/6J
tDPRQUMl6IJD51o6/GqwJUVOXxab5WfZskYZO7YOsZ14xwly5MZKg/oQAo3c5oISuA8qNJZhd+V4
NY+QJ9PIjaMN5USf6mvX4I2JE3gZoJDcUT/qWLmYLITjx6xdm8hhX9wyP7lTb+5ZT+8au+U6BTIy
sGq9kLRAdmP207oVneFSvBFYAAkCjK9tltddpjNNIn6dvGS3PLts7PcoouxPhy6agfbCIsowySBu
lTqzxutYzleVgy6K8o/NX8Ik3+JFVE1+7STbuuvfyib/cj2X3Qa1e9L+8KE/lnIgmz2KcEznd/gG
WGblBZrzRAOPbBLdoT+jsafOCxEKZ/pumgtkot78tZCLh3Qmwuor/bqGlBma985i3C6Fox9zaEJM
5hkGYku8DQPmFIvcDwwUaBjcAHcBRmdXFr9MV/U6tO+XybXxTxvXwh2vXTtt/LJrXMI0PF8lQkyZ
Sy2Vvs0Zg10n+QQXM24jvM2D6EBu58UutcFmhnl7p5ewNY0xtHYZ5Fml6uwPgTgVmIM3ZWyw9mtg
/DhZz4C/KV+7GS9Ez367sOE9Y60YCmCT6LKeDWN6YcT5VlTBY2mAAPK64auzheM7S94cvemlKpyD
M5nuUeJ5jSOxLRKgYmmpZuunrucOjiWDNpQCO9lO7UaS6wVPHdUThX7M7dT51mwk+1GftB2hSTdD
FR5DPmW/cLPCT5d2F9YeNDWT2a3VXiTRAWxkbxxp7oOQPDdND5e9OcRE0oTRdiqM4qKbJFp77m/Z
f46t8czz5iC93N7ZVv9XGTA/l4nrNR5RMC1Lc6Lm/HP6bCR/oLiQbjIyqfCuvTK8iPSeIOnxoaUc
K2VjI2BaHogreGARh/VbY5MbWd9L8c50j2FgQBk0GOiiKUxDq3pQgiWRac85fDD26VjSCQrk00he
a83alDZrIzt0l1ORDErPh2Onyxs4NAsCj3ozI/o5Dfpy4bnPYCm90SFahGlyhTfmi9HhAyJO7ZBn
kk7Oiq9B0kOxTu07ozOh+YxMlPVaApagftIWoDc1iLUEVt5ik4yMJZ3GqU6hVBJqBxKIZVOgI2cj
bXFDfMvJQBm7mbMaNbsryTzRELvApt3bSA4ZNiW81RqFZOgmz+g27qU1jqdGvxtT6vGGn9liN3dA
TX7jNSzS7NKCXWv8LDXubmTrpJwO/XlCuBMgazg4LZiCkJZ7kssOEoQO0qWFIMtCMeHaLwPgQxQx
TcQPPeWmz7A/2XUIXfZe5n2YsjKuyZxcFqACKCyXXZbdFlP9YuTsWAaLrV8T4pCmv1Hh5r+9OM4S
oSciNO/QI9Qqqk7fetCs6ezEQxRojY85zz0I2NL+QoDOtmnMp7RWbylnodqbtwHLMw8Vt1O0HpOy
vN+Kwr4tBelnQGNjhLvNjdvDUZ/6BpRubHyGBQhIqRu3xcLp5ab6pRbWc2bLaw38e0BCrpNUSH8y
TgkzMzK2wt+J7lg7cg2wNSkjZJRDcinnbQjl6YxMMdWabUwa8LHPimMow21daQkpFTYCZ5iMIjSH
Gw7HJaRyhHeMFb27yQpJKThXWzH9waZ+H+OU1byhv3g4G0Hhn/to/EZSUZ3EfPSkGbPVxHIGVm+7
75K4vASjKkp0hKrpmH0r1oCXe99lgMuip0UsszLclf2pH5nuemyueZu8W0OXF0SiCEn/xqzFKSqo
OTSD6OEW4EhHxZ3bzaHJym8rIC83tec7HLpgLDX2X61oN5ElaxIl7QPjVAueDCia3ogx5+D6afqY
wWrgRrs4iUniJRWAxfaEIVmHDgZiZOumlPBOTqY0fsUY7wtLji7qDsPEws32mnthh8+FjJlzIswF
UPUAdetX2v2vQS9C6BRYFh/2/MdAJAH6d4ebfoSP7j7GJGgOIr1hYs73gGZsI0uYycJGZkJ67Ah6
qWD0vEXF9pa1yxHg9q3InGJrNvUjX5iyCSL1vnXTN1xU+ypl00+M8rTTXIq8rkwjv+sm+1J273E2
YuIJQdPOguAA28M9xFmlsTRNHawMAVyU1ghRatrot0cASEVWAhYixTlJbMA5MoKz3EVEYUTkuNBc
koVObBWY5K1GhW15RNYicU5QC+P7WJYKHTRhk3Zu7CMd4EWPJharwHKj/peTsM56rJ+Q1QMES/3O
emeCyOU6xdturqpNT0Ey98sJZ+8bWx+er6K8wIhDtc8ztkIb0U6s3Ckjqg1lQb/psrjfwTTl9ldv
JFkCr+7VUC28GRD5NqwftkDMWKClxBFZSinJ6JFEJNCbC5gWYJsxyt7q7I1o6iuo0VmUPlYxytHs
VzALqCcLLgW7tF1kWncWwRebYlBgNWuBf5FrJ2r7l6R0Dq4VPONDnfeTB82TInIrG1I9ojK4F6Qv
yClIka+axJT32W29uD+YuslwfvCA6WIsAriL+qYeC/RaCUu9Im0ZdMO3YxGNjqg7asbA3pHBIw/H
71iPYUwb0mEjX6OsTw16eZ4T4TRNR/wQ0SYYSTlPSxelHwytESM6c7eajryaxs1UQzVbehn7ZsI+
ETxdeAha5LAKye/Z1Zdn8AOLKH4I1B1Jtm2+J87pEgW9PMxBxPjE4IGUvFQhmtEB6+/k1VfVKL7H
seUZ233EEQmMFXDZDnmmZW7T+ZozZOjFo0XwNpLc/GkObyvb3E854A+WTvyx8Wj0wU1DYAoEej8A
lvwB9g0k1pKiOKW0iET9AAMXFZk1LVvCQOWW8F9kiS7x8wKttXeBkODPkjeQKv950otzizMP1ZnS
lHBfJTafXRPi5uw4RJeAky6mE8jqNIZRj1J3DP6oq4abwpsf6i4I0ccG6Tkn374Wzblv2mPrlVcG
S8NNVg4TQerLs6ynR7I3bzvX1PCwRb8VLDm7bNPNOFsPVla/mJF5DwBTWv1LaaEk1uxNj/NooqZw
puxiOuljJ7lbgB37UW485ITQBGg6ijzA/xI6Fw/sWoPlrkh4MGTBe0B3I/qYUdV0sTCexVH3iw6U
rkVDzyPzUw912BPdrabuNVn+1k3xWmIs3C4k+1pD902smc4eFcgWXfld17POH7zuqSmM50B/FDbc
RbMUf203X7uhS8Qu6pYtV8+0Q/3Gk7eZvtOlOjqLE6o4HbzM4nMSGoKKFuGmkcsvCjZ0wBVLzjZ8
I0EA5hJEpWZi1dsNMfLanZ3Yf8aQ3jhlyqxMDz8j6d0FdJxxWd3ahfknRP5Yqp9ZjN2zXSa7HJmX
62JzRYFkIJKAQ+IkyG+MrDzDO7o2vI0+RaM/mN2Pbk6njHfxptKuYagYJGVVp5QyFfizG/hN4ek+
/ikSvoXtk5dN6lfD4Iz5Ph1Ihk8SYt+wa+eYEWLiLueZSrLG7GDp896I0U5FaSdOofAeY3oFWWs8
pZMXEejLMaPkIJaIoOQaoDVxm/0JZSfAwbbyQy3VbkOww4PykwZEXlgdOGs3Jm7NwMOfUTKj9eQu
zRt+v+9aP1v093LWyASp0vqQVsW5dHJ0uFCnd5PWXgJ7wUirZBAE1H7nHUqdoU8BrFgFE0l6czsn
8oXkG6pXjZ7uBnP/C2gRMsJpvHXD12LzxbWoaCDt2NupAjeZYsrA0PuVVZPYk0mAEWrAm0e8DWOM
AVhoXBP6vKSvbYIrTLQPdZAhs8ij7HHSzhxE9j5jo79On451WX6UXU7wRln6SPR+TGrdrbjP7Ajd
GUiEuWjiXQSp4cqNmp8uCr2tGZv6Ac5GBIswda4DinxqreVzyr2JiO3MvMF7SonqwkzDhnpBnQ6i
yEgg5qWbrmHTbsw8QzhB8869jSKcFSmrpo0jNQAKlR3vMxmO4Ob0+ahSdqbuJl46Zmm63EQ9kSzo
oY/aaF4bpA0ddLSlUYkjtCvMbTYzqOwoLfm5JUNbpBx9RdJ2MDNuJugMzXH5ZGg9nkczs31dxDB9
h+RuFh6WpHB6GiFo7kodRQXT8X3A/mPPGQd1qeDvVSP4miIotoCnqt2UeEiPXevRA7QGV0FuoyQ5
Yw+eL1TJHF9zbx5ap/mK8+kHKF55dgqLlXl2lxXgTdGSVT52ZOvgIBDfB4nz1VhAjxw3eClceeNg
YJ+Y/VzqEl0he7HWn0aBEr7h4WgMPcc9iRlu0ybXNTWSbUycgmULPW4mhsIg0oHGcblq3fw3ma1s
HyCJ3RguHYEZwHQDrHnfCt1E08J8jvG1nyY6MfVcvd2UVQ9jw8092fIUD/V4o4noBUQQvsxq+uyS
mkCQwqXuDasKF66V7xwAu1Jo2m0EMxmwM8NKs99CZZF4O/aaERFh0VDFyYSs8HmWt3HtFAd24qCL
dWc69k5NuR/BER8xGCWJCW62vIWsUGJeq/r7uND2WmOceEzUO0s74Xq2TkUDKEiMUOCCn7FOqgM2
PpYZHqHourjCkRJfHBftkhUc2pQS3xH1ct2zo8a0Xd561U2BtdmkcSZP+6BprBPyMCWmu2TV5ALb
P09Dwx16C/K4OweYfSk47StGs2gXUSVxy9Y/Tj8/hHPyUM3RdbfYbzivNqnZv+HCsA71yCfq0IN6
3dQd7Pi37nLzvjL6Z9rl4By4fwM2q4xA9A36w5oCGMWYlo5nRO9AieJ82YilfzDL8I7R0Uimxrix
ROc+FoMIfKD2T4EH3QBm+XjfjvFvnBbHjh5p58084se0fBnjiIEXt6TuwUxKJahptoW7eJysPRbO
t9gun/Su6G6DCZFA1vH4k3P4RmAEHUpq3i/jTM5kHGEWRC27CeL4tWJL4Ifza7ikly5kiLpUznuv
y4c2iTAMS7y22Rzsx96S11QQvUttSEzmvI2L+j6R2kgPBIkOq9LRIOLuNIxXTsccMyP9YVu5o7mJ
gvbspGm0bwyyxh09up5GENFW6O7dqq1BYi/pPnMCd6fnpMKnll91dbjDC3pDKAf3ZH1jnYWJ4y8J
6oZLkJ7TcJyrisQAx3xogbUCSqdiVt0khvUdnlPyRy2AhXnU/pqC7zNKKr8ckmBna+Z1g4t2N7jL
d96WhFIRviGD8gJV/c0cJVgxKEt9DmlfpGCHZBsdzd6+A2ldslwyF3BEic0iTydxKaUqj4oU8eJ2
wY6+cRqAsVrwF5R6vge5dtQRgjCvS2+CJf+muYrwXIa+Y3ufU2VglUIGziix3yVhnJyc5hfBZgLy
BCIu0LiOe9B0bqzgrsmleaXVxUOKM+Tf2TuzHbeVLdv+SqHeuS+bIIMsVJ0H9V12sjPdvBCZdpp9
Fwy2X38HZZ/tvQ9wC1XvFzAISWllSiJFxlprzjFX2eTw9Uz7Bz8gjBR9eN9OJhA5/1NT9K9VTDJQ
xrQbFinTTrsCPcanhVZNMfcAgmVolMX0lh4yyuZt04Z7P/agCyDVx/M3HWu3qlZ9z+pvEONHSc5R
PKNPE/mO8Vt3slz0+1xK7KxsdjKYoKmarneICsbSTtvujDEajkiDyg1mnA+dkbzUMIQDAaaPxmK+
6WtOAgXtGWDR9O1n/5ZWjrYlZFzvAeLcfKloVX+Ke8GzW7y5JoEESVdE94VZD2etxSYFWYLlAA1p
TVxeCAUFSTgUnKQC+t401sZOhuuQRd4x+6gJrd2muJ5A4RXnkINkp82440Rl2E9TGmC1DJ6zXMDx
TJS9acwYwx5hJLZtMrkxk28sG+aN9pMKsZXzlCGO3SS0m1eJxQqEtAtKOFlcM2Ngce8GDQJdfGeM
xZawtex7JEprXWrjqnMt+Vxk9CizfNj6vUWzMXUpTJ/mQnjkctYQr2d5dQuuBgAL7gUF4YKeWPdC
ypOQ9rdyYKE+jjB3Q9uOPmX6QXU/QJECeLDL4L41ZgxRoeZlE8NKqtC6szsOt6dKjh+cfmoOOqQt
N0RO+9CZ1lsxgblJMuOBNIwOzHB3MSwuz32u47umzg4eQFtTDM2LIknYinJ7P5QWmT/ZXtnykiP0
TbrgPYtfB5kdC5NvE/lczhbL91ZW4hANrAE7axAkLJVqxZmWxX9ayL2FcjYWWbDRC8pLiDY/+6a1
6z6lc/2jVJBkelKNc+V8Cdyq/E5c5MktCCtV1V0ao9QfnG4vZ6uBDMzppVb5eS6sTW2M8W52JUVR
yNIbIzOfFMJfThcFCpq1MZukEFaIuVRirPJhuFb4kxkcArx1YXwjRuVk5ERvckozIkcse1On811m
tLThpyDb4VS5uF4U79IR1GGXdTBoF5kU12oEzcYxr7v+bGXzvkOed+nGz6ps26PJ2mitF/ylF5uX
rKiidVHQ18OrGm1q4evz0Bu4UQfJnpqMr7SMxQlqypM3ZNOmH+Y3VhsG9pFX2JTpWg/LVKj0TpEJ
x4S6m1QoiAYZ1rONmKziyVnWN55Gz9GqZFsPqbyHX7sGekWB3Tv5A8YMSY9BE+60tTPvwGztW4rA
diuVlSImA4iZUH5Y4RytcXCdCDQ7DoJJMH++3dVlfk3a+XHus/4BO2NKaczuTJv5jXHlnXTz9H2W
ZPVZGy5m0XaKeRcscNrrNMUXk6CW2nXlW9oiAiCq5eiZVXTvio5r3wxGPHKsLcGPOzAleEGoqZi1
6QePPDVjtvhKI+tWCX/T5lzREhFCk8BdFXZXPdoxrROZGEgqkfYd+rA+MHVnaIwhlz5PWNDnISXG
Kr8EafngEm+1aW3F8CW95KOVfZDmaU7G/HLbGEZaXIgIoLIA9RTXHAstGg4WsS1TySyH2k+HoEzS
7gT9mmjUwiZ7ovWr80w+mp3Lfidr72tSSWa38ew8BmbDWZO5IqoBJhFtY5716H6OdHkOQG1swEA+
lG5afCpy9rVm+F56Cdgk7aIjWSadFvMqm9y8Z7AazvSgGBGeAp8F1xT4pJvSwOc3V+W5Q5GP3Pmj
000SmlBgbOjUFV1wMlqaXr5r7xvXAyzbw9NIBmON+kSC08jGxwzRvTPqCR32+IDmv9pnrbEjN2bY
Nkt0hpjeR1ghh4o+5tB1/dYJmB54C7DI99xqW+NoA5zFAkXRIRLWcEaXMu+DsthHdp/eR4Z/zcyC
rvXcGyyTAxp3AGPWk6dR94w9yu1lclglq7bOpm3n2cegDZv728bEFJgQItu7TnIUNQnaCHnNfQ2f
gEqUqHLmn+oTkKKVN/XlfuEbrxvst13ph/ed2TqPY97Zl5ikp8yh5er0mGjKUA/ghubj7DrBxSko
BcpSPUYYFDnvnkCvRJ9HzQRkig7gpu2dhZ5gwmGk0/wlwq5yseMk2jNpJzPYzF99VzTbIq+JMMJe
uQmnwN7YQ/qpYrA55Rny396+jCMnpqqG3v+Ck4fMMaPod/Sdh0PScnG3nZAv2dzH+xxSTQGT7jEa
WXlHQw+3IOjnq5Nrf23NziXqMvkhKOZvuFg7W7zUDsva2sDWQVbPBLLokmr/1KF69Z0s2IPHQLua
yEe8kmtlEwgROAWOCYJuD+5Y/3Cy5LtsTALsTK/d1lKJrZtMkg4K3q14rur9zNFU2e5bXgQIbYqU
LibyM1xC+IeQopSRPPoZ6bdJQndJB3cdyZJYZMGsl6RzpoIzY/6MsHe4R/xlp9UWhM4DkxAqutI/
UvtzleHEzxh2MSWVay4kNAsrDHeSZJS2SA81Pph9S7VAWAUDtUTxlC7yd/bo7fQcEaC5X9p3U2vs
2wZ5YInFlqvYvRo8Mte79kzUJOkuXBI6Ex6Jiumh1FoJFnV44Xx7b+CY29ndyCsFzo83+sgYkGE1
ywODye5OVVfo6MBak4RYwbKzNsZUfvH8j47FaMjss0uVu8xrSrob9NUBVbkg4L+irqfapgcU6OlK
yR8edco0xgoQOKgQZH6o1FX6xBil7ZFuS7Sx0oHPzHZPQxXQimccQY2MMSEzp4c5zgMIv09VW1Ip
jfBYkfPtA+HQ4R7anikoRa+H3s8fVzNcnHWemtPGyvUXL/ONg+myfugS44FAK00AH+fduaBtZvre
thJ1/LH3BrlGFf4kxjbZOng6j2UFqqoj6RtFdHAGpYijnZb3WKfJPtHiezBR2+dBeeiHytqXQp0Q
q02ntLReMivNdxTw0ylYNrdbwuymk0Yzj8rR7FF6hwxMrbHdZBESltvmpsZAmtCDHDFHhtAxGiOF
IpsuFCqlExUHA5+kYsEaU0+hDit1A+6UmJJ5+dHt57dNO8LL0ob/zEtn5JuyR08B4RS4/drHeLl3
ewjY3Y7sK/IuFmlbIhAO5ZJIAZJe+Luges0u0ztWndu5CvAKx+1pXjZoChGApK5JHeZQ8U1df6LD
3f3cvOSaN+0v6rPSSD9K1WmM7t788yHyJ4afjND/8238j+i9+iVHbf/xn9z/VtWTIodK/8vdf4DR
499/Ls/58//8/Rn/uEu+qaqtfuj/9n/t36v71+K9/df/9LffzF//9eo2r/r1b3e2NxX0U/euput7
2+X69ip4H8v//J/+8N8QQf8PtNToluVfhLvLX/j1zOUt/Ne/ozlE2Pvzdx2/w5j9+YRfOurA/MNy
pbSELyDS/qmiDrw/PGFD6AUTE0gbifWfKmrh/OGafHukcHw4yb4Qf6qohfkHKMzA9U2gw0Iuz/rn
G//bDvy9Q/+t7IpHsiT1Ar+VAb+q/gtk00Q/7QrHsx0RmFQZjsPP/wLZnAoNjEMm/oke3SfyBGm8
sehi9r3uGmKqiH168e0pudDMuLTJ3AIQc2nZTvYrLmKYls3EqrEGlZ/O/aX2v8YN6kTC+9oseUYB
TFst/zHRNz6QZ/V9lF81HugzNtQ1wi3jILPE/uiY83asfedcm+qS9JN53w3PoUJAVcCU2XVDTivO
dJ6IMbuAyjhhACpPSZQka680BlIJw+BEAtsHUSOtUVo6gGMAsCn/EinEWrSTjm6N+NjpiC93Q4Hw
VREbRQcWlYdMjmUmW6bH3ic4v+ZDhdJllTv5tmZEd+9KBGleOCBQEc5TU3rv0kPe0Mb9e+JqgjuU
e0no2hyF3z7DimKlnbfdilB5xEJUtWchpkM3aCauDl6sTrHupnZxh3Afltb4nBkYSBxalKIr3lC6
n6s2OYALgRIbkkttdZrLRN4wxiQHN8T3tmfkD4uqJ4MZ3xniTa6MDcVvbizUmvphoFCDFoGbckxo
RTCfxQ12VrWcN/5g2yu++PNZZQ5W4OOk6T5z1dyP7oFMHiRuSbwNshpmfDy9eUZuXzDNUnJh24XT
U96LvrP2I8iEUZVfhWqfcX9itQ3pX+ZxsbdC93tTMhVvc689hXWK6MvmOo//D5DEkHnHKnvUrbJZ
OrD2s+YrmtiGhIltSkblCpZdus8TeXbirU2u9joYByKONA0D5jE/HAehRjjoM1qqC3FrwYX4s533
kukyYgEx3uVQFkDExW8Ulv1G2eZJ9NmCHHTvBavyXekm4yGp3mHUI9egi78jwAaUfNp9QQQJunKe
iJTD2miVOOVt2zoPDVrFVkb5NnVUCQYbUeDsAuVKUL71PYauyk23UtjIbaLwu+Ulw8HBVbbOGLhs
smRKNtpK9Lo25JNb9sxZhgYfcOQSpeX1SDFjIq6EvsuAmJ7D0GXOM+hjYVRHV0YB4kkP4vjKx4/1
qZoeWA9HT156cPpgY8WKqxkH2L6xGAfV/mfXcObzRCe/N+zwWNj1E6N9Z0nf7C+p9UOoMb+LjS7c
uiVKS2WEVCkgCGsp1NmzhhITuznS/zDPBQlTRzJjyo3WyafOI/hOoDJax4w7Lmb1zRhbhaez+BJN
rHKR9tG5Uk4MfoxViHTvSUi4QNpKN1HShBx10xfHR8+Wa65IhmuANROSrzbBRYjO09g8Fr656WjK
lLkoiTEsaBB53nAoA2/n1Xjc3AmuEfWs3FnkvAUZ+UB6at2Dq5sd2YBvJf7hPbnlEXVHHiH+zD5r
Flmh7O+j0e3W09ckT4Id8R1ET/lXhQVqa00Ey+HZotWdnEkfJWMp5KhJy6+YupPDkEYjKhpnU9iI
MswK/589/xChCVqhOEdJv4XcA7DHNd99Lzp6wEzJM61DlubNYUyLb7xuYiYzeawrMCZl06otdMqV
KysqOXdeV8M0opho471OvtA/h0rQGtu2WJjis78dzfi54KRN0aGBBeUVfXG9ZIa09bS+qkog5YPT
hvRyzO6Na9QsYIsyOdpIlEU79LvO9b5RibDEsVJ0hixVd4B06alnnc28A6mWzilrvfSRyO4eSQ34
AUGjCU010u9l8OcZ/iEVDwglwHVlFgEbVQTtOcyoWmDcBM0cUv99Rnyf0Xd0m3WR4qvA54p5l3mC
Tf8gJ05na0zfYS7TXcIKjYgo2hUCNNbkqa/eyPEjRt4lMFUYObP8VLwjJcz3Wanmo0JelZlM4FmK
XYLEAbCXlN+qMbhAQsjuM3oEK21ppJs9OpSwO6JE8w9VPzD4VFUA/M+WrLTdetcZ70D7vF0yxmjh
RlNtnOE9kyhkpxFrQUtv5oVr7k6PyeOsgmQRg6pNOk2XlAbvPi+LN+EZz4YZnpduIJA3TEKUnnRf
+k/N2G0NcwlxS8NTrixEGYF9jvM2ooTqr01fMqofHbV1hJtt+65xdiDd5Qop8YcpXJiERE1vZGuS
JQY64IXhNwAGmHqUrEAUh4nobjJjJwb8org3pWasZ9fuVrQteGGkSCyt58cwU3obdFAqw5bDx4UJ
NqdyesysouJgV3w30pm8RBypjKODkw+7aJWpTK/GGnk+5LyltUiMiQgae4/r5SAYDldJhyKISRwO
5XnTtD1r4ZgmZIDN4dTrGcOrO987HjVaj2JkQ+sJUMDANcEfyfYFXedPSH+Nvnk2TRo3ftTGW7kY
3tsJQ3RnMivwbPj5euZzw+EEermv8ntRTZx8sagMnrpLOlLuUFmeHaXUOrLbi9fyNXHHKn0YcuYl
pI3OdTCcbKPdENeYncukiJjw0qqBUuIZ2kLTQZA3V3ZSB4ZyL2pKJFYtxs63gPOkg8cVedZrr4qf
EpNQ3FYgrDSa5ix1cQjIQlqNCSlRvpIBcEmMszkdx6BEqso4SR9J1dzkSVEB6RSLepniJ7b9u64W
9kER/lkbSLQdUnGS6GMo4wW5NTd7L6yBLsQjid8dhNeYdrXrWRc3bPBqpKl7JzBNsOt3DQ3IxdyN
nrB3j1CO3S0WNSbboiwe2oRlQJDB1kO/G+XGBz+Jo6OpMXobCJzIqpnzS9dO+6mJIljgNPSbscGD
PljwKFIwvn6ep90HPXMARLV9iGZpzWuSedUqiiaXqCLSYsIYWqkSNdA85X+39WSQhXWM0LSfbo/e
bol2ak6SuRxDedTfbf9hhPp1Ih0U0XQl6SeSlH6qbZLz3JhOaLGYqxA2fmUWSb8MqRyeWWelOIkd
TGa37lLL3TZzjs3IFcFrtoDvI7f/ZsyoR+ilRtWJURp7O1/Q2Qna4sKduwPdeFr+FlPHOKJ0SwLG
+R1GjdT2671uffoqjdBYeDPJdSBzwfujml6bkTFtLa3fNGtw0E8VdtXlRVLTKb6OkLjg0ArsLi5S
yB6Bp9M+KyY64WKgiAz1HGY6A9OE88x3fUrFoL2kBHMjLuJeVPsXmxbVDjlSc5pQcJ9ut2yF8+12
6/emECy5aiLhaHMzsF02WEh+3Zpsxzgm0YJFT86xjy6wCq5OaKZwigE39pxPyCDCo0RUJdpcL9pW
LlYszfp1Z4n68fZyB8mUL8ZV45FscsLe/mvjDDShwN388z59abmNQu/TLVJdIGk9MclHexguX3tG
GzQiqWW4tipMwapU+3ZJfBe94rHbzRal7jpbAKO34820Plm91Rx9C5VqD21wWt9u5i6Cm2Zu/M1t
t96i1n23i7BV37a3Byzw4bNnYmS2xy9Rg7eJ47M63W793uC9ooS3+WAEQDnPhj+LUJRks6V+R09f
n9xlc7urpuyd7nGz/f1QVpMQR3wq66yyrH9+NnQ0+Fhun1Vru4BUk3BnfyzpqJ5iV4lTOIOo9mey
VYCMxOfbpl1utf6PpkPTEw8VMfamqLGpUaNUZQPlu0emyGLngA2mx8/5z02gGO6aS5MgC+bnApbD
qY5jbHHDcswlfD8b5JG4LJdOARu/l2pLc+09R/WLKG1o5n3cyoPBuuMULr7Q28b/fYs4HNiSs41+
y9BfNHKG022zIFWsrU+vg4Uj576uZdyMvHZFoMp88pLunoZSBDECYBCpnuoayGHa3X7YL192pFTx
WjdLyGQ0t6hHctCt5uLiu50nvOUUoZa/drtlTT6Oodv9XkcviT9Eu9tOue2L247qM6BcXik/tLcO
TZhyymm8YCcTy9vfjtJ/OX7bRfFWtykmxz8PbBlQZfXB0e4a5CS3A3nkrEGuFRSig2JB4N8+EK7j
f/28grHu8RMgbj9STvz8CG7v8vZ+xWI6/f3OOW2XO1/Fx2LqN3WvAO2Zzvcq95nkjqU4SG09WVTE
UpBP79qKtbcT9OwD8aWNEBLQg99qne6mqXo2SkSXqV9awKhoogU+SCj2io/abcyH6bPKMk6wPkS/
skT/mOHh3ShQAXe/N/CiLWbiyRkH8QoIY7f15iBjcngwJQQFO3GvfYx6tgvuGmDGdsQw2FsUzQj/
GtGdotRCtWV7R9GKawVTALUQV0wCNgX9SJmxeF8yJqFk3o09mVzlNxRdLxDbEOMZGZXfkHwqzBdc
XhMy+Ppz1JefbRl669ThK2AV6b2Ky/wAru0JQbNbNekOb/UlicDDFCYjbK8H+NJSeSpW7wDR2l23
ML1NIkh2Ud4dhnBi6SP7j2lt1+dI6TvtDP4hymM6wZPEvZVuTZHBXM8SebRMrq9wyI6dj6DEcsBU
TuNjUBAVhWZyTSPi7L8Z9Am2E1HAU+cPVxcO4jD5+GGFuMvVt5GkxflawyGj0YtRtSkyAn3GNwoS
4rcN497o8A/bZN3hLaJa94GkQKlBaxwygYsUJC1ffUgjl0Hn4+Rn38MpmVcIQjiB5gQgdCxWDIRa
SzvwgkDSX49oH9y0vvrqiF5i39hoiizfg6pT6cdMYviNEc8jVUa2MxR3XYWUdE77O3N8CSUoLh15
dxOLDK0UXwmLBAEMSjFr5o2s62faqFvLwfNqpqyr/Cw5zhqBFMIokb22bv8R1OvXng9hZvJNCDph
vIHnflB5dvIL89rkhNU7k7Ot1fwts6mp+zSAljG0TyKUCDW9mPcV2PA3kpduBE3V289TSJBHFBAb
UbjvSjkK1mJz7OwYwmnbPRZ1v42r3SwIBwhSUqnhOSe6RBcTxJuFTkFk6aVJ823rVuuqiwUxr4nc
pjj9ARm216I2vNV0sFMmjLT+3mY7u6bB5KzHzLvLJ8FgNYPPFN4IkSddTGc0OISuYEfrxfiNrvt9
XBCCo+QS7fUlgIqPoMFaQt/do+ksIsfGf8yXdGUzvx8yVFKsSffKw2RUFVde5cpa8jMiK/X3y5Ay
hEK1Gx1SrieT0UDIKyiITc0ksQEGuyEaGB+BSRqzrXmwIFszP/LkLhmQo4ieiZnAi+oUwSNBjJ8x
iZ6kG05IgtvPKorD1dBmR217i/XTJ4RTRaDCx6w/20lD/OJsfFElw3ASBLgUHDuKHrDRchf6HsVt
07+adsfJz+i2ro2vjdkgBJuFKChz/cjMEe2xgUYSIVkcsVY28uTsldZHcLIkkSCk3MQpNBMiSVBK
92QhKEmTmracKvrh3LXttPHhBk7uAoYVml43Eu098gTk0uWPvHGTNbqNz76w63WNEqOyrHc9BS0x
1v19zRKLDn6I2GgJnuzqQCJjbjaDiIG6Jdcpi6dzV/QJvLm9k430iJCFEYztlVBCjVMKvu5i2tEF
szf+qMFMH+sum9aBcvatK69BrAhh6+1+Ix3CzfMRoPPk/WBlEW2djhQOvqPSjqzTWLxMbfJEXTxf
LJFcqqBgZe11P5wOSUaAAYxf+TpCQdnPymRExfRpnvHfSdvCr2usRiRiHOXfRa7kdk7ncUvWCqC6
ej0SQ5qQYuEisWWMzBd5JkxDpHBsU353TSjsCjL1c5JMj21JN7bInH7PaNM6sYB94apBfmJII3Ai
gAYwALHdw6XqzGuQzm8YKco7pPnFepaGd69zkjQDUsNzgxlkUiAP0f2BUXt0LGLaAhpJcIjQjLSC
cUsZgkXBQJifyiRfF661jd36c0vH+sJpDU4xe9ON1A/aHtNOjSSyiKw+mGH4oeEcdELx9CPOh7V2
AFgXhXqP6aKsmuGHD/RzY5QX38z1NhL5E4oxOIo9cfZuYV606h7IIfzOJebSciLbFSzvvUR/7nr/
nUs6GKoRpVeARd1CuZ+m3zMXwT66GKAAA9dGWB4QcoAXtX5L92qX4rzgHdMGcUXrkd/DUE4iMcKq
RqBwT7IXsRaVHzxaPRxK1+Asw6o2WaE+I3xRoJpuZuNNdsrd1BNaLBPNjK2Sq8rc4t4rEZ57hRdC
qmKsxV+ycvmYU1ivtY/g0UD0tekFEQB3VTgCphZf1SiJp+m7YV8V7sGc32GYxASpBjh8kP85lnbX
Pi8N1T10H/rn66HtTk0Vf6kQaa1nvQlQXsX9UD44czsR1hB6mP+SeeuMkYllcvRXwnkQ3Zys+kby
hkFUVaaV77CoIbyr5Wrws/TQuAcHKfQFlvtbHLh3xH1wwRVFzTzyI6nJCVVDJmmWckKLuv4x7J11
p+rDkIQpSeLj/RT14s7hqE7mYT+nw3QRzuBy+bK7XXzKilzh68vPCWcJbDHVzEfTgEurok+M2gvd
EthDdGqEXUW41jXi0M+tnZNLiNTDt8zJPlbdXVv6IEGZJGzyLiayoLOpmUCojcVMB84DEujrfYIL
43Hq96M1myfaZOWqN5l9mq4bbBLlPSWJ/Rgj397k4lNGf3vVLiXjbSOhqjVZGR4Itf2ImOrjgGUY
qIbUaOpTmkM1TAUcNu6S7hYis8QglEc/ijGs8UMJcy/R167aDv5pQ36N4eR3XObWWdyBBglcD8Fm
+SHt3xJ9Du3GJSQVQ56sQ3cdOs6zIpwbGCO6G5m9BqgKUDom6jDl/ZfZGt9YN20RRn1F5bkiGNd/
CtMKJwXrFpU8OTmvp5XD9zGGFx6NF6PwBbFiM5Jf8eq6U33SZe1RKB9nyLTrROfvnZDXqin7lW71
xnXSt9oWbzMdj02tDc25iFKz46jzfePOTgjPRg3ZYGRDVcQ+4TScMWqXEat3o/PYnTExLxExSxPp
KLRMr07TpGvVFGCynK22gmPo4YWw85SpKa4iYneKF/SR1baDSUUz0zl6DhpYZtrnaUR1FBMYioQT
mYOfYrwsAm/TLi4CVHY7EA0MoHuBN6EHoDVi/L3EHhY8s6iB98ftLnFfy75HVEZSTa2x4bMfizq2
d51njdvaDF4H4hxSYhKaJcMPryhfcRKhloZ5Z00X2dwPM00L9O0fi1wq6quJmfiCOdFTDtmrjupf
2JMbAMVeqq6XvPWIorn1EYpFsXO7/3uT1DGnC5czvVHK0zhZpIRbg7OqaPz/JDPcACTJrWbzOd7i
BNLI8ofKsXxiJgIuxR75C8tDvzf9MOCdkSSwYQjoTilKlfbQC9WdzJRU4+KLTytjsUJ1J1/mFJnL
3LjUZYVc0J/J3EqYuOPYgBKio2g4dUwdTsOy4QVcZvDt+9vjhNeltpiOSeENAG4QuPgdC8F5cnHZ
LLSRsWk7Bm5MRm53pacDovVqEM9LayNZmhwx6qT6ULOciVCfHxl3IXgvZ5ATS0PEXTZ0bv66ybVJ
LryN9QK+APX7UsmPoXNFv8FKLck/uoOtdu4YDtCX2ZAMM57QjPG2POMQLoVzmuqB1hab263fj1Xm
8KgHwdhMWjTllwo8CgHeQJgCKXC7//vBUsUbAjiI8U4Hdu2st4pggoOBpOw0j3XM1R2Vz0ahblzd
oEH50inCw2IT5IlVFb2aayPdIjYu5Xn4p2HNLEFHt1tiuXu7tfyPxvb1wQlgobQLFEXHj74j05Or
O5ISnC71T6Zt8RY9Mp1ZsNknkkHtU73c6lM8vpLJZ9/6mNDIMSAgGHzrTqrs4fYYgU78t+Wn1iiQ
knQeDc6ye7ccZ9wS+cVqYuEvCVI2jlnzdrtze1gg+D5m7LHf7CVl/hPOdHvs910WvO02qx1CD5ZX
ZZCcwSEL5JI3THSe83Nze3jSOjxCpumAwCKuhl28r/OUyKKYuzcuze0VQzpYRBeOBXmO1yimGVDU
srndvW088jc2jbpmNVfiImc3yfLn3//Li1hejodou8A8yuu4/WTiQEhClszxkLlb2KaiUQ8gQGvs
jljRcQxWjfmpiJbUQQlbLIlx8qQjhddEfLk5OuEBh5qjanE/FwE5GxUtbaOnm92G+oIjMgWinb5m
Y/7GGmidOxO6KRs3ulUl765bPlfkxIcZmvm4gq83Z2bHpAdf1ZzxcY1kgLPMp5YwGB72CeY9i0bF
zpnEmRDWqya9d58RxrVRRrz5gYWeepP8d9KHbRWdafoqHjmqxHqurP7dWOhoXo88NUoNPgUIJkxK
OXJ7eYqW6CDZmx8MA69J45HNdFNC/JJl/E1z8Kcg5P+LRv7r321L+sDv/t8Avruq1K/l33Qjv57z
SzdimeIP+hw4DUwIiI4p0KD8IvBZlveH6VrELSLbsOwbZu8XgU8EfwDfC0x4cb7rClQiv7Uj4g/H
E+D8HJvlj+cJ63+jHbEdixfwN+2I66FScfjnuD4WDH/RlvxFO1LPVWaHHKcP3tQ+hZbC+pxV5aEE
tQBp1zzOZUVVlTuouvx0m/fJV7/1EZmOngWpDBVEQ5/ULHss3sRSdCW8UIzsNZ5iTodXUdO0kD2x
ZFPvopAkdkBqdGBdI18o/5+KwX0IYhIJMjAh5sds0m8zcIBKpvPWSuKJrpjzBdfGN+gQe9a2+iEn
hucpRmpYtlhrjcwHLt35K9ebD1YuRmb/ArQ+FEEneyRk9MVwi0/OZJBW+CMaqu0wUen7y9eyE+Uu
VuixoWYB9A7zfcTTFuo7nNMk+pznqN4TOX0fRbyYgUB+KAG+CqGliSYdZe10ivrXcTazpwJ9dBeQ
Z9fOKr3AXTzjZhKHjrA1UGhTtJmXC1YSJN+bzj+XfV7BSqOZ32+g9Zp706/2jEQhboA8KwT8Fv7H
uLdr8AmAIU5mTNpiDMED3SxCAZ93Lsauu+DaqiOXATtVPbr6gmXQkCGbZD2Y2tMjOaolDsoH5Bx4
SZguaRERFOQETLOY8lLpPuq+oitkgEWZs7hCrvuh5RggN5fhqC3yz5aCN9TYORxxbN4svaMdq2KS
Tmo0/1SROydtUUxjlvRmh3V2Z57sAIhG3cQ7i+VsakFipZAAseSpbh/xCdAHhMuDisjK+6s3C7Gz
U5p3pYhYt/as2uHcYXf3p4dmiNU58fMfaWZQgrM8RsN+jHUAHZnyC7OeepF1SV6ELIJNnENqqFy6
Qm6/HVMCt3PAthszrxAjus2yY8d7w4FjkbJ0GYmBIJLMdHfl6Fv7RBY7vil3aADfrCjt9hjzv5Yz
Y1oSfChgpkUxfx83UboenPq10AIjji6ZGbfpfWOpbOPVs0eT6OLY3okUBWxgKkU+nDcY7+0fgRnX
x7joPptJPm8VkkPmIc6W6WeycRQZfNqLzto7tNU3CJUFykhgz15cMeZ03OlimjJeJ7H9FEAr3MSq
L68xJj3CQ86CLPM16RcDrycm2KKwcPpazOpGrnXJFeeC6cXpthHfAKaVse42pnqQQNx2EbBZZu/r
uOD7jUQKSxTuIRC7sRLZcfKrTyiA41UNTLhI3BCUMe4bLEevhQq/a05ga3PG5gTGa7cwoBkG0+Gd
3HdZjneOWfK70wGedtN1rCUHDvU+K1ngWOXCY+p2lqtXfVCzGGtAhYFSjFCyKMuBS5h+blx/PMra
mR8VYLWxI35D9U20FVDmVMLFGpWu2s7olDZdfmCvFat6lNHebGjJY03+miR6U7GQoODHXoxDXbrf
+cQhE2o0QRlLSF2BPVmKU40cnyRe7E/iOHLMqgjH11KZmpV9zpLhlcSIXdV248HtMBfMXlusacxU
YKOLZdhfDcfUjj/XQXxvVjh8Y1+SR1hxyP1f9s5su21k27JfhDvQN69swFa9JUt6wZDtNAJ9DwTw
9TUB5UnKSp/MuvVcLxTYUyQQiNh7rbmipFRnz6FBZ2LaeIUJ54nK0tg2oa8SEbwrPTjvXTDQZUfC
UKTPYYHJgjg4Y1d1wQ3KFqHE265uxgNBYEZqUitV+9bXTeUNZOg9uTBvVh7d5Jlh3ShMFrGnsTKs
wvEu7sYrQdVpC/hoRC/csjxUcTmEODuGBsyIHbk7HYU5gLhgX5vEWZRyo4D/sNL6RsR6ggK3pTeB
+YdpNe4WijATzcuoQNCaekhbBwvluheqp8tNyyPmRDyWDe/Peb9vfuKH6zpqXXIfSvZRV+mPCbED
qGzZYmV1C3b4h5EEu1gY2m5ZWCDh/9s6g7Bulqmh+bPtJ5ZSlUO26th4N5rJQq9NCmAfEpokPYDw
hvnrgaSgftUHVAQqYZ4nBmpo9I5Oy8ZRroWgv4XUeB3RfF57c0/TbXW8Z8vmctHQTgQ9BI1koh53
XC7yuf3eNBHpvX/dprWSuBIxzJiWyaFZRCg3aL6NmEfCeKrvDczBZRb0fqhPXwqXpQGAiGvkRHvR
ROme+vaNqhjacbkorVA/mqE4dE1m7/JaS46VdWK/ApNm2bdEEXxtAyCIEsdcqEnW3OGV27regQyI
gaZcGZI7nuis5edfztIqv27DB2mzel0vtzWzPDmdaZR4+7NUhiiPkUc1I5a9aG/rObxX6b6R38nh
bFSndLB+FuNobRXXprbvNDeLEhv+05/CbNW5pt06HUxDyYu9PrdesaZ5vU2S+lj4oR3SmmqpVoYL
5Ha+WJi3XdbwgZdNDYMnXp+i3VYGAFXiq7dVa6srR4J4GRJKt6VZMOJiGYGrOH/97dysNpIkOYLx
suQDDeP+mBXUIxy5imwwloGmnsPE7g8cnK+qphY+Bv1DNFSZr7I8zPJeJ3KNYIvMpKPYBwmdumUP
MFRIq+3c/NbmrvnyTpeLT7fpIeLQBlczoWNtpm6juQGfzW3MqQQssnxLBHWB/4uqP5bv5nKxyNIv
V9+3YrBSjqXeL5WB5WJCNUcsEg37GHjEuDZBua5iWDalOdiy3GUeURHzrxHBp32/MALqdZAannPW
MsvusCjTQ/BL20rVf+ojKqgx7AI1D3aA3yLxTaQCiaBwx3U1f79y3r3dCJ3J5WqW9Hm2X+6RAILJ
8Z4fmVU2i5Fp0Q04YH//fMRyH3483+wbEa+b0dxfXqnP+7m/b0iQ7rwPZqY/3/H9Zd7fYr5n2frw
Nsv1Luse3QEN/6fHLS/z/nEub3V5zHJbESDBwhob7rLYef1053+9utzx6TXfP+r72y33v9+wfGcf
/o0Pm8ujWL5OzEBkIs9prRTvX+flpT88/Lf/ye/v/+1Df/ehnYxWluN2uBiYmM9m5pM0Y3ECwSJD
jD7aDmB1vV/uCKh8UWqdH5OFEU00TGXitFy3skcOEg55YT04sLr8kJRkFEmzQOf3m03JFE+pYiyt
GtRuCjcDbJ5ZyuMUVOPImXeQxc2vslxfLjSR9/s6gOKH8KQme5vwxrKRFJ+rUz7M/wRit1VJptRG
5TS6BW8P8IxYFd+eFUVjjvKX5sxQI2ktb5yMutYsnFokVIt0ZbkqkY7h2J53weX6cqHMe/7l6uUp
RH21+75lWlT0OfUSLuq5NL1s6UksN2bMPMDLJEHr84vgKyQTbdlE70gXcHktGKLcumx+uHVwjefc
YkKyqCxGzzNgiVQvtjYxGAtArl2spIe2x4aKzMBTtjLRH6NevIU6jOB+PhqXi3beipkMo5v34q0+
IrYd9aNHz9xXJ0n3tATi4nV7go6gOkrU1tCQSreEkVfQ/Zy/C6P9kQ1KdlhekIVp9v7SWCZbHA4H
NNM/psG7JWCcUJX5rBgk9kNQkYWTLwPCctvyNTD2Ogeed/l8+nzGJHsb6Mtf3yIsKebni1goc0l/
DyzKzIsWiJnSc6+pdKwXu87ykEUyVhvpcyk1C3QEuC78uoyBqiKr3eg6B/gZ97KOEclrwKeAnWW0
yPaLhuRdThJpYbFKafdtlk/pJe11beA0XV5/+Vzw7iR92pvJyFtmb8bd+wP/+mmXq3nXfY8NevSy
KCADFnHyp1Klm89Q/UyfVhrBv7ZcT2gG42HN9iXM79Qg7kndapmdEwjT5sNVp5IsjST6Tx3aMBdk
2Rd+liJD4z7/qssvscizLleXrcg1/khpBJijV2+I6PU4ShwDvEbBQeD2cIoF59KSr2z5ZZZ9O1Rp
EFksLwKCX5b/ZrlvuRjnn/xydbn3fYeef+zfXV0evDzkn1+qRTHI3ONqOeSWfW35MMvVDOENjLJF
3/jXEfl+4xQhSVFD8k2Wlw/pZ9CKs94fvLwta02O5GWTWGsOtffN5fhePhwzv/8cgJDceaPLRw5L
Muvoy0Ab6b4sarl4PjaEEuChXw4TyibIr8PRfC3qnPwwWqD7ohFChQDINOF9M5i/tWgdLMq3RQ+3
7KnL1uXictuI1d8f5/QtDS/8X//xZeTBds4pf7nuLbOTZfP905eTvLHiK0kcMRRgedMU4+TbEgco
Lt6mONjmt3cJHu473dXVw/Jle/Mht2xdvvvLbQ6NaAK+LQXEJKPAcsfylperl+cuW5ef8XLH5fU+
PTfKHzsM9IxhjJnLwNk5op6xJlxfjjy+8aQ9LdffP/xUkqAUKQOIr3m3WH7TD/vl9BYqSn5YdteI
QLSRQ4nfQHQdU5llT/n95vIS70OVLMZmj6Jts+jS4nkGt4wly9Vla7ntcnW5bZGp/a8etzx4CL4P
Wp1jTvvPYdQvO+jlmAnceTd+35mXWz0976bt5QnL1vujls3P15cnvb/qh0d9foPPz1I0qsit/YWO
bDw3YrPjchpZtpbn/u62y0OWe/VlFrhsXi6W3+NyddlanvdfX7VchKmXpywP/PRWv7vt06t+eqdw
HvDJw6hhI7JGn6f2VBKMHtHlcqxfLibXAJo9zOeTy43L1uW2aREiLterlmA0gu4ZL96H2+XFLw/9
cM+yGZhhv0LLxpA879FAxFD4XQ6UD9ffN5fj6sOty/Xl8R8PT5Q2EtVHl0waJT0mx9V38Oe2rpq3
hPhB1A3B9+alt2srim/e8AjrG2lE06mPDCeIxGTp3FEXppM+wfyDbnkwK4PehmaPL7mZQ/8wlEdd
C7zbXi+qjR70D0mMR7aopbdV40QcEBFJ1bbucxnjCzMCinpNWp6nMcrRTLXxITOz80S/HIVDqa5J
AkNA2WfVbkCCpPV4tpVljPv8D78PJ1M+4ktkUTVlcuNmA1/acnpdTqyXC8Kk/3O2/XDKXTZ/9/BP
ty0ThOW293f43fPe32FIPBwNO1VFCTIfy8uFuxy7l+sEzbCIoXROWWw54Ofrw3xwvd/42/s/Pd22
2nHj2A4o6XYe1JanZ+gh45vlkWRsNhjeq7vljnE5BH+/GYWYrXAlfdfQWAAQiyQ1vGGdDm3HadMM
kU+I705OEnrJDw1eKjZRk+TPCENMP2rqPQU75zioBhqswDr2bms+NWV0q9X22ZXetZH3b5Ebl68u
1A29yWDhdtY9OJrvpY5+Yh6etxFT//2gubjyJwe3ZUQ285SDju40oW6UEDMI/emG8E+o31ncUtek
zrhrle6E9SgUlq+HzAwr0gx5i9swVcM99kKIUWNRw/5ryUAhTs6P6K4D+FDXmpWcNM6ze07xzwmi
ciiHkHqJTnyyu+4lFFJZhykuGAtcmKTORpWvpwpGIRzI3VyBD7A5eI7NgSGlQaVgvO5FSJXChhuR
qyToBFBHceyn2xHD6trqjJUZDhMciAYySROk29wsfiiad2MqqM0nUCt2qfzMFDluMwVQSCn45Kn1
lNpwLBwKc1VZOLe9iN/E2BMxAm+T4sC2wVDY2dWdm8UbN46qdWrzrfYp/UNMqHl73Y3thLZN9a3Y
opEcgALM8h+ItQ+WAjqwEFL6CzhkTPLbqlC9G9Z93x0PibpaOO4elxthzdSvtSE1D/B8yhmLuCKJ
zq8IL2sI1gbxjKAkdNM5wy7Fv+FQOW8ERpHcBr9oHhXM7H6GWcsfClrfSK/QQacZ0EMMNIMDxZXs
iySkbKGZGLpaKp5KbjwMReWerLEyoTTnm7pqHr0pMDYOhsqt6XoP8QwiSVQkfbHVPQvsXUkmlS+F
N0sbXO2LUuQwPXUPUiJLnlOnBVf5VOd+F6JnLUGUjiJST3ltYbTtkcl1UIhcr3obM+AH5ZRggpIm
cXJ21hAE2uBPVvKXzr3Oxwb/Qdo25M4rFMo15zEbtTdWn6wqZ/VT3vR7GdQB/y4qoiCnzNQpc058
/80eUnftmcWxTxX7XBkD4K0SSySjv4C0QeGlZY/L1ynwKuQq+bnuwp0wte7QkjSxMg50F5WtUkYv
pgwRlVBgJeF4n92YLZjK1KZX4Wn1y2Q0P+Ywv22q2V9MaPITGAin1MS30VC/xSVyprpP4mOO/Hhj
FxAq9Ei7bkdq5fRboAMOJw9q/8OQamdnYOyE346NIDxjF272A0pWWdBh6/Qi3I3dH6ET5bfJkPzA
hAWixCVVuS5ozrUA6WtodfbwoHcqGiXo+IwUCRWEjmxG1XxJkLSsdOCX27qqntFZmNvII/WIJHsW
h5AxRna2pBNvU4t5zjNSpp9pvK0D87nw9WJo1ondvNoDrYR4fA5RfZETryMh1F8Vt0OJqsBJ8/ot
iuKx/J5XlriL1axelWhNiD+pKTYBve/xo50dF3ukZg8vumOzk8yWwgh8kqc437UAoH2vZMmNDUsm
srEAOoVWojxyYOea5D7DpNkiDUQiB+zMaxgxdJV9NobK0s+9RITGyEBL7weCeHRngP2CcTqnIr9z
quREOVZuHeeQ2Kw1tfSrhx2fQrULHJV4oxonGMY9iqR7LO0cLpa1M43kTndTG0n9Nac/eEME8FTO
IeR33I7VQwE68XsIcrQvvg45sCvTFWTYpMHs6OasoaWnIcayUvN2m3B80q3+qzdkip+OYJN1Bn8m
mLeZlZ0GyUBqKPhuTHS5e9eEGKhBolqhzjT40NZTbxXqsQq+kumDVMbZGlnzZDLfWeEhxm4/6SeX
TFWKIMGdHkSgfwKCdGCpboapPIHwo0iuKnwJhUbya7Q361Jem1IJNpHZcIYYOS9lIRYxGgDjmfnM
qurrn2Zh2vs5Rxja/XoKSnfXG7N4XzOp0075AaF8xPm1yw+VyYrQxpZPQ5OjPCw0b5Xq40BAku2P
1TBcBSX6d5cms1/StIm8st5HHbBTEH/UV6KeI7Ab6GdT2AXugqh3cvB0VdJsN673Urb0TPWaVlCo
hsSRtt9DkiVQzN71g+EcjKLPOKB0n2jWZC1wr+Uwnq+MSX+Ey1it8jFJTp1iQGx6I0dbucaezO4i
0qtBUTqCdOL+QFNuVViIHAHk7NKKwZKhYeVkfYB3HbJiWzcnN3SgZVHv/zobzm0vCwnnZEfNgep1
BoOVrpE4A8Xpnmr8ps2KaIcMHl+ugTzfSMRrrBXXsVsArm3o2LU1Uk8gK1e60t9ObXwi6AeJf2B/
Y8UMOIdirRdd0RTHAYi+bUVbj0ZoEF7hCUR7U7nXgYqz0qhRxXa9RrfKlndWZAkUQjBqzIKot5wo
y6NW0guWHI4nVXnE4kyqPGX6lRfgUzeir2oDOSB9CwK6+pAxkeDHTKyjkFS68alXbdi9yl2VJtFR
t+w7OaIJzxBuhoZP8QiYlY7heOAQr1xv24xz90Z2r3S3OUBJvlkVZobULMVgl2mPySjauxBX1EqH
ueiK4dClfENEYvi1J+OTphKqoJCzV54H2XhQfsAYwpUqwHZudTtHE4pnesAWsAlmRow6op/1rTTX
V3hFbkdoXQzjxM1zhjrqmdeuh5T5eI+ZONdhB5ZtJrcBQHGM49FDR+DSasxsZtMVHpURDDYyogaD
JOlfq6aqgEPfIhS9Jn0eecWrAQF4PRo9pS292hoCebpqg52zBFT3XMQQMyJAsZVU5qZld7J6XV2X
yclUniE6OLvQGDjqU8LJ0Cm9YD5bVbUxfZGjchs1YNMBqQ9Qqgt9TogC5IrUfXCtlxGlhszK06Ck
2hZwAxkhBCvuo354chux15y8AmRU4+FykomT3CHAnExnX3QHzx6h1odMmCNcI1K5FR3sZOZNJZFq
hlZO97Hhz3mOAobfFKrXjhLI62CofC+h+QRKFhfU+EalDf6tJX6U+XSWhhNs6dfyTUSaLw6FgyS5
iPqbKVM3pfGASsLFJo6pVLacUFMbPWNSM8EsJ8ApIK2xdXMIRuRjZ81zj/piAx/5xbX6g9c5GsQ8
d+N54mc2Ji8oTeCnU5eAjdve66RS+MLqrb0M0WJnyReL5JAtghgg247b+k0qmSZpBNjjjmf9Mys/
CximyHvBP2MLvnKUVycU1S7qWDuMykkZpuE8zL2qES52Q0QQtDemYoymRZ6I+6hvTk4xOQcnmJmf
gjCpkUG50qt0M2LDTmGFrrVulZCMoxtGfBiG7gkf98+6shHjZUDePAKzejFe9cgAkroSa9ttxx25
BoOYkC8kXUlA5C2W+woIG+diV68PutPh5Y87Bci9fdAbzzqzuGDNkPVUl4+wU9R96hamrzzng85E
vfAKjCw00zP3wNnQfIgYHRz3wIgOcMkF04dLXK1vE6l6fpoN36fO/BnkAblQSICiGPlQZhIoJOLN
VPb7WOk9v0JFbXdQrQvLGw9DEJCC22NRqg7O3CuM6HdOZD/t8riqN8QRoq6P1GibGfMIxOBnNMNt
J+XRYx7ErCrdocLHxhOE7PfewCQ8UXeK7HpgsurMgTDvsmmD6IVGqADnLl7ysb5usE5cw39GSiJq
5SYNNb8uc98WZYlPQ640V82vk0j6ZjsvTQifj0f3Nct0GoQGLuXSdiv2fvdRwGpAzndAkX6P2X9X
aObO7NsUuwmeDPC4gEDt4ZzmEwbeZCbZ6E9jpf0gRSndlFbMYsEJUh8AQLZOM0AHtvlcFZjsOjQH
KX5STNEzsGvg9KlN1d7D3Euok7n2nK3k8x/1qXsk4tI55vFtpxrzDJ38B+CVb3nmnJ2IAhDg0mTt
jagsOs3CmSQLe4XpJO3YCwe9na4JYHogQ/O75VrDM16MrxWJGivilX9EsWLDEwMKwHR3D0KBvcW8
xnuhP+Gl+dqg7KFBqm2xuQFUzWHJ5Ua+Vtpm8NFQtuQLhGj7CTlozeyhaQdrk6WgzybETnGkPOYx
2LVGBYhQAH5RXarouTZ9hR1WbVWZ+sLlt7StmD2nIJCoHgF9y074szmmHoty4yJMW+PmGjWx6RXj
ejDwg1VGSjbP2JMwI9eOAjRu0FNtB3NhxGkN5xhXwArDGHh5k4mOLuUAMxngpFPHyrYP70jzJEHd
Ide2TznlQjNgmYFq1xGIVTR8zHroF1ZA1nMITBsNtrsK8TOsOuEkW4TYRyK4kZFDQh6SkrzrGRsy
thSfU/ecqHixoq61vmYsl+KQVn6BKm1t1bihAiRsU092i6tCPTBgm6xq2mIkyUVwQqC/ZSHqMebB
N6huyduefa0gCVCsWs5oEXuQBiwTx2BTT0O6msREbKzJKhnl6S4DoE7swLgfm/gus0lGEEDgOahh
/wQRH6V1bvIgCwjYM5S1bePILOv+LoZFbgWIt4QDtkmtUadhYopB9bQccOyBvhYx+oe5pR1BSgs/
GNMnNTYY5jlpDcJWdoSH0R1xCVWEsCeH5smN7oXZPsVtAcUWiz8pj36PSf7Ar1GHDcT+eK14IT+e
CfMiAX/Z2h1OR8BS8HnQJLvCexIlIAv63neaHto7FGX5zoHJYmlxsulqAILapGk3Gpj0TRwwmdFq
XUc0vx0d8TPlu5z9BR6c7uSPaLC/0b/fzR/xENvdq0WVi4Sk9LGWA9WwsYVzA9Qmi7ErBHm9Gbpn
8lD83vEgT/mhZXSbpGqt08+qUpIjyXz8B457r7MEIXwVPLWJ0D8MQuAzEz8p+C6fdQVsh0ZcdwXG
SUuChqYwjAav7jgNdI+T3j2Tn65fF3x7N5AhrlUZzR2BwqEKAnGEWN3cx/f2ELtzD9Z2UHq3cw1i
vOmqovYbzQBaV0n8RIYWbgkBAsSrtav/ry3+vwHSGbY9a23/u7b4a9R8L3K6eB+pdH8+6091sWv/
j6vauqVZuuUiVVbBz/2pLvb0/3FduHQeXEc6sL+Q6Zz/IYJIN12Ne0ChGx/IdDr53kiDMDaZukqc
nvm/URdrM3fuwqWjEONZjmXgxEGyrGu2wcf7qC1G8ywSLKD2ycNpsieQWFKsuLe0vN5blRyB5vTi
2gKrABzWOORhCTRXHbcR4RC7zhyuPnx9f4rYfwHlkZ3+t48DpE/1TI2x2NY+SZ1pKOklc1frZFg6
8CJKUH6sf+9Hp7xR8zevDAiqc7MWDwAINghGx39+f5Tjf3970+bbpVXv0mH79dvwYnsi59oxT2Tr
vBRu3z3gfdnbbZOfBpWy4GDDSurL9oxtO9r983tr81f96adgV2FfQTSuOupMI/z4U9Rg3wHCauYJ
+Ir1VgRjsrNHY4WpjvNoDcBPiUM42eiwnYmqXfzDzlLYZHF2wn7ZMmUipCQUqphFUtP+Xz4cAMW/
fTjNttjfAHl7zvLhP2jQhyoBGKjU5ikFRrGNm+rFSiuqjFWg+VkD3hrEFrFKJtEiVk7MSZRBCmP2
k/T6Q4oI6oBytBqk6//z5zLnXPZPXxpHg+axfsSRD6vx1y9NFmmTOcSdn0QPHi+sAom1B0knsMKf
KrD9R1NlAc3CaRNP5rBp5qjutMqsI1aiaJfsmxh2kNH0vp1W42kcgZ+Bn+rWgxPGNypp6V6/Qchd
PxgFiRgjJgKIVBHIOlv+YAZj33XFi12BAPESkyh24lEBChevyDIflVg37+mb3HKQJVfk4W7UNtbu
bDX26UyWx84b77ow+AkNt74LChZ+FOeMg4idF8XWv6oA4c///G1p2t++LVvlsLJVV6P/YH5OuY81
gqnSMDCRgxKaHEK6IrcRTAH9JPBcaUAwmcReGBV4W6hvzcFzFTa+/7cPgq/CMjSOdA6oTwdaSO5E
KkZ8NpaLfaxTxRWpC8b9BLe31NsHEu53Vjk2JzMwD22bHVpXkV/++cv4+55jqzMs1LIcFc6npf+6
50RtWeOY7cwTep6fir43nRlZ0o0H0/NuzShG/Fn+2/D299GW97R1zfP4yynh096q9vRnWj0FsaWy
EK0LuhqN/lCE7m0RUN6LPXU6Eat6rROSS0SRc6Xidq4rzXiqa+tfDh397+MNEmioqLoNEc3QZgfL
x/HGDQxACAqM4yJpz0UyIIz3EHmk01qNyfZW3fG75SjRJoNbuk6Rh/tTn1+RjjgdiJNFFC9K7Yqg
IFbsdIyPqBKJjLTTe4Tl1qEYsetVdRIc3JZwh7oZ/aRg8Naot3G4de9TlF+QuR9PHPrfR24bQY+6
OG5UU/+8Zwe6hkXGTszTYI5EgUxlcFPDomfSBTBTssivAs89l0pDscmaeyUNQdfBaL8akLzvm4nc
1FIdVrALgMtM6HCMAcdAUeJR6AbjhDOG2h/lnUAVHuFNpIOoYA6A7oWOnzrY8TB4jaTGNJiYyQT6
l+H3VwfQfJbmvzMNz/Tm3dVRPx0uSerZMktK9pvEqvaEU2OuVfm4Q94RSNQ/d6Estv98eGjz/v/r
yIrtyDZc8n6Yhuifjw9IsXVRO5VxiixP3pP2Od7SCbjVyoqavVVjpc9csRNAt4HwceGCIrJ/JDhZ
/uWkrP167uFEb5L3rMLUZYYCQvvzJylFW6QVcLZjGyRzlpD6YMKqAEAfziXbSO5AtKt+CeBplYWK
cUVmMWfCpjb2rt50Oy8NN2FYhw+51tf/ctK2fh1R58/mYBFVmfTNPxF5Q78eRGUyzfBhxztW+AQo
XzlbTBPxGtcgZe3QI/+hi+Hfuu6V6ujNScPcgbLcvZnPK+GQ6lu9clTYGiBsB4tKmS2jvdVTINW8
6pQQR7KrC3bjPLec/Yxp9ZiVsSIlg1DqPJEoKXPFGuwktc46y4oAB0JjtGs3sqv92BL3J83gTg1d
XEjUWPPGOrYozv0mZtEthaqSGcW8LxFZtMsS6VeEIWyZHiVI/yN9E2OF0Kjn7E1I7rd0jzSwmv+8
n/ET/rqnWUx9Hc7hzHo81QCRbH/au3OXwrkkIOcYhmSDN5b9qLKq9QuMxhCpshsiIQdO2p26iSk6
QN4Bs17YRGkwQxPQsf7yIleUI7aRC9FELarxmBljcqC2gaEEMWXUDjE+E/MVTcNhihPynSWOL1Hi
oB1j2zjSMb6Tgxrt0iTBJoOicEOYCinTOnUXt4l3gz1cYy8i/iNEir6YigWWKFw3LGWnySQmc7FB
xFk+Ekc5O6qX6xJv3qbxaN+pNYiadengygrgABpTKQ5K2pNxVRrFKRIkVLhR7R3BHBBZPl7nhDQG
aZedyJsmgwQwns/0gF1oIOupon05je6ecSO6s9sZXGQQJxHlXwkw6A+TyO8L17pnXBP7eVpUp/3r
GMntmIrmQegEg/ZC1bdeRepSadvBTWLNplsCAVrG0JtBaYsNWhuxtUntOTD/31WxaM4ZEWasbkNn
mxAstXJwdJzbsKZb7Q1k91q6PJqEYa+rKTXXDr2DjZopyFPxQMWV/uyoVN7oEKRriuFvWDaUhzR9
jfP42bD25PeBjO2orDl9JM+NOdDfHtSvRR+GB+pabx0KoC2EEh0oG8KXQguKXeOk+UY6qrJqs944
+hDf6OeXkXmwelDQhn3V0ESZZNHTTm7Waes5D0M4eavCDnwEA+2OzrV9HKfxMc6j4SxjY69bqjio
mf0H1rPeb4RXEXBFPI5RRGSBah0gUdGGt1D1GkpG0d5IG/Ga5OON6eb7LIj6ewe0VjMYTOTb7t4G
fXQO0pwypxXkW8hKDtN48cVMKudOaAFYqJCJBwiX3SDt9hC51IijHCqT3YT3Sk8gFbTf7WAlqErJ
DthRHmcya6XTVR4+JUCEIROOG2o04hqzCUyTyXWfhxK7Y5xfVfHgnAJhljsmqt2awEyg0Glv0Foc
6y+Yh8AxlLtOCdaG24z3biZ2+BNx4lk2TCSMCVNJRpnNbn3QvKSGpKFgvSiv9WrKt2qKLYZ9DdJe
3TGf0fhtDBJNVkLPgRGTlITXiUCgZQ+viY1rs4A91WNLq4KfXkR3rJiKH17IOdjzpuJ2cItrRjIa
/GLyaHxAsLQaujUejIlN03xTODQeA+Mlzod7D7D5eRqYWRispHelMOPTkPdXCr2ooaLV2hjEe5hD
cItTCtJsozB8EDXk2X9EYE22VlZTRcGWD+64Lw4Z0SBNSoHKBEjrU0YMCZiq3kxDQq9rvHLfhHS7
EIkwYHjXvWlWt/yDdGziGsW0HryZXjCeaN/9VMx+uAo7TYUmbrhrlV91BToi+hJa7GF5BGWSFpkZ
PNR6xF7Rdc6P9myRGnJfYDddlS4Tb9Mx6htoyptpDv5IVdRfdvXTGzTlCobjWwMY7MZ0cOR307dQ
zYdj3oFqsxKD4Jeofo7UQ5pW1G+L+jXSgk1TWOLGLohfoEplbkbXS65IxoYg5xhHq+ENqTvB1KkY
AqeKAgDVp+vOrMedqsxxfxlafUySqE3JNz/T9nqqWQ7vLLRga/TcyLm94nvGlIIeJeopTStvUdc0
h95NzjQ0gytdoKrSp/xBlSLwbc+AoDm9Cgu2WVzBL9cUJz1UvbmBEP1K9gcd3ob0mQbBASiJ2UND
CbfT7HPkahQ4gysSH5s7+jp54Oq+3WIGNi14gM1QNNu6aVmGFrr2JXf2YeuEXzrNoAOSZo/EQYJy
0ZLgqTLNP0KVPBd3GhOW0XySPu+Mu7Sk4QKOw3vqvKS4JpErBdGU9nTqCJfnZJ3vI8ekZJtC3Amq
r5IZ2kozwxrEbAdDtve+iBE0GCTfnSE180YR9lbijNxUkkKnkVvjF+QaJCJiZlIBgdE+AwKUvPYh
8WOQpH0QWFTdpXVomko59K12Czebp5vdGSqZe6VMV3XvUoCfF2c5K2NfbwkbgzAnoP6Rdbaru5zE
Yn1KmS8+TEggaI6Y1cFjdLqD9kdZVqJkd63TmEy3OU3qba3jEc8y5B5q3HyhOOacwsyFmpF4r0Rv
FveYOPN1jGcULi4leNCgxtfe1Hq/jMmXVxicDMAK50xv/piQCm7ywegPeQA1em7ur0hf7LZ5sRtY
M2yEMMdtYRNbVCb6HSqyEZ0EawlPDwSHLrgIOCfmlrSqL45CqpPRnFHKKXsP8NUGWm8IlmyiA6CX
8rZxoReaZbgWTWCdS115BMoImFyBdAtixaKZUrKMT2rO+bUDH7BjTLHhqUlyc49SdYwbfSANjIAC
X68G7xkF2zMyrXovsd/sdK96AVLcP6Mlx1KN/H+rhnPruVKDfTIRy1XOiwvXHJofY0w0bUtH5oT4
HN+2pGpUmfnPrDHExlUs41wJ5w74d3bjNhr5oW0pESARxd239R3z8Im388KtF1iUj2txShuzwjdY
41ghV9GRuBME6xdj3FrqZPiAheiy5QZsHtdQt4OA/g/ynNWl0W5MT+l30aSppNnPZkeTdKJWyjPQ
TLhDcVzzO3ZwrmTB6h+CL9IRtz5XrgLyRZanqNdTwpT74cg4rEJc8z1nJAKv7QdkSe0m1Tz7pi6q
CistPnfCkNrDaGvqSe/Ta6+rf1S6AROeQjmO3l0tRuVKknptJnF33eDVAJiXeMB1veu4Mij0YcDb
ydwAWI9sEogxCbvToMc+HA5inkeGxbBP3H1Q0Ijvs4IIvoZWneIBW8EoE/iZEcVXY0rBYUWN3tou
70hwYLcjxBZ6p/VCC3A4x4Gngl0nhXDSY+ssJuB2nHn1s5keDWzja1qG1kGI3N0GnZ3Mcv1uZ9iN
x/Hu0qtJQfRRjQKH5v3htO5PAQr90Ljma5/bP8oyZrlrqvCs4hZVkPotUYKIJQkdigGxRp+1FhV9
yf6ve34JmXGLgeusGiRp2+TJhWb7oiveoZUnBfctorvyD9Bd6Ad0ji7iTVaBjHeajDh3mJBCBoGL
Knvu4DxAmYsYpokzbDT7XmZoBwPXsjdVLl5t+zQXw6SgweoUyBg16ydZYMRE6tk31+m+Wk1ycFQ4
BZH0ANFmIZM4eOoDGqt6ah4khywkrDzCgvyKhCzZZZDAYHj29HRlS1x9SFA0NO96hDcWCO0K0gv6
l7i5UnRXErTkA31sffdLP2jwKqXx5PJ31PjZhnZ8tWQCNl7Ig2thLE0R0PJbF29qNv4f9s5sN24n
v8KvEuSeAy7FDUhy0U02e9O+Wb4hZEtmcSeLO58+HzWD+WcC5A1yI9iyLbfU3VW/5ZzzfQxGdhxQ
PdohYcYkcerF07iAMG68TOxFI46leoXwjTc03+IZwEbslf1pFna178hUJN8AfBxSkd3Mk1GLjhLb
N1sAHaDcoI/dLhvUdmr7hsI4t/dW07FNYUUYK1RNMEMBMiTVw6iDFnSXITSsHnavRsZ6g7yRFZJi
2ShVmofSba/t7M1BnjnZrpsSFVRFS/XrBFjTaxa9AlVVWiMJE33YA5gzyfSCs/U0oGfcFa05nlAv
AKzXSSPZdwb+MTEV90k/fttFjsZG7wBTTO+RwF+0SdpK++64mCi/R2SE2qZVaaDR0wbDQF0b1oi4
ygnZmuPAgMEb0vSxdp6oZQu5z/y0JxPiroVsYOXvQ67/LGXpHYQzO/t+0PaWXW2O9QjXKfE4Pgc6
nVpAjegd/I7QQk9g3m7TLzreoyC3IFSIGYNRiVcuhntq0U+CFrED49zOEndLEIP+QSDTAxzJNDI7
cWDV3G7otEcQzFWI5KgNc08eqNB3CNtOZW2xzp455Vz92Gjt12LTYlh1HnFsvinC4VAPAgK18PH2
CVTvOjGfdMlpAaDRRwhWX0RWktpp5U90FecVV31IHEW/54FGVWItnGMO4cugWLKO5AEuLeRnAxiV
GLmktL+m2ebOQEl46JYsAqT8nMbtEuYtUYdxFodlKQn0S5KrblgEB/WkF48eqZb0+A9lk9+StEyY
XV5wfpBDJzT/96hxVI6KMT1rn+RAHqjjab/n1iF1zn6yJrHu9Cl+mZT1aTVlfbEGBuclJirVpmPQ
olTzcwx/KETWmhV/UnP9dL1Tkpbyy6ru4bLgZvc1O8hJE9ccYKYEM+S2VQfliECirn8V2oJTvEq6
Y25+5iNB78j1EUGuBL9oLRCDqrvWxC5NvfE+mrbaO30Bqk6ofV6Mx8r1ERvajctJO8u3Nerb7taL
gRVh3E8QDnQPpsnX1OJGbg/kZMd8F51OXug4xjsETM46HjA0qtvSQQniuQ/VSHKnY5FKRYLi2Xbe
bYXGjJ31fLeMxzgzyVXICNjMRqnh1N8Sov2U0NQsvzXHpAyVQTsuGFaRPSHOHt0ER8Wv9Cd5LR0p
LPNHkRIjrxECXXrkeHiDBeV6D8mJOt8u8c4oQWBt69JxJY/CGRCg5hYIuEWaYZc410xxu5YGWVCF
+2YZao9jcUyUgXWemGln/FD2j8LsPzU/pzwhVY4rzEQ6G7DHv3QWHg+6HCuqV+OaqmHdSx3Nuzbg
hJ/k0S2T10pv/hgJx/PAJpdERNphsmx6r7hNuOVittv73HfutX5pCG9EJcd4+ug6hO+auv84pU1Q
dNVIHlY8PSU+xlp6CzRvPlMia21VaHtVze1DULOhY6AxjLzdW4u/j33xk4mnflaxNR5YF8SBJEri
aCSeywhr1iF6VFoAPhpRcOsuB3dKzWiu2y/b94wbx6mvKJOys5FSaAe+e9BH8rtMvXZCT8xEjSVe
dvv9K8QY2a1Myntrkevpr893vZhgai8Gp06d0lHp3s4weV98//b7A01JQ7CAw43bWF22HwT58HOH
Jn8sWnnbAHZDwlWPCyrX6dRvn9tgbzpiDPkpK1Sx9ayS28nUjokOPsBtZXL7/YFcpH/8yiHUfz8n
2AZQh71Yk/NDFNZ4HJyZoVPRTf5JJtqVnQ+/daf2mjc2L6F83/gGe4I2xQ6YFs1PAMsN4qtOK8pj
hcaONhGWa+Wi/Bi0nIjjUv9JVzwHkB8IFGkq9NE8hWzu07L57KpNepBn/b6LxwcP5HJF/wOHNz80
SHCgCFLDSN24oHDniXTcM9/SWJHXbecL7KPuRtnTQY6oRgqWhxycJeJ8R/u0bXVdhSTWOWE+ZnPN
5PbwREjj3VBIPRK1PPBl7xjKQC8hhw2Rul/sdmxpQeZmpg9CdXnuWutjSTsnoD35M6z4xh3R8gba
ZoySmBytlUFpM6XeMxJlkK5cderEKh89Y4RSY8n7YYuuSeXNJKpoTpmIWhBxrttJOUGg5+YmS82q
MuuiJRPxrKAeTnZON1iviEYZeniXuRn6qwd6dbcOFZEhIJYhJNQRl9QcpWix0JSkGoHixhFWlAnr
owXCo8/2pSjXz8Wq5RPbixvX7OWV1HDtqBpwgvMS+3e4Hiq7Uw967vpHRWkBUdFwn1BhqCAmbD3Q
JECizgYEYttc1kmBhLRcymOeLz4ndj9HbkWK69LwFiWE6KynRkb6HhoXzSOurkecMgJNiZQ51vc6
o7Ld7NbwxiBXxMjoXHN6K6UGOcTR7WtXVU9O297ZaQaPksyYrnWdm6lJ5cEzechVYpJ7vba4Htr7
Su/cUMae8WBL4mbAgk5xmryNXXnrbaaCujn03ryFbKRu0LRQaDSzH0PeLe+1VhDNU8AcKWZ0n+5S
oGJ3XzK353if5vWG/6vIjfqgCF6m907VU5GdClMQnCfr34oonzuBXm+L3GoYBXK7mvb80x/d19U0
cQIpo7zwraPqK00in8guqSfrTKEKgdoTDh2KcC4zgf4uzW0u/ORmWu7N1cLCkCDjYSXp7/yGNOC0
M+I9G8Fp19lqeWwo7/tkaC91Ur+ZAHz3kH/to+vm2tVrqyd/yQnsqVv4X9z/fV+U17pkfpJsgauz
n7ypJv7QPDM9O7X3uExCXRFcvBiFbVyw14MdYkZ3blbtRV9k/WhY1ol22wtqMGD77+YTR12CK9a5
YVKUkOKd4CqrMNDlVtJGJfPDm0Yf9ZtCZMZNR8LVjn0sbKxOX8np3z75/Xemyh5vvKdqpXoTTvcg
hS6fpiknaZUdMAMrSgDEnpvAuOwfRl/0J65CZJVzgaNvqIV9xdhghYhFoQ+UgtzZcWYTgIOD6QjA
Ntd7NhpNnUXGGGOtiTCo6iVsaX+O0+Q8+7HlH1tV4lfDjOUwFo2aCR21Z7ID51Gy1zIn/dRktM8F
mFOM1e72On6Uq/FDn39kUzwEVpF2ezwP107XR54DFPdLg0lLS2IZWBWlJweWTh8aIt5G73YpeLQc
cmYZJFlMZQftecocQDW1/Eytmkt1CUwYZazzIf+kdnUohY/e686nIdtN81LgJ8vlb8uRRrhqGphS
8gIG6fhHryOGUpiDc9KT12YclvP3B95Hj6vIfgvN4yT15pZjl1HL6jGjHyaii75/VeMCIII2M7uw
Ym6AWi6pLzpNf+CDUOUN6yzU5TY/lcJjpAlSd9qsQvhSjPNqdOllHLelHH3/BH5uwGQzegYpoaPB
LggNH0bujAaD+YlnXYl4Ly86RzMwnPngS+OE+pVceb8oTp2iCTEX52mZnN8d3gEiSb/PV8KT29mO
RqN5mBRBR+QXtVCo5rsUkSGy7h1iVH7M1kiyJhQv2knOr87aXBxDdpZWR42H3SCUw1fZCvK7RHfR
VhKlHUr1wCntU54zjW6T+o+tcg2OD3HFMIwJRxXLMfeitKHlWxwL6e6gQOQ2/kuDQfQBgStxaQnx
xy3c5YVHPNvkYo0Eze9oyXZ6oZIbkLZwLUpyozMNUWxTZaQH17F1pItNCpcUcE7OXZPGy1m2M2R4
hc+Cd0OIUJLikFHETs/9V2vUzMsEgmlW+jYB2bla4oS+y3DfS0jCnyf/jjxnBNKF+jnSS56ylMG6
UXBEjby4swXt8iDCYSb4Y+0AFA4FkdxmRsDYlLeIWhiDLeZypu0kniFb7y3jpGEqiJjyR4kjHhtW
Wnsb122okd2+Dqgn+9QPh0wXjEEcGZXg4g27EagSpxP68GJvuCuDTc16Tw0TvWuhbkigLU+QywOW
t3EkmyJipeCR9Ybk3Jx/M5rT6NYY6TmUocwXgRgIBpXtp86QiPBkRrjtNvKZyz6UzYebm/JWzg+r
JLmHpNN7gzjjCOVMx5rYu01LYZ1qE7PRAFxEq6cBSa1ijW1kYWOqJGQYgpY2LSFF6/VldHDkDIAK
WFtx3zTOVyvK4eD6+QMoap/GJ9sXWv3mcDEcEvKMPENAg4rfS18HN274aPxL1LLwNG18HJAMiBJL
yRSEbUxfzRdjmZLjqLab+mHM4xi/4a+OYfjRwZxRSz9m/vqYiLEIejP+VI72ZSfQQscYIAqF30+0
5yRj+xTX8H15xbr0QRgVznrbENDAlFca5ZNuekmYOPH7VDprkI1edZgVU4KJ0H0mSlgKVcWepi/d
Y0FeiV9Zr3GSvKO4nADZEFNbOV4SLEtqBLWfcirQrYLJ406MWaZacUDM1OYEmyGU0rd3nWXeukv2
2ktym6ZcPWZq+L3O4Pf8P1NKtdCydjLTiWDzasuIXw9exlAkHcJV/7GqlBF+ij+yyDG/NN4C9WVM
Iag6mLFLTLFa6MzTb7/ZRhxspINJYNhUbRlpdUKZDqg10yM2wtx4BVw48CxXgxHFARnZiz1XRTB1
xavtqAagIg620qZo9ptvTgEK97xwHlZN/Fz0cVMUe+YZ3G24OGiHfdNSGw1jCpZYcFhY28tb+2Nn
ix4o1Rahswg7YjjNyMO4tCK2IpavnPFL+4lEjLeH130CmcA92c8TMWVYS83BwE7HEGiiH/ddCvB1
ZJCx4cun9UUr6wd/9SLSxvojmnI8bM0IS1xAkxn1S7YVkgy/FNcDitmYqTaLuFkhATOyp5kW/jKR
474F0i+U3mdsVNSkjp8TqVZkAceqTV5+K852iiIbkOI7dvf+JUulfefI8W4YfRTiXXz07Sl/RovM
YlXFuKangjMhhroZmRr75EmniAe0CE2d2s50k/owlCeEls21I8vRt18qz/twiro5euSktXnv3gHv
I3lSycOaqoxoMxoL6JeBb3TFXbqOpLha81PJynBXVP3zmmjxRYrKu4pBUl+JYLL8OMKDga7ZpVBq
0OYzcrLog026o7LZrBVtWHcO6/wF2xN7A15/g/FSxIjdO5EHVd6ctVEkT/aafuFuY5RTryBB6/nW
Jo0vgnuGNL8pf1frSIuRdd3R0rwPJFtYOBpLfzWTDUqZWvgQ8+7YECMw5F7Lwn2+ryi4zpJkZSH8
t3pbdsRm8tOa67dyIgKN5VpypCr9bdZ8N/U4gDgpYWLk69pFfQa2oe57otsd415PGj2qXLIDqAD7
I3S/gzGGhczTQ+WD9PASsS/JR9j7jJr2cVoDludZ3I38R892Un3W7vBbtHoe9bFxY9eOd7XS8Zij
Jjkpr2n2Nbb4QtZWZBrFFFo2NzQ7JA+2YQM3WRJQXfHPdxUMpn01JNZ+0r2OmRVwXnQxv9hHk4Sa
tQ8eZ3FkeUWGCaeFidAp9IdVn8HmWW7LQvMBqcQ8PUwvU7thwzWLh8QoI8ei/yzbnPh0jGApp9sg
KH6WGIoXq0UzTPwWF8piREPqPwLH0M/Iy3EZzXDeEabuMX7dVDY00WXJz2h1knDUyN+uMYfmBftw
Q8JY9hMu3Vgu7sFKzfd45JmTiCMKc27QGeQnnZNz76UsRRno5nZfnFYAQ7t4J8UMjI88Qgp15ANZ
d4xbTZ6tkCBQHTMz4aWtfG3Q7Pc6pUjN5mavo0sNxxUvZeuOC1eNY53sCuONqathP67Io/zVaS6+
zC6525+qUf1QAJYifLig4PQJj0Sc/VlS3HXNZP2a7Vw/Dt56FhtQcd7Qin23RG3SFleVC1SKs3B3
LqG3J03LNfKsIo8UXbXBGhlHl3eOC2Sg+nK1ap/MjbjW/Uw6uEuCeEXgcO7Y5rGpDxXP0p2Gj92w
FJc36pm9kOqoDW7K9mxi2Dr54cJmre+6di+heODNB8vJGDTb6VqPvsJAa9bSXnekKFq1N5ywnzNP
oy1KTFbiGjqlPbNxGgRXpocUYyMUIRGaKgcSysCYKGDrWUeVhh/OvC0mATSzp4LLzDaOjNYInR/m
XBoh85nyKtiva3P2TpeN9xTk+CFW9p8WkFmYeRsgJT2WKbRGtVE6sSWipIbbyQV6OwLyFLSld/bG
9tSM7moqqFTFxv2UAEBHQKDjRgS1MH2JjRHabrTQbuOGooFjb4iWHF8fVFFn44uSmym5vGCOxmP7
4i68VTxwpI0+NAe5EUoNvbusnTSDGl1GgAFvvR34yaGn6c/C5b9uNtrpunFP442AWoFCRRdzTECj
Wj6MVGejpTKQUKwe6F2zjaXqblRVf+OrdhtpVYJc1Tf2arZRWJeNxzrZOkXnxmj1gLWiWujJdFjv
NQdXhUUXtjdN2K7rRnnFEF7eKrBd0bgxYJXpYtLM4MLOGyE2H19xcHdQY92NHztvJFl3RkEiYcsO
A5RZc+PNLtimwmZj0HrAaJONSluCp80VP7d2I9bGoGsbELadNr6l/PhgYBLg3JBxmuEInmb/xV6z
X8Ygj9SFA1dv9j8/fH/uO1zyrz/4/pxW6MCaIAzgJsq1EHLo23eE5XesZeZCTEVsQz7S9ye/P7Qu
RIuuc6b9oPCZ1Ug04w1fmJmZOmsr/AduDH7/1yfdDWfYcneR/bf98vtvdiC3drJnyV66Lv33xGlB
1L5a2N7zr8tqvcQ112T+nWf2/T/L74fz/Uu9rMqNFccFQvroXx/acYsU+Ov3UEOHMHWy31om4RHy
7ZHjqoOWJqYf2LgdaWYXff/ZX39Bb2OHtrXx9h0rmb8/WuMbkvj9wL8/yO2bdYfxOoLLoKwn0bDc
ECDfeJGJt39R5gs5HhA7Was+tTlBfN8pqn6Ods9xGIVuf/b9KUIA60OXiCf8YCUnaEIWVJ7Xp5QJ
a88Qfi2jGhcslFzWrG2ZfDirjTWQf46Dm6BZ4anIqJ47gWGfVJgVVxSSh2+V3f/jAZ6X5us///3j
s+QoTLtepb/7fzHjGMJATvh/W3ieOB/kv+0/VF2k/0oJsP7+T//h43G9v9l8KcbMKLdtTBr/tPF4
1t8sLP6OsFzMEaa3CWn/AQmw7L8hSDZI7bc2ew1/65+QAMv8my7Qsm6yR4TgFm6P//qPf5E7/53u
kHzV939X5f6L/Nn6XwJoW0B8123gBXxRWB3W/5YIswAF5p2lQI5rbGxGPLrXtB2eS6b6qPDe1DR2
j2PHrl7N4xhI/DfXbLmMawkuz3a8iLhNvz4ILy4Zjj/EmLkDf/XXqNaMs1UnxGTKOEYxTWYICQyj
7v8GYQahbc03k+IWJkAs6S7FjL5jTl4Hya1XFtmTn7OSVpUFkbDgqMB1CIVgiAP0UKG95FbUkwQa
2AkQvEJ5zP1VU7O/HtdQZzOys6sqO5p1wap8hkVKzt3Ft0myxwOYmwaLDh7oTpHxsEnYyGiL0zOj
zjlQ+sSKQyV+VDVpmC+M3uI+iQHUObedQNHXNcWTa2CARTJIVEW+HlM8pEGbGs1FJycAapd3KtPF
JoB7fgFnL3dVkamrZkfDDMq+mU1nv/hT965ZzFY79jtJlvkHYv7FbdwzyY95vZydqfpU8Ed2VU0m
1IgcKerwW6GHmQFRUX2EIu1+MEFF3KLJ1x7cb0YTwpSstSK/haTKq+qCfdCASWv9Ul2a7xmAI8QD
RpMa9rPfoqio0/ZUmUpQx8jymmBZGii6z4YYkz07Svb9H+uILocu0Lf9i6WxImIwgVI/q47INOHT
64V3g5QsGd0UcVz5GJNXvyf4T9xNC3rZzqcjzWUs9lDN9Ys9aJfcWYqzzPv0Nht90gz85mV0JIXD
gAlmpZG6Fk297KREbjPGqJbUQvT5tPMsOR3U5nlZa+ONHOr2qiv3lTVPz8Y5p2HDff445ehLRnJ5
4hZLBlvaiTKf4e0ybS74HlloGtuvMZc/4wHrxADjUSypdWipwr22kWFbVvd67MQXyyEfaTZTJM3S
WTe1E17b3n5QrpU/8gNFQOIc2QxPz43mIz/29T7UCslIfMwcHO0T1vu8nrBoo8pO1KfBt7szGQDd
I2RBRGq9N4g0Ppa9lV2LeKwe4EqUlLKYT5n1O28ytZluLvaxAjRI4H1x5zoQQfO5YdifOIwP2uWm
lK52343PTqI3F2JIHr3KDDEQPwkf+C0xPaEnE3lpEL/5XWydiVe0j8SFEgDX0ICZZXIyquTI9E1d
05kW2+oZ9zCkPWUIp8MeV9cWba12rj10F1zKD21NHCak2vayfmK8Xs9oljpeQOWTM/e3ZpEuD3US
fyJNgkyBI4HnFV5AlwwgOVqmMxnZF9SZFrRedhm4GOdAa6rpqBlsqMyYqvOnu/jPbarauzwOyqy1
I54oOdFgLZlHbGc3gaJEkOkNnX/OVf6C9Hiv2b5/JT8Fux+FgWcNd7M5F3dVxKbOdS61Q9IHdZm2
TxOdIM/MPA8GwnZfQ2nny2Y62BjFYxZFgHsyGXazqe6mdd77PbkUViWflflabZk1Hmu4SjfS2yRx
USb75n5Gf3gf184zR5B7P03DH9lZjAyruMMRRWHplItz1SuGWmPDsGiAHSx14URZC5rLA8nCILi9
nZPUpc2gRy88jSlYWmBGR05xI7wBcGpLjD5x54E3QSWaksEKtay1tgI95edj/jRcfP8FkrtIl8Nn
52wQ3sSMtKTIj5kF0JWy78sd8NrME1EDva7JcMq88j5YEEddJkVOSxbDe9gSDMqmToPKYXFYLyTG
sMS8X2W2hOssAcBa3h/0qq/KkjgUjMoitNMRUf22IKe5XbxtAA7nnMc9A4Bp9pIB1mNbfbEvGl5o
gllCMN8UPoBFkQ0h3dbOIORn9gBSJuTiKGzZyACgZFCMz8E4IvwmYCuQ3qbvXr7ipkrJqiH+XRnI
/fuufcts6FspS+RA5+/4VfVDEXux85irMDKcXypXB0Qx9y5boPgqCXaiJ69+r8wehhofm1ZNvzFU
l3sz70+DysbQXcgyr4sitAy3A3NiRAYwIDJ3GMlinCY0tWfHkSwHk54zZL362iwAOWqL8UsKcGWX
EPt44KEfZ1+eWi93r0Jo8z3qJbQI62lWjn4e3JrrYeXgQNCiQlZXJcf8LFjUlwsV/5tIk5elY/5p
N6heYa/S1U+/2JYSvGJ5c+Q7XUnX074zWPnlySJ+UOrkzGJ87EjgWnL7wdNFeo/xEOlyP6JqcDIb
IgffRCfSB9o8jriFt6YqrSQYVi2scnHDzgKxKoKNg0F+GyNDY4/Qxz8XBloUvEZduBZlH+j6jUdb
dte7GU1yU+lHr8pg/NgJu15yZVcRIh3wo1pnjuQyOkg6u7otmVDsGcuvpAJQ9n6D0twKDgVmYZte
eenJyWzD2GVvgDcS0YKl3qzekUezT2H4VMwWs6n6INVnPwMhPq1rbuOiWu3AtGdeJbzAkERxwLqd
f6qbewwfKCTom8u5DVeZrMduFZ/EcsibFQ7FrsA/oBn9n6UkXY4cNGDoPwx3ah4ZQ7/V7fqbeS1T
7p7XDPkuAc1Dd8eQodAs1gORH2va2RjUu+fk7REfzcTUCSJKbGfE93SuQ8DBWj4ZJqS2mBidlPP7
0NqxeR/zDViK7SttQZgxVfixuU5mZoeeaYL6cZFfimqOEbYk/RsL7ScvnR+6ypAE2IAKtFuTldNg
P3ux9sKxtJGq+zfXSD6lGLu9k+fdrZsOCkko6TtJX+vHvHXqIMcK8SRSxpxeoQCK6Jx5ekvCCCaN
+MfsLD9NCHC3RlqJwM+uTmKKjxEnEJl+UwzIBpNQi0xVyomgQKd3P1Df/ohZi0o4iScdKc1zNTQJ
mqrCvUq1iufRVch9dd4vRjIeWKAnj3h6SHOQsjyuCwlDfaoJ7C1zfh7s+VGU43hjjaoKzFWDzJcc
GRvKLzDo044pdPaU422J2BwYp3iAjpJN/DyQ/TgIJE15tFp5avJJ/KmTjKOxuE7m8iU9/epKlyna
LMmB0I3D2jZJhO51wxUbcaQWA4ksoyzEej1Ltse8VKSFyObsE7T97Pe8iG3fGn8TkILtpX1MPaYB
LW39qVkI1qjrJ35UbIK6tDkNvTUcnHgtr6BAk4vXZh9p4sJWb72BJ8XG82Aw1JhT+cwEZ6uzxnIF
xhk7kSsrmzjj9oW79+CoBHlli2Zu0O3HoenuzekU18r76cUk9XXG6j+tbmcB5WYOm1KuclYTDVms
SBzT+Mvk8t+LnoViU1kQrbcXTo5KIcwZ/O+Y+bm87aw/WUf2iuzJXisr/d5D17h2bwIGzCcQ5feY
JL8fOkKBPQA+LrhMBCxnyDiE9Owk9SskvS7A4W8yxbPTsCvJ8JntVb7H95WV3qDem7+SpmYYLdf3
pbOeNNf+1flV/Vgh817EcMN5xAniWUVUiJaYPy+9M3hZAgeaSNCcftjEiG5bh2QPwaUJEUSpr7jn
eXS71LnzRnFZZamFuvbHigd5YZ7Fdk3Pakb1ZHTMndOFhpuz3gH5S+Db1O+rNU7vHUFkSqq9eoM4
U8chtPUa/a6ONXkyiD1svDzHE2AsR1blby3egLYhottfVv89H9VN3PLwM1yXR1ux5E3FK9Ssfu+S
BTiVxJlS9xA9NOjD2Upxh9ImfFrVvMsdc7gQJgnpsWEaZZrp63euO60HEj5y5QJ7+zff/xB9wXCW
AvRwzVyOAW781EyM5YgoR6YY1VmB70SXCMFI/hDjDAeJnVBm1qS5wFXZTR7Zp7qGuLCxxvPwTRPd
PnA+n6TePJDCqwd1sbLiTcGn8IozM+cWKOEYUYDdzOaAc7VBqCo2vOj3h8lP5zMapXejJqtGEK5P
YOKmavKFu19UODost/PE8cEnmcCtkxXB/wIZRnd7OIdqG63EU1YFecM0tG2yNzJb2aT27a3WuWlk
sHDay5wZfWo2xW7qhkviEhNrSwFN2970jjrbeWISF6CoA+rPctrKZucXxjYtLIfM3fvFxleO+2eS
KLB1eCSoWmuCMRs5Rbm4Y9Av8qG1XedgJ4N3ojxZW+i7GJpc+evbc9V/SjY59A9E79pI3RG/Insz
sBzNRXKKgYxe5xHwRKpHee/4p6QR8sbQsCBU4JtX28vuPFevdhl8rgQACeAq178Z1+KV9QUU9lyk
j/lUMKB1ACf7FMgyzx6N0o0AZ35tbpknLWP/NWUagbcVEWF5nGHUWsd3bdJKdsiVfsgT7wcRcy04
ajaSPkGBE29JBu4SyBgZipPVP60Za0st8d6hYx4XNUok1cWPoXDfReZEfbMlgcKEsTFo5KV409QN
4/td2/s0oi3AMDPj0hrj9W7ol/c+9w8rthPyCJmgtxpOMCc+k1HoUNCiI9HHE43JJa8y5u63RYro
HA3nZskStr5EE12xkiNa0Jld7aCZUbcwKY25s3blCtRzoAfcKWTQx4F9SEE80AH5w51wZveMQYMF
jThbQ/sxsjrfD6n9qHUkOPp6o4eoRXOMkK/5xNoMFTHv3ftqyN9iq3HOPtg1Y9ZvSfAYAgr77y9U
r7NxbJv82MbIXLqGi6OxDIzaame765uZlCaTSN7HUnm0hWMf7/GL4SnbXn5DXk50QYwPNlBb7Pvm
KVYINYhQipbSOoL0dMh4wm2c59rdOMEZsmGQ+UvZhm7Zkipp8j11I/E+RgHkPvUBouvL8MTB85AO
FjVOSRFZxiaxgYp2JLSmlcSk8i7FjnJJEEAsd82cGSeWutp5YMFxUXYSnzTkpANNr/Jx7JXDoNEE
qltvXrxDmjOgXsr5e9MlzqVmDHQ93jOdlX0WVmufM4q3sy8HK7L5eg0TRjJs7WKvGxuXdDvT/GF6
EiCMWePcmQP002GalqDWqKOoZZ6NFipQ5bvTgSUcwV0yYes84fxLEpyx0o50036ZwAUH/qg9VjGD
9+HR8Iw8zHviKUe3DFfUq/rak4i2Ntme6/VVd2A6ao68AQnxWXqFAeWiIoYONYROrWzmxUB/AMjR
BXJ/zomCECOQY12PX9CdymAwlq+peu/auXwyzS9n9V/LOU0OJoDJCfIcSbTkO1uLZ0aFvCuXCRuk
A3+VSEWiIrsglrNxQdr2i23KEbl60K6EZfamd58lxs8Bb2E12Ccx6O+QrIxz7aHhWVZ31w9DBlZ7
t8Yo4GXGttQyPnwmEix8+oh1lB0mOb2NWtp5n5hfCNX9G6Kdff+nyaTMIxp7QDoxMRlLPLCxHQoG
v1vGXWv2h9peIMgRUxskxJwOuTXd9bOEJKhn5oFILpSSZXY1KfX3WLQS7JYDp3bXnGuBeZEnYwHn
Ain6c5qR9BeYvg6KyQivS+cSa4lLRp83hrVltHcTfyuz6xe96bOQJRyzaHsNurkmThCx7x47DyR7
SGZ3bsfe0LOmPAAGPwRxvrln6tqCz7EQI00H3PKyPqoC5Pda3OdbiORcf7X0urtZJnjjULxqxXzX
vEi3jybkVqVUr74mFHGRxX3nF13YpT9NibFPt/FmlFvgR+m+yJ4DrWYUspq3vK+JDW7O4Fu+mp6X
A1tpAkHahRi16UZu5i4iHEkAX4KVtcFONNWHzhKobZ2nlggLNKMo32MS8U2hz+jJhw8IQ8fR4pbz
re7W5C7ZoblEWwwrrUcX6trcCzU1i0UqJf1HKj69TH4yN2Rf+TQn5YDn2eIJUj9yJ3/HD/7V9Seh
eOYMwnAE0dp2bD/IhG9YjcXHf7N3HsuRrOmRfRW+QLSFFtsQqSWQCSCxCYMMrXU8/Zyo7uFcNjlN
456ba9VdBSSQ4hf+uR8vyMH0Y9uCqKNx2R/cJBS2RutjRM6/zbrCH8rEMG21nZ9TAhmHuadyUrYz
UaeesBW3auuXBy5VezEWLmXh26g956COb1FfPpshxDlW+FXM+YbD0ROfkTYorziPf3Q5IxYg6a9B
P54KnScHiaKOyycEpl0kC5+Rr+i2CiW+BDQtmp3IEYB3De4pX/QY+mYrFjXBVlTlUrcACq2RFbdX
Q06tr7NVf9GW+hPPzT1TdSCaI2PH4YVMF57l8YvezsqV6ukoRMon9T7P85ARBYq+e1F6Mmj2FC3i
6Un+6FMps+MC/UijM7Pr0g/QFtBlh/FbagvbZwTYm7wOXFROePrYhjpla0U4vrRAuiu6toXfvg0w
5FgN3UNl+ygq7TZwCxgKIDss5mkB4qdXHQWGwhwK6ywzYNwVqK7aJrQLqPeJQl4mKel0FESFzIdF
aFSaYYJGjPfaxS7DSD72myeAQGuRPLwNi6ZyU5mhqll+IgNfQpLb3wWhc6Guj0o9sLFS0GvP5PDI
Q0zHoq0+W1nd+9pEi4iGrDLmL6NGuUUrkVBIOJe1Irpnkf5M6jYXqLzR0uV2Y2Z0Da5Hyfwm6/JQ
e4yfGF+WAb/p6WV+rkA0C8olVT18SC/ws2+gXC4W7yl8ZFlFwK5q7Wqx9wUJNbeav1JpNLSpyma5
XYIzTaR4TMiJhqopSPi6od4TqpcdasJzHnIL8mP1JVHuSWLuLA39o+DL6fUhIidIiKHjb6liYS8T
614LoPAzc36EDEB5KGXGqSo6cYLaAuMXypFyajXaXipU7c7sPDDWhInCXDxWxc+EDqbnpRcpoYKz
0BQ2evdU0bVDCN8O0TgcjYGcpw7LK9I9NRYw75SSpG1rhUc/aUJu5ekqnQnXky06w17mYIqYk1dR
iZWWpVfSJJ3g7bCue1HZSmFfA6YePwPYyjkohDoK9wzmM4dbOGa9bHDMiXEo4ukeJnwabhg99ute
9HPuioFLqihaCxQgkkDjUyd0MoZSiDezxY5HQGq5FOMKjKYOqQru5UHgYyWnmJyjrEKTBW3ZGKW6
VUl82mPWcfDMGrj68Ycegi0eRWCemRU5Am99m3Cc6JiGFmEd0/TDmJApNu1ZFpaIVobAbzC3NDkD
dRBFe+0eSDzLw0nXpI88/ar8XrnjhN/mdQNC2BfjfTNJxIcMjVbUIsihUUFbxJG4kjpG8X4kc8aQ
0CUV1QtzTlp5HyurRo6e5pgYG3nLdhtUiJ8EkripBwLm85BMn1Zu6r7uTtp57r7EUlHJHhUmu9zE
sTHEAgKxwR36/jaRWrEF4WkulYqnAUlCNKzQC2MCArm1DHYGoLjkGKMyGdfsi+pGHjvBVdukceHZ
Efb385cJFa4OgltppUunVPSatDXq06CeexYtS8I6EOnWRazUmxQSh5DNMDrqNRYmWjUUp+21J0AS
9XYKCVh0Sf9Zh8Gt1Qkrq03AuhOgqxYyWeimeTbT1mQ1sAzXcFNsPFwmt+2UU4aCAmTHJTtEiVC/
qmc+ndB8crtRRc4iSghKioSGBkjEnoKKd4ovHmpr7r2glbEi0ZAim+ZvHkOPyVmr9JkcXF/pm7DC
ph3Fr/UklBeVCK1EXDklteV1uK09cfF8wjyNLPGFA24NxtNIdjKaCCeQ9AvrsWwX8j1IjGqbWFzC
NCtTzmIwvzdaRvtxqhR0YtSrLK3umU/sWdH81NGmlEveULpC5n+U3YxhUJLJLShEp8opXYNRk+2k
575d9S+o/R2QzB9S83SjZN9D27uNXNAsKegPVc/PcxB4egF0ooe+HvfzW97AVdGt/HkEpm+JV5P6
isVUzYl34Dz8LhvDs5kjYVgSLWulhqAQJHwGCDpQkGFXaWVnJfYdtcM4WQeELOtJLG0xWsVqTmoJ
SINkdHzwScuoLT69CYtU/ewj6UTM1W0j5gInykz5B/8q+AZwCP/MsQDpf7Y8ZMzEhmkKZXjxhMgD
d02qn60EQYE5xNNE5TJuWLR07PwfIf8Y/9FvNn1rU300RF92pZKxnxKVTzSESCBHCLSssyk+lVn9
Xg8t79j0oXHc1Ylg41hy0H+J7ZQTYpgBJl7pL4TJ7UGZPY4zxzZ71UcmhyS6OXOJ1c+c9lxTMm4p
yF0KxoruKo/DK9NFj3S5W4OpoQvtd+Yp6TX1xxxT0Mol3wXHHYh+N1I+FL/x5CT7xuw1Bta1mPTR
kSDCG9ZwkEn/qrXfelmvX2uayGdKzq0g8eAsHauoeW/g3tZF88Ipj3IZqja60TgKeuwG2C7JwEjp
re/atxLI9PK9ai055oW658S6bpW3yiI3Nywjp3EnsbdG6rD2oxzCwLky8jeLMvRB1J+sjr5Cf01G
8E2WjQOvJJRHV57ytRZjsNUMzimsPoo35TQPs0RCNehcSGpeyiJVt8v9RJxru5i56pTTUSlZKjG3
PZvTfIua/G1E6GgVjDxGf8hwoilDcU/VG8+ay6d0G4m11zEPoSLprA3deXm9MJBu4yw+85AnMXGI
t139tnkfSlStOYZArHfctccBLzvpTcGn3mbY4PggbZ/Cxanxh9oq2nqp1DA2puqqp90rSXue7oYd
QH6SdZOqIDrt9fmik8qnrmDFOPsRawqV0zgMG+uaS/qpmkKcixME63Sdcyy2h0p7iTrYF4s1sIP0
UlNlUybCjcR8yzN3jWOUKsGwGNaEdCumafwyCuM3U0UcLg3mQiA2SpcAe4NNUxLvHNt6r9JIbzcC
NOCE/EXZq+cKFnLchd9FuritKuAYY/SC9ox5V6LmlkAVmWQsUvrJV98Rtvbp1MtuPiJa9/FGtII1
qHGSRTMHfXdgeVS7S0ADZst7RJCmY6TS7x5ToRyHNznm4C0oqxnSedKUG98XVhRoOL7O1KWkCa+k
a4COUd/0l6R49+wjArcCd1qLXJlaMLexxINcRDT45s/LG78V4o8iRfVgTyv6E5lup1cqt1aMNyo3
97VgnUh+ewBD7gza34akcGNt3HPDZrmqxFcJkr4tTr+5Qip2zJrrxEfelvSAF6cfBIAd+Z6jxwF0
yRaf4zprcMyp/k1GfSg5vxSZfBqj6JTH5Qfj60czmhty2czG5WxtDF90dbk5Y09VmN2agwssDLqt
hU8iJd9dpt4n2bw3Ibo7YsQ3tS23KdE9QZC3elu9MMd8J3Cidf67qPlXdW5+SSff6QNYJVpyZea8
HegXTCYGrfgrLEqoxB7DeHXTQ4jGIx9lK/2URebAuvKcB5EXad0XMsxmbvFOJx+1gN8qbR5LpZSQ
l4cujN/kcngMrWA4gaq4fWJskiy7zAvspGD2Hcj1qkrYgMgumZm1C42Y7HezNfXgLivSpeA1gb5K
OnxhgoZQO7ChUVDLJE1n/6yk7BKPN+ZLP/5kQtyST02avNO6YQdGvEnD4BDN48nU8ZwI+XFW1H2t
lD9Rn1CY0u81oXtT+FDpeLrI62SkeikbF69pEz3yTKZJm+B/zAW3YzHhA/aqCdpBiyJXRGwsjcoO
o/IUkgJUeoYpYjucsSOeB7netbNyEjIJ+Zn90gx2jZ8cOmm4IS491+wp9sxEpIDcGJC+bQve2qye
mkQS1eTjmcmXDtyX/4RjF1SVE1CI5uhduwdCye2rrr10J87GWZugE/Qa5hcrn0JnebOQlLr4wQVO
1CosTZJ86FesMwJSCVQvOowQrXJse3jucU/QBVTXwLrPhCc2VpvfJNX0ehJXRqEpJGUrrxXLM0w0
rzOelXigxkfBnIDCH8hv2pQrsB2QgIzp2dAXNWYgEK3V57lXj/EkXyyh+lTGcBPAjAqz+eAzRYWf
eMqS5j3roqciu1lh6NuKYbyC0/fh/xNQ+iqEkkmKJJ/aJnnyHXMe74NUfQzdqq+bw9A0b6E6PYxO
8uA4vIQmH7lcJSnXtF+THB1VVHDGIutSLJhiYtVDpyq2I31MkRBsEiyIjMaYbOCLiTBKDOD1ooxh
dFIc43Amzs8ZiRXDI+nLxQwutzHqJNkEIt6dlGOUFwh7qM8SQEe3N6Q7062jRTUI7oAdd5xNpKYv
as/HfpgDvvu8F5EfyCNvqB3j7YfwpKkXzrw/E3/vS4D6rGk1SmdAL7circFYXcc5em2G+lnXtNWS
5WU6gFxO5R51MpwhV4IQIlBrlqdL6u/yuMmkX0XF2odVeAwldOFaxqqzPGCmSs9GpkVuFFqHMeie
rDDfce3Y+GF0lzN51fbFi+HU0nzUJLgu/uKSbsJ+nWrmXgiZPy//aMyq145UEe/4H7kJsdVm+q2Q
yyvwfSN0lMFNi/zZxFKidhDaM+uTRASEdkV7EmegX5blzlzg4PrHKMMjDBl9flHmbh1rDZHlZt2Q
0tdVRBGhRuTmsEPQVEZgbhLhOGDVtZOJ7WAcNrXRk+3TkQnVrT8050kgfxoo2yBs1zHcafWt7xCx
pxvVK+4YTRvT7M5q9AgWKXMofuLB/ERt3ZIvwzaxIHqNz8q6M6LZBH7646vmkX7ZP/78rSk2H/De
nvws9oYu3Jo5Ck6nODwANu2Gbo6ZJbLMkjUSntNNxnvONM3VmJCnKeXLNDXwCxAfm9m1HAMYlmsw
VoWLRMFRj22ACVTuEIfkbJvJj2XJDJrxTc+q3GH6oztCc6bGg3KPWKzgN28smeUR18RRmzD/cp7Y
5cLf8aj/a//8b+yfsiJasFT///bP08/wb5uPjBaBqP75q3H0H1/5f92f4t90Cf1aZ/70F+unIf9N
00xdwXKoK7ohLQjdf1g/Ve1vioiz07IMjKQLX/ffrZ+q/DedW6ppKYCr8YaKyv/E+qn9R6awppoG
9EwFUr0piti49H/C+KrMRoPKNObN0tWTRPpRyXCLERu7V4cUSoQzy6uKuYvsLYnhW/uhfnHPfQF9
Sd6BcgSfdWp2DOG1LfcdUQOumvmaVI1GRZe4sWI3EwgM2eEd3z3Gw9J/StdYwlb5hxKzFnhSjAzr
hnfpu9pbrrG1XO5qf3lN/gt762LZ/QuL9h+/I50mlqYpWG2thSD6F/p47ctULiMu0R9tvHSS9BR2
0ChN5RIP6ldXd7+CIJDvSqKHFklP//rBVWt5Bv8fCffvj44fFoVFhcuuKf/06EXmA8UOlHlj3q1h
L/4WT/VZDR3xvV1lv+x0ORbaX+NZfSpoctuHxH2eCW8crWcoGuB1Sk+9SvVROlAr9ZGd5m1yxeXY
nCI2k2tXOo2H2+oDSAC7i/ZsgKqM3WLDjvkSHpSLuC7Nn0DDWyJY80vykwBfu6gPSEKMjhAZ+Rqu
irBubFugnOSd+/wd2wiuFi2zM8MzLBc1WyodiZQF6gCy8CE7MNj5HrnYb7BSmZWbGy5Jf9Otn6sT
Dixp36zNneJm78Wd40v4Fd/4dVbja/47r9FtyK8cweIDTJPt/iMwN8OhO8ce0b34Z9pkbufOiBc+
sqr9K+8r4ogWoqdAJNtuPpkjI4oJbvbZQPlRXWFLSBdrsOzVdxOZHJ4tVFzOejfUAevuk7qNr9Nl
5rB5DHSH6VRxTX4C6HuZLRyLm7aecUvaOfmyG+nrIibOaQeH6S3/0FdDQjDM1n7jyjHglWx7iZm2
Rwo7WCSe1QBQkKtgwGGF27ytQ33jBq8cZw5x2Fly8aqKKxxYxrV+H/b6Z3Hxz21xkp8HystoFi02
EdA54otPqIEnimJPwa6fN8FF3yPOQBfCn6U45Ue6q9CPQju8Ekr8ZZS8krsVRYdcDoZPpjFJvwoT
rn+u5vhvpM/L4hLd2vBo7lWS+QMxVAdugZfv57W6gviFHh97nGu1h/TtH0sM0cf5DVyU5WZn30nf
w6N8xAgmbBu0nNyZJVwXdP3Z8do4jBJ4q/W0N1+tmCMWsrOb/tRXBljjSeb2fBYfoBq0JwzGtU0g
XYmcApsdhEyu92goNr5CwzigLMub+KPb1k52lp+k0jbvwad++mMvtaNX/25eOVDz1qYErnUR79me
T9kZaxESg3IwrhiXKSQtN/nnsMqJhG+qTfpmuawn1ibsnPhoXawXrjZFt0by47LoZHw67PSnP6k8
m3s5vmENqc70pp+bdEXOWOxsRmIIYcObvLxo8La63paxHbup137omwj1zpZQUZwZW55TrKyrtgs6
Ozw2pQNDCUVUYjZg61+1My2/oL7KPWNLmh7jAzVv0rCGMLfxyw3nqdoBYZQ53TY8JrEjcV2+w9wj
pgbPlzRrp7s94WPRlr7TOybojfKgBhIRzZ42I/k8W19zvNe28b19n9zNtAnpKnCY/iArBmejZSBo
azf/o/kVmh1HcPnY47J5LXejhz3IunY+0octrKd6K6KCrMfAaZjanZXubl37Y/vAPaDbxmN6El9F
l1g3nUJP0hkz1L9eH/+Jzq3SYSKzRqJ8wXBUyEb8x7VZTmdTG3S5go3aco2FX5gZr2bUuP/6Yf7T
Irw8jEb5BpBo3ZT/GRJd18LUib5UbTRuXMtDWNO4nYLxh0zhn6G2I84VW/y/nwX+i30HM/1/2l3J
rcuiqam6apgE6Rb+9192HmAeuBYsArCMzl+XLjsPX0u8KcegtnNy0O+S1tjQyFd++UKQS3Ul86NQ
htz1GZoxQdO3ajndCt/vN7Mp81FLqTruNK6kkSIeGHKfxwAmFmpQs5KUiUZNMVI9c0SDr2WpXM0w
JuwExFaLiYcBB67YRVNT0vicz0p1UIfJdJWYy4K+InjVvMglNhf0RO6QYod5Jy8ETzHnJ6ya/op3
OayEaSNDQp3M4s5ApnsOtEY+Wmm+r2IomVnC2K+G97212uYwgvxbTwsOyhfLhwUiN9AoUsuA3mtf
HfDYiunkinQ+XpiFKpCtiqrdiVkirRVx3qLGUmeUxKUNh2It6EuxRk3kzyIvMlCvyFGjv0Q5vwIv
e8tyAC3JaqCQS8KuECllZR6HhlILLpp5yUwx+u3qFuzXUGPBLMTnRPfVY9RXxDlnZqaFLMOh1oRd
Yk4brapR2hhWiVO2GqPF5YRJjh/S/JVvQJdZU/OQcLFskAtJgV0zVCTRLMzqWq3g4I1ACwUZ9wZz
LOPYNsYxpruUw/6wkELV81Qr01oX1M/BGtWT1XpqKuO26Yx00/eyYIut1mwTcBzjEF+UQviixESg
1He+afJHwM8LiCT7rgvV32ilzn42y+e4b5lswzprC53i7Eh/wR4zwzVjo4BHRiMih4Se8iypRmqc
dZ0Id/AsljWDNsRJyu+ESbtI4zeUEOYrgrIGUP466uVLOSJanzsxzHChNE9jmD/HfnCTo+Y7hoeC
u6F8mdVuYS2/Ln9WYUQPkcktR4hXWoZFaFwaZEVkVZ+qE4hrQ251noZq5Mgq9z+Z6XgWx6AJ4uAU
lto9kuEHCSIcGYtXesEJxIUA+UIl+lrQIQN5zoHTtYwch5d8qTQwwX0TizBXwsg9OnVFIb2Npfzt
G3jEprxm4UvggCRrIcFgpAddzUahX0QDXW5iZ2hPWNVQ/dEFeXaAY0tT6Zbg7nG7lGrptEhIppy4
ZZe66hSuc6auy2smIjGO6Q9FASuD+lMl1NwhN7waIl5rVhv1wrCVHdTC2DIzpgHvx4DbzDrqLNDr
R8NmjNTVEcU7Eeayd60n+YuLKOHglWs/Mf3I4/Pca64y9nezGQ40qOHSwxZcRs7Su9nABGo4ovVj
pO8zo9b3SsDsAAHjPIUaHqHAN2TPNJZNg6vqwYfM0SGGnWbysMWEgtOqPsQIrXfRqKstbacTdKpu
0yDg0iwqjTgVq/oJTIQP7osQ9ZjEtQMPWsLMPUsoHBbMaciOrtnLwYZWPbzQ0CMTn5Q5bcyeKYnR
biqilbHwdf78BxglYlpUc2aTrTZcV6158ds+d3JBa9xYamrMKQsGIxST/agOyc7QP+LE59D65/+K
zNe8z3KSrhl1x8s/0kIr+fufevmLT0S8nzVMtEYgiUyzVWZmtbJkTkF7AvNM/V3YyT/Ig8JKluFk
XGgpmWzxPD81A9NNhyMA1AW3OUKSoAVw3ZPo5c37kO/zRn7Epde49TE9jkfpAwdKs2fcoVuudZkF
m7U7eUzPfParwwg78JeEptdzQjgoJ/NhF1dAxeIDzVk9hx/NQV2NRzQ8/1R8ZnuO7MALCbG+8Rrp
b+a+eWZ6TF2ybRis82ejXBsNlh2HIQyAtlhCY4Tk4UKvMU7ihdZUvAhB4tb6juMsCBXUIdPYSlfi
2oENYKZ+SMC2jQPeCb4MVJIB98PWPs2L+W1uK4TQR4hcEzMvddSOL+x/mZdoL4x4OoeBIzyCPOHU
4ywRq5O1Nl6KGwf54IKq/2KsjbV4jtak5g02sZyDhvKbvs/xmojL5/weM0YDa+0VyLtg0Nmb2PJ0
t923G6niqrJaqid3RbBLexZQC3DGyaBGVVvrdCYlXiCvpmFDDdSCSIS5QCOGutUQZvi0tXsLgABY
a6DInoYJD2waBv3Ki1DaCGGBe/EG/aJJjOvc5FqxNu0zbwAhuVpMPAMLAvuJg9FlrMAVEGXwglfi
7gx2OJyeTH5y3G2wrOwaAXutUAU/OBCxyNKn0EBCWzvLOzPa8p8jyh9hXeLumrkyKxvUyhvPccLn
ayKxaNcK7EfHZBbfrRgUEnzMeg+FHasP+vm14NnidPmjQdRHHfzEKcrLU9nY/5gK012dkiHeJfjB
gg0O9aHfjtZDOLGEWSeadPQHXdD9hrdFJmx5ig1sSsGzcVK/+5bVj0i93ZY7PKD4R5yZM6N5M045
XZ7AFqO9/o2b6Tq/+GfuT82jRlDPn9obXcM8dvDO0fctP5TbHuK+jetI/VFW0Uk/Zh9d4ZCZb1+H
O6gCdCrrxMcmQcjekOjREa/u5ap+Ru/LYWhi87CVz4zLWuz2kgMEwmq5bjrVHQqF6mqn5K5xVJ1d
WdrrsYfbm77KVyLzwbAp+fl3/Lxid5Tj5RrHEUrwkHQN0b5RAg0Bx6jW1X0BBAdbfk2+dd9fCumt
KBxCaKZ5CDQX4i4Ub55Eg4vkiQGRdpAwZe4xsnIDJWRW8Eqt+B5V4vICUUPhv3TJC4SzTCdVQT3Z
XvhUQeg+BdIGKidVKxUHsZN1XlpKmVSNx3HbHxKGPMGKd+7CE7erdb3vktW4a3fJMcYHgkH7G5kw
fhOtQ3rw8w13W91HSrYZvBSfhJd8bnN2yNkksA1svjbVICOu5s6pC1vY0P342X3GnrqhIK05hHhq
bQMU3lu6bqHwHpcLGNb3F3o9k3O79jNHwEZGZKC3hRCIgS2YDglFgzuD7g0HsiR97s5HUhm82Vma
qSN9ryGBDPC4nPDKjTzfJcmtX3PKs24mAucr2SVlXJuOsm0c6Q2fxlq/p2vEnEcGaJHtY5seo5Vy
z9EVPOOwJzw6Pw+ZN14qapUu6ZX7zKNdxVtCSOoxYRkL3BKfhmN8Y61i9nxS+b79m7o23/kdrtx0
KckId9hpCA+ByzykmTt7hHzIG5wDCfe5A3A3L1biyX/CW4c7lVtd6Qwu1/L2qTkLj2qvPZM1at/M
q1XY7+G22TPr9zgmXP2RaB6XbWfsn2MKDNczi/6WuqJP2cte2ELbC6Zq6TCuilNwwsmmUOvG7Qqn
gXUWFEfluHUvPztXO7LCqjflFN2TfQBRchcoO6D1Pp6NyZ5oUU4OZbstxYt+VY/Gc/GChWdJ0THN
CzBNMkTc1N9cDUIElXorvRnNbj5zpTuxwyCFcEeMPluLACsoC5IfdoO9pMMx5mSZW5IX2vK8UBS8
h+FTql79JimeAinnbJ60Fm1/ZQjr3t+EwgajJK8TpnV+lyK5iuOhYBIZUyDBIMnxu1UOh9AmKQSb
nFul9N1Un5wqrMot2oN6DW8Y/eCursyrvLaeadnF4L+whaFkMMiMnMirO7veAvEAi4t3YUN2y7RO
1YmSBlE94X0n12H+9rWrbHnbBa/zV3b6s8ypXrDL3lFX8HdL71mw4VgESeUCEmGXXINop0if9L/H
5jUYjtE73o8h3c+M2qgyaPcm2ZFUP7L4Y9UOkr0/3DrG94Hwa/fV2jS8Ir6w/lgTSEXrluz658kL
v6RXwXK5EQzH9IECobxJZwSQXrGlM2ybVXWVQNdwnrsG7+xLLAaK8mH1q+7Yn4unqLG1r3YVAI1+
FXFdUfYlgu/1uDbHbGWsj3Qdsw9Do03vY3mnWWnWnURbW0tr7YpNBZ6a9YjfWwi6Z5lz6XV88/1n
YTEZOtAbeccyLdFqF+YXXJ53UpYJgDXgtp/VvXgv/IP6UkZPMbNuou4bbRM/loMnvVcfRMZhbtAZ
AUcJaNB5VjYzG8WrtMF7uu4ArtlEfqqNuMagVdvdkcxzWK9hRnc/JoYOZoKaG1SYXOzuYT6L88l/
zjeG5z+6H9rWS04Bt55kRcpsDRqYHZxEL7sbuAAvxVV1gqfysEySPyD1VL/Kqnsv0Td+6Vn6kJVr
RvcPlzp61I7AsABOcQhndmRHV8uZLr241qJtu4u86V3t3OrOqs50Nee7oo2dkn393ENiZLi0MV9o
M6dK1zojKH0oK/GH/wF8eQjo36Zsm0nTGtZbTCOP5DBkR73cY+VCLAFjm16zHwJSWJ6zH80A3XSd
rX0irUCf5yvFOEEXhMGvMy/lniC+q8gtqfrZzyKXE4awwdusZ269AIVJ1TdUCaFgcbEdqH2sBtlJ
AJylHIEI1XBR94xyYNMlC72WZFs9TlzQ33Ka44+18tvUX3Xo1hd+J1hGBnjsbfDDGSY/48yIrsDG
fWjZnBJ2BuB0jBLQhB/EaHnh1B+flzHfARhebGd3HPW8j8MbtJJv42t4B2+SBM78Wf1wa7QaQmgO
LZL6amSjAXtg7tCStddgpI6TXciBVrWbj5ObHbJ1xunSHQgUnRKOGXUJFAfCwwq+bblvcaSfIm9m
Xi2t1G9xyxERXi2D1b16JBPZ2iwvlRec0ke+jdfh6DSfUDANZM0bIFaalQhlHaOzua5OprmnX+yn
/zFPvCsFKrNu8zE85l/WLTi3R8zJ6qe1jV5qwiAO+nn1QtfslP9K82Vi8Js6XL2meJtjoaxX45dh
rkvGFBZXGTz0vNHJTmGMVxxseqC/x0ncz7LK8zxWWrCbucWGGpiCIUil/fjnLySxPdK9IKzFhnAT
nAVCSMvf/vnPn3/3509/vgxEGQs5uUsW5U7aW2MkYc1f/jUOlnLnT5c0AJ+axeG1EcE3aqOCn0G0
I/L2Njh01TXFWgbmwvNVKsG4huhIKfzISD8ExqHF5yCkoQMPaU9CWyKLahAWscK9rpn8bFaLcqtm
4gpUvLaZDcySfl6pVJQz9Zf7JEM/gvHW6cUqknG0BYLRUsiNbdswazupRcQoauIopgkDWj7ah5To
BF+6ZniWMhAdWZ6uKhmFnRZcKG4MttzKj0duwvUzBEMgt775IYcqG5dQ0hGFI47wIy4v8j+yZdTe
kFKyM8p+BlFsDF9oxNIqQutCbEirKKBvoFdwKlQaaYAqZyss6Lp/Atjlg36g4CBeSg8CLmsjviix
GfZqx75Okx5CijnswzjFnAcGB7e4fySC/4BN2i+9B7u4S8ItpoiFpB8/lQTUzNLYG2xO9JTue7qw
pTltOT9yQh4K/5pG/juD2GbXYvnoiXzRr87618x0qyQrOtzrnWwU24SJvSFf2lLEaabOSOJyBtEp
wsdsTRwq6ATZBoN1DzOm4nHUrcLe3OFbPWBFetOTXN7iAmJO1uoXP/5Iuxp4kiX9qCXJf603KSuZ
YrzjPiUDCCBxp6YPFS8MOkpvgaAtKfqZ2xpT0/g0B9eMrr+3rHtrhAJmg9g+qAxHXh7cKPZvlfYr
CSUU3SB9oQiMfbVKRjQ167fKjb3UwGASBB/lJOdnyCbJA6PqDTK8hDGbX4XW7DftSMtcJYa/MzER
qeY2ZNLTGw5EyiiHXVXdfK8M1dx0JMaoTzfRvvWBCUMwvE7Lg8kyt1McxrLlZyjQmG9r3JML+UOV
LLgMsUyeOJQ3Yok8HSnWek5Uyt8J3OBfoLPndaiE156isoXo3lsKamNfvLYtl7E/X5vF2q9obhOp
ZLEeuL+jp0XGyJU/Nc+pLlaL6/PWiupbPiYEzDzo0AIOKrFi1yHT+cKqHNqdGfATGF+S37wW2rAL
My7EAAfwDBXtPa8weecq1CxjsD5pY5Ei/xPP6i6J+m5vFByYy4wJggp1XX1YqfRWdyiOC3CuIULo
JMN0IGa4CkquDHLICCWuIsOLUpKANSyOp1BjqFRM3OiSsFoXUsRlpiGIUhlXazJehHjg2mTUnKfF
R1IOnyQCgGjk/nqy0IOydqtF7a6WO5yoMd0Manwn8o1LRGFJSUVuy2GTFlQN4zPC9ONVE1EJ4pE6
nqFI3/USG4BB49WohmtDWffcS+O2Fx1JEK9wAlZNY7WEeW5+GH+APcKuTK7WM9t2K6cK9vKmZF+k
h8hRenQLIVDybVOh6EVMEFkiPWUCo1uDfhYV5m1BV55NK79GQ32XKoC/PRw4ujQkO5TaJ+v/sHce
y5EzZxZ9FYX2qYA3i9mwvGOx6MkNgmwD75GZAJ5+DlqjGWk2itnPhqG/DdWsQmV+5t5z0fbwvGms
IiARUwvjUQ7W687qWVtEwyrTNetkwwcLOS1AFLFtzPpm89LydFrVvnMoad0O16jK5VtWF9QjBbsY
zvDyHLavdkCLZlbZhz+gBnUyEEWgKFZZHJA1k51nD+eXhcQ7qAg/qemlR4Xox4Uavc7yybo27AEF
fl0CyVKSioh+zUOMQU4+PmVY3PH1hV9tQeeKtI2EBm4kxXtlh3Z3B4mCnMe8vW8YMwxD9CtBGm0r
+dbUUAP6ibwlrwCI2KBgolAeMQqi0rE+k5FCFreK4Z1is7lnr7FvcIeTe9T/CkcW9yUmwr6lwK8u
9YRDIC7jy+qRNMdD2bZPRhjcj023U9oTd+lg6EPZdT+bAoe78RXHEJ2YyiP3SzGWIGhh2OQXHySn
9jnb385NLkWN1IVdAgUPLc708eVNIZ6TlsK+R0FeKeaktrDOUEvQ9YulVw00Rnk0onmW3haTlVu4
JQ591r5jLYkiCZ+wJZXbggQ6XGwE5fXzYfDUMco641R3gHwyo3gc1fChmqzFejZTnlj40zxqorJS
t1qIrxHn7pTY11hVJ6QTV6h4Me+GXDI/aSXJWgyEP26hMMNndPlPD+n7PsqNXeLTE1dxTJYJIR3A
esuXetT8UsNYDfbVCdXgi4Fvsq/VKgfhvWt1AYVE4zk2FAZWTrM7D7PpZlD2vTlbrwUwwB0mTTwd
ZJK41fw1u+kJjpw4ZIZ5KwNq0GJocEEWNNHe8DTaTHAj7d8kz+lqcjjgrXBnO32+DiTWxpFda+zQ
Vinf3fWo9HKwL1Ha7G1bgNVm0GcXxP6kZnWwi+akgvRJ8PO/pgzP8zp/z/084SZeYna4yMC1wHEN
YbM74HANWPd3ll0yQoYRQw3gpCgFaezRB9JgRviOUyHrwwIalXNarYw4S7dRpdQ1H+ujygJ/jUwc
/pNFmsOsza3NXge+FQ0wdhC0rtOXk4fZSo9lgWAtP8yGuS/r4OBkg9wEgiSzREL9rGAVe/O41ig2
1ouLOZ+tftUbvP9gFEAN0JeZiFgwFomHySHZ222cbN3h9L+TZb1ta7/awYH4rVvYJ5pUQf2shOFu
As9btVNG69DLS28lKZtdwJNOtZ+C4akvA+aaQwdHItgDEmcG0bk3TdTdupnlgUyr+5yXaJVG/rnx
IjAKJF1kLK2KIn1qiRK8a3v3DSKquzLy8iOPDAJ4kmnnkrcF2PsNgReDPjVuXVtHmC6gtaiYkJAA
mGqfibVr2jlLmooMQ8ff8nbrbW1a74OKgSV7zASCZWbtWsXjLMQpaeYnwqUdKl3HdTZmw8e4dPQz
KS0u+ATzJ3bR7uJk/Y45fnNHcCcEmmh4jPtDXfjfnpUaeFW9Y1xOvzHwkAnhqeAu4hWqnYVqznzN
xJvEyDlBlk2wXrv4Qvz2h9+23GwejwSIkHI9YBpc51uzJA7GUhUsEst8iQwZn5WkUXBQR9SRVKsi
S5/yMpNbFjSgiwNUQS2r7FwhgZi3KRkN65GNxqSZa8QkR1g2lQEHG66IcbqT4S2K+no1TPO8Syt1
VfaW5AX28gkG5bmrnGO/GML//K//9Z+kHEyHpKZxbfPvlM3Qxlz8zZpopn/68ufXgm4KN6kRfxIp
UB7/fGkVnwAOLCSlDVUb4tMPQ9b2sfeqH24N7SrMQ2utFq6C0cbD0U0UE74Et0xs0shmAdkFoxIb
RFXMNGFSdZihj0TR1geHqZNbyGWIi0H8zxc5NTdR2j7QbuEd+2xCg2u5tX+0Etv7+5eqQn8yfIQm
nnEIcP/1JUVe4MwutjAwLMf/YVGSljhsfdd4LHXAVIw0LoBm2top8l7OEKKcv2dZ/79I8N+KBE3z
34oEj7+6/tf0rwrBP3/tHwpB+2+hgZ2ckHL0r0uc9V//srh//+OvwndRCfLrAWtQExHZ/2gEzb/Z
nun7gbXoGnzbcf5bI2gHfwv5bgbEDctwQKZ5/xeNoGn5fKt/0bCFwCF9NzAXRKXvcMT+q47BAlFW
2tLt9v04rjjaxAUSEp+rkPUWoaF61cdUelVHul1bMhDsvGgtWEDy2US8k0ftcxwOjzJuCeEeCKWp
et2sUk1hScZefzcGPUPwAtdtPzYYdqX36ZRjdIpS476rR3cLHMSG/eABfSVpsA09FjDvmS67U9hD
CaxLJ+KLTNfmoMqtI8NybVvLQiS1p6f2KzKz7y6oM0RDMJUcBv5VOeslGueVIBYiUkTYEpWpFgY/
8RJFJsQ20YKpWNE8BBUcpEAVz0HDHMRV/Y7+sz/EBdNzw3hF3YmFMcdtmYzT75TADAA1spXc38g8
yPl2joPDJqqVaNHisbyqNIyeZeX8gAD/2dphvaCx1EObsVluh5oMKo5jYRJSNLH0zDn+DSvNVpcO
xXNt2dkl64gf6I2OdWsPlo0ruNxOkHwOIKufM1DL29YhTNWlxIxg06/DOCt3XaxfJtnBZdC7INLV
ztJ858Zj6hIvdNQpXSDctXFUIn6PG6be3P3PnceOIPGf6zbDnqvTc8nRf2TDIggy2HkNFkAJ8AXu
JXjieh5Yy0fP7sJKExrlIkQE2A4W/9Whz0iIP1Ehu5yKF3HdKUbDRVyRSkdN66QVKGy7QjGd7eGY
8D9a6v1+GOQq4B6vM42peiy3OBVRzET5qbC9jwF2+862V7Ue6sfaSHndAHLi2lPDRgHSZQzCon/5
G9ojuDWLSHMPMsRmYcavlQSXrlFZPAzDtCcJ177rQpSr/YIjBW+/nrtXQ4y8KVxOA/9OGzD3egyJ
x5Dza0Xixp07F5sgY6w7T373NGCx1QQVm7PvnYN8OGtN9pEzWeQeuKgKbJOGPc/10crxIKGN2WFz
YuNSvlj++AjT31uABWwA8iPpyoxRlTlsQEvy0vLQ4ak9QwhKN/aSGosVWLrHOpkJS+RR65xixzM8
Ao8Cox4hHpmD41BmA/yM9gAyc5WNYbCLQ/hSNGGs+aneMSOurbpHPSOJ1dO2uE5p/l7N1xrV8Klo
2eP5Q3FvuwAQXdSWeqRmzsMWL6VOeeaV/va89yYz1ZMUb66J8JQ3Fdi6FLypHrOKDlIjTU6xyefk
XVLqHOGXzHTgMcImer9NadW7BFDRa+vnW2DgHsAKXe3HmrfAayv3UJvdU8yjcA5QELHqDrYmPcEN
H/KqJLhv55XDjeRwa0d8tkIPSri2XwJjKAqwHom35EuIZhexwwptzIppnu9qIrWBo5Jt2PDwlBtH
Qa8Qljnvu7LBaY1sUTFoK+yR0XPZpZsBLV5T4+hBU4K27NMcwH/aHCSEPxCxM8dn/in+Kn5gsChX
TVDh+LVZ101dSG6LKsiBnWqAZyGDlV7+8moqniygfdUuf2ywtLvNhYeUmiXVTG9HOhgF94gzMCoS
tJopwU9jz27GVEirneY2+qh3xwoDkCqL7xT4PUy67Cd2V5Y2cfuc98g5IpdZFpieAOY5jDbeBbn2
eyB5XTViiWP4Cfllj1UkQJcRad7nIJz300gWkc+GwMXXdZ6GRX/qJ7S/vnoqCgg9hd1gMO0wbhV1
8Co8zSMamPMtrzZai1+5kb/EM4osU6iDXbJxTsClbyp/F+PTD+pq30SVe7IMRupJCt6hrO7wI+6Z
TmJI6036kDr/7nqxSXW81Sq1cXcLgnsGDBxuwweos/IrSASWhUnE53QsUV7JYJun46noIMd4yx8i
h4/pUlWBjCMdImjJvM9dQlcrjyEB6LJNtgeDWH1aNv1FTCV5h7ESv1BcPgeL6EzbEzIbHoWq3ggy
qJl3tCmy0c5v5SU3Q+jE9PZaR8gk6ibaygoLbp1qUm3qfolpjX9lMOukXA7V9GecqAsTCUWam0EW
nFlv+mBCkCtK2hwvlaz2nd2gHIrFWHJsCZg4VR3f5wtKxKtw/Hhp8Dv1aaq92lK7ufI++sbwzi0M
y21RsgYd7cjAJtjSMpb9piOzlJylwjxH6ZyspE0GbGkN7QOcylVfFYQZds0NGVpz9ZVIz1UR75K+
tJkx9QPkZv82SjBOmt88BzHRHGaX30iVQqvErSJq0aIME9GNgKb70M7Yp/ppvq3S4Oco7GMsrOhC
fuK4a6X1e7Yy9xyV/BCVxUgTUlV/aXsmjHPO0TTw8aws8jjw0NkbwHinvh4/jBj/E3i55THYl8nA
KJNFSamqfOUs95ZkHxNm/T15Luj+Iv7c1HLWURILlAVJ7d0nHoGB9oiYJkq+ue3VKlu+3Viqp7GD
ZMgGR+UMagI1sqYGmLCV3Yghp04fw3lYBC4XOcXdjtKMHzhNXvqWzJVyQLYVG4BZ/3wYZ0TZqsFF
1uloM9bIAV0Sg5rcmfdg2JBkY43wRvOjsOJw5xXhvR+xqAi7V6vH/ahD1GuEFqxq7ML01IbgKV6W
NeO9rIx5b3rRj8Bhd4TCkcEjFDfc9ZBKaBL3Ia8ngonM2DNjexxEQAKqfPJHf+d4hbUaNFAm2Kpf
swXZSbOgqQab+Wag6XzlOG4CmJL4GmF55y0hVC0GW8AT5m8uZsc0p/tMTgJhprwvM3M/9Qin0oFN
s1l2H7Y98GBw2ubQZfCqTlsQ9AQ0TeY3QJ038iSsM0l2f64y/F3D0UKBIwDUrlxNSurIbQ46m+mJ
Ye0qG3KYmeAm0QN6oSlEapOyrMw++tRoUdqzmx5k8hw6/T3y2WSrw4kfjBd39UcKNtfM4YrGeWsE
bZAWtXuXBq57GINrx1D8UpvulhzWowETqeeQozZh1MHBsElCS26K5mBaa89BIZqwBOIuTIlKY6zU
NISTiongEldC7TI8JFCImPWBSxEVdp3W1663IqZgU/jICOFHMDtPXhOpB9PNtl2fBY9l9QS0GzEY
Gkl2iKk+aeZioSRyj7u55G58RILL2jcfiIw0ChtUxRZuU4gI3U8fGqeVLK1nTlQ4EQ6hS5bHArsL
7PDM6OdnFlXzU16fwc0aT3I8Zn2snv980U32MkG8u9c+SGhnRP3PhUsSLqknG2zW8xaOJr6QDvl7
SpKS6/GdBvBHNyG46GvUmKhHTc5AfPZNW9mHqMFdPtUGl7YbPXMl1vdOFBnbWCUtQdKj/2zEFlAG
x1+ijoD4VvPgH0juwVtCNhIhX+HGrCax6aU2H6mVyRos3WfDnZAz5PnWqMwekd3yS5CSeMiN6jQx
unCBUT6TOkpNBm+aWC+MdL1urd3E+HVjF1jXZTKML6bg42sW0aI05UdIRucHZji214R4etYg+Cl+
9E0IGna0qgtxuSh2yXRHoGQdO3zz6DIR6hzTGb+HN6Lk0Ea+ljFqatWyXDdQW9Yz5u85uCPePgke
TXMmu9RTL0XBEqW2u4lcPnPLrvA2+fnVl4x5xCyOQM+yFfk18b53vWk16+EZN9gqXJTW3phiscwx
HYYKJyFJlbNsIjRz6WsRT90SQQrYSrTJnisu3aJ3xtgO8lwbrHgT3e5YuDGbljU7pKgAt7JMzJS1
H6xdN2MNiLvxLpNsD8JTVba7kVvrYIbVC4G5I8k1MS9Bsnelh4SBV8ikXNhXrAzuaThuFfMq8ku5
9EJloIYqUdGQ2uOwGM8a6W+TNHCgZjBIHJT/XJINttVph11pqFtAXDEQsZBAXcv8Ljgo0CkOWEjs
nuQzzzlJPjcDMbaQf+dmW7F9CXhFQNow4cneU8mCvKsl9qJmYF2cGuJu9FjajnJYZxoSC3z9n9kn
ZtHyRi2CRoWHOci7s2s/e27Yn+BwYeJZKhQlmjNci+eqDFtoR0AgEveb4hyt9RwavNXymIf6u88b
+8Zxc+paj4AdS9srHJZoF824O9NNjaZnUPdY9l4RfboqkfKFfv67TFAgjx4fAa/NnwCu7SwITQG1
CQwX5nWxHfwCzfFsGHSTJSjxdd+iKBXsC0p9G1Oj3I8WH112U2lC/qbzHrtQl+O03ykPQu/Qo/rB
C77uqOLWcJGfENy+Bw3vSJlj4VdgW/GRIyxT8aWaSR2IVAGuRJ1FF30GHs1KOvZPqorIcJyGnzH3
7qx9kqGJvcJcgMK0pUHNG8ZT89igIU4SnMrK/5watDgKx8CBEeS8cR0cSWKQ67BYwEYDyKbUo4sA
+g8pgUKCny5mSWNlEmu9Wsda+AdS3os4th9bahOuQYRrGpRdGKe/G1LOrH5e2KIRFDkWUU3y0/e1
uxvA58JlssZ95jlEgfIvRh3K1R3lCXiMoTLuVmNBm+YgQ2c25m90CBsslNELEEx/pfLuMM4IN9Jc
h6duzPgtUpcsLgmsv8EuwviwXqwo+wi+qm5CNDJxc/bMcrjq2vkgiOPOSxPr3mHTsweOeyVOBhdU
P1yYayLg9SafaC2IJ7B88CLN3hWhfMqDUn9RHvzIfQRPGOUSIgF8ooJJgCEOwu+f4dCggUyDDqXu
ohnJJQZ+1+Qj74hXtyKpUfPhQn7AcZFaCTd+WXLNdXgSMrKbEOdzSPYs0EWMzBizfb6DlS6xesMa
gUnoX8jLvZBonJ/d7tvzwQI4ibzYbXBMM5w+leUl95Ulkcw6AKTClPNBtnNwkFqOa0ZLeuVHlNTA
PPc4uHGzDRdMGZeE++jAExnxhJqXSPgs803vIE2ogZWpcYEIBLaxDF9MyJFrCqxfUCq+Z0EwGAcw
6dR8YgkFpwrTQ2qtZKaKOyIen932R9Cx34pIYt6zlGLqj99QNPzjIPfvSJ9jPyUlU3/61Jl1XTzj
K6vM8DiG6FJdbVtbaHhI2yVVowMF+VQ5/UNsSXPVdsVHnaL48CD/dnW99eK1FTxOsvf2jgG9jaQQ
tN3JeJcYiAklCaJ3RIsRBeFQZ89xdxzVpmlRF0yQSHKOcqow02BMSEiv1a2h3gJ/ZJfrFz3r6RCZ
RJUBNax788Io17zd99PI0rZ75eb6rUguuWNSfGttOHoZHjPmtDWh0JIRlWZONaJm7OvQ3gyaHCRh
OE9lh7bHdyjJZyMxV9b4Rs42HJlh3JkmE7RuYK1pzL8cC5kwscyfEQV4JapwRznypQa0NK7NxX7L
6gg3AcbboEIEZRc0E24fcGrMzg9FHy4zuOC21wAPTL4dszShSY1iLQUlWoDeYWP3KSAVSkNav01d
xuVWwbTB9DN09ckrxmxvUgpB8e8x5ZnuA1mVfNrZc6+SNntNe3oZSWlwJ6scQWLOVqD2P5GkdB/5
tXIMxIU1KqcCjMV2Fj+SgbFUH3+aNt8gpM5HBl2vTY1OLLTnB7/C56lQH+CF4IS2PJqDOJsRWLM4
yRhnbZYZfjW6zkK4QYw6UzTZPdlSoxCbuABKTw4boDVGMVOdnSpvCGGjsmxgvsYYrYmeJxdiNsqN
tz9dXNaiAxb2fcRltptjwiBdJO8Or/OfViLoI74rFWPSvgydMW7JIAk3Oh6PyXzTFmMbUUux6nEl
TTAKy56NaZxh46ea6HYLkaJZ6v4mm3mK2uhEe+YSM8PHt6UqXGZokIjsu5JRTelXzb42CvSwXP2b
vtVEApeeOvSD850JRXuvjaOT0CNXVg1DrDz4xZMw3feO/GnksLTEVYu9gVDoeBlVTqpD4WogIJ9L
7ykccrHONVvduABuGjvt80RowklmgEMmMLXgBJF09iXJn010LWicLqoGqhRH8Q9dyOQY9cDkSZXA
VZndBg9DL1vyM8RRuRpovMld4XGrRoYuYZ5Mj6WdvkmiT+2l1Sj65tSnY0A6B7LbqW71VpryGEUN
DM4SBbbTjE/pHGxYEP3oiaU+x1OF7MR0T3/8ev+/wfg3Gwzbw6L4T9bG9dfw9Zdf1ZDSvH+V5GO9
sYn4y2vaxWmVfv3zEuO//uY/lhj+33wskASmGJjsTWAH/73ECIAWuDYKHid0PIs/wG/9A3UAHME2
TFxWfujZgefjj19i95L/+Kvt/42Ng2cYvhcajhV64f9ljWExZ/5fa4wANZoZOK6P29QJbdYi/2LH
jCdHF1UWJwctaNMwVP4qVQvNRKfX3gddRRJeQVNYI9eU8mug8D1M4pxrU94r+kjHO2hJn0kwerqo
qqAkRWvXKQXQjnjbeP4XIqurxPm3qb0xuuvjmIFv25DlkiXEF8XRBYdWM5GVPRlHy0b538WIniQx
jptIo2368hy3QZxHnywBBshGr/242WsDw1xXEy5teCGp2PZ6bltYXiOrREeUazUJDDGV/vJjEpyc
QG8zDx+wGY0nFRfzWeMQm/08XMdJC92SRasZthB7GZVgUtKFZR7ChHDqKqou8EvbtZMpb2NSnSZl
urZzqbaGoy6EHM8Po4cllCgbZ9P2yH37IQNmNeUcZEMTbkYbUBvQmHLnBPhW2EoYG0yU3LfW+JRL
/DBgZzqFunsCronJ6qubEJc7PIvXLDRwWFuL/h9vEKj5jTc1l06joAWnKtaU2WzICa5c/JYtUmRO
EECStB4y2yZJk60tzHrJPI3PtqIBp97s6wLMjzsgEXL7S4BcBd1BYz03g9JnIxHPpsXhNNCNJfrm
OmgPtbdtPU5X4qaqDoV7+jajvuEG2LSGoIUPr17N6UfJY/jNl4P4VDVY/HO72w751K0RyR2W37VZ
bdwN+C/iCtZbFtYrgkxhx5XAEA3TuR9SNOGGN4C6KeoTIWB/tBs0Z4kJ2NE76piOawLXH9ducQoM
dbGU8Z7WfX6eJyuglWW3kEDhrVoDZplF4BoxwVDbcmBo4BK5+gIX+LLpwcBx0CIrap2yx5tf84Df
DW7Jrd+CLJZp0b7P+C6H6jQQd8oDF5NkFuAfamhzVy34/nqy4h1jRirE8cdQxs+GVTZbE/DNWsf5
xero2imuHxvTOucgjK0ivNY5jMJWfzoEgGw6M3snVqu7dshRRhrtvbCpIXMJQ4ujfyNLxGyiD7dp
B0FkFHly7l0ipotl5AOqL2dswSvZHnvVzHeORhkzyWndLtLU2BZ6J2NAplK+WUVRHmKQQmD4ujUn
AR+zkcWB4DptOnLEOnFTltuu/ba7Jra+ECy2M3ul17VjEzVOTlNR+ggF0uQph8JJUxqq1YAYrW38
+4Hq+eLDLUUSp1+SZ1qBx7R7DEqLrHWnAiHQEIdFf8Xc2PrpBu19BB8lrBjhmE5fsk6Et+UrfAnT
3JFfFQzJu3YfIjjqe3TCYk0dSiEY+XscP3xs3rPssXW59iVUTTo2lj+me+93WYtSNmGs81aZeF2F
8neJcnFSjNTmnbX1zRZ7Jqi/OTfR+Y3qYZqSYi1rt0LzbCGlhIeaablHndbuvCi+EYK3DY3o1qtr
RHO26YAc8ODd+4hKOAAWl25jkWbl+O1Kze64jmsE+KErEYOkxh4oEoEY7srsvwAqlsz2/PUUG1/G
vLxBMSNo03K2fgSLgcIAjy+MVBEQ6+7G3Q9poZwtSQTaFd18ILTHOhdaIe61o8eRsDCUs6j8i6cS
qikZMYT+yMRZ13YCQ40ijmlB8qsB/k9qvH1NNSCLwvavdhyp45joV/g3JekZr5GHcsxjZqHI5kvz
JLgpFJx5g4R8VDPoXmC07ErrhpDoxN3oZjiXgfvLy34TbPVazOD8yikc1m5u/dISimuJwXLycI8I
13j2S8buuv8Rp7ZmZVbnxEbR9ihUSbaFfjv0v9k+oGSfAlTMNgcWDCc7oyUMGk6mtp53Y42KSxZO
fPN2kEi7yyAmqFdpw7vbpeUuckGCDAhJlQhBlLYAAHyAq7l9IrDMhRyTspp3XsoGhwb1/+JiPOCD
TsGDIw6sC2tjC5x/MWqrMiVWKMFfYti+vJAq+tIa+z5or1rp3dgQfipoadaKWzICn3OjZ1vljAj5
FJT62Lss+Ex347ruuhchK0xr3MSa8twl12jT5ji/PGydwVQ9dQXDsYIVNELe8NMLfbUvf4fF8E7S
cL7yi/bWT814MPcj9OW7IJ+uBQkNBfH01sjxMjRynThMjLoBaTl4TcZQTOVpWspVFLbJOi3iE0FK
xkMhw03m2jw76St3QcvQAKs3vAITVK19UB3Xmi7bBwTdAWZAbFK0lWAbYHrCRTt5CXqu2U8J7ama
NZFI9Tn1mguENtsTV4eYryzx1D0Gb25INHOOET6lPcuOWon8QUiDL4UuD4LYiqTp927mb8xBksvT
vrgO9qKIByXO35Aj0egH+i00eSzNsd3qRgL29qH/tx7wvBiMo7ZDJs3NzJLqwLnaLsxAxpPtNWDE
dyOnDWXzym797j7UE15TVOCYfPlzaKm3kwpvsy2mWyTbDsfZ/FMuPSgM22DLR+2z6fQjMR7MNWKe
/5CtFAaDRbLg630KNJ1Jvn2Ec2xRpDFkqgGZklRU581aVmGyrjXqXqf5VYO+3bYLt19OOCLbZeeX
glFXTrdNierZ1jo49uBlj6pPPojufO5kkG+V4zzGFCDk2inEXTAAEhxxoayDlVEah2gazn0HF8Xm
OkqhdiCwAsxoeop8yffUSvfRTLxX2dLL4AeDgVtejS7YJCkx8a0Pijg1Rb43FLyGek5eVB0xWCwR
zUbpTs9sTNnRhWE/vnld3mws+Hpm7r+5ctzyjVfesdbIaRnmYnkYKggu4SC3c8wbWpsmnuT0yxWz
fu+M+EedQLrqAvTOln3yWt3zAeIVM4Rt3hHA+qIAHPspLl+LcNdtGGtz7fkh15hrvZaQQ5H2FV/Z
YAwIQQEKtjFE9ZZUKSHUYzkNr4VUM+aHBAfEEK199vgTIhryOYk4nn310oZsj+eMk6vXIr/Umc13
YeJ0IVgPFS2ogubbIJ3o3gYIR8rNgOdlzI7zNJBMmtyIKnVPeeN+NSrtNmY331JGU6mLZGWO3wkU
5ERsP71OPOfZgC6Z/FYEvxZc/VH0+4nctN5BOp0UM0YJcsdbO3NvUWD+LkuQgQzH7ygfgkNH+YSE
1s+IKAFjE+AUqaO3fHlQOyvb+rzPB6qV4hyYLB8qzrpUY/8oe4zAAyqhTRC77ClyNUFZHHm+ugs4
A3g9/neG9P1u1EWz0/CWcuub/QXBB9BFWecb332MrMSqvUMv0mvBLXoySwgr5Yw0XFzJSmKSpnHA
ial6jNr2SsfNZElmj9l839bJLVpENINHREhSOBhfQ1p9ZgpwgWFUYvKhIWbcz8x8baCfmFoDgHBv
PNajqu4Hah8faHoXoiw1lsWPay2He+a0LG/pGuSjawBFGuvu5tvuOSgZMeYzhgE1yn1BzjjADoQW
jugZmrqAGkakhHtOJHx//dx9lE77RslLbdejr7YVWMuq6R9khV9Km3j0nZr4M4Zyz/mACwwGu7yY
BZKC3hYBn25ebx/rVcPfQcQ1kpUiX0bfZKJXITxMgzFi8FOS8CuAWKNZu8tHOz4MyBPWUWbJYyF+
c8aQ3dvKkhkT6WTmMbLla4cuEicPRapj3as4wBDLzwz2Ese/2XSHSdkKDQ2pjb3bRUjWGaMtKQaN
mINtPyEJhQubX7MICzV1UvvZNtCEK7uR+zlCkG4LwOrAEJ2VijQMYX83+9Vlgs19Vw+lJoEu+6Ew
nURZPl5BVv6SNhKGDDn1mrySB4Nm4+xi8OpSPEgl9ks78sxDvPwWz18dOf3B0+l3b6uTEfCM5nwA
1klhfSfFWZQu/1eCZQzrl7fJnX5Zbf7YZwbbd5FXd3K0zv3FEe6ualkzmcw3EQPgZid0/q4X2KwZ
s8W5ZKWftZ8l4/3Aw/w8P3RZeuwlIbCMCT01vWqAlwbc8rVlnUCsfw4CVHQMmoNMyfCRQEJyQpg/
YolJDGLY5rhg/froNeGjO8ZfcHp5hcFAu2wqLRIvu/gL5Mch7JZ4PHIXaG98R19IzLEIsGSsr+pj
XQRHo/APaYlS3lLeznWStcfEFKL9d2i+jPO8Ic9qq8bmA+79yvTCF8fHiY5kfgyf2dz+oPr8QC/A
5YA4RzQflnkJYZ53y9iTqyUwCnqD6mEeOP786GGOrRMiqtdUMG0FvzcH/YMTIiIfCv/RzeY1IbqM
wLBmgOfHp880PyDVgzXncflWWVHeGmdYK88+IkHGnwjmFvzOeHW95Mzi7SGbrfeqq/cZQmRXgQyI
OKEFGX1ufSKG9Z4ER4zcI7hczgWGwQOPo9dux9i61Yb5arfdvnAYvsW5+w26AQ78ZRaLT6/N2Ufb
l6zprpMvHiy2b733IRukIixk4yAi8RGNeAfjs2nS83uHtg06k/HM/hJfFKcyiYW15XF4O9excz7b
unk2oCjFbXQvyXwUgqKQ6Pcx/yRxmXqvdb9lGZ6pfzGRJiOKekf+YJq2nShxcpbtjVmwyAcI31MI
eCO7GDzGWXXvs+Qu++RH6I63IkIAFWW0fZb/AJdybTfqOWUqj2Kz/PPWEKoJx6AELbcPE5p3AueE
1T4hEs8Zw+Z3yAtCRsR61YjyONbWcQjtfWI35BhYb8EsUZlxtmtupOU1Fzp4Bk+0C+PkOWouSjdf
voGEG/d7xIIL0JIP6C98kJZ+jVWzanoA9VHWcASBfXVfKCtemV4UlFF0zyKJHnJPbXEewP9Wjvv0
2HhJx9zblMAfIBMgOn/I0e4dbE09xcTlInLDOKduvzPquWeXxaHRJFQAM31UDcI54G0q2GrHKoSe
1zc0yoKMuIDV1FCxfbeHCznB11EyAeDiQo7YlBdPi6e0trYCJuheRM5DxaJuTQcIOqoYRtLC/5O9
81iOXMm27K+09RxlgEO3ve5B6EAEg1okJzAyyYTWGl/fy8H7LrOyqu1Zz98gYQCCkaEg3M/Ze23/
lAfjeU5siaPKgN5Xn4XFG/ARA+mcQ/NIinNT2c9uRgpawSwitBCMjx09CILasIwo84UU3lUCDF50
JdNXNXyrGdbRekATVgCY0JwzHidEnBHDuEC/mCECe/tiOVd1xbAgDgWT+fCKseO73evvynBsaoZx
8cDdgrp3DOTEukyTNOQzRcMcF2EGL97LqHeOmVHS6yJFYa1lww7c700ZEJvdKsUzKaqn0cZR7zfq
e60M04MaXVcSpe76OWnbrflgBESBh9VNr8eIH1SIMJPyYPXKdacP6F4owRQN1Sq1JO08Ete2SYhc
V8yvWlLh39ZDY9c6E2dbd+C43IlahZeUYQcf8uQqAmF6iQLtRB4NvgVyuonMCD0lSXE4YJCndky5
ieMOd0+3D0vxqhcFg+jypyGD20jbxUOZmkddtbex0NV1kRRvBYVm2lObdLbPKPqLixpE7UMeJUcf
TGIYQpZJqXhuTDX0wH+oAwqjqLfgwUhZjJUEGzRxp1wjWGEMDObt2vCRxbDSUhvaVTgjmi65bGiU
OrdZMpz1oQfqZYsTPC9OMnxiIf5pN/PXWd6+ag5Qk5aBDTZZ2S2cjqZWFnQL29MUUmBrO/8lMCzS
diQELVF3EM9Igqx17aDVw6WIQEMrJsXJaC5KZhS/EMSW686umEma/YvVwuopBrR8Cs7sGu9rVMRc
xV1mJQPutZNbz9ZOlMptl4oc0zAyx1As/Cp7P+ptchBoL1e06w7cU+0V3VoKAn3DLIHBGZIsfT0g
Gj0mpomWkPC7MK1XFSBRw/DJIMMgTKNo6u/G7gPOHU6fpqi5cw9Uq/SrqjMcWt4q4bmGZAR1jAuy
8dyWFCrTsrkMcX1DX3WvSQ/vMPbjtkIypVXw5ikFxlb8MY8W4AQmdNC6tZ+2b35mNnzuIQW+0jl2
fOpL9b52m4OqlCiduuCmVYNbPVIuviNNMLR119IIjjkY+Uk3dqApVOmXj2/K1PgZNQBtnbg/R0UA
5dPfwQWXp6iO69+uSIouCwV7K4pB8eDP+Xbubf5jelHjRBCiSvkyj9vbtNAfOuy5K8q2r7kiIKXa
qoeSgqgjqUBACHZFT1L3YZ5HSI/oHDNuU3FWmhkuTHtPzMZT0QTUY6G2lC75yUbSrw2hN+s8ozKa
B+SaYz/H2PuhqOIRqQRT3TggFMjs5z0FVdkAP/g28w4loi1k12PuBS1N0wCwh60RT5gjpWzHzlmT
gLmexbHyzyny37aufpLVJLYELQ5yynTrphNIL7kImlJ4+K/pomrNjT622iGCT0X6M2OLwrK9IWz+
WquDekYvStd0SU7mRGFGyFwH/Ry1z2WRhVhjJkNgfpkqDsBlJx5NrMM6pzomvsHrAow56IyaY6yL
Cs2edqEgY0IRzBqPKOpwQ2kG83FUFp4hF4DRQilaCQqPMDdW9QDXJ1UYaXXXDsYUkU8ZdZVXzv1h
yIhx1GWQvN4bLOTa0DKocaZjWnIDS63w2BW3mVZF8bYhkNFHj0CjTL56qLk1YDR/Y+UFwl9q8ggv
5Osub2ZZoyRe8LP/0z5GoZsxLgWCIX7EXmZEDq7tb4Z6drAKU/ehDC28HF3+1yJE+UEAi/Wsa9DQ
RtOk1pUV+DGXVduJbHAbTQTfPcLYFLXcf3Jhnslu5oHGMCHNRjE6TT5gG4WVF5a9v9KiDuhOzsdY
Fh1nDTZw9e17lzAdj1Eu8Tyio6T2/UA56X89a9kXT3DKppZL+/cDQ0EDQ8fqsCpKLm9BDerdSArv
e+HWONR5d+yMIiwltcAA6nIW4BOBEyU6ZW93wBAlM7QNQPKhULq3Uz8j8ofxcK9wNx0oYFeZDxBP
CrigsqZqP2818M8btQdIWEMaSLuMqPAElTlMk4x42SJnshK7CpKxLIH2EEQY6rnxD9BD71K/vkQl
Y6SYe+lqFLPgfoonwo4DTNczRV5LJD66eOuTdK32UOb9kTmBee4mQBitk6EqWPvKeC+CChkRo1uq
kHByDCSanIZIpqkq0n1+nOJm2BsS3cVBeYoN/WckuLGMJhWIZIofND8tz0qJX0Szwy3XaA+SqbwJ
EF9jCtr1+O5ujBQtlDqHW62Y6l2Z57vZqXDJjDoGC0pD69KGdaG71prLHFHPZDVShlHHdZaoh1yd
Oq/w+x+VQrLG2Igtwt3CKrxuyG6ZJ+r4uEv7mPod0yWEX1wkEe82eyXuWBQM4kTwztw3vSkVLSK5
IXVp2qxxvQybOi8/KlFcN+olMMSh0pmqgMJMbeqemfmUYOHBFaR/Zop1XzOpTqvylKZTetRh//WK
4a+NNL7SdfGYVC7pR+hgE+dIUAA63TAirK4fH5rJ9uLkoRc59RZCMf3OwGBRHgc3vqjRhKejeKIY
z3w/J2WPuLfHiSBtfS7gRnT9a5i5N/JlSwdBeguXybZKFb98/JEXwLeo4NOIm178CsKNr4f4gLJ7
07CfEW7D3KMoi2DjBQsszqS5/hhq/aXlE5oxhRFi11d6J5of4UQNuxD3dXsuOqzjFCpJJ5qaZ/np
1qgMnKvEsuY9auQ3uw9uXEjMpozgoLTrIejna7rgUmfmhgNaNR9Kn/EPAXLcKdN875fqY4VgpBcz
s8So+2iGluEV81wq4NwrxbFUDeXUtATmjFBpSQTjeuYcRRXtI2LLuDZyl6+ATA9R9pkYBnpdDJEb
AIBxBDEmBDQDJmQEl1nP9PGnh1K4P63AnE9NSQ1K6waihKemvUZFC85nqBj3oSJtlbCm4rA3O8r0
2LFNGJ5QJaowsm5yqpiFifNIpZdBdgTBVDX2n3zmI+R09uRXR6NIf6vI8uuB515ITAo3wqcJYXfm
C2YEqMfWvdbFe7qUxpWgBRf3rbL2BTVvX6Pg61dXtYWGRP4edRERdxriZ1WKBtin89zX6hvXSn2T
F/qPvqgd5rJ85gqoIIbun0mNKBXodCDqYN8OWKcMv36wDEIkaYgysMF7npclWs0K7Ax1YeJTwcpR
rDtYNtaqtI3fp9yhF9LcRlbzC3insppnlPoZuUOBiaw8ckHXJDQiVH7FjQ4GIg/117l0+HlcZ10Z
7nl2qzu/0z+GjLi9xqfmWmDFK1siXAxW5ENRRBANBJoPATWicIwnS6oz/ajndCyealu7dqd+2JlJ
P2xrQ9mn1ROTLHgN9O5BKhn441GuHl10SE3ClFJKc+moS5YDxV93sJm56UAT7WqrxwlYhgbSnUsI
ToVFdibSHus0xwk/iVNjDSieVcW8GJA6N5QRCFR5bnowowZhtVqwi0jOXuvCMdZJ1B2VwdQOvRU+
xKFZYU2WAKGa5p2DGy8IsPS1SsWFk2xIwiphtSEGbiwKIwKZm4OzuH8hhTjY+Q4381Nia2dsVa8V
Q7BG0nsHN9n4pXOHg/DdsenccNjkevcpivm2rG5sUWwngzLg6HMsygdiM6ERXPkv8oCvw3nbRa5M
uT3qhuKNDRDLsDNuk8TeKFP81vTBwQWsw1ubN51FLQ6L/c3kU4lhsAC3axofw2LB7Sp3WZKey/5d
CbCZOH17nE31OFWxsbbqQF8ZGs1D00GCBR/BJIBdlA5AHHj8vq4cEmu6UKe6tWzrRk/bWwlsyHOL
EHf9enndqcVqoSZJyGwPwrJd3AEQwVyDKkGbGXIbKk6DyIJdzACJEREq/s5IH+0QSlKWBg1qgulT
cdt94QiUQtRUVqNJkc0U1Tbu7hrYEqseMd3aqXOSbvw7S0s2+jQQX2W8oX4tV+TU/ARLcDNMdG3r
6jGu4n1ThyczVy4kAnpoXl/a0b1xqCbpLYWioA25ghn6W0Omu0JwSku0oZO+q4UvkX/WQ472oYlj
6DQ2BLOCrnutHri4kpZZU2Ed1cM81K+UcZksOjHTyBZnSUOESvUWB9kdYorrGvU1doH50PZgblDQ
zlvGIGfSsTzVNR5MFSdBwXeGQnbF2PIYwb4AEIckNkDNgBp0VSKlKGnDrBTKp4zJ4Xb2XmxCT8xo
dxIITsJi+Rj3o4cvQzXbn2rAGEfA4hqaPRbTMzfafdr21yo3Ay2kZWNMx7KgTKxJ8JRTatm60ui2
12Di4omeWImyGLkfJeZCXDkYACcVrN+syu6Vfyp8iU2ftp09pcwS6aUgq7OrEhhY/9wkOGcEiaZ6
WJerFvgGNosPMr8kD7V7cdJq27TNezUZr+TLPOUpw4IuAhbT/zBsuHJ9Pt4y1sh3zB+hC0pHYDok
b2Gr71y6E9hLaTTk9bvJ7+lDHedkIJQBwiPx3MnBme6DWGmRIarncgTSUuE8LEf9OvW1dM2dBsdH
1YPO5FQq9E1k84uW0pySDxFHggn9MovKFwr6hHBFKg2vlr6klry1FYoAnxsFbTF9R4zZlZrRLzb4
YpATQOvsB/q3IvjRKNZOnRBHtox8DIc7JRKSE5XXG1NRwVuEx3g03oYeiEg8PTiT9kbRjPzWgYgz
6UTQs/ynPL99MsfWDURNSmzlGiMVEE7DekBNeuzDnqsPNGOSF6ezadNpc2qyACxBWG2QdofAbs1r
lJBMQIXyE765tTaVp5yrJowWEL/AGsjHMp6RBhyM3CIx1NKgFlAyXob7dvshLOpTbaDUK1fR5K35
Ou99BioVl8w5J1Ko/akYvItG0d4b4CozjM/ZBRcW51sLIc9a1KaLrEM7JjzvoHgVQKFE5ACIisRk
YnWjgjk4dXRKCH9hyDLTkSlokBb+gxtZL4hQuTv549WU+E+t2ssMcjCyFdDMLmx4lfJzqiCiCTHf
5vG8xwqGezhLTgXTIaoKtELgYEMUjVE12W+ISlFb2ubGHmONQlK8tZLxkGdEJ9DhX2sFMR0hZRBQ
bfoAXs58ruYI502TUaXT6E/a0XMl5uuOQeTedwRISJHcMgRCozDZLwhvDvWM9ZLhFmQ7Fex5odPj
7ibItznYv45MCXvbdwSPjar1OlKu2M4Qdzb8uMYuV8K7qgqqreYTmD3EOwsZeBE2L2KOte0wggdU
ECY1ABsFGsm9BoqPb7/z3KCF7kDFwKbjSjPoVDbMKorGvGh+b+91Z3zkUMBRiAnPHIYjsp9bxY4f
BzWF9KBwq41ybmQVEZrxCGwTeRiy6BFKYYd/gUp/cMQpsvIn6j5NAxGm5FwBDkjGbW+T5TZZLinx
cV4dyuA4zyhOAyaEagX/px9ol2otTHbilm/cCWFIYUZ4ZHXmb4jz9r2W3Jml/l7iID2r5tFNLjWT
7NtOm08kskM9xgCiIuIP2oyRDTesLO7JLAucmYACvDClasJ6jdFKUc0ru4xxZAjn2B0fW8pCg8jv
2gK8bC+wDqj1U9sAbdLNF7f8abV2s1EaJOaocO+yaL7Ldcp0NT3LqQmGOz+5dYrgNFMTsRXKYgXV
e6uDkJLOyq96nmkpRRAJyxkpLdbIo2l2v4SbWZvUn/ZGrD4aymuaWJ+qMYOcF/lJz1HOYJo7z9B4
tm4gTIbvOj7D/CJmUtpMDuscCACOtS0R5ZvMSQH5W6G168rgMDRQ4rVRBb8iKA62oPNCLdpSj3ZW
IiEldtYx9XVTvgl17iH8aoxt4mPTkZ9HENt6Sn2JO9pbI4y0AlusMz5RnqFGaCmgX9r+HZOkWGWl
fz+M9osmYPd21WOXA9xDC0MKQmZdxhxvYzN9aDUV2bRjSFNLVG5KpCF6ZljKynEu1W6fON0Auzcw
N9xDOUzT5gZjRYg/siaIgNSYFod15VKrD5z4bU6ZtXXZy5Aif/K71yZ0d3lLbjB+qYoB1XBFQ/xq
GukcwDuxbunN2nr+aSHLxoxH1wNjYbwZmH5iuj00ZBE6kYPmbAbwPHHLJp1YXJuBwUCLUqep78IG
qvqAZaIctXcA/e06SYGaB/GBe1+Agv6xcw2yVAWDvSTNIHDCk3JS4h3NECKz3t8SsXff2x9NnAEG
dMI1o/X3su2Aba/9ss6uUjNmbMO/GckSph0Aa74/n3W1Y5orAIvhPPVodx9gtEBOnKmlN+qBWZ9C
3Q9QYXxVj4QQZ6DLSHnJ0M+XRq1vXBVGEdF7ZKYCzkuKrdsFmIsj6x0/KnyyLMadE2l3oaG2x3HI
uTRP1kv37hQiPCQV3SRKjJ0NZpDIZMo9LVOuvNyFPlPaZHh0TJwXwor2jmPh286xLFePkd9Ue+z7
95ZQEi/i/GXAlxLrI0pj041hs6vxw21RyexF29JZyw+a3sJtpoEzB77gZL02SX/daH70ZjkiOvai
v24Uk+782PWbdMzidRiN02Y2wNHmvX2nmBOWF/UcKzCkQ8oryCnhMmC3X0ejAWoKx5iY/C0RAv3B
BEZd9t1tEvDORNyj0Ovp4UJR19XxY1Ef/7dQ+78UagN6Wb6qn+P/Cj6LfxVqT0QA5sE/S7SX5/wl
0dZU4x/cCKUGWmU/zp6/JdqapvGQ7Tq67jrGQqD5T4W2+Q8Vz4WF/tpSDey73wptQ/2HS0adpqqO
jkzb0cT/j0L7j5Ae1YEyg1HINRED8jq6zAr6LS0HbhpFVLdCP1e9EItlS1WJssOobBo3ZF399s38
m3QeXYq9f8tl+5dX+0MMXgW6Wo4Dr4ZX/RfuOeupQJsCOOEW8x4iCPO5ANx9pe+Lh4im9ku5jT4R
fh8NmCdoDteUxs/DEyRwUusQtUKRCencAbzfFl/GhK8f8d+8VfyE7p9vViOyVNeEruPa5sf7A8Az
aY2GhMXQruwG9ndZzQ3lVxZIHim/GordQJYKbUTY8Nb0/MFu5vGoZBN+q64yIWJrQ+0ta8QMtauA
tvMmREGPkYkSmeii5LQseigeO99Q0V3ko6cEwwhjGxVwFtOEWvblPrdbiG7lpoqJ8EwiuM3IZ3rK
ixlzDAXy8LJwmpB5Wz730Ok11Ap66uRepBYU3SOTwu6y3TctJV65Wao9BSC8HwkaI88yoxmLPQEn
eq1U3veik9RV5B4WJubiknQpGZhygWdK25cmV/K/d9VaRGNvtklT5ksiGWysSzQOKqBou2Qm13Ul
vL4RpGMkX9K0B3HIKyKOZp9ugdLLuJRluezAllZ6s9Fj90nBlw5O7XOF63cFeDWPfnTpKTHl82XN
lWvLZlOfi1YTR7NhFpzpYDdxWdpMiOWikgtthJI7qFjkXUWFuqrSNrBzg1LX93ZBLXebjv4zGfaH
tlKBeDHo5zMz4qRqcKVGrb9bdrWzojIBEbq19Z3oh6NWDX2d5JfTA7y25Naya1l8b2pV/AIVI10p
sii/fFxTfglxS2rPevnky69Cm+RsN1mEWojPu3zKZc3vdVl8kjtVJ8EOOsf3359QJAruoWXbbgcp
4NS7jzJUmi2JU7XnjCUH6feHXdY0IyXxTBPMrrvGY3zWeMtahA98D2Pm6IwVadS2+bQ8Bqk3IKwO
H58gdsZSCGcbZRcnzFNe2hVtsHM6AhGXTTqNuTfthTwSTNMpvWVtOToExZDDYOCfk/uXXfziNG5c
jvnATfiKKtm0qfyUyActxDjtNDIYBogyYohKEvnaZKOEFVU5HQeDNww2q0E+kUMy0+4a3Wj0Iq0e
vQFuUlLkmETlay2HbS/f89fa3N1mpt/ufjtey5jxC4IVjuKmKFBL+fXV8m6K5S39vTBlo8sFYOAt
j/qySx0VNGz7iYPGd7hUZIWcq8jNZTH+vfbv/gTxW7Kqm0kBdcLvpU4coUGWYE8w89reWwCsNJdD
d3kUX3Xt/bGZ+8yO0VwiJINGu2lSpkw6XTsmfPI/tCiQbsu0e/n+75e1lkrsoUv7r7+qQ0iEA1iD
dW3wfQ0NJ/0kF8vaso/aApfvvI6oJPYEay47Zw08klm56fbr4d/+slU/lV7JjrG8ZpElnHvL2mig
7HlZVidEVxQs5ePLonLMN7RfOPAChaHt9wPLs6vvnd//2/I3ioO3Ms0dKM/ym0/+/votY0BhpIi7
LqyY4nKfnSkU8QsHprxE0Yh1DwOywGH5aHbA8bF83mUh9D5BXQOofHnUsJBRrsJJXvW+Hg+FA6NI
fy6mUVYCSH4C/WvK/+Trb5e/WrYLjfbp9+aytuz7+u9+e06udNl+ImYBnwGzWpglYyxPsn/333zv
EwMhctQh2g9EllhT4OmQk154zmASFJbab8tWLHep8nhF+2XRb2Fz0DjflrXvxZ/7MtnJxX9Giibf
RqYoNA+Xv8nn8NckP/y/fe7ytO9HQMjyvO/tZe3Pl/rntxR0RkiE8F6fRL+uVfGr4Gq2Ra5Ve3qo
be2xTA9Krr4YfmQiTuc2tyyYRHJyMm22U7LIS5o0zARASK4SyTNZzxH9BrWd4AjhsOFCwcIx1Ts9
ZvL91Y9emtJygbXzr8709wN5VH02UVluab/wfUITXudNPMI05jaXD22m4jUWHb1v8gg6eXAvCyFv
0N+bv+2Td70aeRnXq1Qe9rYP0QlfzwocjbbppkpQXZ8R2lXZTrjG0Um7YpfU7StfR39UNKYQOHL3
lJtHjDEezaaea3p/b1wbSZJ8vSZos9yzlzOoAtlMxBh4Awe39zYy+XpqHHKTWdkHGNztFqss/HN5
v+wzMK9fq0vHfVlgZjHRVBG66QDeGofJP5T9z+ULMnUlL5h4l8z1xCWV38jyLVnyfpfYDSY0wqqC
pjG32WD+6mK9kg4pWM3OW9WEIKkgTbtJMx3cfNNRq/KM4DGMOXkbOcIa5fDEtTuc3D1Rx1HRS0Eh
++ThoAsjPUAl4A03yuweB3EeNG4hSMEakimSW0tzn1rGutMUMMUbAB9rpJI0GWpMPItkEwhPQ13+
tZiN7to1reTQQ6+jU+5cSnJsQzE/0PXudzTevX7AnqQxwCk0fF20l4Bu5/ZtbNTlWrQjjXApF1gW
8mLrudn41+bXAxIJmKQwl0IJRV0WX0fAshpZCYPgZOihyOA7E7ZysUNbrFX0yRuMKOcBOcTaFgmS
TtRvvTOQ3TASwWAiW6J9zrjV6uxra07HPfUjCsFapv1qRjXbYv3gtiwX2nKXdqO/Npn0a/vZcvZ5
YXxQNrjJUyxyiUMNflmr4mykqo71K6R+7GV8gpSzil/mt21InJUHWl3uTvA9fj3mcOnozTrdf+9a
/uLr/8i6niFZg3QOBSqc3UbehCq5SFNHn2nMsdoZMVkCEXm12EQYEan4+3mSfKhMGG0sf7SsjfLO
tax9P7D83ddT5jH6SGPRbJd9dlW5e3AJO3IEuRLIhTrnZLks2xzsGr2DPNswZmu9ZZ+t0LDF73bu
J808LruWB8Ng6LxlrVDIAOkr3h6BA2iwHXULw8o5Qmy8GX3L2HGkcEsX4TGt/WE/WEGirr/2tfVn
4AQ1DSlG5ssuM9MUWO4uzTn5rO8HvjeH65IRLvTmdNuDdhm2jgIJCuPoyt5rTn9J9wEdG/2kuVua
XsNz/olZ8wqxOSlXYt9srIf0wrTjTtn6LqUwWjd3dNcgjBF/zIrwT5XF8Hwz1XCfz3WEiI/GySYO
vKl/6sRbj1U1JLXL2SYCWueTEV9r8R4PZKacivia2OxWcM7sbe3kQIZDeInPPI8v1Xju0HIiKCcc
2T+1ytFx15Z5G0C0wE4bHZPsmEwFNZSdz+faWV5+dgiB4o69bn/OqM632S/qfnW7x9xuK69Sc8Dn
vweQRD9trU4EgSJgeBakMsSrgBRg0DzVO/1qI8bL8NCF2xCMNlVgFND4SpBhEom6MvQ9CZBWdiRC
JYh2MB4q49rJVvFjHd+gzUyv1F25Opte+eas4gsReJyi62g9e7oHk/N1OhOy+Gva0W1DVLEtNgot
kRXt4/EVGeMaIcCHdgvS75i8qJvyqdpAvjxgXgmvoeAc6Mevoht7C3naumHSSRjbEVPOFVFC7xET
y/YCKbAtt/RVUuCCWI2GlXVG+V92O40RdrshI8HfvDcr/To/mrv5wYKEv01ulUvwOX2ET+Wv4lyd
SYAw1/U2e8FZCYrLfoQRZl7EQ/NibD7bw3w6dq9kc82kM8KGXvOGGYd4xY2njwcbAMhqMrZqsAUY
QudhJkJ6n8MHrF7a+BCFdwM91WpT1zurOvg7V2oMSbgB7+Xaa+se1iMBiOqHQVojZdsfQGuwMls4
ryeMAytczkN3oD2vI6W1V8RBMq6XJrFmPRPGREaUWr/WJ3KqXT5WfrTW+b01egCUwEwfieNQ/Gci
4QsYHxP53SsckvYjTiOfDDf3Vmzyq2A3vgKooId/hrsP0j9xDwFA8nEz3afJxnJ37XhoAU74x5iQ
OesOiFr+hhJVnXc/MDzH4jZPDmVxIaz9Z6lswTai5CSOnX9IqKd3+8OmhwvJDhuQjTfh5DMUHtb6
NVya5Kma1icTePpKOWm7clM8m8SxcTEjmIAj6ezfBerG/kFe5yQTw7FFKqTKgZ88Gcahf50e3PIs
jIN6Zux1m75qn2q7pjKhvrv5OvX6N5WjsjprxZrRzz5HyQQa6JgyRqH3M67Jf4g0powr8ZzDRdzA
ELKfrPf+NrtxXqrjeIXBkF5AmZ85/QFNOgjk7ntrRXZB9xGs60/pjySAHVA8oXDaLgXDaux5h/z3
6cCkf61d6R6cK2RyaAiyA/li0ad6NbwpP9MbspvWTNIexEvwkTwQrIAIT7JoSJLzL8lz9Yx/4FYG
XO3CbXcyaXVfigMm3fklPRqXp+nOvFcO+k38SeGXZD2d+MaNChl4Y3mkxm1JQuJCUz+2+/5WHIyT
ekyiVf0kwk3/xuw4ORJOtCLc/EUt1vbO37SrbtM9RCi/i5W2ZlYAirdPN5UmS9Aonzjo8TS/Zsea
lG9aZBZu+pV6Rpa8D54NzSO28b7wN3z0Ygv0EHI6s99hhcFv5xzyW/dHsnGfKHNv5kPymu2JfwTN
TBA45gvMHWsumpsAqR35eRay2lVx5nSLdxTpDgEtoGeOwzPWWI0MRkoS9BsAH2P2vMQhZvGduR9v
f/qH4MzM85AfZk7UlC73TXtQj0BM+3pnQEHiCqivCSoSm+qe7/TYnjDmJsBp1zlHanBAqxBQogYe
zWl9475U+LJH4ALrSt8RZ6Vz5AvSp+wDZj8sRM2eLmy3D7aEQe7jH8NVUT8y94rR5vI/ujvzGVAK
qCk8pPrZ2QTH6uzvMs96MnjPe+AIhzFZXyMFtk9VuSNigXvKGq8JjFfKkTQ64u3ndJ2c3TfjBtzp
FezMd/j35mWUgKzv25+TVxR8llukzmUj69P2QPHIUw273oe6f9EcBjatnOH4UlyH8gST5TCAAG6s
bkt0Ap0Mh7E1WutBrHQ6fhudChgJLTxlWQvkhGRZG0ysdIevVUAK6jZO+1MCEHcfyb9Jl9nN//vZ
Os2rddUIKTqEn1Z0xNK1RXNy7F9YVm0mVKHbed3fi7hWO0/RU8QPcm15oGnKV3TNaNkq+r3uUBsI
5uddmCSCAJhD6wwKiaMzSSZfq4AySC82cSrbltEY2yZkwDlUxJcFDgKKsLTTjHSPkA6xTg0iXrZ9
m4dsQF5TkkwH0ggYTqtSquo6lIqWtTaUk4LvbQzizD5C9WT16NhKHMkrIdWyqlzYUhe7rH3v09x+
2Gd1d+ODayVSo1lbIJPXTE+Y6Va5Vm6mWFP2fnAdWKrqOcif6fjn2pGWc7Pv5Fh6WcC+uVSTAktR
Vhe+F4GcCn5viiHkW+rV66XKNspZ27JWlw6X3O+dhtWQZBnV4VbIuZ8lujVtTeOwlINbWRJc1ugk
Nl6UCBVyKgRiS7sH3OHvHDA/3D76BBEGtwm/KyHeqRphbTrX4+5prKbhOETDTjFHd/9dQFKdnECS
BJpWnkddhv+pnb1sphKjtzVXdZccjFAw8uzIFhzNjoghuakOUU/GrXnrggQH7ayiSx7JSwln7aGs
nWpHD2D06AOMHokG+l6PnEMwy1+8NsznbCqdbZ8CUVvLIAXPSMict1FlbZyiZ6Yif7nvxfe+vlen
o/DP+aDhru5rRM5GV0ybCaaR2jQXm1mPbvvWoZeFuKVEJ7sgGMRwIEWydmw0sor0VTz+LiYL0b+a
QG5XZJEgg0NF6+VTe2LuG3Jlrd6nNoHYPYC12RWN/tw3jsbMjYVKWF2uDt22qS2NvHOmmcsPvCy+
N7G2RXxIJoYqY/Ll5wUdTVF5sjUmRhW6pRKC3mqaHMo7lSw6fy1kDdksa3YG9CAzaGQrdDISP6lR
oVsqrLGIa+9r21HHbPvfzbiFffRfNOOEYVraby2nf2nGXTMPKvLfe3F/PeU/e3Ga9Q/DgmykW5wG
Qpf5DX9lPtD/+gfhMNAhiW6wVM38DZdk/UNYPOYicBa2qbu8h79wSYYmm3EGXT0HboEhm0j/5z/+
qcnU/LH9P/Iuu0Hl2jb/+39qrvVH6oNqgjyxbFNWvfGlqeKPplPSdHMydG50k8OTlM2DpeVkpTgO
mmE6TATe49N6CvXK92bXkcTC5NFh7hqocMudCIr/9zm6rC0nqk8lcoQwS89Zv1maP8sCxcmprYp0
H9sm9byvc6Mt7R0tkqs06IiLl4vCRvwwZ7HYtAW5l31dHS0NonYLzWUVA45AWwGoNaMbRmQVM80S
KdKhw9Dr68bPOFX8m6pLWyab7hMVWTpEJjYp374hvZ2QhOmmq6oIxkJ29Fvjoo3ERYsmu8I0XB9z
rHSRFXqlPyunwKApUClDvqvI7YDbLIspdKtyejKsLTcAC/1GOfRMAwvrWu/xS5B8dUlgGpyUMAbG
0jQf/uj/VCH5eCTUTcgRC4SZGeYWwxm1FQR08L0yg1cbzFMpF27PxUdP34YsqE+Vzzi8NkgtD/g0
Suwt1X9d3vERo1Jr+3tNy/OHMWkTfjIuoDlJaYeWelxfBcEpmaF+kzeB5rXXNsu1c/kMrmVZh4n6
c5s4wbxePpzKq5HnUDKRh+m4DYr0YdDjcxyqKdBe0ZGcjXYLopXtOV1objpVXEdGjbvB2CWy8aEp
tAOgAsJ8aUIu973KhFvrLcqdikZQJtUyJMFAfJxmn9NioErQMi4CVStwddi4bGZdIF8BzYuBeyey
gMx5u9eOuvv7V//HL/H96xRRwui67n7pRr5XS4qDWHXIF5alWyBInbcsxtGot05hfiJynRhNDjTS
rLjeLz3UpXW2rH0vRoVKkkgLH+eGufujY/nHZiTdSvXsG4hbmG0RlMn8d7nZfK3Oo7gZ0iRFYyF+
GLL6Ncti2LL2vbm0goD1GweHWK3ll15aQcva92I5GJZNyFgV3BbCv79Pxv/L3pks161kWfZX6geQ
hc7RTHn7lo0oSnoTGCVKABx94+i+vpZDEaHIl2ZpmfOawHCvJIqXBBzHz9l7bX8pw+wh0c/Y9c31
6hil+OoUkDU7XcqsP7o/hz/vOYnP5kX+rmTWmgYAJUPfdbRr6XbyWuPkyxhtg1rvsXS/da1n/hQ1
631epK3eXGbImISfpDtbzxJbGt788vVj8N9eE73pzf2z23XjsltNTYmrpmXX5u/0qBSGqsrdpgZ8
YWZUtDsIJ8BQxmF9uR5sfIqwLGo4OOKbtIqjZUWHGrj8Ma6xJoFVI93aDpacVACKqqBtOW1KgIfl
1F/ok32BjrlTlc0WOMWHhKQCYOJS7Eem72iVdUXpQipKc3xv3GzrG5YuWdbD6tT685IEG+sQtubB
Qk51nvU/sKPOPhQyvfGA2OYUnKesj9G9FdhRDNOIoT1XC0wjDiYo7DOaCUCd7vQ1LdrwnBpJcnaX
z/xkM2sTu9TokS7UB128z9zwaNbE17rr40vru6+BdIr9+i2uPrGkMBFGejZkUr2MrX8wpLJovhIl
C4NkBI92t0b5Os/9wh0NmzhbnrtQGzxGt96pobvLZfreYxPcgOaCcoZfMmZzqp90G+yjH2loEaXd
QMxuiAeyo/YTJOGU7aR6M93mSIwrUs4yfCfdVmwXHEfhXoVtfk4L8zoWab4vG/5Gk/YUjBVCe/Bq
KKzyWx2QqRJM07dpXBj3Z98IzAtPziSdLRFveMJqqAK2vhSm6dFpM8KNlfktmi00TFZhbyal7qld
xftKBtkZgayH0Rccc8ynQ4CrU9RnQBIlwqksKa85KTksEUgJSYxEaMDVFBc3IFs47OvlkgpanJmb
Eh5j36xm+hQknbUZBXtTs8BIP0r0WjM0bUsE07ER42UByXWuA0wFLYKuS5jNb1Ob0GKRBpiopPzI
HFxKU6B+GGbsnhfsXzsngC86kZe4aQbwKwZ7g3D4DCsoO9RyfjRkQJo3Aq19OpXWQ53P48Yz6OI5
0rn4nShOZRbQkCB2PacHBXfY24koO7ArIyTbdvvzPFcXo0XuWpWggsSEDA01MzvnDqWqSBVE0fGx
iqUNJxpbmwPVaWrTiM0/JuRB0PZQDhjUXAYWa3gFaA6cyN5xlLMJiuznbC0muTTzK26px7z1iD9x
HfKJHWPfV45PqgJic3Ne0LeyFwstWx1tSfxhU/NFGQA/9QtyHX7x08UuM+M+zeT6OfFHMufePcgN
GiVRrSAbkr5Za3u+LwlZr9y/MKkxzQHSXjpLw7SoJ7+F4ESnD8w9TjowPK1xVx6jiniEJKgKglQH
+FafcCF3e+BH8zYumG8EyroFtai3hYXxALtw8z33CJ9dLL6v1CET14ZDvwkC5wsW0ERdqtCsHxZi
fyt836aZfmQEkEATi+iu+sZNgXq0ZtpvA8/zYz9xAxF3+60rhnprLqO/HerGOmE0m1lnw52decaN
b+bDdzHHDBiddrjzOnf5IOPxyS+iZ5g6twx8OfqPio5i9w2VDRCf8EZy6tn1uW8z8r0Y78T30UmC
o5379Bu4VZOMuzNJYBiKSF07AL+fFz8yyJqKHmwRG6Dr68/4EU9KGGednrH3XLIkclPuwcBC2yJ2
qGJC+lZ54Y/cljxOTK2TNIVxJyqKwEYJHMDjnrQIhk8QQu8EzT9TzeopxEG5G5hvURmMP2I97cgA
/B+XXGClOCUeIPzOtLe14X6bPB40fojPF7lxmi/byXB/Za0vnsv2FQDutQ7jaeejgzm1GGcINiwx
z+rIVuJej52DHSwCTryrA4Sn9vRkZ+EnvtGnNAVf2xFkdZNOsklnJCaF91POzteljolGBMDmmFGw
c82h3cQOLoXEvSuL2nLwaMQRFWI8tAXC5SIaMTABIALH8AuvB3KKwWSjmNM/p4+g1RBIxwqsNW3r
f59E9CgJc9pPZnNLgd7sYDd6GwD+JKpOxGAguAKo/Gz72Qu5EdmmG/pXl85QlzzmYCUvCfYDknBA
T4pqOo3ZgFvGgulnZyntdEbuW5Z+5qcBaPEGmezDMHVfxmxR2/oxrTIt+izhc7ozkt0uP4D/NG6B
cN6F+IsMjujSRg3qOIjsBtD7Xd9AlwNI/zT6lDKmG/eEHu27svs+KLgM/mK8L2W3T1SJhyqlEl9c
KJ+Jw98KvySA7x5USqbYglW6Tuipq9q8wA/3YQCE/g7t0EeJq/HEDyIHSvdYC9rPtdE+ITd7yI1N
4ktx08pn1A88jgwyKwxG1Q9jhZQVL0CIJh9BqgOzwuaJfZktLG9pRLAJw9tNrZ5oReDyj4Av2iWE
8nJGJ+4BcS/MtDr6qWSbYw47Qtb2kZZ1JaPWOgldn6yv17OYmObfL0fdIJ8NSjK9018P64j+z0se
iQAJuvJtchmJDUUpgaxpdCTa/e3fNAJ/e1mpSZzgS5c29R5iMtR7y/zJcVpQAhKLfDt26cVXfrCt
mxTIlS4lsGDl7JLAE9FSpOvIuJq4hs9OZc57I+zAmmZUXo1FlJvKkx+xhdQq1YdFK6/Wg5wmKuCA
MuhY8lsqtL3dd2kS2l2KVF03e0qH0WOuDxbAcXpt6bXVPYpyHt6zWId12MUpHYfhsL5Nd2UT+zYo
QJqFTtXMZ4b185k9xoxEEMq2cDR7RmvhCCT8mPOl2wWrKA5NnzgN5lmtesZ/HUBnM3eMC19v626r
xX491FoVVdR4LhG3Yg0mBvvs6Hq6dwWR9+vrEKfAHrXBY6CFWEXGjuZhPXX07FnqntD60tJD8GhP
WAxSmazHkGTrU9auxNyYFIZqPOiG1X3umKWkrvVJONVblGe4PzPT4i4zaRUPzW1xCxdMSrSRTvBk
oAg6kethPEo//VCJkx2asfIvc4eGIqhxeUW9nO6BPkRJ/3PJvXyfCx+LHI6zndWyP1oSFY7bfKAl
mUTmXxhYN7bl/Ujjud65M40tEmUEfhgukQTKAvKdwnu0hvkY4XbZlYn3rioXJsAQnfMkje/YH9ia
FjhHMgNziueN3b5r7feJLZcPsePlyqOh/mSQnFgY7Rerl/Grh5mXkV8qtuzGmb6QavB5iLyMLiXD
AXf4hfOhuvUWIUJdDtE90/tFE0nEzgXOxMzNgseq4vZx9JDqT2alDq0UF648sI8JS6ZHH5a7skIY
lHoi3rpGMt3scH6e8u6G2u3OLyI8QneRT6710+na7O4SikrGDq3rGtpRKTEz84h/aBYPxlHnV/su
RIjf1On8KGHD7wlcIkMCIhYRVNNzoXQc1tRALirY/3PBoFww+k3dgDxR/rRDrFVcjLhoT1MbENzi
gmOc0+6uqgmqb4o/LplSeeu8JNibY/tTzDQNwjg6+Bticfob4WrLcZrdpy4NQABDj0RRxk6m6PjW
hRNv3JAlOA6Rw1Lfw0cyMVcTENkNAWkEPkNpkdv2yas6/PRLvpd2Vh2NMdobQ8IMC081qY4Dd7k1
PwGR+OoH7lOiJgsoKIFMoxDPckrA6GTTexvGfxnl7Dz1czPcS7felH5p3AR940Oo3I+U+DgIt/jr
ZvZYz0j6eR5CgS2oWg6UD3hiyvxCriP1XLApTUTQs68hdg7DDCtjpZLcXBvlWPCnN7Hnp4/gx69i
Vu5d2sYF4yQilqn40TtIV+cQ82oSSHm3A9xjGOmn56yJy+PAQ3rkwK55vvqTjViM+e5Af2uztJZ1
avOvM/mOd5AHNKUFdhTce1gtyJPeJp3UaY8mcXCyg6Ei6+GQJAF214bvJqWCL1lmDh30S1KcIz5p
i/goY8Nq03Q4qkZ+qTw2skvWX/EbGVn07MbmS0OX5siXLXcAHEl+wbXtGsgiS2jdGOhRt2VT9kgG
FBq0KCLGcHIQLLhn3+qeM3NCq1D643U9Y4sC3suQ5tbz2vKQs6NGLiVr9j0xY8uZBELQ00YSM/vI
XwYpY8wcJkwbNIBbo5LEqg/M+6p52LtVqm6hBIJpeT408HkXgX7amQ3ab9sLz27ReJ+yTCUvVjw9
fGkyLB999SMPcvOQ6T2OEctHFT5O5ArcTGv4nEyR+WKW3xTDoaeqSvbNUJj3gSzDHasrJMX2u2Uu
3cb12h4kkeknG7tYTqM27dmDoiZD6PjYEbD3CLYpA/r/fTQhQky9056S3o9f6yU+G3kTnJqWL5HL
6mO0rkShepu4RNiO2HkgUaYFz4Q/RSJseUjapr8gpXz3c7IxQyUX8l7QtUtLaBNzVO/odaijqIwP
Vfva4Ew+lVl6b1lLmpRw5SfVh+3dSkR1Uq71ui603dK9xIK+hhGL8W7Jgu39nB0mP1rOfdluzKqY
z66ZcyGoZNn2gfXkElV4U8LeO0QkPCWOeedp9K2LrPZMzNGzH4TWLa24AsFuPKhaAIMEVYjRnC4E
AwqMbvlU730//MxCk5+s2T6xBf5RI0a6gfzEaoRwbh/lvX84LSEWRgmBa1uN9tkOErXPA+3QNwOf
3yxT87L6mpEsTokJvayzrcc0CyGCZ4PD/NaHWlMwjzK8DMsUgKBtbbeP0zIqDHpYS4+5kv4PAhwO
feftuKc6mJPMvMYq1ddwBYXwuzuaYOya4RhXiXXGukWJMR6zcq6OyMZwBiblafGCdFuqrtmXpIMD
ZZtgIlbHMPd/Ssr2zy7VvYITvEkMw7tZgllf0Rzncn5H5EwsiMet5A2gOdyO+Xtf2yT83IpQnGTq
5fchq8Qz5TXDwjaTWPf0vMPEgRHY4a9ukUATvL6n1E3Sje8JPbYFNg5yr9kpq3zVgLR5mY1NkBD4
JSY72PcFPPspJfm9sylgF+aNW0+XAw3+8v3Y2ve1FDN7nxgLQWyxqrq3PscKl7SVdQ6F87lhnXZ7
hUKl0iboOh6B0wPO41F2HeI0vopxumQI0s4RxXrf07cWUVDp5BvSe4RF04cQjnQpDrHKf0xkmWyx
b7z44BJBB/QXx3AvoVT9GRolxmhm5r5Pfl0gJGnCGNpIO3t3xyW5jHnD+jQz4jazlLhhUPBWHLq3
sNCCGEQYQ4E+zrSy5eyTDWZW7c3q7vVQkUjooRwUwYBx2/EPWSfHI60oF1mBj0YI1gSq3Ty554La
23eXDGR4+gFKiHFZQoxBXfxqTYlahaS8d9EiPsxqgpoa9C2pFxFDM0Wvy5w5tDUxrGYuiL7Q92k4
hOZVpUu0M30jOS2UP5s0Ddm14u7z7F/DYk74DjR/u0JfAzTlV4hay2KmchqhbJlYYok1KVyeGXjP
GYPTRiaoYle7hIIqZZC4iMYNV1T5uTXN6VE50aPnvvdSqi+ukjzZFihlfdD9CLIcNR2r5N3oEzpR
RG9eyg6ZlOkOz01rzhtDlCSqWm50EBloULduaXJ21kvJgy5ugDTGQ/JlBqt+HhudB4zBjrll1VwK
DOfd4Br49vLFJEEAiBXopApRDjO7SuXGNRag/GXYtcfCGo81Joh9qS9YB8Zs5uKL9+rp5oadccjK
+qvZBLhLRplcfL77yQDGoLzCRhpXW8d8id6JBa0/Ex25BerHIivC6cVoxsNSG/En4gPxsmILL0rm
H5YkZmXpguoAs56wA7K+xmJ0Cbth61OYsdj0PGggNbfAcjrMPKg+neOIS/CCUR2DrzMa26h37Fuq
/5eOzi35UIQKmBXFfODM2hM50F0X1qsDuR5fM4qKgGEN24dGEVL1UpGDtyv5Tzfo7+wjPJhHiIDV
PYhRVbTi0mbgYvsmz099lj9bBnNqBAbG1g97QQiBwRZIhTwA2GJvArwiJ5BJUGqSHAundRjd0DgO
jd1dnLHs926HLHRIJskoyLdOvVf9sEk5ptcAMyIyRHT3sFpuCMOJj1RFe2eM+YksXYqJI6B1bA/1
SVQB+7Wqbbf0IIetPxrONiGF6bD+oK0k26zpNgbkAY9s1otfUwezPRt4Ei1lundlExx7ryCh1W+f
LdMmjxjMdDoStej9ZbgEdJRB9WrmcjkKMg7OGLcgxtn9DS7ntyFfLFZZgE/R5NJRLNRi76mVaZB2
2Ve3mRZgcQuK/6IID81cfO+LDJXeHPpHIv1y+pElkxOnBHJOcQFBh7CEqZVY9qu9ZdQGrW8mlqfM
r82TMBk6IZLkmRxfgj7Kb17h7kJgp/fe7PcOn+xQTykbQxG/RPQ2iVjkJzV+hdow6iBsFFKR0+xc
zXbL/ZBNWmWAeJX+ZT2QHir5cmSfmY5bPIq6zvbuWLCcx5SQTRG0MKF9/2anXnnjYwcqhcguvW94
vcNTpF/1vvw2cT1c2NQPNPBZC0bH+1KAKbk3yqzu8OFealxvF5n2w4ZI0H7nk8Jd2/P4gol1fJnC
bpeX6iUc2KmC/GofG/et9kN1cUUFUk+29tUAFbBZGkJGs5zIrSW15KkKs3Fb5taTnUD2grfFtT6T
hJ1Oi3OwXMt+yPnFbZIOXJahUPOkpruvBQPLYWlhLQXUriFr14Z8eHnOiuVx6rh/q2r6DtMhPdr8
Uu8l+AnMfOktjCHykfOEm0SqH+Mk3GfJZQhlxvw0RPjNgecbcWXd2fOeFtNnU+cRmTssFOeI00De
PiJ0BAhT+4TMdQqRU9Rcxjid6W+72cUrKRs1PTKfQ3UL2m1DriQUD4QPObyxMhPtqQZuuSlyo7+F
CCElHaengEwQPPU6xUZeVVs2N5/WIRR4m3BW53UU9qVuG6RVEsUsgFwEu03P8KQJs8dsHh4XH6pv
TjuwI4/xwQ2r9FQU5HmlUD1GSNboN5FGWLNLMF0WPswsnpupYMTT2zIFcFY6O+FVA+tHyH09eL9S
2f400WVgZA6+J8DAxm4o7lWfg6KWEHWaqFE70S5gDsC9LKEzAjRTFZLh3DjM09Qf3JxHvWTbtB9J
q6IvhBIMQPohaHwL52Ss3grRXpXhOSfHZ95MAnx9AHaHQiQfodzk/YsZKHIWq57vdaJMrwMFpCsM
rjRwX2OLZ0kelcx6UzTPCOFPvgEtoqlPAAydE3tuLg5yd4xZqEMh6O1aS9PyXCvAaDbBcz/RnhoF
GHnDMNA9wwt8KBUdJSKhfzrxVF3KBoSwKSogjOXO0biZTnVfSq/6Zs4VUsZ5fFeKyjaYCEvRn0MF
jTg4i/9lTEou4DTOjyQffU6CAUg/BF7Gbo9L9Aa6IN4PRrOwBAKVJ+ywYwxWtOeqd1/r7EIw1PQV
HkK6HVu3QE2ktOT8H7KXv839/mid4ki9Jg2UOrq5NHsL3UuCaYWyrKt2KqIJUyXgToKBKBHdKTNC
lbMSaES6dmpapVkAXNUahPW1hJvO0ApmBo608xyONFk9MPrWmFC+a9GR7PGEpa6GCoIAjRWI2T4B
dv5buKXH+NRQI1DVBL479tjeLN4LJ1C0ZY1j2D7KFqlCrCmPo+6UmXnoP0RxjWLXs8ZzbCPIb5zI
epCyH8/rIcnlPeqhbBq0as7d7GJtm7i4C6ZYlwjk3QMlzTM3S/sweM2bWEbybd00ITAyqquLJH59
w9C/2JphQBvDs+r6MnOHkM8OkBItE03oBVCilvv42hwTLjx57QWBNH3Qz5YEURxLaHYhceC/pUFp
ErsbtiAE4upPsh5WA2aum3x/3jMcWP3o3D//bQ4N/K45ZuxGxBSRC6I/+XpWaffwn5frmV/Pcts6
TJLYHlIFt9l4Xs+Cf52tLxP9A6ts+3Xpm3vSoAwtaqwCLOx4+EQSnUd9CEvUtbljiO2g/VHrQfD0
Oi0o7BHkDeclYL/34OnTOmfyuR7Wl4tNMSplFT644GUHQkcuXbyY1AH8MPT3tuieJv18LcPIVpFC
xuqslWkx2SAWBS8x6Oz7guRADPtXa3aMXaKbpqsbNVv7patfVTtUFUbZfctk+VzYU39ezzJ9hh1V
7MnPelzfYpA4nRL/rdcfBybnPw59PSTbccjxtmpd4KqUiT0CpMnfo/tWo55FfjYENM2Il4FT10Ni
/XMYnOqqbIs0zSRDNSKGlH2V7ggzHLSIVZTZ0dBRX7qTCdThyQ0ya///BWL/I4GYHRBY93/+7z81
V/9FIHb/+b1977L/lKhn//5H/5CIheI/HLB6LgExwkOOpb/ePyViK8nBF54DdQHFlw1M4Z+8Buc/
TDqnmrmJpguWA3/0T4mY+b+ShNn+f+EQwB4QmtHgI1sTfGv/GdHAKmOYc5QM13Jwe2atPEnb2yoY
irTqYT37c/jfvxfrJjtJGzzv//svQwawsa/iSjd8SNIBWqD//6rxMMes/3Jw2YQMfurONdL4KAdk
NlaQvBcITfZ4YPNEMTG2r8n4VgFm4UExQoVy+OeBZX0rDJDHnkeaqcjVuSzbL3pW6u9ljXzf5cFp
kPGHokBA7nRQvh7MZIL9o+nKYf0aBcnXWknmfMWMYcf5TIb9hkgT9SRq9OltFbCSt9VMMhOpenJ4
C8r2lDP9pmfXWg99KDHujP7JRjcEFoZ1m0xCblIo1uZMsy8u3kD+vsOZBBSIfgzWYIk+FMSyMEdg
ObbxrfCQ9RR9aJ3grpOm53xYPbutcWD72XoPyrEpsieYomZc3UIjqDB3uj1DQV89QguCDZQuJpxv
oDozQjVpdYwN974M1IaAV+QQdflmS4LNPaFOPHN/jS6hXPFYfspMneyjQsLnoPbsmdclARnXtZO/
xfyidn5wzlwaspUzBsepHMgWOLIrroUh9iUUpnIAFksmya5Mp/xQzh8Rsa37IQirB7JESH4RUAhE
8Bbq8XvlBc1uaGEDeh99HJob1zT725zSoB6r/KmFuURw7h4ANmM/J/wySOvT4lUCP0h96PziGbQm
pE9CIF0jW8hqZ7TZKixqYQvfzyB/acqYfkqqvIbKk6fXjyFt5t04cR2klvuXDDEqRGNNyey9maMD
/LFkqOWaLU0if0yZ6fNIVnJr+NBIS+setea1y8kwki4Eu6xm0zo3m4ym1VTTRDbD98Gz+PB1Yu8j
iLdtrcsW80c1DHo++A53sNvnps5i9SiF8eVegyEvti43JK12wCUKiVSfVvUj3Hxvi8YRSoFFTHnq
uY/LVHrnQqiL7xRo63uqvhTUOZFo1S72qrey8uujsutmrwYIoTXx117B4L6BMd5AOLcX8TLR43+I
qQjtHA67I2ZugQnYdQOrk25zx9XGaJVc5WZTeLQNTDu5U+OAIMuNo+VJteFbTbZW43/P2+I7DQDC
9wC4D67/Ivv8p2ligk7ESZW1t/PEjArafS99NFh+h496sOdrOIpTB2dNDsBrHdRgA844Q2L2yfLg
2cqwt8T5X1mSkZQwfV/y4VsyNe1RYLB+oKp8D6hFMDKh5Hacz0GNbQTbBeB8u8Gn3V+M8Ptk1Z/0
+voQzG7IL43KYIB02YzTsccbEUT2wAzFNZGERfWlj9JftFRfWB53iw47q9AxsgUmA9jzesgw5CZB
X1POK6CnV5RH0dGA05hp2d3vA0FlD4X7JS2IGZap/SRb7znrjXArI6B4olvKB0sFJuO0g4yM9Al8
l+5qkKrjmexEQ0WUqEsoh5akyInYlTIgN0chXcheaZX+kNxdrrHsWQAcgY+ywv+tCihYlntpjJ2z
pF/EAnl56Tv2Pc2Ya3HNJS9IIUhxcdhqLxxaE6Yc56tcwFOzoizx4N6cYrpPacSlYTe0hd1N3E9P
TU5nAtG/f/T17snPPpMUTvXp13AeQ3GL/eC735hMP8RxCjJ5NKMOF50XvFQp29M4J8tlZP8i1IIi
0HmEj4JhjNCFXZwhkqVDwy22dLNOxCgfowbJFXGVJuHKni1RTA4MfcknZPI8I7aCUdjPYpO4eMaK
INp3wcJgZPlZF+LoDYxtu8kvd/gR/qrJSOnUrZ13sgH0VbuknqEQ1UHEgnrvQVlwdNPWijY2SbAI
FkVxd9r0xfLYU5JetAlUK7btYnxXboAjrLbsje3i2sgj6LgMQjDwBSF66m00GDFbXtq4vYYu+i7d
J1DJu2Si8TQoKtfE3NtL0uP4cR0kYNFe31rTosZrLjxMg/LD1oFpwkVJCqPVAsTGTWf8bMbhKwsS
78oBTKd1rZLqo66A7YbQcOMAA1nCopu4+XNo5j0K3msoZ2KCxl+pbWPqL9qfiZcUmHlHHpX9rzma
FUluyavsu/oIOHFbgc7b917/S0546YwgYA7iu0St1Fg1rV3mpzmPvVQxyLK4ymU+7ejA/yJRyoFn
LB7QpCCm6YejLBgYGLT4rZA+qcrFIy1gj/xEUeDwSqpb4oKGm+yXdp6vPe7lUzLM5XWI9ihY2MjY
+ZvVM/MiBHE49CU5MTKdnwJ43o0JQTCSdNGExIC3eLTHooLopRps6BjdUJo/dIwkg4jsiUxMuwoU
EKkGP8O0RNHYGNQOtrUxF7ruSAJ2THK+9RjXDxEA6giCnav42rGvfhHdwejFTSH9eMuVJuHzXLwF
dswkLn+iS96wp8gZeM/eL5FPQP4cdHjA17ZRQhpoL/wXvuShYQKqNVDyKTVR31h2TO5wY1wHlVzI
StF9sCTE54/ltLIP/GUK+aaZ6ce9jDVVBiQVlGFYV4s8ZMrF/cT4gVFTWg13NYfdtrasn80Q7kLX
rmn0119p16WbQZa/QgB93Wg2h56SDtgwU8Owj49o02d0k8N4mdN0Y7Ygpd0WpROZFyCsSR1mrJtv
g6YjLIaFLS7SSxpXxj7NkCQINLzafeRkwxN1ZPcgpiTdhiXtMYfleNelI36w6T3qsU0HVefvB2f8
yQTQqvxjVxJVXC3GN2Rk6WHqfEXbVrPwQNHwsIc6VcO22zaTW21yeHpWrku8oD9GzLWuOGguVRc8
IrscN4tThFsVmzvfM0BVFG64dcPlMMdFf3QmSCZ0MPXMB3lG1sFhdhHZzeDrcwemAT8/if2o+akU
C4bjVAGNDsClrGXzQzFbCYM+MNhDg97IJQ3t0PsFGgc27JZFJr3SIjpz0jxap/jpz052hUrEWnTE
G/VR8ptsFnumvirGkz+TZDHmjGcZksxXJs7OPhD4XoWBpN4zUIo2syDBUIuWYtJrJDkuOf9vCB5m
U85M2kyztLfdWObb3kWLKybzGTwu5LIm6feYj9gDyuSlrNvsKoza3hNfRynrqRvXADVIfoIpnDHF
pmdBcsGH32UfiyRGr/U/RcmUb2oaxCT2qr+ahDD2WQXi3Mqyf5h5vu+EmD8bNWopryymWxs5r+FC
Zm1VzdamBvkQDR/uBDm7T+AUqIVMK4btD4jzDjzD4Kmm9Ksc9cPuY/EY+umuCJ3+4NXGa1EE9bMg
ziYSJwRrWOEJqNvH0PGbKq2YxPAgJ59x2DpBafLrjlEqMi31pNlgZ/Tbbd6kxiVH1ZUgsHgUeLEO
hCHCSx0T2JILNX28GMOrMYlHmvl3BkAx5ESXYWaONbXkuWZGJC3j1mBB7NO7rOgSLJUNZZms5rNn
FAzaapBgSYWQLEuobBwvIXOupBdkoUK6MhIjMThrfpph1lw6CVJkPVP2+OhAxDuRWkbZ6DNBmvwR
ylECyjauxi/EvxqHMZuvrlDinvjc2ALR8yxndRp5bBJcAupfmoOBzAeTf5E5Jz/QZbuPAZqdY320
K8RJIMZvs8WIUA612I8CZa+L7YEHxbXtfOKNojk9dtHyPMshwvsa+Q+j6Z8h4+rcv4bBNzTIfKhp
NKcusUiyMd+KAIczKaqTNfeoJEjls0k8na2GGYXpXOhEylsTBTdCOgc4KdeuWsynCRKCQ3rPVTne
t56sSfSCUXREXPfadEtwKermkwjr7QLi+2gXLx0ZfE+LSV5XsxTQ4Msi2oVhVcLL9LyNNCO6s8Ei
z8ozPpkFGpmIncW+pMkB08v60tu7gcqNUXgx3oHQVo/leI0RY9JHpDjVguZzoQ8Lsaq/D397j3kg
Mioqjki3hWq6j8C8VBSTm6ObVuu7Zu2DdWI9q3XTi9z3kWZgyVTsz+uhSNOT1oQ6oW3SoS7AgZVl
/Esi6OWi/ZfSripilHbOYF/ixnlPewfX+Sp7MzQpLQwLGCSrKu736755j2tn2XmaLmetmDWXZ+0x
FQkAFr85r3+wHlKn2RpDrI7KnZLhwkIuiKglgHcqRgZd2pdRuBFuqPV0wFjDqLz7kmijqqudHH8O
o+5DrS9nw3huXIFysCPyT8VEzq8cnfVrrAeThZ0NiI+Yhf/hzwHXFg3tIUEhr52x61eD50Niwnr6
583QTY/4LObDygdCX4Cr01PRvFlPkS0tp9i6FiuXaKXSMBnmxlhPI+24QN447eeEEZG2Q7HxMBZy
RSfvMNE/yAC6nEMVEd+UkBlTO4NlYraMETSWpvZ86K4dCbIE0KuEIGLdI10Phv443jVrRGLvUM6y
4pmERerOa6h/VevZBDDW2qXGg8NT+9xqKeKqPVzPfhNvXBi/ihV8t2oNV8VBVaulOmIn2cRRaB55
LiA61X6hbKXXra9X4SH1yXJ0DAf6HJapVQG5nmHCQ/TiAw3Q8sgVS7SekWmMKcWevg1aLBmZ274v
kn/Teq6qzzRI+dzDBBnBkmiL16stptaxaHDy6VfoUhiC25c+8PtUf+JeX2qKMJCayKT8kEjLO6yK
2PWwCmRrLQYdkfki+ikP61vL4lekYjvsgcvPYm3ar4SmVSmLWe0fWCu0aOhSIAZiUOz3Ic6fptfh
QL+lsStO8vepvlJn3cDPQmBrK70qXHFS3b8IV+ub68vFgGEt2hLIiyrYhqd6I2Yu6somLtqvF47B
loGJd/E1STxtCNafYP1A62eZXlQFnKlZLUpzmYBlsLVRiWUCzSj+3YOnvHOjEZ2+tmO3aZi3x8DV
Siz7RazYN6XNRRIBE/sATYXTfLi2kkh4tOtqPXBP/+Ns9nqu6z+v1z821zdR9467cGaP/K9/55mZ
uezW1z0jo/br374aMfPFqTN/Tis5buUS/T51V1KeZuatb0rN0Ss0Ue/f/uag4UUrwWg9W//ioMl8
dG9g3v8/9s5su20l27K/Uj+AHAAC7SsBdiIpybIs23rBcIu+7/H1NRE8aSpV52Zlvt8xMnnQEaQp
EojYe625VL4SetJvK9PKD3JNXaGAcskVzZe679bGFEc1KaU2CC2IXMelMhHzFzEt9QHUwQoGlMeY
69K7VUsr9q7FVWV0mKRubqcXgkRHcspTCNx8tvJjdR0+frkqH8Z1x2313SGR5CTimPDNVf1DmYmv
YYnKbquEjXWwKXgyzaZJXZJJyr2vHqmfrZFi0mwJsJZvplysZ7QQK6bUnR7LmYBcyvvFXSAvTlfz
nVykjFv7S809oYMGL/+asv/0ZlEa75yGmXQcDXuaM1wkuYXzWLqFcUBFc3UOCmtwCFJVP3Pr+wts
Kd++XJXOdrkkH6Kq/ormS+AVQguN+5ArI5csvsN/1oNxVvcOQVvXf8568ZRLBdfPaSCHmzJx42Md
7q//YLnTbBtIQ9SgUGSsdomZ2t/aFuEHFDUHuThhXfOoaXdetl58ZUskWZfk6hQ2zEDztfvRZaAW
teF4a+8I7vpcm9b+yKgp9ysRff0mvvkSrqsWMswracuk/rbTRuPxzfdbLiI9JdNvtNY8Hf7AlVjJ
UJp2enOcPKnaISU1FbF78+WXx9xeA+G8imuKWFG5jX4a14piYgQbG85fb1A+pbVWj+dk2QS0qtjT
EonHTda7X7z+yCPJn/zXVblDpMih/rcj8x91ZIQmYFf/u47M+H8uv6b4R/kvtv3r0/5p21fX9oph
Yb0XqmUZKt78Pz0Zd6Vr24arOoZhMwb905MR9vokwC48C8a2bNf81ZMR2j+E7mqWIzS6KtTbnP+m
R+O471s0rqsaWAYRpJukMJvGO9d+nRgYbsMiOSOd9HA4gA0SjCn2aTadE8ei9Ss7vBHgDtWz3FZQ
oialUQGeFMVtva0j8wdJHNQETeRlGLZl1KJ8EAjq7gKimraoUV7zFRoqVgocolSuw3KxcCgnbOVi
v8Lg5JJ8SG3G3ErqBtcLhrQqV6J+rPMehfJ6A5YPWttybZOLlDMKEql/ymunvGrKB/Ip38I/+lyE
TDzIBpAtIHm9lB2gUtry5WK3rAnuuT37kk3dr7+zW6NfrsodLqG3UTAvDKEZTiDAZsi2jn5vDyaG
tn1PbuJNySBFDNLajNpP2S1xe5abKCuDsgqJja+HNToIGx+PV6b0UJZP5Gk2uzfs5OuizbTwmE7k
caxQD7EO7W+4D7marIIOLSb+QnH68RTCd0C8Zw/+bCrJdLIRlWYRglczQKRcDT+7fH5U6AIhNQWn
1Lo5JYr+oUnUcDe3w95hrLWx1wDzpo87LCzDcxAle41GxUFzcgh0iAOrqLkfNWTiM5lfapWEj1zx
6q45kWbfnDB+Nqc+D8v9oGnfgjQlGUKJt81oDDuRonCmt5Jvy3HJcL4DaWjLo2z0yb8NMp1PGb3+
YLkQx/Ai/35gg4DaQT9sukejHC1fk/fGsScVOTBmwytV61dXFu3WCmI4RCr3BLnESOOvpds2UY0o
Sm7r8pjb6u15cpvqYpbe1NSomrmvKNP/84T/n9O83y1PG+qRyZ98fY/X/emJsizM43WLfB+mfHO3
9dvr/ffbmgpMTFosKA7X88uHfKUz3VZv2waEhXvFdCk8kM/4z7fz5iN49zG9W52KBGd3DzdCPplb
dbVvGOCDw+SOJu9j60PxZxUdxcqD/7Muj2mKhK6bfI7ccz1I7pLrRkytjiBrD0EGwtS/Oe27bbeX
r+YVRfBut1y9HXN7N0VHP09BleHLQ+SOvzvudj4FydCuSd3zbdPtqbdtt3/bbVva6g+NZeE6k5+J
btmfSGQBJ7cOxJSVBFa1ZaMyA2fK2OgKrPH3i/pKDlPm8CEh0HSnW3Wr0uoKNczdId7l9Ry3s71b
ledK7ZVmLve4/NhoN6wvPgeJQTooSZ3rS//d8+S265PlMfKNXM9wW789+922Mp/0Y9qo5XFcSy5V
8GpsR8LW7jqLeRNzpImg2XU9zqC4eO8XzRkdWZatl9H3u6r+QKcJ2wJTp5i8KUIVC9pvcVwYQJUY
YMkCQiNvCW8OIpKJQ2/FhduhssDQW4a2m6F4SRtg9scLKA2BrQwY0ECJ7Ja5/SC33eyCpuRI3dbl
k2+r8mj5MK4zfLkUqRhXyLQxPVmQeleaMkt38GpnQfZzq1l1tOVjhFl0ppjXcIV++/B327oUmQRq
eDkXlnUWuXSDP6cS4SH3hNp0qAyIuxOqSyDyZKzezY7j7LQivpdPe3PwdVFuVeTXulscLGlZRJMH
GZV86ElaRc0VDp6sGbwpT611BLkqd1xrWRW5kQ0AaXUlq8gH3VZHhtcJXHPTDb9M60clWjQKVYtA
OlSxW00O3TZDQ/hGuwwjKdaIK0H7xtKW26LS/K4WEwz6WF8odWLvGdYHPGzavqDv3661H1kgkktJ
FzD1KKujLHyPa/Vbm7pZTvMjao+qFwx6swuN5akJQITNCVHg8m8u/76ybJMFC7d0ubGX3x28G/ld
dlrolvJ8odNcQePvBehSmBGuZRVZYAnIijLoKOyDRTWoV7nGnVyKyI27Ls1Wj1etJ5wW3Sy1blln
0hdjpVSunld1xcfoEZnjtKyJMJ/r9qATGWxOxjJ+lBU9OhkmYgPb9kyzoajoNkm4jXPc6Vg1u+2k
II9taTTfZfjat7GjkC3koFldI3adiUy0Zp0jgmVh9CZb2nJdVt2uG+X6reONMJMjK9KuPFESS3ld
v+2XS9eN8iRyndh60unRwF9PuTAy9N0AH9WiiI+ONua7SekWMivWMowsJ8mHKSZ4uRrFAdaLpYXm
UdZq5IOM9pZLrazl3KK+b8d0VyibPOdq/L4+cS1RyaXGqrHILGpAUDvcJfmw9NBfrsHjfMsoEEgn
8t/ux25HSGtJ8efdMfLo/2CbPOT6KvIpQTz+xGfa0FX559uRS7d/6jDRyqfv5HryHyA/rds/992q
/AQJwzaXD916V7g93PCVclu43kEkyFIjj0Q0FFkDeWsp5d3s9jy5NNlrhsbtObfd19PGxEQc3m1E
/8Gn+u5l5TH/4zaLMbwnMmIiETqBpaJ2LR+6cCUOvV+U6wVNyOtB73e35kom+5/3vznp+0PfrF8X
35x70id+dUpvXU/9/+yXhy5xifVXQ+X0d2/8zda/f6Xbm05n7XlG/7l78w7k4u2QN6eQe96vy41v
nn7d/+Y9iGxvtBAYKVPpbx6yP6s4uRAUKfNBHnHbfnuCbah4S5fs9bYpMDo8j2aGJFguyj19BmVR
LpUz80LSaWaGqki+eZjWrJJlfUiTNVJHLsqNcneGuBa0/58j5VKEAwx/Leri5LbbotkPc3Y98s3p
0HiD/MK2AwpgXZT7r68k15NmeV4qN9u1yOE0bM3/fLpcenPO21uSZ5e7+XM/KRpmJS2fQKE0+ov8
rdx+EXLVCCmGHq6/CwsIBEyD9Vcoj0IjZvtBTEFKlo1HScOM5AgI83eOjvqfD04BStgtepV+UG1w
K3K1vyrTsjytDAtVObmYL6mpenLR/dX0Znw3UX7mprb+ZmgqIvNfh2+31XzaJVDpHKfYS0V060Sv
DHaoIKyiaaftf+EB/xlwI88gE0xpGfqm9jHMaWmU/fAFEV5+ittZ23WI7chMd7dybp1ymtI9uYhn
tmiX/8qcuqVPySn9sqJSjZDbjNIXCSZz3W/SkAHuqoW2BDdzqyOEpwYMoKg9cirrE9A1EuWnE71x
GuoMUfnuaE2ebR0UPgtq86RJH25zV1mKkLPYfCLJpLbwxrkj6v7/Ldj9RwU7zVT/bcEOB3O7/q+q
4n+p2F2f91fFznH+Qe6dpjnCsLG7Q/r4U7FztX9YyKuFppM195d8WhB3h34a46nJq7t4W//Ip4X6
D6g0tua6OrIE0Jj/ValO17V3iXfIuk3XXd+ZJYRrqCb/2LeJd7Ed12ZatekxG8r44I7da29Y9y66
Xc9AWHhH4J7v8vODS586hyQuwL/MeJa7SD00uo76tyKU254fcY90J9ddHtwAQoSlVN9AkaReqPW/
pjxwcU8skPfy1asZjr+HUi/O7Vw9ZHYCZDxMF4A9iboBZj+HMzWeBsePMtyL5AteIfqaeukvU+v4
qICy/Yh0DNXab0r1y24ywxNmvexkPvbhvFAbasmSxvw89bW9m5MeYv64ifofYQREqXOMj1YxEZaD
kMAXYYR2FnLFqJJLnA/dfiKTbc9lksxeJ1YYq5XuA9Z1VEkK1qAExYarBNl9qpjp44S5n6SFod3H
EwF9S6bOwFjCH0qjrYCDTjx3nYjJSwu+RiKJ710wSvd2AEO/09TYt1edTWIv68B1UOk55Ecjp8BJ
16zSt02iKNvWJVLMtUMVhULb+w2q9D3tXdQuIjo4Qb+WF7Luoqf5ZXbx8ZnpcKEh1RzKtNrnDMMe
yTH66FjrKDlJ04+O+n0aSiKji+FXQ/jD0gZfR4Orbu6CVFUIXd3PCVz3evTrOEariS5qg/IRqZWl
vxSBY/i6Nj9rVTHvcQlzohJ8CYhgD8E2hHdzODnjOD0uNn9QuhrzvuSCCmlv9sxFyc4u6oyy4cTC
UUi8LZtvAhWvPHruonuzXNzTFD/lQXZyAoMIu0oB2c8Jof8BVke04o9B3Pqzm6w1ZcU9ID++I5Cj
2TuCf6RKNg3YNQzJThgCQ4x/DJGZnLr1QY3Gvx7aCDfVbVXulcfJbX+3KncEhPnuMTye5RqyWtPL
h4nkjaRnZvLuNeT5KrlHLi4Iv3aE1j7dXle+DQM8XrlZ+s+1aMnL+dc3Ks9JS28GwVML/9+/Pflc
+QxQ1QSgqzHx8Ou/+bZDroaIgcrrnjfv73qksryYFsCdMExnnFp/DnyzeHsTS1shqjQrEl6xyuJ8
V8/yodX0zs8WGmwWLbzzGOK+NwZUcDLbzXTNdIc98LnI6XUP6ZsHZTbSs61nbFvJPmEGtJWuMqK1
kSIIIBi7Hr/K58itvYOiG1/Ksh0QHptj+xkYGekGuh42vkiYYM7DOVJAmE0lIRBYDDaamitnJrfK
WS6JKHe2S6AigaXwdspsQvGQsx2bBEVYV2NQTct8o0IhW53MNFXEGakpS2asnxG9hTqUhrbPPoPr
EHu5X+90urTtcA5sZT4VislHbenYFamynsPQMjBfstRlBV2Iecbtu6EBwh9Y4Yu16Il5DgtlIDWc
z/C2zY76rejX8eR6xNwEPxo3cvwsFdi1R+tU5YV1ikbm9ti+iZpYP/dligTytMppzhGiVxeDSoKD
vSIoy1tWn7Y8Sj6oVqZdV4VD4b0a0y86oxMunkB+gzrfo2FMCaCZQbHa4A8d1zy1Ov+f1RrEO14M
LSQHwSh+pMFKX62TfFeoWnXJ7fSlqDpr39TMjNsaFSkBsvpW7dURGWYJVQGyyHlOIodo4fKZ0sF0
LteHifChTaU1pPGsR+jN4zgs4pRzpV/td/fRY8xoiRCTTgPvWZpH3KjHCB3EOVkfhikRq2IY9SNy
YFx6vtMSg1HYnHCIiba34rS8iOKV8PHsvAR7dWTg1LRIiUYazGcFKuRZDZrl3CZ5Sph1cAc2/q/t
NLdqdGNOgjeWbcn6zZdL32sDgY1TntEyjooT7eIQka9YMQmFO/bEq1X6QwHS4FjB+/BUp9lpMX7S
YWiyM1qb7IwSMDkgPwDx8ZE+MxFRuXGeJzznaDQPBgJfOMRuKnBnrPhFEDH7Spgv8ovVCAXZ4Qo0
bhws8rVR5pelBW3cGnOzk6uG0ra72UB6MqgzXRi3Kf3RRomvNCQMtAFJpEn4AUbOYwOhelva5JqU
KYkdadhC1kyq7Ijwt4Wn0roQSELtwTbzfSlE9jlWCgIzg+RBtyINhCNF+EmKBKSC66anosBL2ncD
DxR5pkoWyR8tjSwCSSnNdeNtXUqykndSm9tu+RydP8/OFf2DfGlU4/amikFX37Q58glvTn1dLPLs
UxvowBBv70S+njx8yXMEFQB3K5hR1HDevIk3xzcFXFV9VZ+F6gq9l+I4+eDQzri7rSJxACj3r9vk
3n6gqWcY1JWdva6g2UfOZe2K0L4Xfc1MBf16GST84KzvdRF+74Kw9tW8/m4t9isU5uHSY/D10yEG
Xr58oSWLYinMjtlk8QMywNwwENQJ+jb2hq4NhyYAb1hNFs8g4kTpjGw7LXG1a7NsPkLv+Ky4DXJB
xNvt4hsLbhs9wvtr2tXTYBWHqJifOm2cNgFkcTwO0YMC6qhPDT81BQaDUsPbMSBRDC2UtWGueYZD
ZbAj2veYZ+bZjANySBCqwCXxNeg1STsySHPqYwZIRTUGC0Akpy8tYpfsuiIyUv8yFrhrYJbbu9ze
5k2uXmy9dr26a581bPlF8DkaerBi2F0OVilmsgtraKuLg2C22aUpLNAoV17zKsccBiXECyfnUEcp
kmVTy/2S0qLvEICKHotbLRfCjarCodJKODYJNKbG6YGTt+6x5NFz7SX2zDI4pl20DlGQmwc19tkY
apoeR5mv0/f2BFRaBpIC9gk2aZxh01arW2z2C0gjp+0wy7sQseN2/JxpjMACkGFeKuwPCn+HJm6T
Q2BLuCUFusRs0d1EER/CmH2rKBCn6LH7MGo3qfgZmyCxcvUjzq3ED43qMitC3et5+8UK24AWGV7v
eKYwOrvuXZCBjEOGnYGpVnAIDelzpduTBzC32nWL9RouQ3iKVDCzI19PxmLWIxSA/Eyr9bV4sfuM
rJ6s2o9KCYhB7b+0VkCGz2R/H22VXLap8tMOtkRlTQhOsfM4YzH6+qgwqJhCcsMgkzlEtehqEvnu
xXbGx8qugi0UEEmfovtAquAInyZLTHgs3edlCX7BGDzYAAp8O4DrEvcWwVviwCcmLvSupo160pYh
u3R8HbvYVf1xdJk0ZKtfgcJbZoIvL9XmE+a1yM3x2pe/baMhLCjo1dOMxXksvpVFEPutWh4ac/Ci
Oe8wplhnteojiCIZjGw+QWFNXlfg0nTjwR9E455EPBwN3VogH4jXaZnnDxbZRU2UNpd45LvkWMHB
diFnm+BTNyAVHxpl+Jj3d/YALgvjLcPnxUQOGLj8pYz1mux+ciOl39bGRFYaLWeHlvA+BkonBAeq
pkOYHGQwv+Ci46fhhFXDXsOlXOAv/NelQ6KHnzC4kTPX8JMKEEE3qjj0RExHvRXf2TQHzMK+hHNR
+wAKGr3LYFCXD/bMezQHLBCIo4lxJ2w8TFDtCkgE6RZwEaPszHB8oR6GJJhfXLP7ZIn422StyJYs
Df3c0sU+6+9rYRDE03FZMeOUEYgThdhxMsWfZ9Peqor7aWrFS5LSJBmwxm/DZkVGb1IL26q7QDpj
FLY3C0GtLWcO2IahcUrSB0tLST0AnAfIBNtAVRC1bAy4h2KoIPRkgj4j2amdvox1WW+dsbuPYtsh
RK/66nTFg0ks+7bLVvvf2OkHa3KVbxM+mF0RYz5dSHXIZ953QkPHM+t8NQKs4eN4ocwwfTEzW9nS
xogJWQI4RdaosevneTuLRNkjsIzXmg3GSCfUt0XQXtYhThZCvDYznKR21m1KuGZ3RDh4ZbjS5wBL
+32lXBa6aAGX/VQZdqQNKH43grKxXOdEEWpbZTbfRwW92DCb0Pk0m8CpEHYnI3m0XggBvzkh0gpL
cdwD1SOciDp2oMLFx6MylC90RGZB4x4d9bce2MEhtvPGn0MMoUZar5CnBBxnR50Qm0+k039qMc4C
FAFzwV8jMUfoKnH1MzTPSffdEVT0jMkCxxJPr6skZ2MPGupLqEIbJyq1dWgXHCg8xp4RQCNPxHBp
bIwMsB98xbA4a6uKi9bn2K6s4di5WAbGdHyKFvtrMTSmh3aNBI31iidlfR354MA3u20WZHcO46cl
rEH+hUa0VYwOiBs4WsAmQFgaByOPYvwMyalcguBjuyZHhY+5VQSnACkMYV7G74gSxkbv4v4g8IKO
kXXHlWrEdPRVNA0Mx4hpumK86hCB7oAUMEGOuDTXX5uCm5LRdb+rGDBzzgeNFmSAq7dORyN9vEQK
RG00Js8NXd0tg4dHMaypA2r+I9C4AyLo2mhN0W9qM08OI3650nG2AIQ/hK5yFKnwjWxs9uBl/NKF
5NLP5GrkrYFUvVDv+RachZPjRXSgfaUX4I8Y0i4qOZaYhsEybsKmA7PD5UQ1voZY02C9HxZLS3Az
o2vNQpAeg7UvrJEM8+KpYuZZmwE8MLMq/Qr2HN7GXaJhqhjtgFjLwno18r7zysE94L/uN270Q0/K
0u+NsfPcOj4FNo5HtXVjfyi9GrDa2FuPLYasXoEo3SQwAaE4V7tHoPJi68B8LByi66j2ciuPRj8t
2p9ZER7GODP23WT+wO+tPhnKLycfDn0buk/TCjFbmA1ZE2yYmoBHc/jSJAwsHKCiOq20KQ+/FT1f
L7DLAzgvCBlMcUqgT3plQFoHsDLrTY4SKf411sZXq6NuwkWErL8qSLegkqDDBKespK6FQYA/ogKj
ygFJwo2RzDx0KnjDy28dvB/s3n3slUn01Y7Nb6KIg42YKGzponiO4AUl4acqX35GS5VuU2Pud73l
fFmsCp5SpBwCfXkoS/6uETqJkGmDF5tkLBY5RnlnTg4EG3bR9ES+laeFxQ+rWPwmAfhTcVblMKvF
a1crqW9i6KfZC4sjae4HJ4mPbTQsfp4aNqLpebnHcwIFKC1fC2o0hZo+zWPxqpgVqZMdyWHD3Oy7
ucEFGYbE0uHdk0MuncgZDHbcoLWE2Wm2zn0XEwx47Dp3dh3uDc3BH29eBACvfVYr5c41hx2Qgnrn
EgHqphhbC7Xx3DJFetUunwmXx9ltMQWa1Naj2eE+zM4MftcUp8FOD7FILc8YEeTVDZ64aSDjtG2C
R1QYD/P42yTeazfRAPbGLjV2zlIn2zyPPvd9aPhGY3ykX/AyR3gXnYgpfNJftKwUp1DcmUIdj69p
ihDJtRo+ZhK9GIOe9GksTpNu4sA06i9o/7N9btq/lK78FepcNoPVIlNFMej5lv5QlOvlLgvuS9cY
H+acUofi0mMtDWafkRMfDedoVI5zcMJ0pZkny4YBb3duPiTtosIvSkgYcsrlEeL4fVdjnrVrZ/bL
arGI9Ys+HQQ8fBzm4ZKJozJivDRC1Oi5OwEbXafstrkvKXXAVssqj/tkwPg6OOi2ET6MQvhpNXht
3lgf4974jRV32ExxaHJhI5qQS/HguYnaQqn1ylT7HjFo6oMp3VZ2Y+6S2iZtlEnpbhMb03LpQ4HX
JHXuYqOl7sA/fU6m/djbn9PAZXSt54PfLy3jaXHWCP/MHdO8wzsMJgDX09HRxIVUkE9FCQ/CXCBb
NG4W+baVf1XM+WOHvIU7ba0immi+Ugy3jlbrJWDwUv0HwX2Kb+pLfATf9zLOZMLRg/K1RjieqT5k
IMw2s4Y7muQCN+m5KSrhhSyM+6EdZixwZOkBSMPAUtVn3TEPKPTKTbi4/jwRZDuWc78xUwyVQ/04
6NGT6hq57yQ6t6upe1bDM+2rAdUAVI52RR/rGp++rmCuc/uVc+EyeYGVECguSHej/9wG7VbrwPCm
JjOcwLTubQgUoPOSBytXbarArZeG5iNElZOZdxct4u0wqLrwORmAGB/0yNB3iAk/zxPSmQmMZ+WO
T2llvNSiZ8TbuYNfKCnizB6cWoUHJENrOaKNfYXrRdY1PCE/Teo9oQYBpQ1oYeNTnATOoVKiiwoe
7LT0ieVvKiNP7lpnP6f6ThVtcextfdwBoew3VmMea21I7vu+gIQL6mK9WlTVzGxOBOLQUuWPcOrr
X9wQ5kIw5tG2Evr9VBDNIkE+RolBy1X0nxVhfycmQWBAKP5XDaPkxQTLXR2bidPZUXVSUloHeVBZ
5AG4LwO1689W1FV3k8Bj1HP7obT+U2Qf4bFCzA9DZ48k6inWq3g7N7azJXDF8KvwV15hPQdyPIIV
IAKTIFrVzs2tQ0jhNmiyeDvi2uGvWOQgMOIDfUBmgwk2ZWUtYXUHhzr5llkPwZKMiWGgm5vacsmB
mMpDAGRpY3HpCGryCYdIHxi6PIS2cUkTZ9jxTTaPwTQ+68kAsL91oJcpEDdc5dl2Q9Kh1ZLJdHss
MeYBeGF01B3HJD9A4zs5JU7ewQhybq36GXw6AQGtQaJhC2klGHWTYT4l0tBZ7D3TyqPRhb+JfcwO
cUH3tInjjSjozMPSY/CxuHd1j2ffsLgGY6YkzrdPJw9g6EJBpntO2lZHL82kh4Ay7ZQPzZFeA20K
VWFeaJNA2/W7ek6eNUsQjlZ3T1gFwm04kPLR9ha1OC2vNrzXwQbr1xK0AGn8bujbYmfHM4Pgwgk3
GV8oTVQHW6dJHbrmvIVyk2/nEX5IUyW1N5twzEnQ8HruliAzVfgf5i+05/GpGsOvuHQdBF3c7IyE
XAbztctKrh/ZwBSDEJLYtr/NYZXB54RTO9rjoW/me5d6sxe2ieHNJaBGI3M9PjGmNsICpjsehsl6
JulU8TXYBV7VqfrO5NJfqfnXMJwYqhTOSxg0PZ8xSZq6q9Se6Jk8Y1q+S/uqJmQn+lBpy5HxG80j
FfvuUr8K9Gxa+9JkNeZzSHCXJVZm/kRf0hknedgo3xuKFJo6iXOr1ZgqF88m1sWB6f2kEBXCr8UE
2zxVlAHngDKE8ctdwpe5JSA5j0h55Te0pkOM30pi4naRmrws9X2YdOGF4J3yMcZevlsYm2+L5qVA
F8z9hEKOrWS7zqh3ZqZy/1iDdeCbOqQxqMEeWvyzgGa3nTqGpbpafG4FNeBlItQmXX4yFVxMXd1i
EL1Uc/Yh4i9GjTvhPv8ILH1rdqBrIIhFm961Phh18judjIchH54bBUCRbdHy0DqCjPhVJky4hi0R
3gFOdqVe07hjJqSLsBpc5fFzxszsqBnuE3DQu8KeoE3ql0YNwJPoNOkdWOhJ/ELRKN/RnHyhKgpi
x+ieIKxaHvVIf2a+6BWZcTd2YXwa7U36fRma9asGC0MbZ9p0InB3cZaBuFGgJEbGflKWgyP0ftMp
kE7djm+mS0t1r2LGGRPjZbTAyc4m/FcrWn4vo2i3nYKMrXZUr/4RhMNeRONHZxiJgpt+mks/7aNZ
uSOm40swhf22KPFVRwI9Yhu4v/Mes3dVm6+LyLQDt00E7lk7ezRPHvhadNt8RgCKuaDaQFGPPFzG
uPxn5RGpJVpLsnra8Nw41bMY1HgXB+206fGrN236QVWN5zGb+Hq1bU7N3v5c6ylNSKPA/K9tbTVk
Drx81wyYw8BlIOG6GiM2pophY+ibACR8ZljJeSbdx9YmZjpj+VDxFeF3DachG8OI6nH2pRGi2kYQ
DTxutiTh6egVqLEoXl247iHvKxWESXAX2vNRNDZDa2KQQ+OnqdjPTdY/ZIpubkoY/oVDvoM2w0Oy
BAyYrr1QnvSVsM0OSv5xaL8ndTSeaiFe867YVhO9Vy3u4RoA0T9a00/GmMlH26LbaPbDCWndsR+w
c/FxMykftwMxvCnE1YOIe4bPVMHgMQzt2hX9tZB1YFsG2ew2I/K6bam8FI+6S+M5MpQZSDb8RZjP
Hg5q597FUXcwE/755NKSftQXO63JfnYpLXBgQIEP9YwmYx/QuGJ4STQ5tGj0h8DtuKD5SodQ0QoL
MCtlvkuX8KJac3MsG8aH2ujsKyfc8wPaaAlpWm6G81qJCgLOcBKnWcxXo54/zV0LwkXXst3cOMcu
rpM7Y0h8NwcMOZZOvY963nFpLmQ+FVp8NpRLC02F4XUOebY9zwXFQ9jt5d6mdHwnBqovxL6WwWhu
p8Kk/2A1a5QYVwja4z1JaJ0yPiqxZh/4xVA16NIPAOu5Z45Ns+1HgMttruzqRAN/KtxuX2ruY5ep
Xy2Q0J4WlbthKN2zsD5lsTtvsnadHiUAUAu197k+7XO1+MbM6gLFUF8U52Gs3ftprgLKgsprhyXv
MlAp2M8O2ilBYIZiRaE3kRAAUtEadlACgDQU90PxM54BFZvjUW+5b7YCnNDQ69xOjB+x1ed+VH4U
2ePYzypFcoXxbBB220qx7a1COIxXm2AJFaoMivLkCBDTBvNQDXMQAUs+RSDq5uqjQ7V0XyhuwRdq
ZFCfiUtsWM82qdim0/X7ZoY6VA2LTcZbBms+ojYwnTEytZBxzNIXlfahcGbowdm8qSZ7OMYZWSBO
XUDsofRoxiUEFFioysAQfYq3Ii4+LKn+jd6UvgGrVs7TLm8M8tRTUofrEY9GrH5vIjd84tr8245g
YFA5jcBs6KQOMFHaNtoxBiv5GOfluYTqSyBfcS768K4NlPyoLWlz0MXwSOe/pYtDmkSSaIwaAqJG
ZkIhj0Od8lss3Is6DZ8jLObbpUv5gNOenONusqikRy+MRISv86XWVdWL6iw+Li0l1Vl5Dex2B4kd
QdRs7RV1GB/j1siIW+jI41JLcuxhzHtBY/f70okWmKSAPWkP9Hvu4pQ/2+mbzTeBhsShQ9bE96NF
72CQrmHpZ8hO2iaE7nkzQklzlJmPNB6vjqlVVy+XbmoreYx8iiON1rf1N9aq9XnymJguNnAZhM7y
NIToxYuXL0m2Uxz945vTXF/1b0/poAndqHOr+9eD5OtwN6QJfXvx6zPtpDh10NEZpY3MKaFMDDLD
VL7Q7f1dz1N02hkXMcnw8l8sdzdNf2LOFP8V571aT968p+uB8l/SOiZO1WDYylNH0lBwe5XbS8kP
Tq5GZJp7dgHF4PpKf/RreGphWwjtFDfKp4C0ObqN1CrjpHrN8Pz7kWqVPuIaiP39AFYmU5i5EKok
Jl1nJply09U1UqAHJsWMmT/cW8JSwWHr7jERyd5SDc0PSZpmxNZ/yrjCJZ3uG1r4gyl/uIlKSEnc
YsdtYs1c5gnfHF3a9zrOmACC3UTyGCnnxSe3J6tBoGcxE7Ag34cM8oq55KRo9+k9GBpU6DMAx1mx
SeYLz1oxn4Y6+bG2MJpZWccK1QVuxbe0JUqLBNXzqBt7Fy3JhiGGbe6UQrkHK8b1fsF6JpJw9Nuh
I02Q+8mYB48qWQheAj8MlBloomAMN85S2R4/WATjDxZxgvSK0OuV5qlO3LumjvJtLIzOi619Ty8e
G1J0meIFcpEFHazK9dPY5d+Xho+3pMUlqtWhDrTQFe2nrgDIG6a0a2y+tITuTUdubAelcvYU0ogh
seZvglre/H/ZO68l141ty/7KjX5uqOFNxO1+AAnacmT5ekGU2/De4+vvQJak2tqtoz73vUMKbAAs
kiCQSGSuNdeYg/SETkdaBep4gTRnhbEc815bXqgt9bZMmsELQ21jNNMzshxmDu0Gj9sAgVcMirHx
4cXVpMz18iFLzY9i0MZ1X00fAyxtJohAwCAQ4Q8Q8AxUujYDII6jmnpX4B5Crj4hCNjD6C4eO4wS
5xFiEYbjqipHq1qKjN0AwtbLldhx7ZoEehzN+EI59raSSz4vOfp+pKzxt4SEiMPZqmvpTfuU6QaE
fBD5sOYQ2XdP1aDKrqUnd4PPuMKEe0iy53lOVZdAGvQpuX7DGLFL3yYeap6ExGPTQuJSInO4sPAx
iHTjtiLEWY11sFEtsvLZnF/RjXnOiHjBaCVpBRWMg68ciAz+qWyg8yGBKxB+mg8AFik7yM1VjlfM
pp02vEqayaln1+mK63Z2HpqZ8vekfc3G6AaX+mKth92zPHb4TCipjpYH5I/QPJml1bg/lQvfFOmE
o/fPptnqItj72r3/+N//Q3BacZbQFuoqQyV0fX8V9IUUJ6ZRR3BqwufCzXrJOVgJmYVISW9SGXVH
pPt3RllpVNDmKvmZ0N/YAVHhDJ7EStL2+GxtyaEo4FSC7qhkknPSx8kdQyu7xo/RK6zmlq4g+H8c
uLJUBf964KZMc9BsQzOJ+//1wOcor82JGO2eRHCyl0wDuQbhPIhEZM46YNnrJrbJ6afhtRGH0WHS
4HH+88lT/ubkEf8wqYNGCmkzyvvrMURVFJtjmEV7xBrTdZlSKqbEIdh8AGXObEm4ew32xmd2IFUM
GTpoiNdzmJfP/3wcGtrPX88FUlHdgc4v24ppLqrN99czc6fFJ/1/JsU0AVGxgn1XYg0X2rW+71rS
8zKdIAZ/T/1MpSvujXeKHVSXEJNB7hBs6Ut9X/qNdNk7bXXBgN4FwjhcBghmeF6lPNGVEAgkNrdk
9jTl0reCo68bB7sdcDCTGnVVWuTDa4mcdI5bmldEyqtp9/1uRBqdOIV1IRbRstam89M//+y/abuW
6mi6YlmKLduWtVyen352J7d22PZhgJ+6mq2Gpiw86KaTpwTWpjRU+IlzfdGDvMBTDk8KtdxnY05+
P50Zto8XeRYshn6DvlOMrN/7OmbOfRA6FBX5/RZ3WRWw6HDb+YW2EUf+v/7Gu/69KKcah5D2y8r+
z83/c1dk/P+fy3u+d/7nX7Yuo/eaUpMf7T/+1fazuHrNPptf/+gvn8y3/350C9X5LxueEDafus96
On+iPmt/5j//uy/+x+e/JY/WTBUA8z/wDIq6Df9j/ZoU7V8p019v/IMybf5mgDI1LNgDmvF/U6Z1
03ZklRuSf7gl/6BMwzpAggFsgG5DNmTrJ8q08ZujKUioeRtTfWSf/x2iATRrFNc/3ZC67VhLd6qp
HCGlAQLi8HPL1B27bMzRUi809xtigtepNq9abd5GsqVuv9Elv6JMBN+klYkN9lKOtmWpU5tqjVgR
HKQ+05U9wlcm3Wnt+6tkmIih6x3B6FRQpYTEv14oUiMUKTFgE4thsOWMHErvoARhToXiKqibKv9C
B4htQ/WPGswzZCI4EVRYW5C2POe9ykA4zB7SwqaiQTvjgybv8v5qJPx1YBLsmZNCuBOTaSkf13lM
vNGsynsQ9XfcXt3FMGTkK1TPSQDRm1NSIozGXNkK7By3b/s0RPFR95eow6wVboJ1QAU3ae3Do/BG
n/IHBcFNMKHxLDKyc2FevWsF4zUE7zelZj5VhH+bKjhNcvuYGpW1Vo2q5BdiVGrPxJQzpdlKEdaf
puFfVMilVwg+fpi4AVIoARIbSXkb2WCMSixC6DLtbLjUW0PypNl4rLLp2kjyk6JFL0ZppmuofItF
Ma7aDChm+WzKZLbs7qV3UEBoujqsR9Tk2Ui1+vKBbdg8jkZ40CMGmCOkTCNjBJcMPCPJV06bLCqd
LbFa5CBFjwtMfi4knqx+oWCegVtErF2Ebf5SBpzV0QqyVWKmxCyU+RhG9TPppDt/qm6VClOTxkIG
ojw0NuTLYIh3TgafG69wJ0FWZFUnEtSEklEJ6v1qHssjc3kMB4PqA2kbcRMt/7B1d6Sym3EsqQIz
ZxQ1vA8DNlOav1j2tJsgAZeVe8zyDn5jHDryeKNUYjcVjdQ1+m5imftahg3boCwlFGHgVK5XP1Q8
/OAuzjNxCoJwwcmx1Ou0VT4RSKzVtLyD2kl4Jp8YnYbGD0R0UFDNI2FNzBAtQhcmzFAXyd5Rio21
kyqcS6uj4dXhSzRU1M5axbRBlKJtkDpEFTlt5DxvJTIKMLH1dZ4/DTLkLqeM6pVCeyDuVdwqj4nK
qYLRgVGRbm7k3r/QRnTXtKcSVU8h26dAmRo3lRvsAWcm0+k+H6TrZNbXfWYeJMu8VnsEjtpsEPuJ
gB8WE0LdZPqYlfEqNZFzBvglwEGWt21CPUFn8E4lO5HsIKsvJw+geR+13LmC0YwhmTx5QUS0aMg6
ggGl+qG3MiiMg9UqOflyBf2KHe8MWOikJ8NiGezguVreG4P50QGeWicZY7Tep4ChTpHv6/OGZBbC
J+zjbdK1+E1Ua1WLDlI/rKqK1ELX6De5hRNPReLSSNHnBskjwtth1SW7Wmv0lTzhC6RGl/BK7xBd
kPR2YGvntGRTJYuQmymB2MB2kXaZEvjKAsFmS+64vh16m4tskdOHZzpMxqUxM0bvMAAHCBXgCKNR
SSwfw25lcFIJrMsrO1FhmZbTD77gOYv0GymEc0D+5Q3ni72Mlabf1Le+Gb+xHrnNYO5sNGnuGHO8
ezxMEYtj6RNVwTn01z01Uj3Ue8BTwwrDGS6UaqMk1kmBqHoGatfQ0O+EqIjy+LpR7H4dVD/iVsLE
FFPZ+q6t5bMTlDh4K9zTfazdIO1KqSlxo7RBthU9LMQQifioW7UwLqWBEEox3KgoHolspDwlaF7x
S6/ZsZs15o+GRAbI6gS0tDQezVS+dWIaM0N0dGrt8CkbV+imd2Ng4z0ZffrKCNw0Hc6tRokJOog7
pdBIF00q+rk5D70Q10N75pESdv5tH/bvjVac5bJ/GUsOUmOmoqsT1euSs+WXr4Ee34ROTq5pyD2r
y16lsb5XEJ31qn5fAKPCh92mwAxpWl4wXZfPPg8Bq59+KGp+B75/q0fxjzHIj/E4byS1JBuG9n/V
trqJc5BrRc6aMlm47hoyIJSYanEFLdnkBxLY6vJ7mY9XbQvGuq9Q5ocqLM1Mr6aQpMIL7d2M6Su6
8Ca2jfd5wkFuDG0+JMJIyk4nz8jp/+Y5t134OFdRrx+DNN9RwPjoR/Kn5auHotBxNpl1yoF068In
GOaMw9GaAGD32XyDj/ZxRHKo633FMZUrOcMgTl3IXSixgrOMA8AKGZ+mgdHPbvQMwSk14zwHS8Or
O+cQFfpKbZVtmuantE8/g1i7nE2wOE6PpgrdAsGL4qavlFW03F3jXG0gHqLHCcPP2aD0YMCVF4Yw
OEIczIYpXWvSi7nMVJLG2VWY2QGNJl+bkLJkvHJl5/57j1Bq1SgYgufzW6sGD+MYnWF8orPB4qXt
KlT9ppDHyk+539obMqZEQOxpP1bMPi3CjWpVX4xScjOFDCcGH2UunXwu+esQ50zZmM9K1k1uFfe7
BYJfmyOfm+iX1GiD/W+T7RCbu3JQNpVhPY4jk/6ltTtqqWwbpIbrIJ42wag+B0NERrjR3jKtPvVE
OYIoRqj/lFP9ZU3jp0N+Q8JuLR20+1IxbsEZBK41ds+x5bfb2caRBw++DnMIt5CacxWAr6NrQPC1
Uxo7XI1jcdIK9azjGmk7JJHB6wKkw9axNm8UtSZEzh/Z+Z1TOZumTF51IKrkmOKHcqYhyrHmlmZ2
bCieJGZf0t+RLZEKi+Q49rdM7CkzyA3aDcVtRIsxXutmwhJ2Wj0ZQ1YhpGR/KdNyiYX5FwwpMG1A
IqfSQjS93gZo2s1SPxC3OvQmB1xG8z2mY8d6AOcUO8+R0kf7eDY/0BFvkSqn63iQ3hzdslelscxT
nf2QaJdtGppuU6Uv7WDI26JE1NNoW6iJNmHiRN5QUEC9MuCNY4RMu+uA9ZdRfmeW3OJmVr1qenyX
Yyzs1nX1qU1NsrGrey2RHS8u0a3laXpRtoyH/ELidtDui57bNSztBwiXGH7cRz1BPM3yH5PEpHgs
rJ/xNb6ezKJcB0V8NjP/E4cRGIMktUYrRnY0PSJROGAi7iOzjJbkQesSEXvTSvKyaoAYTXubUfrp
Q3qnLFVq1nN2heMJYwGFeoE6pUfM9OYOASlp8kx+lCR5AcvSEnywT33DW+TCfhzLAvMGxXLlHsEW
PSbeWCPg6w6bgMLEHkDrbxW7fDecG82RXwbD/mjCgtunwbO4sVXX0ePLCaazWhT3vhOSPQvlm8Yi
ZxXPOKloKINU7GSRaOtrKRlVd7QDNBi7TqeWQUaSMSbBc6olJKeC1yqZryjVO+PqdgVz8ZJYtwNc
Tz5qDaYoDZTWuaAhqijqzHB8mHJw2dlc3c629pJL5rGg2hKTCaQMqUmQnt/YjH6xiqRNFg83QxE8
GsU4kXoNj0al0e+SLaT7W5O5uJPUUEavoHs1cvhFWflkxLNP51Xe+Ays+SmkyiazbtdDzEMoDK4L
QyVRnW0ddWekyUeuKC3Cl0OQWTy07Ok9xpNFJudPnihPN/Y0u5i0HRmRS3pmuyjGN8t9Xg3+XQSE
GZm1TOY/jC5lJ+iwdIcBbfWnQiOOHzd0cFOYnilJ4rvbgC8wwG4kvf+KCPPOxDjalXIkRmRfeJw1
xWOCEeLGrN7zRj/HUgUrPA1fR3ugoLr/mLr2U8VHnZH2W+TkgVvKnKvQj89kqkKybBBiHDSKehvv
KEo8Ew7YTsZwgQHN0VQRF0xB/dIFjc24o95ExRbEQtnEMQWq1hMq06NfVT/ClkfspKQvg4o9mILX
JaWiSAmTE8oaxAO1/R7iEYAAYLhEJXvtKD3B39B8a0k++7nVkS5fHnjIvYfPopPtFXFvcitmtrfh
oW8pfuLx393qhf2mYZLBuNfe0uHin+CqioW/rKwz/u8ooZzs8Z0O56yFhuv4p6HEZhtVcN7Gnl/g
EYLbVrK2kuqEsRzIeqdYWJVU2cb3o57fodPl8Y8K2khXuIIu5qeokkIZy1Ep1o8MCDYUwiNmMUZS
RDNssk4lLGVdD758rZYlqcyq2bfVyCSoMVeRjbpD7S6qYiCQN4TENosdCfo19ZXvejCdGy01dnVX
3UyD8iBjT+OX8YUUm0tKmRuMDOrahPgGL5PGOxCowaqoj7in2sT8wIr2lEj2th7BHSRzdBHm9FCV
86AqfgDy3Y5JhpFcki39usaZI2mVh8QKPdM2tpWP7w3yhV1sZUeseuMBiY65CGY6vXMHM+YBiDbD
kKLLrqkpr9JIasNu2WkTfZTjtHgsP/uD0u5BwblKgCIzvJNkU1nnVkuqa7L9A36n2oBfgp9Z95oe
Ptg+ItzBusL92w3KbtUW6WenylulwmJKfcRp9TMK/Y9gHtALGm9daD4EOuNtNJHMv2/00vpRJeXJ
t+0RNn8J1bn0Vw0jpNBB+awY77B494oyXtTR9ajwvAz8YmtDUsKRY6to3a5SGSyMGVWX3TBh2WLm
sRsU5R1OjIc2RlqWUKKEY11VUyibvmYVk8g5HCVmfOFzWF/rSWNAMeEx70jhRRslZ3VG0uBM4Wds
o04P7gyee6rpvXcDQIxRj6xdjru8IFSLRfINrwYyFLh4ZkSeeCXLSESXtPVxzqZsR9EZTGjghAKy
JJhVTnAdRtWwb/O+wtOt/BDvI5mjumVdkVr4pmEXy9fnvhN7hgn/Sfyh2DeWareNpTGcyK6WB/GC
vSAW+x5HktU4Uf0kq/WroCKLxcCd1lF1hVLOROOSVQOGOHOF7mcK7caTFieuwFk8vEI5eOmXQjOS
qUT3TZ3SxDZpbvslnWYm5KnxWtrMX8GYIUr2xkDCcQnQpBbw2DaM2vU3kgvLBNU1DFImAs4lMF5i
rRRQC7HqZGN2gMrt7zQaLTXfoCIJ24OAEKvLoiAPuwZoUynSEuQeINCJn0VWXZ+9n1bFu63JJlEp
ANFfq4t9hZmbCwEXfsbYNAhXm2VY94jGh4p9ztzXWcIuFAlBivxhwTyJs5K0PPObViHqsuwT51+8
Q6yJfV/NQWyLhbb4eTRduKvwrmgxahcX/gtxJk7Nd2sQr9Qjfk5QnGfUDJwKcZBqj1aBoXCBG01L
uGMyqrd2bMBvIBMVH6LnVj+j5tc2meMbtDpCIHm7D7Rwk+NvvG7V6SxK+0RxXhab1nbGAyYIKi6r
zBxoF8wI2Ejz51C9f/nin45BrFpLGldRQ9gGy19+Xb0oBAOd4+O0FtWKom6xq6ViZzbaejynaRJ9
ndyRcB+VVN93jY3qBPuF5YT+ega1Krwqoq0tzc1GC7Gk9mI7fJG6TIZGyf0gFgDjD6q1AEqWCyoO
qZD7m2ypkhTH0vvVdWrO8qaUjX5G9MuNPqjYii9HLz5CvFOs/ct9TlfOpFhR3YiW0JP4Bk3kE//h
uNXRtHaYoiHU+6P5LH9gVtTGIlhF3xpMO9GCx84YdlMOIo7KxNwiLOULt7x/+b2wl/d+qJfwXfC9
F98tvlIc7Rxf2gzdGBoWZr3/aknLrSlaktj83ldYOvrvaotYGKMcisE3IXoIS6T+xd+Lxffd+lMT
/VoVr8+EQXfOEgdZTvbXWyib30oPLSLHr6uaV0GzpYx8/32Hi58n3iL2ic1gaYVy328aoHbb0Io2
4jVdNHbxF9/v/7UJim1x1cTa13vE9tfqL6+LzV/2fTXbEgE+d8DyYwo8p1wj1fdBSbFGqu4UEnAr
ucflXPxO1cFIIFAbV53UTdyQtDYaZkPLFR9M1fJM6zqf25MFWdwv7As1ZRgogzYYEtQuaGkQJHyR
88fylC8eNyOJJGep9i8Sud5pkrwuK6nbSRPmomJROAWGo0pt4gGy7LRSG5BPKZNQtwoLaqzqKys7
pwY6MSteEX//96u57ZeYbai3SVrOe3Jfk47z/LAsAF3wFBDbvmoW5kqsdmpd76Ja3pLHHgJqFczg
KF4IAh4UJka6ZkYPnS23oVg4y2Pje/N736hR7ES9Hy9/rYqXbNHsv//+H17//uRotIqdXqvxeGGM
9bz5fvtPH/e1ai3f99Per6/+acf3AX5/yt/t+/528epoGi+5XyNS0xrD++XF7/d/fZ26NI5fPn5e
UKFl1N5/fdz3yfnl73461O+PaQmBuYPKXOr7q2At7xS0ZvjRUhebLJDLn1axLKoOajY5u87H/22B
y4scDHXP5UEsxD6xJl4Qm82YbDpflrZ4J8NZcxYoVbU4YIjFJHYGiUbIcQwCj6A5j5HwTwb0T9tJ
VpqUSgYMQkW/L2BLYvHlEvplGFqX9abQlJPIzBjfsiWZB5xnCBGaYIDOMTENk1pN8Yf2gO5v/Mrp
VGII0WJMttMT22O+TEYob8JQ9r5Z0HJH8XCUg5hYDK1TYZgiONBiW16IgGIT4thLRu7AUxZmoLow
A8UaIwnoOXNNpDKi2B9jm03A1IYS91zWKXrsg3W+WEbYctXgp/jH2i/76lq2mIUOGTENMljtYvMh
FsNiBPK1L5bHbQIXBP8yV7zWk+7ehhVjyeV6gmHGwmFZE86/3/uiQaUNGBRJTWhpUSM0jH6FF8I4
O6yKKyy2zVp98IvC90R6TWTfIjIjoJOXy/ydjZuodF4xuyZivIzrqmUh1gTi+5d92jJ+ZO7zHovH
+1cG7mtdXOg+J6bW2g6Slj+YX98ZOfMXFZo5M/QC7LsTybhIAAzE6iSwAn0DCzCJqs8+KktPXEFd
2JB8X1GxM84LYrOMVTuBgZzDutma9PJSHFaoRrm2fo9ihskg28EUx5sKqAEqn+qQ9kjQjmURt/vJ
fMYiBnuYBT/wvfi7fURgMERtlG2o4J0gqGli0eaEAZrFduV737SY1cQB0WVH9vW1cJKeozctcMjO
d1SvDE3/ZCgL4Fdcp0BcIrHa0YX4GDdtvojr31dCXJjvqxPWCpNUa8LaYxmqfC+spXP63vy6KVsT
EOmUfIrL8reCwT8VgUOhlruAcJe4KKXpbPQywzpmoa5/XSJx59lxb+BwNpASCSGi9ktEfbKmXeLn
aCooJaoPy+h8D/zc1RiFkkxIynefTIInnNmFi3kqwPdi+2vVCRBqQ9PBZ3A5hfKy+Drff24qes/c
MSIBttwtUQx1tknsR9FBijvGmUYHT4flNvq6lwoTm6eC+Bkuv/PKXCoWNa4+dEB6hnABS8gpCulQ
VhOcb4HVfhnHLK/OS0/h56D+zLl8EG1JYN8LHd+Z702xJvYZkkTigQGEaGnhchqk5TP+v7Ti35FW
KKDitH+SVuw/XsO/uET8/o4/XCIU5TdZ1/gPTYVsmrryJ3NOUazfVE1TDF11TFROvygqHJQUjuXA
l1Pg1P3uEaErvzkOWk9ZRaCBUkPW/juKCkv5VesjLx+BeoMKdgzGFc3+xSQiUfyqMyzfvFLwfNsx
aaMOO0LwpM7LABH2KkhHmOsHsWCw0W/MIDxTbNYcUiVqVE+sikXckJVrYoqykHLWB7GYF2TzuCzE
ZjHG5KMRXW7SAesYjd77IBa45HL3LrfXT/ukPNtSKnTM8d38fTwi/GvEjacKrLZOycaKSvpqJcYd
ZWyRsBGrfrVol3owxnrxOFdm7YYSFStVUKdHeH6wScIbX3dGD43W1egM0dYJyVfbto5+1Cr5GH3x
wDGdYNi0dnYZUvuRjyMlyw4m41pLVWKXm7KLN8W+mZI3J6dWAVpofwgFHpsaQbLBMNkrtbmBKtUd
6jbvDrpkITIPqvI8BRopTotjCmIbxbWzx0iEHDtMdA2KDokrI/pyH/p64oqH7ddzWDx8NWVcJ5FU
78Rxip5crEVRYe39doP17nwQC2VGeoLV5PXYNwVD8YnOlg48qd1qMSTD6ZEqPbX30pIKAIpC7fY1
Bs0WUg0ntw0yeeJNpT+U+4BkLedn3OuBfptlUQVfJPtSg4tunoynvpJGemjRk38vfjHQmJap5Tof
4tNoK91GPGfF4nvkJJ64Yp9qg/JiiLXoCX5+zIinjtgnzSRCx2zBRfTMlcTDpo0p00BVoUq79BYj
48XXE8AhuoF4VZ2onm3W4HSqe9W4XbgNH7W8Rl0xYSTeUt2xwQC5lzbKuie+umFOuZIopVzZ02vb
7irptiL91XVn1hwK2bRV9tCTQQBhYyLCx2FucAdk+uaxoSZTuWQglT8lP5T17NaPWNlGXmx48DTA
PfbhuhhVqpGutfFWLz8wJLfRByzFEkkHoQPF+hoEa9i76AqOI2Mn2QXXoK4UqGr7+U2+J8kOPlkH
QXiWqReCY4aQB4yhdTTlfYJfK9ZT6hoBwQzUDfYZYl5aYe6Zn/ENlU8++VrS0gwOMSlq3fw2v9Xi
jflgdmt1XE5bNRPLWRHNxjYy0g/psI0p6JxbSG47bEexhiPcC4+hsnDEuioRh3ygSOb0Xfd30cl8
QETgBF57AUgLaj3W3Wv8euduq1cU/2EYeTlRxKm70bE4oQdozuwvnyFZeK/JnoL/o3RFKpkAfvkM
2ZykSQrwrQc0vlYn3CtXMmghEHWufiAMPvbbKbopmxUiiumTKNRQv8cZJcQu32km+4JawncSCEl7
ZprB2W1Vl7dlzkp+LQkStqg1vOZqDLfYfJOjCtRDC/3hrI1HqpjutccMlQt1okvUFP31ujkBksBm
obz1D/O+rz1KvTRSzmRcuDfPJbXAZBABT+BNlq0H2UtvzQv4IO1j/mbd5w+Ol17jngFEwaKoun52
8MreTZCguIqo1v0tGovOIlPOkPndUldOcm9vo8slmHAzVeusXefO2r4Dh/dEYpEfQ7PVX/XP8S4y
3OAIT2Pf7inu7SNPUtEirNOPosHm1I39bfy+JF41alTW2aWq0VPs9IfkOFTgotzulBS3/UX1MN6o
L3a2q58gGeCiQGPrL+zyiova/TDTg06ZJSPOBt2KZ6TYVK/INlD5TA7RNlfBS330oj2lkcWdGVF3
t7LIIq8pNVYyT/Hakx6u5x+A5FfQ0dQNI34gvAfzh/Me3mnH5lP/ACHwGn04J/qdCYuX28DDPNxQ
SfbdIxKjMABVmFwcyxvSuCO0hkcfm9eVc6AUlgEd2ij9Ot9Rc3M9UejG42ApUXWbV/U1Q1Sb7mza
Q8YU2gs/KhhLtVuuP2B4Idu4LEfPfNQvQupmSdNcOmvTU7N142kkiFLXf4I4EXvp5VDidO9Wx3Zd
31WX7XxEqNFT/+Ds7B/5vJkeFve91tPap0Z7pu/wJ7Le7mh+UP2eWmcDLDHZTJxh9xQlUdJ3AOLC
owd11d1IKGX26meF6oZdDO57a66YjiW74qyAa2q85nW+izfKW/GJ4yQRPXs3mZuBWgG6KKg9T9M9
FMOAEmV32Aaevh82I7+/Xxn30TNm1MOmAA/kDi99vJn35Q12xISja3/LtQyhD/hUcOzLO/+g+NQ3
7NIb6b2qlus7MDRND9x7+d0Ir4k7EXupwB0vugd/3o81xsnUQFDNsLH5HYAXa0oxXWQ5RrdivJvz
oKPfUQ7pXUyjrNeB5AWvmG+gEFZqD/UVjr9yzLDeM0/c3qfsMn7Df9l5D86tfzCuLYojZ+2TMvIN
FY8h4+jxqejv4+oyUbbOrVStR2nDxwCLAyszSReW9NJMBJpH8l4X9bty2z75CPgELndCmrwOHgZ5
mxVANzEigNq6SPk2RbYlJzahZZFPzXhtyT8QVHXpmuJROo8IxZTO9N3L0k8YMlRaaIqrnsYniuYQ
KPCzrdv51u9f1OaT8m2Xu7ea1upSUuL2SLEA92EM7JrZDZ+hB44LkyzpNnQWkK5ZBi1YEKQN2DRx
Zdap/xL2j3q/hiWAUXbxA6jcPoU0sfFhmY0QHFzq0DfmIXwPcOx073ACPgXpE2IT9SrncNvVfDns
V/5TfcBlPuLRd5SrTUoYI0cV9d6bF3G6SrJ9jvFNt8k5tVTNYzxfeEp4U9RHXJyU9rIfthweMBwc
weHkKsVlAmrhmoNVuj1G3JTquvdVvsfGGPGntNabk5VQgVkek2fnoB3QOBynnX6lXc/X/r19oEXD
HjpKT1brVXQxKPFcasWfOIQGfmJzDYcuVDa5dlU2KERjT6F8K7rK1VsV/26cN/KVf0694Y4Cy7W2
oRIBcFm+iUovjx6i9ioZLwb9EkdKGKBesnmgOocraHwo4bsebnx1N2LKqmG6AMdkZdcMvwA8AHmb
o6N5RqEVNUcMbcmRBDF59RV5HPAxsMCSYhfH5I08ymLUChnP3VxsOuMSpl+vr+30Eugcf6+WXpCe
8sQjkZ9IUKXc8kxHdL98FFLWa0QRNqNb19mXnwgI63vpRq+2irlKefQuGWLSo278GSUnOBmskvWF
+NtSbKke1WY1VJ7RgQTeShD/8GurvFjDpP6BSn1VxdUYDYgbveuP5aXzjNIgP7EX5ox/DI+jdGUz
0ljZj1W55pDO6pHS3eli3Npv+mOxli/S80TCeulO2x+Sta6vAmdvbiDWdOt+S8JmC/zypT1J2/40
e8GNpBy6fXM9HLXnaneC+JF/1i/jVTt79nXJZ8xeeNR3uKEWawx04+ESlvGTvIv8u5rgFMHnI+cI
fNJEUZHkRrdwjKg7VxmuOswV9jnFkcmDdoNosQ5WHVQvEMQYlW3lN+dZfuyaxx5+832frPtTtoGM
0txOR8ZKHAUsedeYtp25lZE0HNJLiobik35MT9Pj8Fjfc/75sqg7lifJdHE3y1b96K3wWLgb7tDJ
0GIxogbIB3w6vcoP1oNyP3+GI/nzXZZfzvcY1oDNKtcoEGXVC967m/JV3ywSBeQplOM1a5kyUd+F
tBOeu31wC6zig4ZTb5V7lNXQuYwHBS0o6DxYvQvE4tGebyF/yxzJq8J85iHlw0jmtbu6Pw/h1ii2
+N1UR0vbKM4qSTCPcy9qwjLId+jhXT9/iU+t7laQgDov3XXyBsk3AKLI9Lp+a/YujANIsK250V5T
wHyaq7x6TXVdfPCcRnw0ZRvtAcVOuC0+yAZu26uu3fe4hPj3zKqq6/ZefoPk5DzZm0jeUAyP1hLA
TUP5CgSeJZzO6PamP9fnWr1UolV/1oqtk+yTZ3QD6GfsI6oGsBRogm+Td348dVDDNV8wgVFAXREd
qhvQH+3oocOEJ9BbV6pMvuzQEfy5xjCePy1MD55TftbbPbLkHDI/nBjFjV/QDftXybX/yBF108DN
DKLsuseTLic7u2Ha5PwwGJ5LRLMxsz8lw7aObq3ybcx23UeVb4rhKcWBR1t3+wmY6cFQroc95xwi
h34xkNVf5+2CSw3tHMKOhmiZaZl9MLrYPmiQcw5lt48xHcTTl4UV5s5BIiZl2/UL/MAevLTTHeau
+31N7BOLQOdVCi0YYVCb56Zt0RzLzlxprY8jcLPIjLQEQafOdPkQLqYuYm1Y3FjEWiZJHFe8vJLq
TYzVY38cHTmSPfHyCMop3/3Ld+tl2a0Nc2AcaeysGFfURHqqatASas5I0WjIWQvbr275QmH4FWmc
aidqtpkyHfI+bXc6wdZmMXz88oIUq9riDTml2bBSb0y623bdFo/BZ/EZqUckQ/IlU7SG7nGFzLGl
9rveZgEqzHVEsL9xwVgisWHYzCxl+LT3+ZEcl77vrYONl+Obqbj2BTOeGG3mFdFztGTys8GTYqVa
F4W6aSg8GFwivJc99joLk2/j4PpdrgHsd5e9a63UW/NWu8RaooiPEjJP9KWySx4u+8wfpxvJaxmL
OpnLdzD+fIRI6l+Eq+Cye1afmSDNR379VbzGN1xawTx1nRMYy26jP3eX1QuzzgBGmr4OIXUsfDGP
8Rh8hv6xitfmc3CQb5QX87Z9g44QfKKO4UTrz+AEhg1aZK79VMHM9FS0zJ/9R3zDJLVMz8YbUqrT
uJR+7pLwbFylzN7e8k2+Z+ChgF25aC/0iVHSqvkhqSswKbvpkwDvC1CY4dk66WuTU2e701X8waCY
mR7KDf+/iDqP5dS1LYp+kaqUQ1eRjAEDtjsqR2WUUfj6N3Ru43Vu+TpwQNrae625Znhvf8uPmtS4
xRTKiY1A2nLx6l+Ky5g/i8A+nkszJd+aCzbzkFnxWCzZXXfKFxYH/akNuCMd9fC+gJdOFRv73O6q
s6eXCa3tSjt1m2g/QOo8oEhoU+bWNhad+GiIP/jzwaiBn6EeYZuNW/41PWXLc60SBzyfP+Kl5nPt
tm+hD7enK91ONuyuckqExJM9+NGOVYkO9fGVwqHHqOIOXRfm6fMueN+4qrKPJbvw1XBgO6319Sza
2T70m8lr/WSjwLTC4Mfug+5L5hb88Kq14syTQ/jQ1sLS8gt3F+HSxfggOdmKb5yFcw3/YK9iKoMj
inCmf1a24CgSck16wvQYqTaKRW12S6TUJveVjFXjLGJ1gE0GJm8/1Sq/NyEdPjWVzW9gEZVzkF/J
DZNcdYNlhBedHpg/19Tw9Rn/gwpzEviUqs239MFRAqWx2WyxE1jLmGOs+mt6RAiLR8lG2ppjkB/L
j/gC8xwT8unHcJQTAnVM+qJrF7IyHe4LVtxfIxR+7vJ9Isf6RU88FBI033RUZJexglW7KWxMYcKL
vG5W4527UQeWXx1RRJjvMs5k8I69Ao04Mm6KwFXyoVa+RSOAIqAvffSs0pni/FQVHqwdbjtOhzh0
kSYQrjJsJjQ83leI0vmiayFbwBA698BPHJyFA2AmMNLrnfBSYsXwaexpBwrzb1QdRdhrzVqgd/+m
+KM91QPmHcvgymbGTuoLksuh/ocYgBEkDg3Zn1kEzx19pBg5w8cMKfmTbPNYJSLQebS8iUCvEUSx
1uk5/f5T+ypWBvR4QA/QydQ3ZC+MLo/8Vbv74m1cV8cEmGmkiFlh1hNjeBs5D/SyPOPgYPfH+0LG
nYM+cyuRiG9v/JIqV2IE/g9vaZ32Y1lFH+YvKIIKAMPCyDJc4Ejzdrnh/QlUQHij+da+WCTx29zh
geJgiTS72lc7nYr8EKc+5ojpW//LFhe/Y66BKWiZU6ttny/tQUClJLjPeyWvUpRKeBXagBNr/USe
KihX+jJ8QGQEytDRrlKCaXekZIJhP0h4/c0br/2YKr/nog37hSjL8Y1bROKYfy34V44hlV18mBvM
OVXch4B9omQz7DHwcw23/QpNX2Sp75FXFDdMVoP0COEghdJwLz6s86Qdiswbevynif885dkrmpnH
PSLJAP8vqN/Dvh0XmIUtVE8PY8jZCzgU7ULBly+i5tSpfS7Z9GgcAB3ACYgHrXfzHQuOzXMVXkj6
5XaS7XAC1nIg/nF3m5/sxEMSKRdD4+Dc41+smH4xBUW8sRKfHVpx26vs0b2ApK3q1p6uxQkLgnpf
DTdQL06iUEPxQangceQ0XxgyHUDQki3eL2Bpoj3tqyNuzS+lBUXZttiVdijE2J31jeIThUI7ysud
kurMfYS4N12XnSJ14gt3nkdOuPf73DwlpLqww0I5r744NdopSPHQUyRnwpo025bXbD+8GB+q21uY
Zrri76iueh65bCt89ZqbKb4Yr6Z4U1S+CRKKqsxArGSP1gtUNR5D9i5wxFL4/Xe9uTGqJ6IwcETz
HYMWJ+4CxE3alj47DKpji4cwCgycDFF3QdKlCClXDJcb2ZNoPvEsrKeNSG5M6Zi/HLXm4CRTIORv
errlhGIXZWElw56YaQJokD2d5d+O23zhcdN1B3MhIHGwu1RwZdkPNZf8B/5BVXVhplucrzwoxAZP
NmSuNZY8C5sfmjPWdZ9xYVdMAt5wpijepo9hz5PGhi2CdZHZ8LQTaZ+nV1Hb5tgrrZu14uKyh72S
+ygJWba5VgJ8fdnHWmte8dQKDu5YqgDJjo1eob/lvXO91Us7rHgu9HKHiXC1VT600TMebl4QUbau
eyfDSGHEd+yIa6D5k3i0x9C7fCnyML3TpVcdk7ZmNWmce8y3HRFV47q6LJ+ZnaX2wDpZjjZLLOZ/
VtpXTp2iLjc8fO5jpqTGC/S3qWMp0FVybMNNwF4PdUCJg6eTyxBX8WK2W4illt/lJ9JoWtyE+2HP
sdHUcBhcBe/Mh28d2H5tfOFvGIjgXmHK29yCheAMv1J7wbm6fdJdHsQrhyKgIF6tz5/y1EbrMkj9
RHvhpih39RqdoiseVJT/h+f2CVPzPqJYo2qLVtZRWrBfV/pOX6It7Egib4os4BlVl7wiuwzARUIo
7FeoQgjNZpbEffil9sLkrWM45GD1YZ3VyGmO0tf09AAm56+RS0E5d+peyfQwbxNmGe4cueGpZSNZ
4OiMbrFcp5XrD+f2qm+Kz+wsevpHXbp67NPck7UNoN8Pa+mu+cOf1UBZdCQ/dhjrPNbC+F2VqzaI
VuYn2y/6q+LKITmrvnjhwobYLHF5f6nFn6nT0cXhnlHthU+O9GyDZ8bG3FdvEjY6f/iJE/gwm9eu
G+xUITcnALHJuIdOuMkAwviWugCrWNxZPZhOcaDn/0DXx7Mi/8oEDVVu3bvDdfCiW8ETQIGHCTY7
1QNpvVNsMY7Q/2J2YMvOeRnNBiOlUmv4TVveENfxx64LqwTeqnCMtqyy7vL4UbHEth+NO7IS7Go3
nTpofL+I9NnBCR1FWJKlm5nhx/CruNMmfanP0YrV+s2bDGtIdjvA0qqCLmPXm3CtUroFWraXads/
zFt9UL1xmwSLmzU5oeiIWJ6AOv3fQp/OnfxVvlJ6kZtOU7LJd9JRm1/gFPBT0VFcivMze1SjrGTJ
zxmQle6oLWVGKG0jcxczPofeJzki6R7cgi/ri4dTQNF9Z7HIP5DguH52ux9u4eZx5Oltr+N9wrPG
jl0u389H/jrvmkt7ZVPE9AolgvyaUCZ48lp9n7+s+9wG0zWLnOKDc0lTjziox9M3Bw3lPzLWj7BG
3LU1v6lOhNh5PIImXcfngvLhVTtVADoXrBuQP+Ust538CkM1v+Oh/JvT92zyY7YfT+Ib5vHlOp9t
rPy3qoEYm9kJhCKM1OwOA3qK/XXlWfvoBaFrvBo99YjWZqCrSW+yr3g8OzvMrFaW/3ghqWk1noc3
KTB3DVsSzdIBkTdLtzsCiTOogKAf5I2N+YiWe1QXBCVIXxrlyYU9sl32DTv/khpneq4o3yOM5RfM
2azRUSNAtCWqycpr6oAVrj6cZKcFVgBMMLwSnkUzvWTC4kNvuuaMXNuRe6cct0ghBC+zgsJcl2he
Lj2hDVtTwTUIxzj0iUha3Nxy0Uc45gpnywnhGhsrVuYL2rDpKZHlVS55FIiVN3xLG5hNH8Prs/U1
EgzeRofMGaAx0+6xl6Q5PNL1UZieS8WRPjRPX5dXOr4tAwE0mbZxrdmJ9vmhitdQRcD5Zp4RTM3f
RZBWNv1oVdLkdq7wGa6Gt/FP5OOhz9nXb0Ln99/dDUYudNX8hCV0vwTh2trN3IpfAFdYf6p3bAlh
6ZzH29B4WucDXZQ/KRUS7wo0X6chE1cdUYOzjzkxRpMA8eBDKPwxY+1johrtljHeAw8zR951Ig0+
cMqHhgnQDtxnukzzTvGMwLzUbzDfE0ZQFOPGBA3XqYFJzmr28eQTYZjylgwXTfWtCXtO8EJX3oGk
f69azHRO3ZnbVoe2s5iahnZPngEJl0DkbCOrGYTzp3OMP+XG0COMvCIKNEZs0ip5UWYsnd2WZeFg
uF6b17YPqtYnRiSmDc4dKV1VTPYmDmhXCFQshhwRsfvDxcobRPG7sjEKfMvBx1QC3DxVXq5/gqoa
pfVZgpwVUmnYPAX08PN5OuaHTl9AqfLF/B6aFb9MX4DFm5F72Z5dO6fbod/7mXyVh5rZ4gtenVsD
/ZIn+9Wm4OGhVOYgifaaV/nlZ3/Tvrpdii05hgefIlBys2y/2V+JheNf926Oy0HFrE8P2k27jffM
WKM/5RWV5Wu7GRwCrJzpQ/0b8QhNHBJK6Jg5QuKVZvo8ac91hiTrZabtr5cZ5xxuGvFlng+8Ytxv
xrdwsbu2GUjiocNmnfaBQKZfhnWzo6k7UvQY0sGBzJ8O6TkMNpPlzLpKX+LsPMyVZAUMLZUoCKH7
FS6qnrl9U7N1PTN0cxgT4WDQB48okJc6gpmo6SDIwa+9PqsU5RhXMqN7U54bpqYF4p8Rqr/HsdCO
rvlJcRwe9Mlunra2HjYUBMwLafxwkreFb8TiYGtkRcSbh3XSNMIvboiSLpLlTyYFjJ1+xw9cAuj1
s1XxSTZ21Ni56GZMg/MjA44BbSQSw2JF41J7Ic/iIfUbmq999IEkvaS69+SWCRd3jwo4OyUZPobL
O5hJHjjJHhdHku2YQOed7PX7+Jhq+/a5NryGA9HAItiJArbsAx+Xyjh9o1ouqt1jZEZUrqjRrE/j
itfh45b9RLrHUi92uL16qKleedsTm9EHMFNxGnfRgfEp1r1PxzRcywqer/TwDBSt92ZgZfDi9zo7
8EgPJZ/AE36Hb/OdQ07W3OVAeq4sio0PvM45vjnhCiTBJbXtcFB/i1NNibM2vlFZ1l4W+5O8DsNd
R3MQaG+Ky5p4cMLyJGU+s/5x8pOH1zXuY/JZtMtezc2n7H11a3R28Ec+mQkbaCG/OUAVJ/2ZriVc
VcyiMi5pkbniDVLZUWA7kplMEYye1gMmZl4q2IbiouNASz6zrgU7viZ+e8kIz5G8jIwZYoU+sDmv
X6prWa7wWmK4wMRBSsHsUGOvpRQ92g31EBJu2ELolKwHb8XvvzJwnkAH3nEZC7LWVa/dT3v4eLaw
AjpiLVDZVe7zCi47EU9EwXQxXnD40o7yhuNRvSl+47d3Es8qLJ7weLzKErF+4La7xZ80A5Z6eh21
2CW6zRdslXrlI8FWjDfIGIJR1soEJy88RJQp2RVCuUyqMM6A2jg33vDYKPGHftC9dpNxpVKneSNK
qkqv9fJeiU4hvMLB+QXj7UkNnhM+5Xxme4CgbrhAlpQbcHM98uEYG99ALjzGWG+YqelX6UVYF8f6
NT9zqFvYtGwFNw2UHwZGKf1oYytrBg6Jw158EdVjuhmOOjEnoZP/hnfxPtH7Univ6/dHkG5kd/ZA
dZRPwO7uA/y/Qqnk4LUqb4n98SDarrtrcuHjqG4oeUw5CDZaJxAM2K41J95Hx3H/CORimaeky4Qu
wTqQYwhX89fmlUdzfGWRseHJOBdflDeTjfu4aAjWFuli8u5ZvotAGDcdMKYLBtwCHn4+MpN1DPIf
wG5+H8q2yTwTTIhZGUc0155yp1i10yqmv+qYufhT6GlsLygMMr/MNqm5Nqq9FLmxgZ0WKg2vV4N5
ZJaBkNcrQl/PWP02MRjMH0Y5MHsnf2Cxcs8rShlj+xQO0p6DpZk2jL64esa/eRy2JSJKTIN5tK28
N7/JpfgaH87jl4HwiZdnxSw3AS9u2xjY6pzk3m6b3wbCKBrQwTZ26bXCGPiM6zCfTnn+mywBbdU2
I8BnyqZkC6/cHT4jSg0cA4a7vEXmvteP0IQccWuemR2OjWf8aKlHiinzbsdgUKjapF3q2+fn9J1J
PIN2+secY90dmtHu8FdMg2G4Rf1BUjyMDFCfPk7RG/YJSMVPxh5BC7MRkdqWjAUtmHtX6V3KjYKZ
XUc3a09fyZ2mIiyCJnZhQrQMT7x+o/GcQun5MrdV5GCkfSWHLvGFNbuD6GP92JQ7q/Tx6a5R+Xs8
BrVbY6b0qr5Ev9J5Yt78beZO50CLuOa/+JRXJbCEK9/5954+nx2O0L69iyvlykhRcMuL8K6fx/cI
hfBa1oLOkb9bSpSf3uWkAIi7CtGakJKA2eLVmAK2jPbSbGI81O/RhU1BFxcimqZ6iD5pUg7mflgx
Z4Dsb6Xod53FD1sKhu/spWP4Jrz0os2Kr67Ku8qQJ7ksnvRX8wuRoAb4s+1fGZ7M9XI9CSOFvf7K
a3Sn5iR+qVvExXzWxmkZcP7jo4y3+aMJyApj1NoCNICLXhgya2RAebDf5Dccjy/xB8suuoiAzY55
ZORTTW6x+/ykrc5AGFYQ7KnBfo3B7q41oJAT8w/xHpOLyoZ3Sa/zBW7Ag6qWHRzL335NsuTE0/ll
8TfW7i/nglq7PMDjgY0T7gKz0UsRQu1/ZXALb8rLf6eL7sendrtUyCMHL0QAGwrJFcBy2x2Ko34Q
XG5p+oFjZb9N/OZcnay19pK59csYqF8KA8PBhhayRaX+Ylpe95bceXTjTeJiuXEgabZbTeNWxPzn
rgLLU3aeXGmNDSmqVRIWMQZawcMDZgGYPytsHtXyIfp79/E86Hxaxrc/C2QbcauZUs5uvMVxZ+I6
065jjnBVV/lZj7yd9lfHW54vnSBFsLo19/kHLCaOPKENeg3Zug3RjeUL8QbUgSGisZlPirzWScWy
s/rV2ojbgu2To6fesS6JGb+WBPl+6l98r8ey95ctgoUivafQaajs781edmGv9wkVkVvLL0OHt6m9
2IPCsCJMGFiU/IpFisOT7wA7D/GyRMTX5gTvU2DkRkcNRTz9pHqvlFfUf8gkJZkoHMdCDfNd73gl
yLImmWi909yGC3krvE7yWCbB5lbdokzXPvvX4jXdsj4XV2nyHkG2IWJeur2wyV77NSwqFMtM+eka
z/IuJj1vTaVesfXxFjkxaRDjlXlnhL0EL+2ld3Dd35GqahfdHoS2YgTvmuNHOK2tY/0Zr3m0ZvDU
NzghzG0qhL12vhM47qHPeZV1DGHEwoe7NW94pRcDuUcu+/b4VjPdBZ3aRDcYHcJOP4EKdADwH5x0
r1m2MU8Qy079BvDgvb6LGFXYRe5Xn+zYS8ax81RYPsqRE4STRt/AGlJraGgA4Q6FplTvI9IJTlTZ
xouEtJgYLsrj5jS9thftZdg2QZ6tE9UxqGxvTcAGc+xVX9harzmuhAcRAgknM/DH/C0kQeRCisE5
x2HnE3w4j8AsVL2YnCjEbgSWy07w1hjueGPW3dzSm4UnD6ReEH/buka0QZRfXuT2m7c83D8ITKGu
BTHmu5ZNfcJIdfpLLMd6S19pGAhN0qIAo1Pdq1+aQ0rNQVtTI/71SplK2St+uk861eQZpAfrI7w0
lNoyx8KasAEcW2qay4TEie2jOqTiSv/WvzPZZtOJuYg7w3C1bMUYPXmjp+rf1IlxiKczuBKPBsUu
RmUvw4/YrcpLunocyKylgzM+hRdOukI5FtE7ThJMe8BF6aeGlTihUV1Zj3OSnwZlFcZ+zaiVwvS3
Zv53p4YgoJgyY8kKIW3a767RN/E08uJh4/D4sBpzsj/K1VB52O+MGYrve4ZCl1ZPdWvgNAm27IpV
1pSgy8xdAa+YNSH8hxC1L7dd4OQfvNZEWcX32VqQTesbjEokrwqGL7LM2xYUQN9quhOPS0NNJIaK
qEmiWVwqmqjwCg7reDmAo8u06n7HAIsWnqDnMlvQXlsMVZw5WsXlzsSEB/RDdUsFl9A9xnjQqNj5
BMb6kPgMmjZH+p428a4Cy5iXEpbuBtwyctoa/Rn+DBBlUkDz4TZ2R2NNfCysHkWBhrrjnGYs7Uds
OGRlTecIycq4qSFB6Bu596lIeMNF/iaFUEYrWxAoRJ/rnnBNDhWGEdTW8nL5a9nLjtWwLoTtczx1
5TnJjnKxL6oVvkISWhF6IOEmDOvh+fKYNibTLmaQBArrm/G5V/DU1TeqCVnsNpnANY8VZQl1GbUQ
RYLK7QUMoWSn7JY9M/HZK7kdBGwN484SghBS3eTI0yp8urpOapqdv6ln6wV6EiFjWYfPhmeWK0Eg
usZ+VER3YS6ybhelJByOGxtzoq+fV/3r+fJvsN8v0/7/z/n//a+ksKvrhST8xwX493uxGS3oSAMf
jj8gFSgj8LwJB4TE8frf96ZQV32jM16eYUFIHgmBRQ8wlrY8CZUAKKfPYbdJIvz8/31FMF6/GRaT
RHyYTAEbc/vft/79UJ4fEDYXY+Z/35PmBz+2lr/49/9WQ5RVXVtBp5pABqnceuKY/EjDom77971m
+UGdoXP89x8C3ev/vvr/D/793n9/Yqr9ov1KnsQoqoy3/v1SkS/6n39f/vtVlPc0JqmcbZ5a3hyj
53okPodgYIgqPU4FvFlJT3DtGNrSx1Afc5OCuL6uc8ZBn7D78JJr1k/7JppOY0hiY2Ry18pC0Y76
Izku3i6Wgr+JKnzKOPn4aq6qjsV4I8mmdUKeVMPz2ofH8TEqQVwSFljlb2QqtbaR5qOfw6fLoucY
zF0b4ZVT0uSBIFgEoGk5tFjiFUXXECRaGtOgTe7hieZKehCS7K14lgP2I9SnKE6WtG3OTULaGFy1
/bgijBL7fNJVxFLGkxJaVButJlP1uCvrFAfOhnwDH6c4jTUINDq8FB25OZbG9AHFxA8RJQACil/h
JD5lrWs20weqECwEZwqO/qmTAQUlTYgojPKEkWUCv1ODbdE+68ibemiN7cBBmLWAzYM4rvMyfnum
GJvBTh1Rl4SMB3qMMzBzIBwySXufC/IgWjZ6QPmuIV5aNQlWyWIzR1g8BgXPfaTLv3gBgw0QWkT2
sD/PzMureBAxNTR+cK/+fFjgGXmCVU65mLgbMBNGE+5LA3yTwqbAoYoWQ8GrXRI8NjwBnxdbF4YH
HeuxiCHbQQicMJAcHykSPmZvyZk8g66FLdYssaXpFLmjOg+uVi9/Hlv5NolvSUOuYFgSm5fG8kkS
OTg0RZt2Bp5NwaPAkUkkWXLTal/jtNIewmYW2AMJ9ElcLrnXjlDcpSSfvaTo33CbqdZV8SemMB/C
BsK6MeaDPWfaxmIW8ET0kEhgDk2XpIcUP/K+W/aa/PGJXWDqSIe0qiEplCakhbmjI8+Mj9gwukAO
9S8rnveTnANKmRLMY1HzpwR6bcYnilSwTTnWx0Oh1bBayLLUYlJJch61taH0Xvkcx1U3zbC5Yws8
mJmiope3mpXoSYMEDlmvUURBjszYzFIz/8Nmp9lW5nSc8R8Dnp3YoB88H+EQL871pIiKObWrgUGY
V/2pRfST6g3QWs7ZlklAVDJLtgNDk2vhuZvNabNYqwJrUQ0QB/JOLD3kUxC0umNA1Kg6KaW9zmaA
FZ5WF0BdTfpmJDKFXAjX2aguYkZLgB0tuPKTqaoIbhilHG2pYl16lWQZpco0t2ErS6tCO+I6KsjD
S8hCcsMnYIQcmS7BhLBzc9jfj79ByPqdlLFzq7LiWn1NRZ4USaDjmrPpKWnSMBqDcC4zp4Z0W8oq
PEPxAXs+FwP8TzQO1PKZEzqv6VudC4DnHs4uPcvsOYOCR0OskuAFxX9u0l2fUKgULVXfo8pOQ/SZ
tOOG8BpmOZAM2GIRUWsmPgCMIZJs+Cly3PizJHqLyyWsxsglu5SzYFLa3iEOfg7kXn34rYmX6QhT
NXo+AP+bmcCSuc/uzTzf1OwFe1x36JghjtkE+blnBceNaedIc+2SwWdCkF2RTeLJUIvuSMJRkGTj
t2iI7+PIvS41ayLKO/OgZX+1Jb39Joxlbu2kHE0VyFFQbw/S6KgmFgoQFg3sepBtiwccXK05k4So
vmfAjbLCrNIAC45iskFUYQlHcjDw4MBpzW5DCvhH3uOzhIgO47KYwOyBVCsNbyW07sgSQlgiyVSf
LKmzzT7NtwjXIy+tqRw6SRHdZ01g9kOYjiQJeojVSRg2Q9qeRrnkff6A/A5maIylQcmQzD5xZMhv
jPj4kCL5IMr9WyP317LhOekxze9GkTbeAJ+IozY+kL+NURVD+1kTbVXEo76kmzOGquJ12d9kITwL
YcScgqjLDVzEutO2eJHB3bUYklu7kC2yNN9EEqbdsMAwUUehIKVTt2rHwRP0HIO+Ra6g9x+dGYdr
0aAcHvSvXC9+p46EZG0ciF0QweALL9YN2SVzjNJRLmIX+Zt07Euo5sQ1Z66p0i+RwxPIcqRjN9ND
myDiwYqtG1HSOUgzOAWPGUw5YptM1ZzdiFUO089pI/Q9TJyHR6qvc9N/RvANH2L7cDiNbmJ/nob2
1pbn5S1uQiNmUcW6ECi4zUqpoi2R77fEwvwmfmjSRk6Y0TRIkBnjwPGQLJARs+NRJLS0862eYvrB
4OOpCz0UaBFzyQl/qDgK/edTO2aYadqGppL40MzrXoorT2/zU1EU0+rBmGcw28BQ5dkV4xliwzxg
DVxMIUT7HIzRmDS/yFoEIrzISIeDobJUYMEbseSNFA+maYGpCT2AEME9tcSuQJYAd0Ugx0pvAJer
+Wni/wH2JYciQ4hOu+cioEFh7uZOmD21hj1RDi0xeea8qqpnuilHxMhaRCb1gxLSKpD2pREof6WF
vf0MzcgP6cIyXKCZoNHCQDwZoCxEJqihQpCHbzQnRarwDtVEhoQjjX2qgnq0Or3fkxMWb2rAL2Px
ZpVzZpiYoDE/RCvxfJIK2FZ4P0LhM3TtMJGdC6/VmhYVOLGDsEPxDGXr9+MGoUxGCDrJehrhqgza
pTEnxAuCfBPLd4m4GGyfpsLrANTKdEpoEoWrlbcESpoFQ85BA/5Qi4v8SG9CHa2kkQ056tsBHJ5m
BAtdt48QvTzaFN0Sh0nRGPc20+RboR4mhaRk1ahWQg+AOYkZiq2u/OGK07Kb1h1LteFt6s1v8t4v
hKjMh6J/ttshWisj8wBZT4atJkcwzS2a+mcBCtVY5s56FJ9aGMbOU2SKX6YveLYaG2XurxMrkMVK
WUN1Vw1tgLIV6JVJYxqKS/QG2R2Ym6K9Yf5U6OpbUTDIEiCx4QdK40vEg62IWDjPtfSjZNqtbGrJ
HXHnGodpR/ZZ6j7pX1zt2eVuJanBI4O6ELfn2TDWiV4TFwapQZbqwEQj7xQRmh8l0j+UdqjpvoiH
xiQ9JjD2UGlYTDczgjGGB6Sr+JYg4Z3O+3c7LWoO5dQcQiF+n0YzXuEOyZue0kI9Yc+8iibQpEIm
kLY2nt6TZFqKFibbKgnw49im6zCZN2o7vNQ5zk4PJQ5iLDKRq8DiJ8AGGVLSI1ZcWiChyb2YWqB9
ckwn1iEapGlt9KAvDbEgZH1bvlgxpM/j1H2oe10oUkePGK9qOkJGUfrThu7bFDt+LXqBBj1tqe+4
YNU1LGZzXe8wYFUvs6yju8VXuECSNlOcBPMtThPVRwE+ryxpUyUMc9SQVSvN2m6INYYpNZEoBlwh
Q27WiQZKP7ZyTZ/zUkVkd0YTUlJ85Qyzm+DWFjEuvQa8q2E/WpwSA7OfttYlx5pgQw79TVGUdJ3n
xQtEhFFuEFxCqK9xwnQTXKE9UWi8B2pf+2nUxnoy6q06qtG5wvUwwuG1baAqmsTF+2rdfRhWNewK
y9pOFu2KpVXBc/x4aHu5SnYtUmFPMExGQFNCH23cY2xnu3wsnJ73ymVKYRMWxDrTEGCcaH4l2lPD
H1DBtvPRnSWs3XZkrDG5n7J3LRN+s44LSiStTZbxOtaq96aGYiwU7VshJ8w1xPKQhDU2hDTcA08u
8faNPXUdVyHRBJqSHEmTchELvI+S5zGqwPakoI5M0TdLIng7Kqf6Me/I4PgxyA5C5fgVZiA7YYY5
BsWY/+iq6aAY0qGIBZVAFlgKvipVUI4rQLWerpfN36pPosVEpUvKNqgWZm9a49hr1KT9KPC/EGyS
7Q2IEVF7tihEyEG7qdgKrkYzwRY0bSXP0uptLRYeJozvOF8U9pALAT6dsls+MphCLeDbRDJhg7Tg
VWRoNiTtO773rRMrA7zJITMCDWJ+ttWfMi20/NzqS8JQh9kdU5GCrya4c2KkNFghwk/TlMZLEqga
DdFQzvMbv3hSursHn/TU1WigByRlsTRFnq4hDh2eWF3oU5T6YUirNyvZJYz1xM17ZrXcjdLptczD
xLr1cHgHE6/xCRrNjKTl5rlWBCyDjRq8q/UzccKhcSAClvGQyZBCoUuFwlzMHocWPgPDmifZOrfV
rsn9eOoXxA2uIA8PHKeqcK14WGNMHMRhw1h5irsTmMJVIBWnUgthpYTcQEFqwEDG/iPrH5mjq6ZH
NS84bSfuwolpragVsCCBG/FbVzT9pNMNbSTtNIgMxNLpRo7S6p8ZihETA1jgH+5pPOyYfKTDXZNI
mCIFDlqttehl2xvi7nErV/CtjnipW1utnFd1rvYwYrU4UPTx9HxKdN4NxUyopEChtXkghoPQVAKT
53ApliUWJ3UphJx2zzonCDmymO9aX2bTN6BR6VYSni/pEoIeEmhktjRswtCiYX/WB0NMPzIly4JW
4wr1BZtf+YAlaOA4SQK991Q6qCUT11dc7nsIn1SRwq0cWvld1LFuioWOBIBFp1g8mUBOWF4WtRDk
ncasT2TuMlpg09xKFRckR8uafE/+GYSVSjg08Vc/aptm6rKtZbasDlNlrNNEqHygtJq0FdGkMLSe
UdsOirGO03OZQ2MgyeUbE8g/pQEcIOIORgJz9VHtXNFA2/8YuLoV4Iwf9RB2uoSBt1DSXOg1qq1p
GpsVpwAC6AZjwgk+ol7rwz4uDb+ytGGBMtB4ExriJDKJq/qoQFidZbKWG/h1vTo/6LbJwVNgk4th
ZQY9HJcG4qNWqjqiquZvYuvVrHjaEfI9sywaHRIj7KPB0kJXDcPh0Gbx6vmcSVaUs+3DhPc3ztXW
6rvWrZoQ7mCYeFoanrIG8rUwy1tlGe9o+CTaatHe9JxkRFF09eE+R5G4wRDkhlEzZK4nzrS8KTwT
2eBXqjDDihkZuT+0YkvkMEKpDu70NLGuiYZUNHQN003JicyIxHl00gpmVctxELHqh7kUfdxkQpcu
+A41oxIb+Rtr5FhOJG/Z9Q1uKAJTvFEP+L+jDVaSE37JQSX/j7IzW24cybLtr7Tlc6PaMQPXuupB
BGeKmhVSvMA0RDjmGXAAX38XmNkVGVF9s/uaZdJEkQpSFOA4fs7ea6MwrKZ61xJwBhEzfBCkFl3N
zIX5xTI9+5I55maY92aLt0Iz4yNl4R0dkxmxhdoWwvjOQvkZzXVNpB27uwLOKWdATt6IBfu4Mxmv
GeRPFF65dmKfDa3nPxYTsPjE4UB1GRYq9vA3BosN5iz3Y45jNCEI3/tWsNtx1CsOqo4/YtOcJptf
NkJRXVfFuNHqhDmH1kV3k/PuyXssDhU9KTKRe3/tKuOr6BimqGV6NL24ip1L5rRfyVZsV6Q5hdZL
WOItxYJ1EB06j6yP3jpBUyiBGZCUSRAbirIqYUjZ1vULpxwNplDHLyKs18bsFVh+hKfCKQxk7uLd
dNTD3DDT6Jxz2pRIAVpo+76OgEyln/AJi9sZqb5RMiorl32szRZOp4YjlPmkYZzwFC2QMdNP4Rx7
D3bDQEQxvJpofkkz1s9uqQeljY2qHZBqptVYPMymePcqPXpnb/Nph5zSuvNY+DZdTbP95Pr2mjv0
Xmww+KjlyrpvdrQz7VGOG1nHr5aA70+6leKCGluYeduethpLwylH4UKU5+iREBibC/ZRUsS4sBoa
kyDfTGM0YZUHFxbsqtCH99BIqpWBUrwMqU6msAlxXQ+7yMr0zeixvBFG8paF/lMxJ/hXsstixfAp
HM/xmL16equ2M2F8p3q0POZdmh44ILsQ5NRvg7K2yzZjVTYw/yfHmo++D0w+oW4pweFtBj28ZqFL
jp7hW1eyguIsPP2x8mv2hvmoIfXEFGf3L1y84rt07KaV7fkPniv9dThD3G/r9skrisCZaotQ+Bpb
amk+WB3rX6FbpHDIauuChNuiUTUq7E+hlxHTKejxjKx9BSEIUEcGZ0kVPTTlQohDeWBmbr8NNYpQ
DyenGRasQrnAj0CVJGJSbijd8yFiRfE6eGIWad2arCAOJ/7OpLY4yNL6iImAuyEB8nYWmDqVYY5w
R9ntzR6Ol5zk9tRy1k5ib8JabIapY2bpF93ZfFcIT3IW/hU7whptbxrkbsvUYQlIKZaUC0T60O5U
lLw1VeneerSj2TVMV87gPvuI73KsfnheLIIiKu17YfVb5XgOOzftxu2bT0njbV02aCVURWKGjxJj
rmjW14TBr5eufSlyGOcuLHwVSXenwunsjaN5FbrMSO1wopCrKQ5cDUVxqKFBmAxWDJ3+FeE8BlLW
UVu5fU9+uPaclK4dZA675KgqXoxpzneGvYQWtmJF0uDOMvtFZNl15I/g44eXD9Zbp9lstreN5oFi
kDl9DhnZm/Zrr/XHpp2YJs0KU4fTwCto+5aLldYGg46XRxRzS4xswWx/ph0xcoVbJbqf7RJDuOva
4FPVRvHh9Pa92eb2q6+hsfKI6Uyc8U102tlonBPX2lvFX/a5Cu0DuQDZKipaFCst52CeWZukeBnZ
Fe/CBo6MhpqhOKUKI3+C9D1XLP4dtiwuJOMV+xGuz079kcmCgvSCKiwXjtp//2U0NXeqWwxVC5Z0
9O0yubk8XdYuOReChvcV9cwUsPEvDr8/aXnmj7v5hWp6uf/7l5cf/28f//Hj89Age/5x3/WYMKqt
rqnvvGSER8LkHS83l68uNxembbMwAX/cvXx1+d7l0R9P/uV7v9y9PC+ENlMNH5Dq11OKVfiCgQ3T
CsLDhe76+5eX717uzxd8ppZD+zD88oH9SXm43HB04bj9cV+bw/+6by0+W3w08Yubz/YunTXY34L4
PkID50OWdjO/pdbtrTC/InvH24WjCS3HY3qaD7V9iASh9HMUeoEPgZJ6bcmor+c/HkiXp7iOxeRB
M3c/fuDytMtdjabQ1lHR8fKt2Lasw2h4ONl6kVr4l+H2XJ53eeRyU+YNL86m8z6JTYzbQM65u7zu
5eHOsO19aXxMlmEjGPYH3K3AuYMYitiRwgHK1kIrcmuG+WHGtbiumP5aSffQJQxohmZqVnBfu8Pl
xhg7BBFR2czoG2cUIlBn3LL7HDW0FoVn0/1M9PiYcgG3GiZmUdsyLiT2MwU2tosXsGOygKKKywG+
3L18L79QPXsXqmwju6DUl/zgyyODXMDOYVV8IwilXP/4uewCHZ965xASNwcPUyH+vvzbldQW8og2
HPl14u2P1/v9VS7/7O/PuTw0dkxSdFXgCv3nm0r/+c4uz7488Kd/+//58I9/geypduv37f7Hc//0
miXJ1HHaHDOdAhhmFsuflwNSsP0lZMx/UBbCRaj+3gZS+hLG0YGTgp4xeAXDMC2mdfmWWnq9c+uQ
qUAZ7d10KvZOlDQnjYxf1abM8Tu5I+ZonXTZXpPoVuoSlBeIlSD0tbehEd8dKwLTXDOIbzJK/YbK
hR2nzS4bUoHmkD2VM7M0QnaefkHs2aRgEA1+uw2ZfWgOrYC2a2i8+Y8UYOU5VSxpfi2QzgqxloCb
g0oONWYlhvVD0SD89NiLWCNQgxaGR5F/I9haWzcVGihqAeKuptueFl2AXR51kVM+dg4DhDqCDKKj
pBjokgUU3cy7O/yKcWaRvDfqD4Zb3FDetqsxEwgR4mSXcQneDY7eLEFpOIHYl4kwRk7l4ecq+9uM
CA0CyMP+POoMlnommLrJmK5f1OCZ9A8DYSJBmGLaSjS0xPZczZxaQHFctMpwPwhbv/IqrbktmS2G
yU0UzqQhzT4SGr37tCWY2TlZ4vV8/VhGqkd+GiJGb8OD9DCACNf/kiKrJJspDqSMcRD1KHqKlua9
9tb3abaBwf8u3E2aZR2DRpuJfprekkGIJtqu0FBH+HVD1KAGw7WjZX91bfPNSHvMsy3NNGvSd7aD
djwqEQaUN0OK3NDN6i+4DMh28+CcNJ2UV7VHn5R8YZtLYEvmUsr6oFnluK9d9g6SGWzaxc3RVaQ2
Y14ausdaUBfr7Ey7AoYJsdErhsFnleonRfws+rE+WXdeea11Zr1RdnijGdZ7US99W96OxiFMc8TQ
QKr2IAMLjDHAPr+7WXzMQoVxXNbadVTQQ+NyBlMo1vhMMuMsoYyYYmhWTUs7oEYCM1XSWBWp/iI6
85uTartCYq7gR69pB3DCRPNtrjkPg9OMt/QeDUmxltoowBzb9XcuPJqaZshBs8SEaypN98TXqnXh
a0c3fCD3z77rMuO7beDij7MnSYGCo35JGLBeh1aAS+nmL9FOk6SJiNlIQAsvul6n+2AYuGz8lLYm
tb6/7UpMfGafrStymVdmrs8MV6hZzYKRNhLYtnBFwBjLWJep+yGHJnouaW+FoV8FkYo3tQLcFtLX
3YR5eBApGFItfzJqK9zXfEKab2q0Okv7SS+7U5b7aOA8FlELCDQUNns3AN7ddVV43UZxc7As8uuH
Ehb+iMEcE9bYDq911nwVFe8grxDB5gQzl/ptG41s/fi8B2092JSCZj996iTSXTcxPgGjpYWnRTpq
GnRYsHarILHDF1IdmCMXAqZOlFN04gEmB/m6nB16vZwfV22ofbBdQ1Eh9oWPwVf2RwuFncLY0zYg
lVjON6aCxldpRI2MSV6/5w5tgxY8dWA6wPcs9G06rT3EL2m7cWdLPeRdg8owQSjDZ4uAuYs0Qqw0
AH46otuJvHg3lrduzzVZMhayrFhuRlP/6iW+QA1ToL800qfJivttm7IN1yPXPg9R+NHRQut1GySG
gbxr7HlfdZ/cxl0FPnA2cc+GPWf3OAzIYqYrf6AzZUtEU4MKNzapEeuK6KXHvlSMLdVj3bYCbWn0
zTB7c1XTLNh0NprfUTfIdnf5R5kSo3HpFyei8oEh45nOWvLXC5kYa2244S0agdGGHYpRWh+Ei9fb
AkYlY3yUsONUHgupOtB5qEkRcmxnTYMUnGCqgAaUpyiNndbO94YJWMjWohs49gqN1kJCYHq3CROv
23dS3NQzujCGVU/9nGFqGu5U284E0tH7mCode6GQFjkt/UcCKfUKIsrnmIAkJOa8oEoTz5qoWz71
Bg+SDSmz7qYjwdAY23p3MyQ9LfzSpMFjugsGtMBsUY8PY2egB7diusVaMBvVfOwQ12S2zK8XkRlH
rlsO8Smt5nzd5PmJPumNJi4C9Nhal4lTs+1wm23fof9X45ySBcsf2p/bsyVJIOurIaSNML66KRqQ
bBxvUvr2B1UxWMk9bFxjYmIaLv29GNNXheDVHcfXzGGYLpzkup819NETVgvHwMIkGnMlbaTw0zCd
+ibJDvVmUvldVumsqYX/VhUtzfwOi6/TPKeeiNHMVA8OQ61ijqGIOlyZc839dJZT1TEY4aT5qVGc
QPTsqPbm8T0U9VmJqQKaw2+f4HjXBZZsL8eCXEfkg7W2jlTXr/focvIaIQIU0Av+XTnA7RgzY4Na
vnd5YPZg49Wu9Vi2nTz6kf0SZ5ANk0b0h34h2KjlRlcpZgpZPEVaFB2ivPEP5Au+RBqgirYwp4NO
tYe8hJtGs+XazpETJOigjmld6PvanwNj6R6GrbEdl1AW4bIvqNlHem2pb8XC/LzcXND1P+7+/haX
H2jhyh9IXVze+HCJuRmXd+4p/VFLMyA/riI9EG85usgv+dgdq2IqtpSPMw2nKe0OnuHxJYP0kqiz
wgx0XwNA0vjbAiZi3ryaEu2/ThoYV1VK+suN5XEoGMvN5W6keXTQ2bAFVtf0hzT8Ki/JwZc3Zbat
mtfd1N5FyxGeWlwPuiSdrxzOFjaXbCIuqPTSgF9y+eqX7w1wztvewWBEYAHNyWXnpGkVPSJp9qgv
U/ss+54N3Q8m/uWrdqlR+9iWK8HEeWXVDDsB/BNQfEGkylSyZynEdlwA6BcKeuLaSJku92NplIe5
phvjZ+bOuQDRL2zqC5k1b+6HztP3jguxyFtu5gwhr9bV2UoJtZCqgMUe+grXWVPa15FbskA4hnGY
+tI8XL5qhGYcKgUnXBm0YuWC+65Nc6nFbLYc3Lu8h8tXDlvdwLGQcEXxqbJr/dC1nn5Axz5ETri3
a2gmRoroV1YRJvhMt6Z9ZN4zFikPhe4Rn5R4QNna11lR57HXy1eMDcgz8EoRhFLDsuO25qEydPPQ
mkkT9FxDr2CYg3skK/1qQSfDuvTdAloAxJsshKZQISitmNZNLcks5sBehjnmbRWG8VbPXQ4nny3v
uou172rZx1xu+uUrXYWI6WeTxhB/jMuNW8Re0GQ0RJrGK44FkUv477igQfUiJS0ZkxiFMzf0V/dl
N+vbkfnoYV5uLp//5a5JSzHLaebwcUsAesvfgMrtjxt/hKFCSGi7IuYaBW7GhsiITESlalv2KF5q
Cl5/SWj4cQBe7k4JnvJymsOgb70H01SvVYWnbpgXrWQyJ+0mEksmIdVa27p7NVbHf8+toY2sThvP
BjDC2d/T3AG+Kbny0rMGPpluy3Sdrl3cYeLr/BmxgUhoE66RV8NzXPuP9bv2WB4ZTQlEqii1l1oQ
5nJCQbzC0eSeoqf5FbzY53jDxCJ8ih5ztB5bl8zMeZV/B6K4nJTjlrYnE8QKXxKjgOnKtNYMQaBb
J4AjmYa/FAtwDATJhkV9foAn3ShAr5tebKE6RsNO3M833UfJ3QnZ4JWFGALEETPAV4PTd8nbDroX
XopwFbz5cXMl7jGjMSTMcYMjvHFO8TtJhYiXK58fmpEz4DfWjninCJ6jcm7GLY4Qw9pE9gdiGPC2
FaDRR/31DoDVOr7tGcddYTNGaPFIEBfkE2znyQKa8k7Th7w1TqjTABes8cdCJMgYvX5WXM5IV3lw
Pu2z8aB9NQ/hA/14aj1SK3FJG3xi0YmagWXFeE2+TDfh54g3/IuCgd1t5UmP9xYG/n6lWLQdNpIb
qw40pljIyU/AZ+eKTfdV+cJxgAN+ZjrB1OiUHZN3HJfVqgjXurWRDY4CHLHoLTD2Anjotas6ZoS1
Qh4HKErdUomxbiCJ9+9OqC2247usr+z7b3636Sak8qcJn7dHfDJukXrnuw9atv0Trv2WikSWxb8V
fX5LIEfX/v03w4PnTl24fH//+fffEJ6QWk85Ybse0lTdtsm2/3OqfFWPKslMHaOmOFQakpV1+l07
lrv0vT/IeyinGbqFjQhvYzeY8i1tRffkXc8fHCHUtWj0soXtMjmBvmlCyqa9li2c1ERuI28fFrcw
O1UFQzUwta3mG8zYqRu2BpK/F4gmKAOf5+/Q/Tb5Jn+FwnGNB3RXPQ93yX3+WD13dBxWRtB8Sw4Q
a1+yNwuDy3Y4Zweu/egwBQcsxvqduSX62ty6dyxmaA12yGawUyOfxrdvYmyatoZaWQFnxwrMG8rS
2cId1T2712CYR7rZJ2dY+/3mWzN8Oo/5CRxv9B1jAoYG9zsOKJsggyO7tABg2mvyjhhSfNK3Rv6q
HhgsPBINX2C1gVXMI5zV8Bo0ZP1IyfYYZsOTfcch2zF+vEdsVn9BYuGdy80ZowReXXrDGZ/fAUnU
K/lNOtbdd7T6G+3OfIaCufHX8tv87mDsNrfxY7ZwGo0Xz1zHp34vdtHWOuMLtb4SQY99ao31vrsD
A4jgOf9C7MKM6wVl0xq5M+ZIzlMXN8B7sl7F+8IG13rFGTbdLAiAR1OsvgEmi9011UHQreJgB8wS
2CcT7AgD4bFfjBdHfArg1Nf6PcNKPaLSOdEihy6+0Bs4bJHxnaeAKiPQ6h1Ehj2/otyYt/pnnu/r
3fjGFpy3ygV8ax/q1+nov7Kv3FK5bajNdxqOoWABLZxf7a8oCVGIrg+E1a7/hyN/gfv/y4HvGEK3
HNfxfcP6+cAHZN+i6DLU2fCGM56lKFjWGA6vJ9d/MRaF6VUMresrthmUTRiNnnAktQvxe9Eq/w9v
hiCEf3kzumWheBYW2Qe/noV20o0OaaPqHBv0Cvm/E3uSIyc+IhBtOGy4fgT47BLoGMzBbqruRjLA
xWb5hH8kvrm8nf/4GP8PYME/loX2H//J/Y+yWir7qPvl7j8ey5z//nP5mX8+5+ef+Md1/NGUbfm9
+8tnbb+V57f8W/vrk376l3n1P95d8Na9/XRnfUmquOu/NdP9t7bPusu74PdYnvm/ffDfvv2v8i5M
Z/nk/+PPr/DHTy6/wt9/272ptzj+7Y/vLQuo/vuP/FfghW39jc6cbhts5VxCLdS3tvv7b5ruiL8Z
lkMMhu5Z9ItN/v5F2XQRK7JBDoZOHWUz67ccw/uRd6F7f/OFbyO3MIWr84j+/5N3oZvLEf3jiLdI
ufAIebQdwxEkOVge7+/PS71wyENMbGk8iCqhgpsyUtIQb8Ji1q/TONW+ZISCX1WqOOpdbz15M+oD
w2+mA/FTEAH0+ZkmtQ6OmdAWKxZ6QK7SeOigu3dprR2FWK7VUm+2dD5DaGOAzquu26vehB9Z2/Je
eVpxMtP2Ma4Ao3XxzqVGOkwpfQYRZirQUHN1vkYOkcGuvdelhk0HpY1U7W7SR+er5wOcoBfsrjIf
J4DnYeqKl8jgqVDuzixC9CUDLod5BIEhCKEJygg3dur1d7WkUTAzC9/0ChhH11ITd71cz60DtBnZ
rd8+1MS4Wk5YrRmn20AY7fUIzm9OTBRs0qXlhkhgNMujbhFLyIHRrEQMLCRk4hOE7oBOxlLWTTuo
jxbKgzZVFoCcqoedqhgbas57Z09fvMKCsyvdO8NqqpuhW9TbZK6qOs3vJpuNrte6yMMTZrhIGO17
VSX4INzuC6noqAzQBTqpDxHCpOssrKxaxz2GyFwPUpW2O8Pvp7XQW8DWSYwURfVn25LX+RgO+8RF
vZg5FoH24/eyVCnBo9qLFpNVXRrzfW6PWHHSVj4UcbPpXGdcRbVVXQ+NxMxWEfaUFOI7EniFy0J8
JJ3vnBuX7MxwRJAqxZIOMc+P9ehyke2iYss8tb7NJZ7EP51zf6xOfy5aHONfD2SH0BhODiF8T/eW
1fTj7T5G7ssZ+e/5TKC3FrbOQ1Enq1SE/Q5ttr2OxoxKzB7YEulVt+Z1ozxLvpISTQA5zBgvs5Il
FbUFtnuhuepsq1S5VfRy79xitIN2HsAssxP25aNeVu7VPHkSy9QAmUMM2zlKpnU29htDL+Kt6vVz
httgX1k2sy/CQMZpBCtZw6ohoxujJ/p4U0MjMvhUn0mBBLFtz2WOZnWiYHUyRt10Nj7QE7wRPNp+
aZnC+LP7TJCHfR9VOoRT9dXIC+wHSBLWvlx0OWZ5k+jTPc1deAV9OVGCK+OxyTBQFKZAHNTl/sNf
f+CGWKrAn5YOi9YDixC2M2FZtuX9/IlXnuPJUFQAGuuFzDh17qGLprUaIvOaofKKuNQvdJXlTXYa
02o4Jkj4xmr42glNo+WJz6ueTPYAffNh97Rv2DQXOxMJ92miSwfY7jrW42STeHA8iWcETFTLeKVL
tM1tpfRDMip71YS45NE73OpJue8jqMMxFXNhpYesGlAkEwKQZPFtHaWLssAlX8HLnxsAXEqO8ZNB
q/bIp1ScNMOEsCDdQ9YgwpD1eGt7IYnKgBcaxgYHp9IV+gMU+m48MwV0q1cl2lOWVcU2p7W1tbxT
W81dwJAddLsPvm3wqtdYtN6to6wDgUeoz2fzs3D6k2oMfeeyuOHziLf5oAPJKZLyeZLqZCG6sHNm
6Z2lUSAjDuu9sdpESQWrlMnkypIlEtQJYakSSAwjsEBZHlmHxKCbLJwz4rKYLYTtByYCtsjAVRkj
pxlKYOV08KDM+i+u3X+UZGAzRQlPlfXEpCp+sC2wPR2ygaxNcN6bKSqyCCOA5q1mfTAgtCf+WvRS
7HJCXhKrwExYNJCG2yZIMiiaEWr5NJntY+XoT04xY1FW9Ua06RhMIwLIrI3Vxo/Ic4ljlHJ+5C68
XjqbiBpWWAm8oKpqtIOpde5l4DaTOmqLv6kbOKXnoZqONYYBs6IP4zoVEGPZ7y0N5ArTYhBOYqQ7
p3mHwmRzJfUKZaht2Q+e1++qoZ8O0ySvsR2QS19Wn8zGDFxI7Et7EvlWoZd+FMxbd3nWGIdYBFnX
iWuOq5WHTc0wyIohwom8YlEdexYTuqsFYBc4vBOJRkgK5aZGlHgzYvKOcus27FEBF+QFjzHCHOLm
qi2Go+r6cuOCAarqHgI0v9mVLNJqV+QwbXy7u7aycApm5X01DXqvoscxoFfOjpMg3fWYnvzJbmEl
FRhRlTHumDL7qyGR6YHMzJUypLm1ZrCT0+xyeUolIi+ujoZX3XZO+9E3kdr99TKgmz8vvGwUkQ45
uiC3y/RNg97Pz8uAIYcwlIPLBD1j76oiHQV/UfuwiBKiP2wcPr7V3KW1d5hGRUvHhcyJlT7S3HjP
yYIeK/WnI4Ydm8kHp1deDM8SbeVK5/K+H+T4OUthP8Q5riQWi348tTZIIbs+eIUG6r+pbCYvFcGu
+PHzyOzOtVe9jL4F6QGx3l7ZHMmanOKV6ibj5Esa8o67jW5E57prwnRX/Mn1UxlDWy7btkPRi/XQ
MotvTmj2x0hCnYkMLEllFQ7H2TAc8J4MvGVxqqOx3pQNOhQrCvn3x5gMcZqZRbjyjfB9zE25y4WV
o6kBSFqO2c4knp2kO+O6Hlj7lTbAul98iBUvf2V3mrGeOLFOZgXGvmPouphSSJ91Mmvb4VcI+rGD
Um+mzJMKzT7Wk3ge8ujrUMXvjoZm1hjkyhcEyuZ09UjN1Ne9PdnELjGl6KCtFX7trV3LhouAhufQ
MJRIqgTNFCfw0fEN/GwDyNE4ZCsd6511rQoTbudELHTuT9RldiqPseTP25FcFjhjlrAAIL0F3Ymi
Uu3QXabXbFzYn5dZsSqlSk+eTD9LV3e29XQfa360sVzUFMLU2nsjEf0pq51HTCWo5vKTXnjbsq7y
Uz+78vZyQ6xN//2vj1pnOSh/XLuWg9akeHaF5zhIODzX/fmgVbXeamipwvs2HP3AH6R/DJ3KP86d
0e6EZTxXTY7hex7vB/sjmf3p2rI3umaUKzOe6zcRmlutyFIErBlVsDGieTGApUapMZ5ylUKpme+1
qSVEtcM9lTbenUbe+atXtMjDfRHdVznm+BgS/dYCshXXbb62PQOJjt3AVfCaIWDUOF7XJWuZ6RLI
OyMGPBkSRXjuqHDL23jHJ6MfOzud1yPT5641rzHPF6HrncYQx4tT9HQdOkvc22hTKKL5ozmNePYR
w87urO+UOZPMY0nnZNOV5cy5TcjtDsowc7euzaAkhr3y1x+8tewnfvng8Vnq/LUNYbqG/ctqUcxp
2+iI3u6JDYeTmOjjGbem3LxY/RzeFiPuFmFFMig9UKTAFn0tIs857ulxo1eeLI0eUHkuGHGt6y6b
MMemDtKH6lmEsGzxNpMqYg0+/hqQajN9oNLT7XNBax3oU3bUqQz2YUmkgseSsTLK1t2VRsaewB6q
YzaZ6aMu7Jss9V4ZuNPvHyKYlkZYnJD9XHlczh86icJpFpncUCWjTUSV8Nefke7/2obg6LRcchbx
4ro0IX79kFTexHg8lX1PjcgVE8vOTazftTODpiYaxJbXfHEM0rCdYewPop9Htitg2upBt/b5wFKn
+XaxTdu+o/bFYjaF+TItqGVQuVUN0cnXmbjoR0f687XwUbSaIc1Z0jgJu8MuckC3cO3WyRcyeC3I
Y6coH07CrUBTVQytlYEOwZP9pnNyf+u37vsU5faOVXF+dPHON6Pp7ytTHGevjU8Den4dj/FVI5J5
U1ExBoaXj4HuJdOZHDuKhngQBOq0G00g0ydr22LiWXgnfEMY+EJF7AQOqSsvPScyjl40WpYYBL8M
Wt8AQrM2U59G164Dg6efIutR6IQUmensHPO2YrraTCwkB4QiwyqJc/ZXBiijaFAKSvnG0ggZwSqO
VK3C5tnV9oujOC0Ve531qGiHNSjIkAkhmVS5owcJXthjuWc0DnbOd+DBUTTd6paK15rfNIHWZfm1
agBKRFEM8c45lX3W38eEB2ldSKOc8ep5LkEXJrGg42zHL70JTCIHCGyW6buB1v3NS41V3NF/r+3Q
2+XUhIpS/JY83c+hXU0jiXN4WrKgyBnx6H1jbS9XICsqbolSrk8lk8+40m4ypXs3OFabjRdlJR1z
YL0Z81xb7WvByKOEc16inobfgU5GQ7+TuNqhipy9KBr5jD0Ah9EUT3dxHR0aJFIYdMWXnEnXkxr9
fZo1jGNH5GvIpWFwG3FL1B1CnE5jZpN47m1XPeVGntzUNbsco4s2hu2PiMVYeWS+jY2BXDNMj3k9
9GSmx4S3ZOqbqxPyJkpHbqq4Eahf8UyZMaBbLTrVnsQ519K+vNz1JB7RPPkwy7zcTyNVHKcU2154
R0wJa44ZPnYrM05USwzyVMe0hjCXaIIJ43YSae0oxTUfrnf112cxi9mvS51v0rfzQTQQTErD5pcd
qVfoed8iWry3HYqDMUeeVtm9e2jpqJy5KN3PDku/3RTWjZtqD0a0TGHqtlpnaoRxENb0uROHioLd
Hf6N5mgmVo9/5VbLizvLSIpHPNcO9sk7YcBniU30LJEVGU/4UKDveo555Q0M37FUPXaJZ29Fy3X7
ss6aTQcFLWvVPgqx/Es8JjdeGn4O3nAvMtN/lJKGMH/m85CCqDT0BEY0DZQV10wP0XOJon0gTIEK
F8GaT9yAVuIVapHO4Txzwl2oVxEUI2QrvoZFO1PuptEm76jNnncGLSF3PcpSBD91wQvL4sbuzaOG
GIutE75GYs37VxeAeMJY+NHRa4hfUkTrejTwulZ3Q9HZNGTK6Mlk/EdgAq+bMRx8zMMHTKM8W8za
9YgWfe9jvme876PgC1ndhCvvBj0X16Ev5iAX5ikJF3Yv2JAbKsUvrUNaSDQZ6cnBb0ccJXF0chIJ
gwD3Iwd+cS97ZHiogSRpQxgmYWMXvqlQwFHOMPCe6Nz4blANI2MbSqb7TkctSw9h22KKBFXLlSsG
eWambOhGfaaaRya5ybJhW1DsXeVuHp6NukSbJBxwZCLptoiEQIF3+EfbMaWvobTneKA7X4SV2DYT
4EeX0fm6p+go4QgcC+NRiKjGijVg+wmJwwxLEjZ7J8KxEOFRyhXzs95fzMoxWjxFnxm+et2tvapP
d5mP95bh/ZcoYWZaI9BerG5Y0SQJoWXms4dtw9OQONMdn0Ngt+mHsjP9AaFrCr7QlIcY8caNwzAE
eesixanzD9264YobvuFKRhuIOOwkdZXt0zKGQOeHx9DKYYl68aHEy/+U6fY7DZslKpR7Xe0ffYnx
sM7MQ0Yz8zErkLFLuucbJ37OW82AL9eat2FkuquqQQDoYZG5CgW45SHy03sADeNVWrL9ttLvYaPe
ndpz7oBHQ0g5RMgRNuOuS8zyLtY+4y7yVh1T52OEeOZKugWTpMH2Al2U3pM1Z/mWLmK91pKs3KaK
fReXgWethW8aEVB0SqXpBGEhAjPi+ju2+XRlzDlDmgnPWwe3ZC/t4qki337bi4IJm3gczIaSpzTj
V28gXqEhOFGWp1lC0+0QCOtm4h2n3GhgAYElmdN4I/UoPgsa3EAmOhK+cVhIC6aTYVfTcxpy2FEc
RVE3v9QjHAOMa0WQ2+BsMHJFpzxb0kWK12qEZsss5P+yd2bLbSNbFv2V/gFUYEhMrxRnijRFURTt
F4SssjAkZiTGr+8FVXVXlev2rbjvfSOuwi7bIkUAmSfP2Xttd2sm9iOJ7cUZ2Qe5At2QnktRP7dI
RdepX2lrKBHpcZrxGX5Ae7KLB2oyrRn3YZu85rFprzxqqIfW87NNlmPSzMPZTmYa0T3D/oj5rXPP
iC/pOdTQaxzzFIXoBYYYW1IuI2Kl3NTZiA4RmkLeE4fKu25zaqML1cpOyyfj0RPRSxIobVWG2zRR
9bYae5zZCLIOTsm0seX8xEBVBNtM85q1UTNttYDKXIxynel2sdJVA5ogj2K0XHVwHmwap0SZoyMK
oRS1wkLbJrOaDwqjlWtAD0CTbLLq9N1SVf0zqcvp0fTwR1jduM+yFCz/XDaP9ptKy3rH4f15CmA8
j6OfbCBVmKcYm6g/bso2eU+TPgWn4umPJu6ZCTHnsnexsxeQXUNnDB61vppOfUe6kF/CoOyEoJjV
DW87GdZXN3e3RtN8dY3J3OrZOOx8gyJBKnLxZOz2J6zT3yaaxfibGKR3Xn9hhuDzoflnHpZ6n+ht
f0rLAdpWbn2kVQgiYDDGVzHmX0KoAAvy1FnThKwvOPbWvn9DH5XfPXrnS5UCUBiittk61O6/7ZT/
P1m6jiXzobdfszhfxrOY+139eUxk0QqgZvi/J0u3H3VW5P/q3/w+WnKNX4RrWb5j6YbpACKixPh9
uuRavxCx7ur4IRg0GayJ/ztdEvYvusF//n3qZHJEa4p2njsJ8xeGTobPn9ge5xzh/ifDpb/2h22m
V7bh+y5vkLmXwDD31zO2Z3TtFHOOQ8Dnv3ucRa34aTLwFSUhd/efPph/0f7/aY5F89lhtsVPxUCL
/gbl2l9fLGi7ykTsE2zHGmS06dFAdjvcJUZlxSv8KbX+K+LRXStn9fPRz717pQG9yiji445oAzdj
4yko9vumB6bTL+UA4UdIKkQvj19AaFyZdtgPjmMd4pTmKjqnftnWM1tOghcfXEAgdvxYhN62R+CM
2JQBTofG/d//oJ+diT8doD9/UJthne5zpVwu719/0Ihdlcw7z9+OodgOCsAzmwPBaLHdLEgfRkaN
pTQ236FCfKSxtS2H+qzHGOxUkDMXKtU6DICP69lHJjL6112/pPJDGVPbK5nPSE8nrlYmZk8OxyCb
MuNVtpyEzQ0p82KHmGTXOSzSUyjQXCvr6IaSJBnOWbo1ewGsvWbqgLHd5BY7SFfTCY8fCdxk3ZUR
YgLBcCitSSfSXMIvaNA2OK4g7PauDqNFagBQQnUfQZ1QglTbiJNGzpmDNmmU0TpJaIWip/Ati3an
G38A2NnmZX/uHC5A1AAKhBw5Tj+qtDpL7NW0eQGfy/i5bMel2Q/IisAMLEchvxaUoUDSujd8RQAF
Hfrx/3Ct5pvu52vlCq6T7es2T+hPN6Vei9LK1ORvI/SQzH6Ca2LJbz6kzg5jJNseuSN1jgYtFLhY
OnYFWdSktzg2+QTkSAet2hhptA2l5UEJA5VZuw6uZxMNc9xzTMudlV1596EhUcEUCOf1jtFthEgu
cMJNXdZA0VIVrr3xyXjt9JQAoTD+sBOCh8pYYGBwMYomBfd9hU697oHTT8L/nkbMcK26uqdR/iiK
At1uPJN96FFGeAszs7xBHzpnBTeei/pPjt1jbMhvjZ0To0RImL0vun43ms7SNNJTEoA4MdUjrl6A
GHtLb8ADd1Cs+Qug+LiKAs4ZMRz+k25QOQSjwcVPki++zyRLpNehkR8U6Lht7EuGhfcfFo+52ffz
ZfLQezDJ8oRLY+qvj1QjrBYrce9zhCr7Za0jfvVCe1wb4HiV+ayEvP/7G8P4l6/o6RbrFjIr3/vp
xrA7o8kYKGFmHSymJc558ggDZ8hGKnvevpYxHFONUI3Ya+9y5A6OaQGTLG7KVZt7O8QbH3AzmIdt
u/brv39v/+qeRW3icbcIlpjPdv+f5qgmY+I801I8HvTKmyIi35i3xk7WLDLbtQmvc3BdoVz7j19W
ILux0JxZHkqJn64BQl7E8T3TusxOPwbbu+ol64FXJB9NBVE+RE4vG+/6718U59TfLz0lqM42OW9T
f9ujktAw/Z4Hd6sr4INx+CXsh3oR9ekjRyuGESWuFNGBABUvQeNeZQIyk0MocSbEXxuGf8i6CQoD
2xKPXXZ0kuJQJSwygS7HTcy3Scmq4DxI/G8yAoHTXahTKTwEqF9ngVIb3ET8mtfaUw7LNAcX+TC6
IdkRiIArXpfJcuQsUgg0SdmTqa6fHatAceagQ5RptmOsiJDKOuR0SxbFtxByIMQThq8Wo4kHlMmz
bw3SvVe/K/1FlrJfBpz1/YDUEzugIzJVM9sPEbbNOwOkIpeyahKWRek/CI+Aj9Y+GAG2tyRWdKch
9nmSkHTCWRwAEeO88KTD9ChCNgNddA/DyGUrq7XGcHgRD5xgrXS8Wl3x0hrz32VrhTI9XlzFnlNp
6CM4m19FyIMX+Hy4dmXdHWSxspp3hxGBRV9VNAwhDXmR3Nboa4u2pRhlDLpI6+zhH+4IU8xtmb+s
BoyzDYMb0XQ9NGD2T6OBwAzAHUz1sA19s4MGgRu5+9KO08TYbc6vQGSqD4DLjfJo0TVdRMo9Tv2k
QYQL6UAJhl6rtPMs7KsMtQNP3xoelJo0g7KQJWxE1CoPNm6/viWfS2OgSiir8dImKMhodFUP6bpl
QUeQmORwezvO3RUqUc1+j7GgYRGb0FdnoFKYf8L2BLuGAxxgDzpDayLIsCDdAfPQh8pRNJuMMoXt
fy/0HbO/i18wkI07KPN4GDbow2u8ReJXqXGIDYLxOpSBtmDNWhXcTvRU4nJ6tmhSpnZ+8Sqavs5A
S70spL0oDfPutymprMJd2xkymLT15Uol2tL2poARHyVWaGQ7pNnBQ2uMay2HZhJ12qvj2IuhjgA4
ZdZLMxVfg6Jlkt/Yr/XYoBdN4+ck0ao58rFyAmgRAfLSVJYPTqOdqqndDVkQLzvlPvG6eJZcHwNg
DUyaHnMV9c9WUm7NLib/OIuXjuyP9YhlyuMTclM+KnFTPVGbQ9VdUCB9jFVMknFdrvOS+BajpE3n
uLzvIImegDg5D66tBPoaYy19SA7pRGtxiGB0Bya70zRwbneWqHUwsmk2n148tZAzOLKGFF+lBOiT
cSfzbx9MZ3yjNIMh4uNGUciRqU6xCxsBjHFIWJMRERoVVXvQat2XpsEx0k3MkSXy+4rmxG5wYT7j
VvIJv4Ygn9YiXveJRQloZdARJIO8UBKKkdv6rpw3ZytGK5xG9HVEGS2lQRIgB7lkqKLbFKbPCeAl
AAq7xImwjkmAdkkcbbO2AoVhLVVQrnsXCYHgZhhzsdTdAg64PcBLSLeV7lM9eQUBV6P/hAyF2Det
ew7pMT6URv2S8bguOsN6AjOi7bqG7KnGnN6gDTuSb8NWQjJpIG52ZWPBqXDDAipjGbIgp7C7VEPF
KmiGJiHlPUP4cWkX8UsuhwMHeuCThc5oJy1fBhOf6OSnzcofUEJkrUE7GH+RkOylkcygA2gu8LUe
vhWjNC8fWVFGhjrd5H4p4vIwRdaXsWsxNmlgU4cnitYFuw0ZIZZJ9TSA4TGC7mtn0vnTuf5ZresH
ux72jUvCbEeFalOtFIiJyHfTnq2AlXnKWWIFSMsGWX6axE+Jl/M8cSRvNHifbauRo6eZj1MNC4OG
Y/WgSIwaJQ5HcjDw1xgZLE/ao8FIWFxPZElC7KXMNlVVwFeB8ktbYsZJjwjOg3KW7VtvvmJA3v5a
sdrs6p7n2B+aDaPyU1pVz7jLd0/r3o+O5WiZCzR3R32o4W0oJkLRTWbdj8pFdN7pwZaVjT7joXWq
r6pqr35jfpNij+l/X9HghyZaJPCyXaBENQTQye1fU9um+RJQdKsNpvjTNADbmHJg9UmH5RaHy6KM
spc67YCEpP6bBJO3sOXwnPoTuFTXenAsrArY0+CGstTnmmd+UXUK/K6LSJCXpBjQq9hghpVrYH54
cdPHLg+u8HGYuhcTomls0aWZfk1yPp1I3Eq9x+FWA+7SnJKEs75/9U12Ey3R5VOp+TmOkFmDYlRP
DEBpb3E6kHTRNQbsTJEeAs6Ni8QdSR8wZwKOQE7N93zxMHRw+ugu+KqJluJhLgusA5VQSITzJ8aO
X6SloOZ53TLpmdaCN1hVDakIzeS+0OfPd2C4BZrBmDVyaspFBhVu03jtzlNRujJ8ghV8yCNBfK0b
YGL9yKIZWU95qOsculqAbxs1iGhjRMnVBQA3JLWzlz4BYXEZqG1ZQHNVUl8pcKlLmzHjqmst0AIe
1P2+f4EDRyyi2eYP/oRvzdjFPQ0/OZIFPXCt0GJ81+JvPOUNFF/aazaNIJq/T4PBXh368qUp640Y
8G8oXQ8XT3qdhTunyTayQiNuRSDtI/DGuBhbWPT6o47TjHwRzMuibRb2ZN1LX3wFfQzoraXAY9+M
uxbUfb4vrfDdMpddGr5nAsc8EC6SrIfuRZWAlumwzQOUfm8GxK1o/nuQxVun7DlGBNpNOrONhGg+
zvpdtSrokzO6vENgwASDAm5MvS+Jy6RJuenW7+YREcdIme5b3/1IEtTVtofyqwES1eMJpqFuEJBE
rKoV3YPw3mBDyCPSs6WAd2L5G6McoE6DZfj8t/2ILJyu/rqZ/NU4pPbC8ikNesMeHyL7YapIfUaS
9xrNWfJQV0BcJzjua1d4xGxPL1oLnRPhHKME0IQDf57rrLlKftgd0wk3lf0WOcxrATuViAHCGSth
rHTRQMuQGb0IoN2x5x0w6X0M84tNHpYcM0xvUYkCnwk71s7wJTI5rmF9MJL+q9IKna3zboaGfdfq
J4aRF3i8NRRDRWKFNvkPvWCJz7GKfpWFtjHYc/sR4b/D5IcZEAHLmm/8QBJV79vxLVfOue+1hHSj
3Nxp5XBXLtYYZLxd3q39nGxIBowv48iIeiAicexLcr0oeLDFTAJat42XyRVnWR5Mle/EbEbTOLk2
Yh04Nl4jLWrmA2D92xd7Ah2AYITGrGM/Ua5OmHgsEnblrIyb0GUsBjy8uom5kx+XzLk+6vafv/rj
Szg3KLIE9aLewpUcgAHvOw8IVZ568CSg3VvYpvdORf2tpgLiKhiTqMLzCPmbKNaUYLbP7+Yp0920
REKhaN4KzyeZM0PCm6pTZPg1a2d+q70sXue1AtcfmOwcPbaXyGUYIxNj01rmsbT1o47bEl0Xpj68
vIkZcYdmL9zibLsCk4gKHawZIdWI3alFBRxsqZuKKXuH+gxDQqjJH20dn/sps8B75z9sIz26hB7F
nD2mMTwHwXCkTBoefDc690XzkjfyuZLxIWuLHzUcvxg4uOGZb17rfBN7pHN32WE7h/D1A7LD2VT6
g2H2GccfFw8eOGOqjGPXOuzr7cvQpj+ooVBhzGUKuTKJjuWWySiVGGkYoxcB25UspopXmeLMJnAl
+8a5b9zbOgK93mrzVefOzF3HyMixQBOnTHj4nYafsixx+OEVbGe8iGMOpGm1xc2ZDY2fMBrJhZYN
Eu2MR1SLyb9pRi/Yf37JwXLt9VieqLsDWGrcslPLMpb29oYmTbWvEaEBTclq4ujq4ppI9Y64ETfv
fOt8/urzXkGkZizjMaDOtsI22gSzGzdKMNp+/goOu0Wbx4HfTOpRU/tXrM4ecs7pu1lkhPk5xJLV
OtlQdH/6Lr8FXrCZmWQLPZEfSRdcOTBtRVqQUZDbj6YKX3yrjTej4/N+dXsbD+xuuU5+hdGGe2+k
vxMqNKmELJBF4wNnyyji4iJC0kDp9iAsBUE/t1e2Of0qxn732cNkGMwApyAahxRMrzA4sMU2fH3c
V/Nxstc1ndBD3KEYk/kDi3Vz1TscTwI+nlolH52gIccg88fQJT7+TH4ABZTCLgcMdVNGcUOJuQfK
vKjh62KrHxmiOB+Icc0vc+vv85AYwNwrnRL/YKa2XoGJ6/PIPXV8byMmgDHr1A4In7eEx4EBJrBe
DGNc+R4hNXML77PNpWXYIvX0GyJz6lo8CaT7Ju9NID/EMJF7l+6cgZ8vqU+RrllY99DqmcxGVzgE
LglmV0j3/CV3/KJ15Dv6BburEzEma1kPVwSCYtuGrTmE4MRz0oIY5i4Nx4/wsJ8DhXqvHynhkrh8
81TwzCx/m4yCqEdLou9t3zJnRDHRmbuUFvmjGT8yzfSWWWAyn4GqEjlmv3Xpp6q3puAENd8xwxQ5
y2ruYzoTSIkIhBvdA+b15cq2h6WoUfeEOqyQz0vpBVx9JPjpbrB5xtu5rdgD/+fHIkfFrX8lWYIo
hn48lAbAkqCjUeEkzWvggW0b6XDYenEz2omcZszQfIKQ9QRRN6li1+5rsAAWRRM9d6aHNWlKEo7j
ytHUeSAkvTm0Bg/35+UBFXqMwVc8OEHyTXEhUPbmN1NnK0voDPY2CnUftpLUCTLQgv4yiaEHSVny
eEjrpFnek27TOIlR5hE/5F20mDz4gaEgo1gQOQldjNSJv8Zt/KQhcfvtrpMD4UKG3i2CgeqkHzCc
GvrHNFE/RPDT5kaIrLl5JouJdkDHkfkDjozAu6bQLrgt+DNObRU31M6zyeDgpaxoPlLPnRg3s5/q
WryDJKDHExDaqus/Yk0/5eI56ooEJ6C//vxI46Qiqh2RB41KbJbUOTlRFPN3K+QbtS1UN5Rkj242
93E14KVOo2fzDb4Cx/acDcMpAVm66grOclkM5q/VU3OZThOE3Iyg9nIOxyacGpWEuZq44ReD4rp+
NrdzmnF0tvud6uMHXdLh0ZwsB4fSmttsyqgX+mRlDjSGi1LEW0OBxEmJDOE727uW2fy+GBPs+XRh
DO0RbQSx6AnJzJm4BF6F9dJL2Y4j91D1RrTKtYLMtM4DtRc3y0bkausHzxHOepi0Ew8tszCOX3lb
ZEs7KeQa6QcBlf6wM+JxB/HgHjJ64FRAeFIe4MWW33v4gDvZVrPKf/rI9Bc138B2RGNN8wkjBY+3
qHHeTQxjN5K+mVHrT33pbjKL7pye0FaabHJVOFU2841H/wKRiDx8zmRSLfmgvcJl7r1rDAonneyn
JuC2pYAi8kOtXITipkZO6Oc9Nom8XwKyWBtBNfLo1iaS9+qpaQQngUJ+6BMrbVsfLZbKOUjCXAaI
uxetYR5MU2hLGvY6TEjTRMo0dCkKk4a+mlbuRkl2mx5x6fyieQ+CABBM+BHIR4UqNurCV7QK9gPC
WY2BcfmAZWnuo1EFh523A1YYgcHlQNXI5kdVSsKp4+iAQmIGmlrGNhE0SP2k32qsKQ9RNBn0Hxi1
MdhGjueXwaqPLxIEH3TdPVvsMoAHwIH/0e8LXFE8KFhUqRIHjjmNGAPMuGQP+ltgurui2ta6WUF/
XEvRb8KyLHZMCl5joZ70hnBCOlKGmRCoNBOdXY4dGyNHKcbmrMhjboG7Lnvna22kDDrS8cVBmw4O
4K3ztPdaFXBnDZjCJhVcZe0cg7IwTmJaUTZGas43pZm8likgl3gcvrl2T+xkJ3edlT7KzOBcA2OT
hEy0Bp3TnAKfND9lXiuCTr0JhUSVkggWP7UFJPQ0ix8nH9MtcljQEXp4qArnu9GmdxVyWIy9FKcY
Up8k5X509XwZ6BPZbLFNftUUrvumOmk+8TO0bJNDNiFv13DDCYWKgBu1OAwjZYqjnmJBP3MRA7aZ
MoIqbOsH6F2oOzqgvBV95pmDXEz7zy+hXgH+/+P3tU9bsyr6vdYU3gEMfb1BonKpeQd7I0vHB1ew
hnRI7g4NinnWkmppsS4thknX90WEuA3jda3vP3+P1PcLiv4CSAxYfzOz8seAgSz+gpxZnbtCXNCj
ozPDFYqNjdMTCzBqFiwJKfHnsWNiQMYcuP/81ecXkmOYmLJ3r1LU9PvPLwGceM64gPRUJBHo/O8f
TLAp6PkPqxC+gVkX3joJreewteJHzGFQrTKePFnAB6QtskXNhDIK2foQN7uW7cg+6GgyVwW79iLI
E33/xxfbB9dsiXZYRbh3DpqofxPh/r8o4R9ECabrzCPl/1uUcImKX3/8165J3/Jf/6xm+P0f/qFM
MEwkj47l+LN/dTaP/Y8ywfjF8xm1ML1mOuGiPvjd9Yr6gH9hMOH2GOSjAPqTMMH4xRC2Tn4Isn37
PxIluH8b+TDlg0Ns8R54X7/JNv804KpqesVQ/MlzcwksNcPo27iPHP06cojb6EFxrpv5eGrVHZkR
yCR7f3DWBaqt2sfq06bkdbOmZWev6q5eMXFksu/efDDjrvYaRNk2O7+Ub7R1ji7w6R54vpccI/Sp
TXGy7Pipyt0TXqqSKcCAhZacen8+zhUerI5gujA18fZG+aR6sc443y8nbJk0IcNtmKXYu5AqgYhT
C9NKSbsnGIrOu35rp6Nbe4QXDq3OYIWGHYMXDP80uRAE0Ym1P1SlH3LtWyGjYZFGQKYS5wQRF5Ex
dUaugFgliLGKDpNkbiYfCX4dUOvuqUzZuszBOIPT2yrh/tqN7rL2Mxbqpjfpyoutb2VHk+gLycnO
0vpNVbdXJXjtpFn6bvajZ+SjVfWK/sWP0V66lqIeo+6yYUW7sfbsOmSoBGZ3lEFxIKKGcOJBW+Y5
4CydwlKlxyIXGKAwNNqg3SuE9/14jmuXqDX9EOvTofD1sx/ot0izMf2O54B0st5co1/A7sdEWoKo
bpjJOekRsOWHwcHD12KoaXhSvPZqRva9leGKDDBiK93CO7nWsMkGeXRk8mbY02Hs+TElri8EZZGO
BSzc+RKuPSg8YcojE6KzSMZD4gAIYlbd+/G+TrRFNyVH1CPcFfGxJFE3JQKG1pgC9B4X6O7SfmMr
ydrun3rCCwrXuVdM0F1tPOuTc1Tjq55SMPoi+rBwlkAVZKOxo12ACj2oiPTKQzxDsN5A8amF5Rnb
llcuGnKN0oHDqiqXhrI4xqdvoZ0+hj0nKONcRvYWP+4+yRu4wuFer+VxvsJG0NPtw3w5ye9Cph92
GH1UarjMH2OpTbeK474rpitRJ7XU30edGHIEs3jvaJpwOPSwgudyhyEUAyHzphzPdV30h8mhSx3S
8mgsfw818jxMzrYd4z2NCmnYp2KCygJzUJTDwYjENgxHDMXpByw+mm4DYVgDmQVCHi17us335FTZ
W52OqLBj8niGd680j3RaBzlcnWi89KW4R5bcQzeaA8MIFUjePl8DqwDHT+vcxDjv+plLUlGFNR5D
1nzYhEP65urDAYHLCtj/PnLzJch/ghKPhSL/HBQnkSp3u00+atmwSKh15iZ7fUyPGpZTi+c8G+Mt
QXPLoh5vAyGoGTK/IZnO8SSPslfrKuFe1epniTooGTbUYxeRttday47dvBx434dogjLdXnomHOFw
gZx3q530rem++qPaq366udV0m69gq48HLZVHSKRv8wcz349G2F/cmENAgTV/hBRogP6k6zj/SPjZ
yBQB9+SKrW1yabRqOqNWOisT4FG4NodsF1o1369e4p+jq+yugDfTNrbvDQ1hH6gvp5PvmAamiDUh
EO0zswyYP/FRMpqZ31uKlJLehrrG5HYmk7lJkvyYzH5PpqoHxwazEvCstxnT0IZRvyBpPr73HdkZ
8XDFZ7eebya/atZVbN4CRa5ydlN8Ulbn3odZF8kR8qaTv6n5z2HZrGs72Wvo0wuL/K18OrsQKyN7
uKL4XKp8xcj6rLXjzU36jZdzog+K+M0LtdfOD58em8E+iVp/j2roPQGeavQxDxYuWssd3kk6eMlt
5tV2wjR1PJgt6dvczBrpcmrcF6FzQoRRauegLx6tgvDQ3lgTToDlHfux52Cz6K6c1lDSMs+af2kj
3p4O1ncnkU96kexVbW0rMz1mFe994PEYwTPVfNJOysziW2PVX9oWpnuprvAD11PqAmkaDhMPwvx/
UqbWBW1Si9trcBjDhsahwtqLqe08cG/Wor1WVH10D8tNEE2r2qW9xGKFWhEZsUF+iwrTveF2FMzt
VRBbFELERkB/Vcl0M5Ls7TMOJbi12XC1Ak7ksRjezegHcZK7cHBO8yM5rwm6756ihGvHQ8Rwge3K
QNvQhd69bUsmaDk7jS/uVWszd6Fo7nR1cQTPPAvVQnbnSCVvitdIc1Y3vz1GgzsnMTg8atlb4vc8
H9FjHWHtlMfMdE+fTxzeMQNWHvwn8Y0MqpORk95Mn/hLF4OVc5DbkiBsvUwmPomQY8R+AKs6x9pt
0yEMHgi2fPWS6m30ieu1E+M9CZ0QAJ+NMSQoH0FMDlCZnH3CEotqeUxX8TjSGRuA87iAwkL1ksbT
uE06wnciUmzTVt45y599qLGHscgOymi+WQAccVcBWqd0ZtOjFwNhOlbaQ25D6RIgFHepfv2jPf2p
mvvsO37+t3GKx02fqV3rOk9xlJjrKXEAxgWx2H/+6vMLBfDvvxVzF5ywmTxr9r7XNgAI6ECjQHml
azcsO0s9uu0M1/AZEaZaGjDfjmKLxO/J2H9+6UdoclkiFJYP+xVWHK3jljA4L18TDPrKcQH6hgp6
YHNliN1MwnbqgDfq8Q3fX7QbQQt6KCgIWyTbWTlrw4N3lnfkJZLhQaxC3zaA4wlB1+5e8+EgNpZD
uhpzMLrEWcGdh0kxgu4aCanQSA9dEag4g0O15lCOBbzC+UtrQi7kzU3byW1OblQP5BpxelVo6iIC
zVItOucF2XLUXxCT/NR+m2yUeOwCqyry3mooeKuq7QAG5O23eCCsQUsi5m8+QXIuYDSHblKRipsz
uAxJIaAw33Ykyw3tScXwIcy5safEfCdnkRmHfWLGrrCV6bScvC2InXtboq6beMzpMx1MHoF8bC+Z
P11C3GE8bCvifTk/2t7XlJbul9lkwmJjFA3oWyBQJhqdUbp3DDUnO+uvZj1eGT+dUgdVT+BtaHq8
xWKr9fVBOPKfTIj633UwvuvbvkBp6s58BwTEfwZq5GapBiLicgCJ1Ml5huapShgzKZ5uBlfOQpP6
oUiJdDaiHsPrgGeuKXdkEzyb/kO6FBMIJRYjVMCHVjinVnh00m/EAz2AdMdtMd267txkwyXSwsfG
M7F2JV99fJtlrigc9VNixa+jJ98Sk+/vmiyPPcYZEROgQXma2y3efXuXVGxUHesLn1luyH1bD5c2
sE+jS7kyde9FwNRXbw6k372jbn9DXvLmWsVRlLzS6O01wRzCHTYGWyA1ZqANFx8blNG2y9Ye1lnx
bV5KXXJFam3Y2JMiZno6NBYIF7u7zLWbUw63KtLPLENDLxA8kf4S8fTIbhmy5ID4O+XIbo12L+rm
koGCGVu8U2O1spt5Y7XuPrniDr0eJ2CMVPQ3h3w1Bj3y6FnghCkklfdd2tqFO0z9g0gVlNBPcifq
PX/+H/59zl8/Xeae5IOUEUK+pSewbHwMEQgCFi7myHkHs9RwRpgWlOHhT4fG8296qj/zWn5z+v5V
Z+V7pm4h+cPnigzyJ8VfJQg/M8mI3qrIvmV1egSgc2T8AOhkBTFzU2CjpDm/nKs8mXTLwBLbmlyc
EvvFXIeblIlADxbthOG+pbCiapYU3zgmHtyK6+l8d9juBXS63MH/SDnvDud5D86ldwdHtO6rZD8X
HH18bDVt03TOhnxAt+epTX17G2SwBAPnFJG7IShBk3GepKZH6By3rJD7hJsuySl0CcOoGWa11apJ
YO36oL5lfwlFjvj6UFTTu+mCD8+5mol4dECfdkoec4tdI5ku8GkOmUthL6gMgG68zT+zNem3ydBv
yaQfq5brIr9rbnocBYsT/1bGagU6lQzUZjXU6R73yMEd9IPitm9YX5mntjS+CCL1gEpTtfLEdt59
3kdD+uQqipbKEidAwB/zpu11w5ecILxfiwozO65zQ5HQ3n/UabJWPapGMB6gKumq6ysrAAYoNczl
zNiGE355VrBCP092/jbpnHz7EQpZgBJZ9JjIKlApqQ8OLmC2kO5HnRQuTz+WjErHxD21g3xDenua
z1YGVeVcEzGoXmujIHqtXdqCMwY/NIKLqymNc6XF8HCp+ZL2YvChxjwbfQftNRjP8+9LE5pIu4gp
auo2PuYcerrBOUbNnLQyDUTuNg9FgHhLpQKWojzO9V/h9ldM+F9g2X8utWN79cb+3SiS54kSwmj1
Z20/FywtRzk9SI4mB1xjSt5EnByNvL0GXvQmBO+K7jYT3J7G/ojlmuQZYAm2bd/nehCl2prp7xKl
8z0VnBPT+Khn3aWMnpPKeQxtvldKNF4q7kkYrYrAXBlyeu+i9mIV9rbLs71G/mjkU+36NelPRIi5
xGkAIKYiVCqlCK4g7m09CvcSVsrnDc/RnEgDfLZ4BXo+T1YvMQ/OybmZ94y0dE8+7ncqXbqD/W4+
euVCXeYjWUeCah6+6/O4Yr7h5jNCUgruaSK/m4qaYsg4KLMJNm53Y1ZBJ3EKVwx/0ch1m67ibMRy
PFezUxn8+PfLh2H9TULNEMh0sdbqtsMi8rPhA6t+UpnCzraNO77nDR/kRDRe8EI1xrbcCrxnQ3fx
2uyRYptOQj+DspfzCWm+sZoI0run2H6Vz0Gm6NNLKu3PZfvzG7jm9yoZ37s6/kBP8554yBHtgRDh
+Bll7FKf1a1kV9WPVC39qnmSGlpR3OoPQwzDV3TsOYh6xUpPQRgM7bi1YFqAZmrPmVuR4YreRLdx
jMXedMyL+G7MtY4z8ZhA4q3Xhlm9lTVjRli3pNsa6ZXoUrVQBRW4jkh9ccpZah8chAGDCayKxF2f
sxiawhue56jrPsBrlw8FD/i8vkSTtStI3utL4D6s6o5Qh5XJ4jSvOc8hEy29gmdbR2+6J/de198s
fbgQwbNVJWEgBoEO9Wrew9NYsQ43/83dufW2bSxx/KsEfbdAcnnbh1PgxLEt27HjOq7jnheDURSJ
EkVJpKjbp+9vuZQjUkqcdvNAHLZA0dgZksPZuc9/zpn0pKy0vVYqkCbQG4lEqvOXB/KjLT4uib6T
kXWnqC2G8c3AWV+sVvHV+MNJFpxNiVyVVIwD91YRocT9LiMISpmSPyHoBUPjajFbgXKwfAAxv+tN
N73NhAcgupxs6FGS9nk3my3u5bS4t97HczYA2JvVBVsaUEsz2uLzr8mieBD++k4d6EVAHusV8TtM
ItItJkPfDdkz7QW2mn3aSyLGIzpHRqvxtFsE46/z8eWKT5SiR57DNSsBT9kefz0ny7QO5mev3PmI
W+ZIcqvMDliuHfoNsyndVZH6m4B12QP7bqMghjcJm5zf+ROiL9JAMWjG64TCNUhsyiS+cntywU13
gdGaEOhBi94ZZnLqL74KVAMRS2O6zgJXikhMeToniLS00BqrexZvUsu+XNBIyVhm5hLzkfYbjjYX
rzzIwZxCKAWTAqA64L6o/9YfZCBSkKTy57SrXGN11D3yNoDYAPryYTMjbZIs7gP2w4VzZhZYLa+k
S7lcykVMEtJ50u3GqYvr9+nHT6Yy2IcskvQkBYHt2bRw1Z+MTV+r7WgTpl022Kja2rWgfe8kp6C8
XuHWsXLzzB0Xn0vnf5aTvUw2PfJUD4OcfSijyJLrnhgSHpXJs9Db3g0uHP+EGtj2cUFgL0Yc/A1J
GjJfdIBeKF9HJWh8uboYj7wu8N9gZgCrtCCOSNb3bMu4CidYaMGx41usBiHruecUCZf3oyKj/eqJ
mVSgs/B4wuIiLTYXWZjfM1vbTRbe6ZhllLZCW1g+nys/yhrkZ3PcsPVk8AiqUm+8tT75a/dWbsRp
ILK70C7un2eTr3NZQJ4NatRniPAZTwqoyCM1wDHT+p+QHafddvy2WC0fhiyGe+WEHhMPl+4Dz/YZ
ZHSaMz1OwkLFqYMLNnTyc+WgFDK5miSfy7zj+tFeZJc//uxMCBz57i7Yn9Q0Qrza5lAPWC0hmXtO
pnLH8mT0cTShwVawoY2+X9IC51jmaLPG5mzBn7OK5QPFgKu5y0QUqjhZepf2lkp6eplOb7Z4BlIW
p2sn/cAKXoTBIl2XLDd3AuCKjD4aOhJLgBCfhcFsGaeAl77fEi2yS/pa0V2Fs3P6GOkf7Lqk51TO
lG3OV3I4ubKd9bVcsR6OCGmpFuZ62ZkcDRkt+J/q8lEOA9WPC+WPpzFgUPnncIgHaNMnJ/1g9m5t
053Ceu+Y+S0gUmgtHtmsnHDZCkA378CZnRVZUiBFzzc0OLGq83ncAz2UCjNe3Hx2NikGH+jkfmT6
+SGOi9MlCWryk+LJScgdZtOzxBN/sYaOECCOVEpPWYORl9xONvmnrMAsOySr0piCxvB+jhGNqSMM
LpfwWLlRY2tyMwzdJwe3abW8mrib92u6AE4cpgIGHqtli/PNLIns5Jn5CBxhQAlFd7jxuhu09nIR
PvlL+04lw8nnXG/OTjiuTK6VWeSp33WKLWp3eDVP/1g7hPS8x8kKK+gPbtmxdaqsYGAvr1eh1XsO
3dvAftX4HInYmOwNZWBbIQhKzcBpG5xM5+6JSCnj2qcq4U23+pP9GDzPPqlXTn3g5F7Rtse0vmeR
kAuBypJeExc5Y01SgNOKsh2Trs5J2xP/vHJ+So+tERDSVeu4jODZjnRC9RD7NnU4Hy8Sy0ppoFwC
be/llLiS7UNGZ8N8IE8DCmV/jK35/ZYm1U1I5GNb1/mQlgxykCxDZ4WvfxYLyTppOu1weOWJczsm
Kbx03KcARRikydVoyN+hgyUfjT6HPrdhyOqGfU5XLmAVShGPJ+vHYuA8Lkeo6ixjFt/ZEnJObnJf
0iCKM873L57HkQNo3WKxuGaAG3wUEgSC5ebSvR3jIq8FCcs8vfGC++1q3fVIA6uH9PC4575/uxE+
fUFvEZmzZTj7c0b9JZRvAfi6G4vRjVwVD3ZAn8xkfR2yNyXNxM2QCj1YC9fKeVMOlcW29bGXvUc8
rreDD3SB4ZJTTXEywjFqn2/X9DFT4J+DaZ+eFWsSU7iuXz3MBR2YNyryWa7HVw6d6wlfMmShhXL9
1e2sDEWzHHlPqV88THKivXlAVGOdqghIslnthGdh/e+D0uDKfyzF4P+m7r6HSH2AM63hsisU6hJd
/4Gleot4sdlDqv6pX9oHmz4kVEFN60p+b1qkCwWDPYinaa0g73KAanX8klL5KD+ikEQ8cfEF5AIh
Ox5+ZkCE9dubZJoOqj8/kRIEATDKsKxl5kgSnHGnPd4cPvQhTve/+53ao38XWwF/8KCN4Tuv36Dx
7fVdu0PrAjAGoX5JiY+xzwXQFzwFfota1L8All27uEB0jPH4GRn4LhNE0HE812c4WpJo4yIe2WcC
M64d3w6cABhzzYW2McEGm5SkphEXnLADhhcj/AJ+7r9+6HTcMBDM+QjNntbJgHDBdjd8fRSBcAR7
CPbO+z4XbJujEoQO2Kf6Vm3SBMK3kVmjzy+8jge4beAJ60Xf7b9/IDugvLlUt2CRurS8tYgLQtA/
ZcoF0GaItt2QE1VeDVWAVRBCkBQIHM0l9GW79KHwaTg35ULY8V0HmAJ81PLC9u3LQmihD0VALaXi
Uus0AvCrvumJoFdPCulQTCYPpC7ecp8LgYftRF34tqu51Dq9QOLIWC2yi0PSTA4esGZC40DgHnXA
UAqF3zoZEJ4w9o9wDbCI0qKbU79+UwY4KSgDtopU7NEKqEVa0QGKmASmkW1wrY5rex5QnyRD1dXg
Ah5CYEnSQU7lH2mPrE1cIEtp6iCJsCNIhIekpDUXILivDyR+EkhgPnxoqT6g/G0qCjBBWrxmAPbZ
MdMQBAp4zSGHUgUMrTsQCvrNlAvAy+FzEhSJb8Hhvij4skNfuO2y2khzSYepbToQoOVpja2XY6ml
Uv84eLTocidsqhzCg7gJWQDoiCQeyqG8WucsYblDHdcbcIGWflqBQBk4biKkIMNgWaToq5+3zk1w
LOI7QxOh9ILnBJyHulIMfEwDFpRRBC0DrXMTVJXvJ7NI388gODjModJ6x7ViCFKlqxAiwTQsr/Zx
gR4407ABN4HUNkGY9+2872vFkBCSyRfsY6U1W+cmYNhNlaLAF8IyOKzUfvnUNSb4HeyPiikqUWkf
E6R5GO12OPLA2e1Co0YAWSZTVE6RvYMll3Ss1iL7iKCGxg6j7JBSpMO0Og4qUdkQBThEclUqA8HV
Pi/BCX0tnwb2kRQyqVMBjqt+y6bbLDuhbSnFWenG1nmMDnlfU1lwfTxGySDo7i0bcbR0OzimgjSu
vlOLjgL6WgEImkWQARGkAhwMA+0GNBWCY3XYwYwRqoKr1ikEIWi0MOQCOVYwRyXphG851IZCoM2P
WsTOdrROFsgmSGMLScaIwhous9YHzXKLJOfCdiBwQitZaaGFpBZiKgtWh6Z0CxQTKO0LgVSzw+AP
OQwllFf7rAIFMdO8osvCYHDZJDlm/ZY4n/tcCL1OQCUCCah+3sKoyXNNhYAUM3VF4gLetbwaVoHy
q29RnxZVfNYiq6DCWcMj4GPzGLqxiQaOegask+6oDlTkQDO6Ra9PUlU1xxkZRVVyxObhFhz/+rbt
d3zSrqoqu5OOdhWbyHGplU9mXAgpL7v4f6SJdm+5rwkkadeQVgz4/eI6tI0L+C2mXMDokT5hWfqh
ImSJo5pOA6hZXe0zB0pPG76+Kzp+SCWNIoIWgoZRVH0oBBBUYr6pinYJAc6Kcf5EvSTqkObzoych
ILVAOzhV2faFSMJWCwCMFIFKH1FSVvgn+vUbgWLgqgYMzwEiRV+tOwmC7ez6oQzCZd5SAMkuSCDp
q+EYSYRA7Z2Rbe3GAcHG2CbgHap8gFC+gboaSlGV2gQrR1jho0WldQeCXhTb2CYIam0kzgEMOqoU
acNQdWl6VdrqIysuGGtFl29NLQ39r2WhmTqwrA7eGF5UVe1vk5foYtNM1SJSIMCLUjBT+qorBOoX
pE4QAqHv1KbXF+UqdSOrIPj8DtlD263Shw3PwLb8DkMCGI6wfe9vs/7M8POregIdXRi+6us3k8j0
plLLpT+n6kBpX6BsM8hhyAWXtgLcIltSQiuvAymADYSSDnOy5a1adAoYl1LN5UanoOxARgos1dC1
Hx1hA1XgoNqPNGdadwhsl+S/4euTLRIA2QVUF/UpaPgDIOpxCuhe5Ri07fODxGdqAkgUkCgk/NmF
wA0dQCcicSPTY3bVedQ+d8hnlthUCOjHlCAt+t9xCikiYQhVRsmqXOe2iYJDc65xfEAlhRZlrB1R
Qnk1FALuEKkC6ki7MKltXCC6rYpcRlGSRQsa/zQMATGyj4iAulmx5x8chZ+wGS+TTafDOPlSDj7F
/fzY6NP3fmE39nT482rq5/LLf35jQPAFALT8RTUHpe/dL4et1P//XmtHKSeT9n64m1Ta/+vVCx7e
+uhD7f6wG/ezKOsNN+XrbqrHvI0mjE/9N4k+R5NofyaLWIVv8u1JDrbDvhjCVwjn4wZdlXA2ppvF
22laJ1z2O5gTHkdpHuW7R1SfUUfCppRPowQEjiyNa0+t556MabPwNYu+TPefWneNm1NO035vEfeK
RY14mSYzJf6un0SrKOvvU9Z21phytcT4zfTrG6DPisnnOtt1C63pXc7hevyl9j2rES5Tyhf9aTao
P3LV4GZKuQvH43if45Vja0r48ks0rAlg5TEa002SGFyZ+onUbW7GpNMvcdTQIrphyJjydFUXC92h
akr2+lA36dKNMWEIFL3xpiYXqo9j9wd6grdmqvb8wB+ZgPfTIs4P2MzQ/C8wLzdRnNa0R9UVbsqO
myjbHKCG6/Zac9J5HvXYP99fLGoy7bDE/FewJO4N40FUn6/WlX7jR4+xBfl0UZPsqqvKnDZ7N/h3
NqvpJkenXn4F9SnrpHbSXDpnepbEmDSoCQ0d4uhMiSnl2/7nLGp4T7STqE4+c9LLqG63qkK4OeHV
m240meXDuG7Woa+qi7+C/lU/y/s1TcWYoCpb/QriN/113KuZMYiroexfQfyvaTbeUSpFUI83GpOe
Zovhm1PwibCU9cOpJ4p/zQ3eRePm2deBsCn5D8O4znE962ZMdpzgkdSjmqrxzZh01h80ISzKEoEp
4bt+mubsXokaYYKj53xMyb+2EeMlKP130d7HafEdQazqaKbPr29wKIhVgcqU/APc7+d5v+ZSVB2j
5rTX9aiymnM3pfvnIhru65QKRMGU7GM/m2DZapR1wseYckxk0xDvasbXlPSnCLuTDhb1o1k1PhsT
7+eLN4/HHl6P6hvTj/PelL1gNc+takUwpg2EO4ypfU2dyv0x5WOZphfwnMP80w4459hfqyfX1G/0
kn6U/f43AAAA//8=</cx:binary>
              </cx:geoCache>
            </cx:geography>
          </cx:layoutPr>
        </cx:series>
      </cx:plotAreaRegion>
    </cx:plotArea>
    <cx:legend pos="r" align="min" overlay="0"/>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1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12.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13.xml><?xml version="1.0" encoding="utf-8"?>
<cs:chartStyle xmlns:cs="http://schemas.microsoft.com/office/drawing/2012/chartStyle" xmlns:a="http://schemas.openxmlformats.org/drawingml/2006/main" id="494">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85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3175">
        <a:solidFill>
          <a:schemeClr val="bg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6.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7.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8.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9.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1A59E-9645-53A6-48A2-6272929E1C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043DE70-B0E6-6B37-DE63-B25BED15AE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C17AD7D-5EE0-DD1F-E9AD-6D6950A4ADCD}"/>
              </a:ext>
            </a:extLst>
          </p:cNvPr>
          <p:cNvSpPr>
            <a:spLocks noGrp="1"/>
          </p:cNvSpPr>
          <p:nvPr>
            <p:ph type="dt" sz="half" idx="10"/>
          </p:nvPr>
        </p:nvSpPr>
        <p:spPr/>
        <p:txBody>
          <a:bodyPr/>
          <a:lstStyle/>
          <a:p>
            <a:fld id="{0609278A-647E-4783-86D5-A978C66665C0}" type="datetimeFigureOut">
              <a:rPr lang="en-IN" smtClean="0"/>
              <a:t>25-02-2024</a:t>
            </a:fld>
            <a:endParaRPr lang="en-IN"/>
          </a:p>
        </p:txBody>
      </p:sp>
      <p:sp>
        <p:nvSpPr>
          <p:cNvPr id="5" name="Footer Placeholder 4">
            <a:extLst>
              <a:ext uri="{FF2B5EF4-FFF2-40B4-BE49-F238E27FC236}">
                <a16:creationId xmlns:a16="http://schemas.microsoft.com/office/drawing/2014/main" id="{EFD006C4-69AD-A298-A002-0C1329D053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967FC9-E06C-BBBE-F7B9-FBE25E9EDDBC}"/>
              </a:ext>
            </a:extLst>
          </p:cNvPr>
          <p:cNvSpPr>
            <a:spLocks noGrp="1"/>
          </p:cNvSpPr>
          <p:nvPr>
            <p:ph type="sldNum" sz="quarter" idx="12"/>
          </p:nvPr>
        </p:nvSpPr>
        <p:spPr/>
        <p:txBody>
          <a:bodyPr/>
          <a:lstStyle/>
          <a:p>
            <a:fld id="{BE5C6848-2946-456F-A4B1-C72D10B45B44}" type="slidenum">
              <a:rPr lang="en-IN" smtClean="0"/>
              <a:t>‹#›</a:t>
            </a:fld>
            <a:endParaRPr lang="en-IN"/>
          </a:p>
        </p:txBody>
      </p:sp>
    </p:spTree>
    <p:extLst>
      <p:ext uri="{BB962C8B-B14F-4D97-AF65-F5344CB8AC3E}">
        <p14:creationId xmlns:p14="http://schemas.microsoft.com/office/powerpoint/2010/main" val="3178595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E3A7A-EB8F-FAFE-E2A8-26BD25EF6A7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57DB433-16F3-5FF4-A4F9-CCAFDE5D6D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F88E5E-EA47-5D59-7AE0-BE9A624D731E}"/>
              </a:ext>
            </a:extLst>
          </p:cNvPr>
          <p:cNvSpPr>
            <a:spLocks noGrp="1"/>
          </p:cNvSpPr>
          <p:nvPr>
            <p:ph type="dt" sz="half" idx="10"/>
          </p:nvPr>
        </p:nvSpPr>
        <p:spPr/>
        <p:txBody>
          <a:bodyPr/>
          <a:lstStyle/>
          <a:p>
            <a:fld id="{0609278A-647E-4783-86D5-A978C66665C0}" type="datetimeFigureOut">
              <a:rPr lang="en-IN" smtClean="0"/>
              <a:t>25-02-2024</a:t>
            </a:fld>
            <a:endParaRPr lang="en-IN"/>
          </a:p>
        </p:txBody>
      </p:sp>
      <p:sp>
        <p:nvSpPr>
          <p:cNvPr id="5" name="Footer Placeholder 4">
            <a:extLst>
              <a:ext uri="{FF2B5EF4-FFF2-40B4-BE49-F238E27FC236}">
                <a16:creationId xmlns:a16="http://schemas.microsoft.com/office/drawing/2014/main" id="{F0C2B3B4-03A3-9CC4-A110-F5D0A0BF22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FD6499-B942-C187-1368-AA6E2F1EDD2C}"/>
              </a:ext>
            </a:extLst>
          </p:cNvPr>
          <p:cNvSpPr>
            <a:spLocks noGrp="1"/>
          </p:cNvSpPr>
          <p:nvPr>
            <p:ph type="sldNum" sz="quarter" idx="12"/>
          </p:nvPr>
        </p:nvSpPr>
        <p:spPr/>
        <p:txBody>
          <a:bodyPr/>
          <a:lstStyle/>
          <a:p>
            <a:fld id="{BE5C6848-2946-456F-A4B1-C72D10B45B44}" type="slidenum">
              <a:rPr lang="en-IN" smtClean="0"/>
              <a:t>‹#›</a:t>
            </a:fld>
            <a:endParaRPr lang="en-IN"/>
          </a:p>
        </p:txBody>
      </p:sp>
    </p:spTree>
    <p:extLst>
      <p:ext uri="{BB962C8B-B14F-4D97-AF65-F5344CB8AC3E}">
        <p14:creationId xmlns:p14="http://schemas.microsoft.com/office/powerpoint/2010/main" val="784323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752C3C-71B8-F051-C5D5-7F39DAB76ED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5991863-94F4-A114-DE58-DCC0309245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8BC64B-8899-BF11-4067-86EB24E2FF4D}"/>
              </a:ext>
            </a:extLst>
          </p:cNvPr>
          <p:cNvSpPr>
            <a:spLocks noGrp="1"/>
          </p:cNvSpPr>
          <p:nvPr>
            <p:ph type="dt" sz="half" idx="10"/>
          </p:nvPr>
        </p:nvSpPr>
        <p:spPr/>
        <p:txBody>
          <a:bodyPr/>
          <a:lstStyle/>
          <a:p>
            <a:fld id="{0609278A-647E-4783-86D5-A978C66665C0}" type="datetimeFigureOut">
              <a:rPr lang="en-IN" smtClean="0"/>
              <a:t>25-02-2024</a:t>
            </a:fld>
            <a:endParaRPr lang="en-IN"/>
          </a:p>
        </p:txBody>
      </p:sp>
      <p:sp>
        <p:nvSpPr>
          <p:cNvPr id="5" name="Footer Placeholder 4">
            <a:extLst>
              <a:ext uri="{FF2B5EF4-FFF2-40B4-BE49-F238E27FC236}">
                <a16:creationId xmlns:a16="http://schemas.microsoft.com/office/drawing/2014/main" id="{24A10C7D-4F33-7D9B-C6BF-0E081F2B76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061814-89F7-5A2C-F713-5E1B6F5FA4B9}"/>
              </a:ext>
            </a:extLst>
          </p:cNvPr>
          <p:cNvSpPr>
            <a:spLocks noGrp="1"/>
          </p:cNvSpPr>
          <p:nvPr>
            <p:ph type="sldNum" sz="quarter" idx="12"/>
          </p:nvPr>
        </p:nvSpPr>
        <p:spPr/>
        <p:txBody>
          <a:bodyPr/>
          <a:lstStyle/>
          <a:p>
            <a:fld id="{BE5C6848-2946-456F-A4B1-C72D10B45B44}" type="slidenum">
              <a:rPr lang="en-IN" smtClean="0"/>
              <a:t>‹#›</a:t>
            </a:fld>
            <a:endParaRPr lang="en-IN"/>
          </a:p>
        </p:txBody>
      </p:sp>
    </p:spTree>
    <p:extLst>
      <p:ext uri="{BB962C8B-B14F-4D97-AF65-F5344CB8AC3E}">
        <p14:creationId xmlns:p14="http://schemas.microsoft.com/office/powerpoint/2010/main" val="792470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80902-D13F-A7E7-4214-89F83200F71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9F420A3-3574-2DB4-A6EC-331F13B1F0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84DCE9-AAD3-60E1-403B-73695D8B122B}"/>
              </a:ext>
            </a:extLst>
          </p:cNvPr>
          <p:cNvSpPr>
            <a:spLocks noGrp="1"/>
          </p:cNvSpPr>
          <p:nvPr>
            <p:ph type="dt" sz="half" idx="10"/>
          </p:nvPr>
        </p:nvSpPr>
        <p:spPr/>
        <p:txBody>
          <a:bodyPr/>
          <a:lstStyle/>
          <a:p>
            <a:fld id="{0609278A-647E-4783-86D5-A978C66665C0}" type="datetimeFigureOut">
              <a:rPr lang="en-IN" smtClean="0"/>
              <a:t>25-02-2024</a:t>
            </a:fld>
            <a:endParaRPr lang="en-IN"/>
          </a:p>
        </p:txBody>
      </p:sp>
      <p:sp>
        <p:nvSpPr>
          <p:cNvPr id="5" name="Footer Placeholder 4">
            <a:extLst>
              <a:ext uri="{FF2B5EF4-FFF2-40B4-BE49-F238E27FC236}">
                <a16:creationId xmlns:a16="http://schemas.microsoft.com/office/drawing/2014/main" id="{83AC1D64-2EA6-60C4-5A4A-0390073F18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B12847-EA4C-2496-5BF8-4FAC262EF662}"/>
              </a:ext>
            </a:extLst>
          </p:cNvPr>
          <p:cNvSpPr>
            <a:spLocks noGrp="1"/>
          </p:cNvSpPr>
          <p:nvPr>
            <p:ph type="sldNum" sz="quarter" idx="12"/>
          </p:nvPr>
        </p:nvSpPr>
        <p:spPr/>
        <p:txBody>
          <a:bodyPr/>
          <a:lstStyle/>
          <a:p>
            <a:fld id="{BE5C6848-2946-456F-A4B1-C72D10B45B44}" type="slidenum">
              <a:rPr lang="en-IN" smtClean="0"/>
              <a:t>‹#›</a:t>
            </a:fld>
            <a:endParaRPr lang="en-IN"/>
          </a:p>
        </p:txBody>
      </p:sp>
    </p:spTree>
    <p:extLst>
      <p:ext uri="{BB962C8B-B14F-4D97-AF65-F5344CB8AC3E}">
        <p14:creationId xmlns:p14="http://schemas.microsoft.com/office/powerpoint/2010/main" val="2110205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C692B-3785-98C5-720C-AE1588D34B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4E673A3-CC82-DFF3-C087-5E5E49F8D4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1FC0A1-29BC-97AC-B38F-5C934C387124}"/>
              </a:ext>
            </a:extLst>
          </p:cNvPr>
          <p:cNvSpPr>
            <a:spLocks noGrp="1"/>
          </p:cNvSpPr>
          <p:nvPr>
            <p:ph type="dt" sz="half" idx="10"/>
          </p:nvPr>
        </p:nvSpPr>
        <p:spPr/>
        <p:txBody>
          <a:bodyPr/>
          <a:lstStyle/>
          <a:p>
            <a:fld id="{0609278A-647E-4783-86D5-A978C66665C0}" type="datetimeFigureOut">
              <a:rPr lang="en-IN" smtClean="0"/>
              <a:t>25-02-2024</a:t>
            </a:fld>
            <a:endParaRPr lang="en-IN"/>
          </a:p>
        </p:txBody>
      </p:sp>
      <p:sp>
        <p:nvSpPr>
          <p:cNvPr id="5" name="Footer Placeholder 4">
            <a:extLst>
              <a:ext uri="{FF2B5EF4-FFF2-40B4-BE49-F238E27FC236}">
                <a16:creationId xmlns:a16="http://schemas.microsoft.com/office/drawing/2014/main" id="{D9256048-049A-9A36-F699-49AE36D75A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B2A1CA-2906-379D-D83D-19176A22892B}"/>
              </a:ext>
            </a:extLst>
          </p:cNvPr>
          <p:cNvSpPr>
            <a:spLocks noGrp="1"/>
          </p:cNvSpPr>
          <p:nvPr>
            <p:ph type="sldNum" sz="quarter" idx="12"/>
          </p:nvPr>
        </p:nvSpPr>
        <p:spPr/>
        <p:txBody>
          <a:bodyPr/>
          <a:lstStyle/>
          <a:p>
            <a:fld id="{BE5C6848-2946-456F-A4B1-C72D10B45B44}" type="slidenum">
              <a:rPr lang="en-IN" smtClean="0"/>
              <a:t>‹#›</a:t>
            </a:fld>
            <a:endParaRPr lang="en-IN"/>
          </a:p>
        </p:txBody>
      </p:sp>
    </p:spTree>
    <p:extLst>
      <p:ext uri="{BB962C8B-B14F-4D97-AF65-F5344CB8AC3E}">
        <p14:creationId xmlns:p14="http://schemas.microsoft.com/office/powerpoint/2010/main" val="2361982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A2507-859E-BA04-4CFA-DAB3ADC77BE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98E48B4-2587-FD84-8296-36DBA7B51BF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B08F0D3-CBF1-F1F5-3C29-0D119293BF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9C497CF-3FB8-70B8-0DE7-E59D060F38AC}"/>
              </a:ext>
            </a:extLst>
          </p:cNvPr>
          <p:cNvSpPr>
            <a:spLocks noGrp="1"/>
          </p:cNvSpPr>
          <p:nvPr>
            <p:ph type="dt" sz="half" idx="10"/>
          </p:nvPr>
        </p:nvSpPr>
        <p:spPr/>
        <p:txBody>
          <a:bodyPr/>
          <a:lstStyle/>
          <a:p>
            <a:fld id="{0609278A-647E-4783-86D5-A978C66665C0}" type="datetimeFigureOut">
              <a:rPr lang="en-IN" smtClean="0"/>
              <a:t>25-02-2024</a:t>
            </a:fld>
            <a:endParaRPr lang="en-IN"/>
          </a:p>
        </p:txBody>
      </p:sp>
      <p:sp>
        <p:nvSpPr>
          <p:cNvPr id="6" name="Footer Placeholder 5">
            <a:extLst>
              <a:ext uri="{FF2B5EF4-FFF2-40B4-BE49-F238E27FC236}">
                <a16:creationId xmlns:a16="http://schemas.microsoft.com/office/drawing/2014/main" id="{96224E01-54D6-5C8E-30AD-E1DD8EC535C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345B3F0-00C5-B4F7-2489-0BEEC4A44F85}"/>
              </a:ext>
            </a:extLst>
          </p:cNvPr>
          <p:cNvSpPr>
            <a:spLocks noGrp="1"/>
          </p:cNvSpPr>
          <p:nvPr>
            <p:ph type="sldNum" sz="quarter" idx="12"/>
          </p:nvPr>
        </p:nvSpPr>
        <p:spPr/>
        <p:txBody>
          <a:bodyPr/>
          <a:lstStyle/>
          <a:p>
            <a:fld id="{BE5C6848-2946-456F-A4B1-C72D10B45B44}" type="slidenum">
              <a:rPr lang="en-IN" smtClean="0"/>
              <a:t>‹#›</a:t>
            </a:fld>
            <a:endParaRPr lang="en-IN"/>
          </a:p>
        </p:txBody>
      </p:sp>
    </p:spTree>
    <p:extLst>
      <p:ext uri="{BB962C8B-B14F-4D97-AF65-F5344CB8AC3E}">
        <p14:creationId xmlns:p14="http://schemas.microsoft.com/office/powerpoint/2010/main" val="69911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F7B85-7546-EC1A-FF45-F5D70D6DC2A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D5BD630-D46B-98B9-571A-6CEEE1B8FA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29F0F8-8839-8705-DF3A-6FC7F27D7A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722F870-2FB5-2141-5E9F-C80EE14FCC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B3D92A0-D239-F7CD-7969-BDF8B6908E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CDD8EBE-F775-B030-B731-7C136B1B6762}"/>
              </a:ext>
            </a:extLst>
          </p:cNvPr>
          <p:cNvSpPr>
            <a:spLocks noGrp="1"/>
          </p:cNvSpPr>
          <p:nvPr>
            <p:ph type="dt" sz="half" idx="10"/>
          </p:nvPr>
        </p:nvSpPr>
        <p:spPr/>
        <p:txBody>
          <a:bodyPr/>
          <a:lstStyle/>
          <a:p>
            <a:fld id="{0609278A-647E-4783-86D5-A978C66665C0}" type="datetimeFigureOut">
              <a:rPr lang="en-IN" smtClean="0"/>
              <a:t>25-02-2024</a:t>
            </a:fld>
            <a:endParaRPr lang="en-IN"/>
          </a:p>
        </p:txBody>
      </p:sp>
      <p:sp>
        <p:nvSpPr>
          <p:cNvPr id="8" name="Footer Placeholder 7">
            <a:extLst>
              <a:ext uri="{FF2B5EF4-FFF2-40B4-BE49-F238E27FC236}">
                <a16:creationId xmlns:a16="http://schemas.microsoft.com/office/drawing/2014/main" id="{8C2C5CD3-270C-64BD-2F02-47081796780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B168DE9-8EE6-DAC8-0F43-0161C6572A55}"/>
              </a:ext>
            </a:extLst>
          </p:cNvPr>
          <p:cNvSpPr>
            <a:spLocks noGrp="1"/>
          </p:cNvSpPr>
          <p:nvPr>
            <p:ph type="sldNum" sz="quarter" idx="12"/>
          </p:nvPr>
        </p:nvSpPr>
        <p:spPr/>
        <p:txBody>
          <a:bodyPr/>
          <a:lstStyle/>
          <a:p>
            <a:fld id="{BE5C6848-2946-456F-A4B1-C72D10B45B44}" type="slidenum">
              <a:rPr lang="en-IN" smtClean="0"/>
              <a:t>‹#›</a:t>
            </a:fld>
            <a:endParaRPr lang="en-IN"/>
          </a:p>
        </p:txBody>
      </p:sp>
    </p:spTree>
    <p:extLst>
      <p:ext uri="{BB962C8B-B14F-4D97-AF65-F5344CB8AC3E}">
        <p14:creationId xmlns:p14="http://schemas.microsoft.com/office/powerpoint/2010/main" val="3888793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1FF9B-12E0-3BF4-D455-F475BC370C6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B529771-F292-39AD-1B52-643326007DB7}"/>
              </a:ext>
            </a:extLst>
          </p:cNvPr>
          <p:cNvSpPr>
            <a:spLocks noGrp="1"/>
          </p:cNvSpPr>
          <p:nvPr>
            <p:ph type="dt" sz="half" idx="10"/>
          </p:nvPr>
        </p:nvSpPr>
        <p:spPr/>
        <p:txBody>
          <a:bodyPr/>
          <a:lstStyle/>
          <a:p>
            <a:fld id="{0609278A-647E-4783-86D5-A978C66665C0}" type="datetimeFigureOut">
              <a:rPr lang="en-IN" smtClean="0"/>
              <a:t>25-02-2024</a:t>
            </a:fld>
            <a:endParaRPr lang="en-IN"/>
          </a:p>
        </p:txBody>
      </p:sp>
      <p:sp>
        <p:nvSpPr>
          <p:cNvPr id="4" name="Footer Placeholder 3">
            <a:extLst>
              <a:ext uri="{FF2B5EF4-FFF2-40B4-BE49-F238E27FC236}">
                <a16:creationId xmlns:a16="http://schemas.microsoft.com/office/drawing/2014/main" id="{561A1510-25AC-AE45-0B3F-DE72D99342A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13C27A9-1E37-0777-B8CB-B88603EB5710}"/>
              </a:ext>
            </a:extLst>
          </p:cNvPr>
          <p:cNvSpPr>
            <a:spLocks noGrp="1"/>
          </p:cNvSpPr>
          <p:nvPr>
            <p:ph type="sldNum" sz="quarter" idx="12"/>
          </p:nvPr>
        </p:nvSpPr>
        <p:spPr/>
        <p:txBody>
          <a:bodyPr/>
          <a:lstStyle/>
          <a:p>
            <a:fld id="{BE5C6848-2946-456F-A4B1-C72D10B45B44}" type="slidenum">
              <a:rPr lang="en-IN" smtClean="0"/>
              <a:t>‹#›</a:t>
            </a:fld>
            <a:endParaRPr lang="en-IN"/>
          </a:p>
        </p:txBody>
      </p:sp>
    </p:spTree>
    <p:extLst>
      <p:ext uri="{BB962C8B-B14F-4D97-AF65-F5344CB8AC3E}">
        <p14:creationId xmlns:p14="http://schemas.microsoft.com/office/powerpoint/2010/main" val="1803888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2F5648-4DE1-1768-9C9D-4C95026059EB}"/>
              </a:ext>
            </a:extLst>
          </p:cNvPr>
          <p:cNvSpPr>
            <a:spLocks noGrp="1"/>
          </p:cNvSpPr>
          <p:nvPr>
            <p:ph type="dt" sz="half" idx="10"/>
          </p:nvPr>
        </p:nvSpPr>
        <p:spPr/>
        <p:txBody>
          <a:bodyPr/>
          <a:lstStyle/>
          <a:p>
            <a:fld id="{0609278A-647E-4783-86D5-A978C66665C0}" type="datetimeFigureOut">
              <a:rPr lang="en-IN" smtClean="0"/>
              <a:t>25-02-2024</a:t>
            </a:fld>
            <a:endParaRPr lang="en-IN"/>
          </a:p>
        </p:txBody>
      </p:sp>
      <p:sp>
        <p:nvSpPr>
          <p:cNvPr id="3" name="Footer Placeholder 2">
            <a:extLst>
              <a:ext uri="{FF2B5EF4-FFF2-40B4-BE49-F238E27FC236}">
                <a16:creationId xmlns:a16="http://schemas.microsoft.com/office/drawing/2014/main" id="{513C2635-78AC-A382-6FF7-04342C9951D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E6EA4FE-214B-12CE-5BF1-E5C7E589570A}"/>
              </a:ext>
            </a:extLst>
          </p:cNvPr>
          <p:cNvSpPr>
            <a:spLocks noGrp="1"/>
          </p:cNvSpPr>
          <p:nvPr>
            <p:ph type="sldNum" sz="quarter" idx="12"/>
          </p:nvPr>
        </p:nvSpPr>
        <p:spPr/>
        <p:txBody>
          <a:bodyPr/>
          <a:lstStyle/>
          <a:p>
            <a:fld id="{BE5C6848-2946-456F-A4B1-C72D10B45B44}" type="slidenum">
              <a:rPr lang="en-IN" smtClean="0"/>
              <a:t>‹#›</a:t>
            </a:fld>
            <a:endParaRPr lang="en-IN"/>
          </a:p>
        </p:txBody>
      </p:sp>
    </p:spTree>
    <p:extLst>
      <p:ext uri="{BB962C8B-B14F-4D97-AF65-F5344CB8AC3E}">
        <p14:creationId xmlns:p14="http://schemas.microsoft.com/office/powerpoint/2010/main" val="362925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28F3A-3620-7A78-4E05-ED042B9C82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17B553B-C089-0CEC-C36A-C6B72DC71F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9CC858B-115B-791A-BE2A-1A6115D72F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D9C970-18E7-3AB4-6E97-834E47D3F458}"/>
              </a:ext>
            </a:extLst>
          </p:cNvPr>
          <p:cNvSpPr>
            <a:spLocks noGrp="1"/>
          </p:cNvSpPr>
          <p:nvPr>
            <p:ph type="dt" sz="half" idx="10"/>
          </p:nvPr>
        </p:nvSpPr>
        <p:spPr/>
        <p:txBody>
          <a:bodyPr/>
          <a:lstStyle/>
          <a:p>
            <a:fld id="{0609278A-647E-4783-86D5-A978C66665C0}" type="datetimeFigureOut">
              <a:rPr lang="en-IN" smtClean="0"/>
              <a:t>25-02-2024</a:t>
            </a:fld>
            <a:endParaRPr lang="en-IN"/>
          </a:p>
        </p:txBody>
      </p:sp>
      <p:sp>
        <p:nvSpPr>
          <p:cNvPr id="6" name="Footer Placeholder 5">
            <a:extLst>
              <a:ext uri="{FF2B5EF4-FFF2-40B4-BE49-F238E27FC236}">
                <a16:creationId xmlns:a16="http://schemas.microsoft.com/office/drawing/2014/main" id="{A3C3E905-2049-726A-8DD1-31FD0D7D748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DD4269C-7AF9-B9C4-2EDE-8E841A916D95}"/>
              </a:ext>
            </a:extLst>
          </p:cNvPr>
          <p:cNvSpPr>
            <a:spLocks noGrp="1"/>
          </p:cNvSpPr>
          <p:nvPr>
            <p:ph type="sldNum" sz="quarter" idx="12"/>
          </p:nvPr>
        </p:nvSpPr>
        <p:spPr/>
        <p:txBody>
          <a:bodyPr/>
          <a:lstStyle/>
          <a:p>
            <a:fld id="{BE5C6848-2946-456F-A4B1-C72D10B45B44}" type="slidenum">
              <a:rPr lang="en-IN" smtClean="0"/>
              <a:t>‹#›</a:t>
            </a:fld>
            <a:endParaRPr lang="en-IN"/>
          </a:p>
        </p:txBody>
      </p:sp>
    </p:spTree>
    <p:extLst>
      <p:ext uri="{BB962C8B-B14F-4D97-AF65-F5344CB8AC3E}">
        <p14:creationId xmlns:p14="http://schemas.microsoft.com/office/powerpoint/2010/main" val="2982634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EE2C2-E8A3-49A8-37E4-5773FA9DF9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26639B3-2778-0755-EB83-198FD71DB7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CEB2DFF-F8AE-5FA6-C303-B2AC9B4BA9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727594-6AF3-43BF-8128-E43B24C0A4A8}"/>
              </a:ext>
            </a:extLst>
          </p:cNvPr>
          <p:cNvSpPr>
            <a:spLocks noGrp="1"/>
          </p:cNvSpPr>
          <p:nvPr>
            <p:ph type="dt" sz="half" idx="10"/>
          </p:nvPr>
        </p:nvSpPr>
        <p:spPr/>
        <p:txBody>
          <a:bodyPr/>
          <a:lstStyle/>
          <a:p>
            <a:fld id="{0609278A-647E-4783-86D5-A978C66665C0}" type="datetimeFigureOut">
              <a:rPr lang="en-IN" smtClean="0"/>
              <a:t>25-02-2024</a:t>
            </a:fld>
            <a:endParaRPr lang="en-IN"/>
          </a:p>
        </p:txBody>
      </p:sp>
      <p:sp>
        <p:nvSpPr>
          <p:cNvPr id="6" name="Footer Placeholder 5">
            <a:extLst>
              <a:ext uri="{FF2B5EF4-FFF2-40B4-BE49-F238E27FC236}">
                <a16:creationId xmlns:a16="http://schemas.microsoft.com/office/drawing/2014/main" id="{668B71ED-545D-3450-2E25-6DCDF882CCE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2CF623B-FF15-EBDE-650A-1C0639914D4A}"/>
              </a:ext>
            </a:extLst>
          </p:cNvPr>
          <p:cNvSpPr>
            <a:spLocks noGrp="1"/>
          </p:cNvSpPr>
          <p:nvPr>
            <p:ph type="sldNum" sz="quarter" idx="12"/>
          </p:nvPr>
        </p:nvSpPr>
        <p:spPr/>
        <p:txBody>
          <a:bodyPr/>
          <a:lstStyle/>
          <a:p>
            <a:fld id="{BE5C6848-2946-456F-A4B1-C72D10B45B44}" type="slidenum">
              <a:rPr lang="en-IN" smtClean="0"/>
              <a:t>‹#›</a:t>
            </a:fld>
            <a:endParaRPr lang="en-IN"/>
          </a:p>
        </p:txBody>
      </p:sp>
    </p:spTree>
    <p:extLst>
      <p:ext uri="{BB962C8B-B14F-4D97-AF65-F5344CB8AC3E}">
        <p14:creationId xmlns:p14="http://schemas.microsoft.com/office/powerpoint/2010/main" val="1738904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307BD7-C098-9E46-F5E6-BD7E4FB6CA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EE3E3A7-BCD5-8E1C-9E1B-E44EE4D8DE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9B2585-3DD7-0CA6-1CBC-053CE8C362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09278A-647E-4783-86D5-A978C66665C0}" type="datetimeFigureOut">
              <a:rPr lang="en-IN" smtClean="0"/>
              <a:t>25-02-2024</a:t>
            </a:fld>
            <a:endParaRPr lang="en-IN"/>
          </a:p>
        </p:txBody>
      </p:sp>
      <p:sp>
        <p:nvSpPr>
          <p:cNvPr id="5" name="Footer Placeholder 4">
            <a:extLst>
              <a:ext uri="{FF2B5EF4-FFF2-40B4-BE49-F238E27FC236}">
                <a16:creationId xmlns:a16="http://schemas.microsoft.com/office/drawing/2014/main" id="{551FED48-CD4C-C971-60B3-46B4D06BFB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5E5C64A-4FDA-0E73-3150-D83120C24F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5C6848-2946-456F-A4B1-C72D10B45B44}" type="slidenum">
              <a:rPr lang="en-IN" smtClean="0"/>
              <a:t>‹#›</a:t>
            </a:fld>
            <a:endParaRPr lang="en-IN"/>
          </a:p>
        </p:txBody>
      </p:sp>
    </p:spTree>
    <p:extLst>
      <p:ext uri="{BB962C8B-B14F-4D97-AF65-F5344CB8AC3E}">
        <p14:creationId xmlns:p14="http://schemas.microsoft.com/office/powerpoint/2010/main" val="3441951864"/>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chart" Target="../charts/chart11.xml"/><Relationship Id="rId1" Type="http://schemas.openxmlformats.org/officeDocument/2006/relationships/slideLayout" Target="../slideLayouts/slideLayout7.xml"/><Relationship Id="rId5" Type="http://schemas.openxmlformats.org/officeDocument/2006/relationships/image" Target="../media/image3.png"/><Relationship Id="rId4" Type="http://schemas.microsoft.com/office/2014/relationships/chartEx" Target="../charts/chartEx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datascience-pm.com/data-science-process/"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7.xml"/><Relationship Id="rId4" Type="http://schemas.openxmlformats.org/officeDocument/2006/relationships/chart" Target="../charts/chart7.xml"/></Relationships>
</file>

<file path=ppt/slides/_rels/slide9.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7.xml"/><Relationship Id="rId4" Type="http://schemas.openxmlformats.org/officeDocument/2006/relationships/chart" Target="../charts/char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E9C1C-0891-5D2D-E427-C7FB398A0CB9}"/>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B0E6E0DA-F5B4-7FF0-7A51-8F70CF4C4A43}"/>
              </a:ext>
            </a:extLst>
          </p:cNvPr>
          <p:cNvSpPr>
            <a:spLocks noGrp="1"/>
          </p:cNvSpPr>
          <p:nvPr>
            <p:ph type="subTitle" idx="1"/>
          </p:nvPr>
        </p:nvSpPr>
        <p:spPr/>
        <p:txBody>
          <a:bodyPr/>
          <a:lstStyle/>
          <a:p>
            <a:endParaRPr lang="en-IN"/>
          </a:p>
        </p:txBody>
      </p:sp>
      <p:pic>
        <p:nvPicPr>
          <p:cNvPr id="4" name="Picture 3" descr="A close up of a piece of paper with a pencil laying on top">
            <a:extLst>
              <a:ext uri="{FF2B5EF4-FFF2-40B4-BE49-F238E27FC236}">
                <a16:creationId xmlns:a16="http://schemas.microsoft.com/office/drawing/2014/main" id="{C9B8C8D6-3192-BA9B-D79A-F06FDA61A41A}"/>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0"/>
            <a:ext cx="12191980" cy="6858000"/>
          </a:xfrm>
          <a:prstGeom prst="rect">
            <a:avLst/>
          </a:prstGeom>
        </p:spPr>
      </p:pic>
      <p:sp>
        <p:nvSpPr>
          <p:cNvPr id="6" name="Rectangle 5">
            <a:extLst>
              <a:ext uri="{FF2B5EF4-FFF2-40B4-BE49-F238E27FC236}">
                <a16:creationId xmlns:a16="http://schemas.microsoft.com/office/drawing/2014/main" id="{93E84AF8-4E31-3EC3-4E2B-1903D8F87ED7}"/>
              </a:ext>
            </a:extLst>
          </p:cNvPr>
          <p:cNvSpPr/>
          <p:nvPr/>
        </p:nvSpPr>
        <p:spPr>
          <a:xfrm>
            <a:off x="0" y="5842000"/>
            <a:ext cx="4470400" cy="10160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7" name="TextBox 6">
            <a:extLst>
              <a:ext uri="{FF2B5EF4-FFF2-40B4-BE49-F238E27FC236}">
                <a16:creationId xmlns:a16="http://schemas.microsoft.com/office/drawing/2014/main" id="{ACA49D28-6D45-3FDE-5FE9-544BA7F11BCD}"/>
              </a:ext>
            </a:extLst>
          </p:cNvPr>
          <p:cNvSpPr txBox="1"/>
          <p:nvPr/>
        </p:nvSpPr>
        <p:spPr>
          <a:xfrm>
            <a:off x="0" y="6482080"/>
            <a:ext cx="3149600" cy="369332"/>
          </a:xfrm>
          <a:prstGeom prst="rect">
            <a:avLst/>
          </a:prstGeom>
          <a:noFill/>
        </p:spPr>
        <p:txBody>
          <a:bodyPr wrap="square" rtlCol="0">
            <a:spAutoFit/>
          </a:bodyPr>
          <a:lstStyle/>
          <a:p>
            <a:pPr>
              <a:lnSpc>
                <a:spcPct val="100000"/>
              </a:lnSpc>
            </a:pPr>
            <a:r>
              <a:rPr lang="en-US" dirty="0">
                <a:solidFill>
                  <a:schemeClr val="bg1"/>
                </a:solidFill>
                <a:latin typeface="Algerian" panose="04020705040A02060702" pitchFamily="82" charset="0"/>
              </a:rPr>
              <a:t>NILE E-COMMERCE PROJECT</a:t>
            </a:r>
          </a:p>
        </p:txBody>
      </p:sp>
      <p:cxnSp>
        <p:nvCxnSpPr>
          <p:cNvPr id="9" name="Straight Connector 8">
            <a:extLst>
              <a:ext uri="{FF2B5EF4-FFF2-40B4-BE49-F238E27FC236}">
                <a16:creationId xmlns:a16="http://schemas.microsoft.com/office/drawing/2014/main" id="{410A12D3-38D3-A9E5-DDF3-900C2BA15DA0}"/>
              </a:ext>
            </a:extLst>
          </p:cNvPr>
          <p:cNvCxnSpPr>
            <a:cxnSpLocks/>
          </p:cNvCxnSpPr>
          <p:nvPr/>
        </p:nvCxnSpPr>
        <p:spPr>
          <a:xfrm>
            <a:off x="71120" y="6451600"/>
            <a:ext cx="4196080" cy="0"/>
          </a:xfrm>
          <a:prstGeom prst="line">
            <a:avLst/>
          </a:prstGeom>
        </p:spPr>
        <p:style>
          <a:lnRef idx="3">
            <a:schemeClr val="accent2"/>
          </a:lnRef>
          <a:fillRef idx="0">
            <a:schemeClr val="accent2"/>
          </a:fillRef>
          <a:effectRef idx="2">
            <a:schemeClr val="accent2"/>
          </a:effectRef>
          <a:fontRef idx="minor">
            <a:schemeClr val="tx1"/>
          </a:fontRef>
        </p:style>
      </p:cxnSp>
      <p:sp>
        <p:nvSpPr>
          <p:cNvPr id="11" name="TextBox 10">
            <a:extLst>
              <a:ext uri="{FF2B5EF4-FFF2-40B4-BE49-F238E27FC236}">
                <a16:creationId xmlns:a16="http://schemas.microsoft.com/office/drawing/2014/main" id="{5A6F4852-3055-CB8B-CBF2-9A4F0EE16DAA}"/>
              </a:ext>
            </a:extLst>
          </p:cNvPr>
          <p:cNvSpPr txBox="1"/>
          <p:nvPr/>
        </p:nvSpPr>
        <p:spPr>
          <a:xfrm>
            <a:off x="0" y="5964674"/>
            <a:ext cx="6024880" cy="369332"/>
          </a:xfrm>
          <a:prstGeom prst="rect">
            <a:avLst/>
          </a:prstGeom>
          <a:noFill/>
        </p:spPr>
        <p:txBody>
          <a:bodyPr wrap="square" rtlCol="0">
            <a:spAutoFit/>
          </a:bodyPr>
          <a:lstStyle/>
          <a:p>
            <a:r>
              <a:rPr lang="en-US" dirty="0">
                <a:solidFill>
                  <a:schemeClr val="bg1"/>
                </a:solidFill>
                <a:latin typeface="Algerian" panose="04020705040A02060702" pitchFamily="82" charset="0"/>
              </a:rPr>
              <a:t>ANALYSIS OF CUSTOMER SERVICE DATA</a:t>
            </a:r>
            <a:endParaRPr lang="en-IN" dirty="0">
              <a:solidFill>
                <a:schemeClr val="bg1"/>
              </a:solidFill>
              <a:latin typeface="Algerian" panose="04020705040A02060702" pitchFamily="82" charset="0"/>
            </a:endParaRPr>
          </a:p>
        </p:txBody>
      </p:sp>
    </p:spTree>
    <p:extLst>
      <p:ext uri="{BB962C8B-B14F-4D97-AF65-F5344CB8AC3E}">
        <p14:creationId xmlns:p14="http://schemas.microsoft.com/office/powerpoint/2010/main" val="2459527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a:extLst>
              <a:ext uri="{FF2B5EF4-FFF2-40B4-BE49-F238E27FC236}">
                <a16:creationId xmlns:a16="http://schemas.microsoft.com/office/drawing/2014/main" id="{BCA3A129-F8B7-9CE5-9736-207EDF85224E}"/>
              </a:ext>
            </a:extLst>
          </p:cNvPr>
          <p:cNvGraphicFramePr>
            <a:graphicFrameLocks/>
          </p:cNvGraphicFramePr>
          <p:nvPr>
            <p:extLst>
              <p:ext uri="{D42A27DB-BD31-4B8C-83A1-F6EECF244321}">
                <p14:modId xmlns:p14="http://schemas.microsoft.com/office/powerpoint/2010/main" val="1675056651"/>
              </p:ext>
            </p:extLst>
          </p:nvPr>
        </p:nvGraphicFramePr>
        <p:xfrm>
          <a:off x="350216" y="841272"/>
          <a:ext cx="3827749" cy="2198261"/>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99C58B83-5103-03AD-17F0-E6FDF221DB57}"/>
              </a:ext>
            </a:extLst>
          </p:cNvPr>
          <p:cNvSpPr txBox="1"/>
          <p:nvPr/>
        </p:nvSpPr>
        <p:spPr>
          <a:xfrm>
            <a:off x="264160" y="132080"/>
            <a:ext cx="9032240" cy="367453"/>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IN" dirty="0"/>
              <a:t># OUTRAGE PER CALL CENTER WITH RESPECT TO EFFICIENCY RESPECT TO BILLING REASONS </a:t>
            </a:r>
          </a:p>
        </p:txBody>
      </p:sp>
      <p:graphicFrame>
        <p:nvGraphicFramePr>
          <p:cNvPr id="8" name="Table 7">
            <a:extLst>
              <a:ext uri="{FF2B5EF4-FFF2-40B4-BE49-F238E27FC236}">
                <a16:creationId xmlns:a16="http://schemas.microsoft.com/office/drawing/2014/main" id="{2887FA25-26B0-5A44-4A4D-CAB1872BBA7C}"/>
              </a:ext>
            </a:extLst>
          </p:cNvPr>
          <p:cNvGraphicFramePr>
            <a:graphicFrameLocks noGrp="1"/>
          </p:cNvGraphicFramePr>
          <p:nvPr>
            <p:extLst>
              <p:ext uri="{D42A27DB-BD31-4B8C-83A1-F6EECF244321}">
                <p14:modId xmlns:p14="http://schemas.microsoft.com/office/powerpoint/2010/main" val="2785626218"/>
              </p:ext>
            </p:extLst>
          </p:nvPr>
        </p:nvGraphicFramePr>
        <p:xfrm>
          <a:off x="350216" y="5399542"/>
          <a:ext cx="3827751" cy="1234371"/>
        </p:xfrm>
        <a:graphic>
          <a:graphicData uri="http://schemas.openxmlformats.org/drawingml/2006/table">
            <a:tbl>
              <a:tblPr>
                <a:tableStyleId>{9D7B26C5-4107-4FEC-AEDC-1716B250A1EF}</a:tableStyleId>
              </a:tblPr>
              <a:tblGrid>
                <a:gridCol w="867004">
                  <a:extLst>
                    <a:ext uri="{9D8B030D-6E8A-4147-A177-3AD203B41FA5}">
                      <a16:colId xmlns:a16="http://schemas.microsoft.com/office/drawing/2014/main" val="3246112181"/>
                    </a:ext>
                  </a:extLst>
                </a:gridCol>
                <a:gridCol w="712320">
                  <a:extLst>
                    <a:ext uri="{9D8B030D-6E8A-4147-A177-3AD203B41FA5}">
                      <a16:colId xmlns:a16="http://schemas.microsoft.com/office/drawing/2014/main" val="3395255390"/>
                    </a:ext>
                  </a:extLst>
                </a:gridCol>
                <a:gridCol w="664143">
                  <a:extLst>
                    <a:ext uri="{9D8B030D-6E8A-4147-A177-3AD203B41FA5}">
                      <a16:colId xmlns:a16="http://schemas.microsoft.com/office/drawing/2014/main" val="2783191699"/>
                    </a:ext>
                  </a:extLst>
                </a:gridCol>
                <a:gridCol w="735081">
                  <a:extLst>
                    <a:ext uri="{9D8B030D-6E8A-4147-A177-3AD203B41FA5}">
                      <a16:colId xmlns:a16="http://schemas.microsoft.com/office/drawing/2014/main" val="2547307042"/>
                    </a:ext>
                  </a:extLst>
                </a:gridCol>
                <a:gridCol w="849203">
                  <a:extLst>
                    <a:ext uri="{9D8B030D-6E8A-4147-A177-3AD203B41FA5}">
                      <a16:colId xmlns:a16="http://schemas.microsoft.com/office/drawing/2014/main" val="3849280472"/>
                    </a:ext>
                  </a:extLst>
                </a:gridCol>
              </a:tblGrid>
              <a:tr h="279876">
                <a:tc>
                  <a:txBody>
                    <a:bodyPr/>
                    <a:lstStyle/>
                    <a:p>
                      <a:pPr algn="ctr" fontAlgn="b"/>
                      <a:r>
                        <a:rPr lang="en-IN" sz="1100" b="0" i="0" u="none" strike="noStrike" dirty="0">
                          <a:solidFill>
                            <a:srgbClr val="000000"/>
                          </a:solidFill>
                          <a:effectLst/>
                          <a:latin typeface="Calibri" panose="020F0502020204030204" pitchFamily="34" charset="0"/>
                        </a:rPr>
                        <a:t>REASONS</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IN" sz="1100" u="none" strike="noStrike" dirty="0">
                          <a:effectLst/>
                        </a:rPr>
                        <a:t>Baltimore</a:t>
                      </a:r>
                      <a:endParaRPr lang="en-IN" sz="1100" b="1"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IN" sz="1100" u="none" strike="noStrike" dirty="0">
                          <a:effectLst/>
                        </a:rPr>
                        <a:t>Chicago</a:t>
                      </a:r>
                      <a:endParaRPr lang="en-IN" sz="1100" b="1"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IN" sz="1100" u="none" strike="noStrike" dirty="0">
                          <a:effectLst/>
                        </a:rPr>
                        <a:t>Denver</a:t>
                      </a:r>
                      <a:endParaRPr lang="en-IN" sz="1100" b="1"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IN" sz="1100" u="none" strike="noStrike" dirty="0">
                          <a:effectLst/>
                        </a:rPr>
                        <a:t>Los Angeles</a:t>
                      </a:r>
                      <a:endParaRPr lang="en-IN" sz="1100" b="1"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340853450"/>
                  </a:ext>
                </a:extLst>
              </a:tr>
              <a:tr h="281054">
                <a:tc>
                  <a:txBody>
                    <a:bodyPr/>
                    <a:lstStyle/>
                    <a:p>
                      <a:pPr algn="ctr" fontAlgn="b"/>
                      <a:r>
                        <a:rPr lang="en-IN" sz="1100" u="none" strike="noStrike" dirty="0">
                          <a:effectLst/>
                        </a:rPr>
                        <a:t>Billing Question</a:t>
                      </a:r>
                      <a:endParaRPr lang="en-IN" sz="11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33.45%</a:t>
                      </a:r>
                      <a:endParaRPr lang="en-IN" sz="11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a:effectLst/>
                        </a:rPr>
                        <a:t>16.43%</a:t>
                      </a:r>
                      <a:endParaRPr lang="en-IN" sz="11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a:effectLst/>
                        </a:rPr>
                        <a:t>8.43%</a:t>
                      </a:r>
                      <a:endParaRPr lang="en-IN" sz="11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a:effectLst/>
                        </a:rPr>
                        <a:t>41.69%</a:t>
                      </a:r>
                      <a:endParaRPr lang="en-IN" sz="11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23019642"/>
                  </a:ext>
                </a:extLst>
              </a:tr>
              <a:tr h="337207">
                <a:tc>
                  <a:txBody>
                    <a:bodyPr/>
                    <a:lstStyle/>
                    <a:p>
                      <a:pPr algn="ctr" fontAlgn="b"/>
                      <a:r>
                        <a:rPr lang="en-IN" sz="1100" u="none" strike="noStrike" dirty="0">
                          <a:effectLst/>
                        </a:rPr>
                        <a:t>Payments</a:t>
                      </a:r>
                      <a:endParaRPr lang="en-IN" sz="11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a:effectLst/>
                        </a:rPr>
                        <a:t>33.14%</a:t>
                      </a:r>
                      <a:endParaRPr lang="en-IN" sz="11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16.72%</a:t>
                      </a:r>
                      <a:endParaRPr lang="en-IN" sz="11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8.19%</a:t>
                      </a:r>
                      <a:endParaRPr lang="en-IN" sz="11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41.95%</a:t>
                      </a:r>
                      <a:endParaRPr lang="en-IN" sz="11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5232627"/>
                  </a:ext>
                </a:extLst>
              </a:tr>
              <a:tr h="275658">
                <a:tc>
                  <a:txBody>
                    <a:bodyPr/>
                    <a:lstStyle/>
                    <a:p>
                      <a:pPr algn="ctr" fontAlgn="b"/>
                      <a:r>
                        <a:rPr lang="en-IN" sz="1100" u="none" strike="noStrike">
                          <a:effectLst/>
                        </a:rPr>
                        <a:t>Service Outage</a:t>
                      </a:r>
                      <a:endParaRPr lang="en-IN" sz="11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33.62%</a:t>
                      </a:r>
                      <a:endParaRPr lang="en-IN" sz="11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a:effectLst/>
                        </a:rPr>
                        <a:t>16.28%</a:t>
                      </a:r>
                      <a:endParaRPr lang="en-IN" sz="11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a:effectLst/>
                        </a:rPr>
                        <a:t>8.65%</a:t>
                      </a:r>
                      <a:endParaRPr lang="en-IN" sz="11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a:effectLst/>
                        </a:rPr>
                        <a:t>41.46%</a:t>
                      </a:r>
                      <a:endParaRPr lang="en-IN" sz="11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3524934"/>
                  </a:ext>
                </a:extLst>
              </a:tr>
            </a:tbl>
          </a:graphicData>
        </a:graphic>
      </p:graphicFrame>
      <p:cxnSp>
        <p:nvCxnSpPr>
          <p:cNvPr id="10" name="Straight Connector 9">
            <a:extLst>
              <a:ext uri="{FF2B5EF4-FFF2-40B4-BE49-F238E27FC236}">
                <a16:creationId xmlns:a16="http://schemas.microsoft.com/office/drawing/2014/main" id="{8E75537F-F946-A28A-C708-4B3A191E0CCB}"/>
              </a:ext>
            </a:extLst>
          </p:cNvPr>
          <p:cNvCxnSpPr>
            <a:cxnSpLocks/>
          </p:cNvCxnSpPr>
          <p:nvPr/>
        </p:nvCxnSpPr>
        <p:spPr>
          <a:xfrm>
            <a:off x="5071533" y="841272"/>
            <a:ext cx="0" cy="563653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graphicFrame>
        <p:nvGraphicFramePr>
          <p:cNvPr id="13" name="Chart 12">
            <a:extLst>
              <a:ext uri="{FF2B5EF4-FFF2-40B4-BE49-F238E27FC236}">
                <a16:creationId xmlns:a16="http://schemas.microsoft.com/office/drawing/2014/main" id="{BCA3A129-F8B7-9CE5-9736-207EDF85224E}"/>
              </a:ext>
            </a:extLst>
          </p:cNvPr>
          <p:cNvGraphicFramePr>
            <a:graphicFrameLocks/>
          </p:cNvGraphicFramePr>
          <p:nvPr>
            <p:extLst>
              <p:ext uri="{D42A27DB-BD31-4B8C-83A1-F6EECF244321}">
                <p14:modId xmlns:p14="http://schemas.microsoft.com/office/powerpoint/2010/main" val="2287317568"/>
              </p:ext>
            </p:extLst>
          </p:nvPr>
        </p:nvGraphicFramePr>
        <p:xfrm>
          <a:off x="350211" y="3372728"/>
          <a:ext cx="3827754" cy="157263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Table 14">
            <a:extLst>
              <a:ext uri="{FF2B5EF4-FFF2-40B4-BE49-F238E27FC236}">
                <a16:creationId xmlns:a16="http://schemas.microsoft.com/office/drawing/2014/main" id="{62EC366F-F351-ABD8-A427-0868100C1B84}"/>
              </a:ext>
            </a:extLst>
          </p:cNvPr>
          <p:cNvGraphicFramePr>
            <a:graphicFrameLocks noGrp="1"/>
          </p:cNvGraphicFramePr>
          <p:nvPr>
            <p:extLst>
              <p:ext uri="{D42A27DB-BD31-4B8C-83A1-F6EECF244321}">
                <p14:modId xmlns:p14="http://schemas.microsoft.com/office/powerpoint/2010/main" val="2159254887"/>
              </p:ext>
            </p:extLst>
          </p:nvPr>
        </p:nvGraphicFramePr>
        <p:xfrm>
          <a:off x="5502260" y="3372728"/>
          <a:ext cx="5584768" cy="1104900"/>
        </p:xfrm>
        <a:graphic>
          <a:graphicData uri="http://schemas.openxmlformats.org/drawingml/2006/table">
            <a:tbl>
              <a:tblPr>
                <a:tableStyleId>{2D5ABB26-0587-4C30-8999-92F81FD0307C}</a:tableStyleId>
              </a:tblPr>
              <a:tblGrid>
                <a:gridCol w="1751744">
                  <a:extLst>
                    <a:ext uri="{9D8B030D-6E8A-4147-A177-3AD203B41FA5}">
                      <a16:colId xmlns:a16="http://schemas.microsoft.com/office/drawing/2014/main" val="729949072"/>
                    </a:ext>
                  </a:extLst>
                </a:gridCol>
                <a:gridCol w="1630336">
                  <a:extLst>
                    <a:ext uri="{9D8B030D-6E8A-4147-A177-3AD203B41FA5}">
                      <a16:colId xmlns:a16="http://schemas.microsoft.com/office/drawing/2014/main" val="4176815283"/>
                    </a:ext>
                  </a:extLst>
                </a:gridCol>
                <a:gridCol w="901888">
                  <a:extLst>
                    <a:ext uri="{9D8B030D-6E8A-4147-A177-3AD203B41FA5}">
                      <a16:colId xmlns:a16="http://schemas.microsoft.com/office/drawing/2014/main" val="3637848040"/>
                    </a:ext>
                  </a:extLst>
                </a:gridCol>
                <a:gridCol w="1300800">
                  <a:extLst>
                    <a:ext uri="{9D8B030D-6E8A-4147-A177-3AD203B41FA5}">
                      <a16:colId xmlns:a16="http://schemas.microsoft.com/office/drawing/2014/main" val="759382524"/>
                    </a:ext>
                  </a:extLst>
                </a:gridCol>
              </a:tblGrid>
              <a:tr h="184150">
                <a:tc>
                  <a:txBody>
                    <a:bodyPr/>
                    <a:lstStyle/>
                    <a:p>
                      <a:pPr algn="ctr" fontAlgn="b"/>
                      <a:r>
                        <a:rPr lang="en-IN" sz="1100" u="none" strike="noStrike" dirty="0">
                          <a:effectLst/>
                        </a:rPr>
                        <a:t>Row Labels</a:t>
                      </a:r>
                      <a:endParaRPr lang="en-IN" sz="1100" b="1"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IN" sz="1100" u="none" strike="noStrike" dirty="0">
                          <a:effectLst/>
                        </a:rPr>
                        <a:t>Billing Question</a:t>
                      </a:r>
                      <a:endParaRPr lang="en-IN" sz="1100" b="1"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IN" sz="1100" u="none" strike="noStrike" dirty="0">
                          <a:effectLst/>
                        </a:rPr>
                        <a:t>Payments</a:t>
                      </a:r>
                      <a:endParaRPr lang="en-IN" sz="1100" b="1"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IN" sz="1100" u="none" strike="noStrike" dirty="0">
                          <a:effectLst/>
                        </a:rPr>
                        <a:t>Service Outage</a:t>
                      </a:r>
                      <a:endParaRPr lang="en-IN" sz="1100" b="1"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52739088"/>
                  </a:ext>
                </a:extLst>
              </a:tr>
              <a:tr h="184150">
                <a:tc>
                  <a:txBody>
                    <a:bodyPr/>
                    <a:lstStyle/>
                    <a:p>
                      <a:pPr algn="ctr" fontAlgn="b"/>
                      <a:r>
                        <a:rPr lang="en-IN" sz="1100" u="none" strike="noStrike" dirty="0">
                          <a:effectLst/>
                        </a:rPr>
                        <a:t>California</a:t>
                      </a:r>
                      <a:endParaRPr lang="en-IN" sz="11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fontAlgn="b"/>
                      <a:r>
                        <a:rPr lang="en-IN" sz="1100" u="none" strike="noStrike" dirty="0">
                          <a:effectLst/>
                        </a:rPr>
                        <a:t>11.03%</a:t>
                      </a:r>
                      <a:endParaRPr lang="en-IN" sz="11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fontAlgn="b"/>
                      <a:r>
                        <a:rPr lang="en-IN" sz="1100" u="none" strike="noStrike" dirty="0">
                          <a:effectLst/>
                        </a:rPr>
                        <a:t>10.55%</a:t>
                      </a:r>
                      <a:endParaRPr lang="en-IN" sz="11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fontAlgn="b"/>
                      <a:r>
                        <a:rPr lang="en-IN" sz="1100" u="none" strike="noStrike" dirty="0">
                          <a:effectLst/>
                        </a:rPr>
                        <a:t>11.46%</a:t>
                      </a:r>
                      <a:endParaRPr lang="en-IN" sz="11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3871307614"/>
                  </a:ext>
                </a:extLst>
              </a:tr>
              <a:tr h="184150">
                <a:tc>
                  <a:txBody>
                    <a:bodyPr/>
                    <a:lstStyle/>
                    <a:p>
                      <a:pPr algn="ctr" fontAlgn="b"/>
                      <a:r>
                        <a:rPr lang="en-IN" sz="1100" u="none" strike="noStrike" dirty="0">
                          <a:effectLst/>
                        </a:rPr>
                        <a:t>Texas</a:t>
                      </a:r>
                      <a:endParaRPr lang="en-IN" sz="11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fontAlgn="b"/>
                      <a:r>
                        <a:rPr lang="en-IN" sz="1100" u="none" strike="noStrike" dirty="0">
                          <a:effectLst/>
                        </a:rPr>
                        <a:t>10.87%</a:t>
                      </a:r>
                      <a:endParaRPr lang="en-IN" sz="11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fontAlgn="b"/>
                      <a:r>
                        <a:rPr lang="en-IN" sz="1100" u="none" strike="noStrike" dirty="0">
                          <a:effectLst/>
                        </a:rPr>
                        <a:t>10.68%</a:t>
                      </a:r>
                      <a:endParaRPr lang="en-IN" sz="11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fontAlgn="b"/>
                      <a:r>
                        <a:rPr lang="en-IN" sz="1100" u="none" strike="noStrike" dirty="0">
                          <a:effectLst/>
                        </a:rPr>
                        <a:t>10.87%</a:t>
                      </a:r>
                      <a:endParaRPr lang="en-IN" sz="11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629444871"/>
                  </a:ext>
                </a:extLst>
              </a:tr>
              <a:tr h="184150">
                <a:tc>
                  <a:txBody>
                    <a:bodyPr/>
                    <a:lstStyle/>
                    <a:p>
                      <a:pPr algn="ctr" fontAlgn="b"/>
                      <a:r>
                        <a:rPr lang="en-IN" sz="1100" u="none" strike="noStrike" dirty="0">
                          <a:effectLst/>
                        </a:rPr>
                        <a:t>Florida</a:t>
                      </a:r>
                      <a:endParaRPr lang="en-IN" sz="11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u="none" strike="noStrike" dirty="0">
                          <a:effectLst/>
                        </a:rPr>
                        <a:t>8.59%</a:t>
                      </a:r>
                      <a:endParaRPr lang="en-IN" sz="11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u="none" strike="noStrike" dirty="0">
                          <a:effectLst/>
                        </a:rPr>
                        <a:t>8.80%</a:t>
                      </a:r>
                      <a:endParaRPr lang="en-IN" sz="11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u="none" strike="noStrike" dirty="0">
                          <a:effectLst/>
                        </a:rPr>
                        <a:t>8.48%</a:t>
                      </a:r>
                      <a:endParaRPr lang="en-IN" sz="11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521891244"/>
                  </a:ext>
                </a:extLst>
              </a:tr>
              <a:tr h="184150">
                <a:tc>
                  <a:txBody>
                    <a:bodyPr/>
                    <a:lstStyle/>
                    <a:p>
                      <a:pPr algn="ctr" fontAlgn="b"/>
                      <a:r>
                        <a:rPr lang="en-IN" sz="1100" u="none" strike="noStrike" dirty="0">
                          <a:effectLst/>
                        </a:rPr>
                        <a:t>New York</a:t>
                      </a:r>
                      <a:endParaRPr lang="en-IN" sz="11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u="none" strike="noStrike" dirty="0">
                          <a:effectLst/>
                        </a:rPr>
                        <a:t>5.40%</a:t>
                      </a:r>
                      <a:endParaRPr lang="en-IN" sz="11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u="none" strike="noStrike" dirty="0">
                          <a:effectLst/>
                        </a:rPr>
                        <a:t>5.62%</a:t>
                      </a:r>
                      <a:endParaRPr lang="en-IN" sz="11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u="none" strike="noStrike" dirty="0">
                          <a:effectLst/>
                        </a:rPr>
                        <a:t>5.33%</a:t>
                      </a:r>
                      <a:endParaRPr lang="en-IN" sz="11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96896203"/>
                  </a:ext>
                </a:extLst>
              </a:tr>
              <a:tr h="184150">
                <a:tc>
                  <a:txBody>
                    <a:bodyPr/>
                    <a:lstStyle/>
                    <a:p>
                      <a:pPr algn="ctr" fontAlgn="b"/>
                      <a:r>
                        <a:rPr lang="en-IN" sz="1100" u="none" strike="noStrike" dirty="0">
                          <a:effectLst/>
                        </a:rPr>
                        <a:t>Virginia</a:t>
                      </a:r>
                      <a:endParaRPr lang="en-IN" sz="11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u="none" strike="noStrike" dirty="0">
                          <a:effectLst/>
                        </a:rPr>
                        <a:t>3.64%</a:t>
                      </a:r>
                      <a:endParaRPr lang="en-IN" sz="11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u="none" strike="noStrike" dirty="0">
                          <a:effectLst/>
                        </a:rPr>
                        <a:t>3.16%</a:t>
                      </a:r>
                      <a:endParaRPr lang="en-IN" sz="11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u="none" strike="noStrike" dirty="0">
                          <a:effectLst/>
                        </a:rPr>
                        <a:t>3.38%</a:t>
                      </a:r>
                      <a:endParaRPr lang="en-IN" sz="11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983793850"/>
                  </a:ext>
                </a:extLst>
              </a:tr>
            </a:tbl>
          </a:graphicData>
        </a:graphic>
      </p:graphicFrame>
      <mc:AlternateContent xmlns:mc="http://schemas.openxmlformats.org/markup-compatibility/2006" xmlns:cx4="http://schemas.microsoft.com/office/drawing/2016/5/10/chartex">
        <mc:Choice Requires="cx4">
          <p:graphicFrame>
            <p:nvGraphicFramePr>
              <p:cNvPr id="16" name="Chart 15">
                <a:extLst>
                  <a:ext uri="{FF2B5EF4-FFF2-40B4-BE49-F238E27FC236}">
                    <a16:creationId xmlns:a16="http://schemas.microsoft.com/office/drawing/2014/main" id="{06C67F7B-A7C1-8CF7-D2FE-76D12CEDCDE9}"/>
                  </a:ext>
                </a:extLst>
              </p:cNvPr>
              <p:cNvGraphicFramePr/>
              <p:nvPr>
                <p:extLst>
                  <p:ext uri="{D42A27DB-BD31-4B8C-83A1-F6EECF244321}">
                    <p14:modId xmlns:p14="http://schemas.microsoft.com/office/powerpoint/2010/main" val="732009454"/>
                  </p:ext>
                </p:extLst>
              </p:nvPr>
            </p:nvGraphicFramePr>
            <p:xfrm>
              <a:off x="5406008" y="499533"/>
              <a:ext cx="5584771" cy="2743200"/>
            </p:xfrm>
            <a:graphic>
              <a:graphicData uri="http://schemas.microsoft.com/office/drawing/2014/chartex">
                <cx:chart xmlns:cx="http://schemas.microsoft.com/office/drawing/2014/chartex" xmlns:r="http://schemas.openxmlformats.org/officeDocument/2006/relationships" r:id="rId4"/>
              </a:graphicData>
            </a:graphic>
          </p:graphicFrame>
        </mc:Choice>
        <mc:Fallback xmlns="">
          <p:pic>
            <p:nvPicPr>
              <p:cNvPr id="16" name="Chart 15">
                <a:extLst>
                  <a:ext uri="{FF2B5EF4-FFF2-40B4-BE49-F238E27FC236}">
                    <a16:creationId xmlns:a16="http://schemas.microsoft.com/office/drawing/2014/main" id="{06C67F7B-A7C1-8CF7-D2FE-76D12CEDCDE9}"/>
                  </a:ext>
                </a:extLst>
              </p:cNvPr>
              <p:cNvPicPr>
                <a:picLocks noGrp="1" noRot="1" noChangeAspect="1" noMove="1" noResize="1" noEditPoints="1" noAdjustHandles="1" noChangeArrowheads="1" noChangeShapeType="1"/>
              </p:cNvPicPr>
              <p:nvPr/>
            </p:nvPicPr>
            <p:blipFill>
              <a:blip r:embed="rId5"/>
              <a:stretch>
                <a:fillRect/>
              </a:stretch>
            </p:blipFill>
            <p:spPr>
              <a:xfrm>
                <a:off x="5406008" y="499533"/>
                <a:ext cx="5584771" cy="2743200"/>
              </a:xfrm>
              <a:prstGeom prst="rect">
                <a:avLst/>
              </a:prstGeom>
            </p:spPr>
          </p:pic>
        </mc:Fallback>
      </mc:AlternateContent>
      <p:sp>
        <p:nvSpPr>
          <p:cNvPr id="18" name="TextBox 17">
            <a:extLst>
              <a:ext uri="{FF2B5EF4-FFF2-40B4-BE49-F238E27FC236}">
                <a16:creationId xmlns:a16="http://schemas.microsoft.com/office/drawing/2014/main" id="{B5E5A24D-4451-BD59-3CB7-DD7AD2929D4D}"/>
              </a:ext>
            </a:extLst>
          </p:cNvPr>
          <p:cNvSpPr txBox="1"/>
          <p:nvPr/>
        </p:nvSpPr>
        <p:spPr>
          <a:xfrm>
            <a:off x="5168764" y="4789318"/>
            <a:ext cx="7023235" cy="2062103"/>
          </a:xfrm>
          <a:prstGeom prst="rect">
            <a:avLst/>
          </a:prstGeom>
          <a:noFill/>
        </p:spPr>
        <p:txBody>
          <a:bodyPr wrap="square" rtlCol="0">
            <a:spAutoFit/>
          </a:bodyPr>
          <a:lstStyle/>
          <a:p>
            <a:r>
              <a:rPr lang="en-IN" u="sng" dirty="0"/>
              <a:t>INSIGHT</a:t>
            </a:r>
          </a:p>
          <a:p>
            <a:endParaRPr lang="en-IN" u="sng" dirty="0"/>
          </a:p>
          <a:p>
            <a:pPr marL="342900" indent="-342900">
              <a:buAutoNum type="arabicParenR"/>
            </a:pPr>
            <a:r>
              <a:rPr lang="en-IN" dirty="0"/>
              <a:t>Out of 52 states, 5 states has more than 40 % of Service issues with respect to its particular reason.</a:t>
            </a:r>
          </a:p>
          <a:p>
            <a:pPr marL="342900" indent="-342900">
              <a:buAutoNum type="arabicParenR"/>
            </a:pPr>
            <a:r>
              <a:rPr lang="en-IN" dirty="0"/>
              <a:t>Company has to be more dedicated &amp; focus on this 5 states.</a:t>
            </a:r>
          </a:p>
          <a:p>
            <a:endParaRPr lang="en-IN" dirty="0"/>
          </a:p>
          <a:p>
            <a:endParaRPr lang="en-IN" sz="2000" dirty="0"/>
          </a:p>
        </p:txBody>
      </p:sp>
    </p:spTree>
    <p:extLst>
      <p:ext uri="{BB962C8B-B14F-4D97-AF65-F5344CB8AC3E}">
        <p14:creationId xmlns:p14="http://schemas.microsoft.com/office/powerpoint/2010/main" val="9194585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09C623-6A7B-9409-1625-7E74F7CF8670}"/>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355B9996-9897-A736-0CCD-75E4300D81CA}"/>
              </a:ext>
            </a:extLst>
          </p:cNvPr>
          <p:cNvSpPr txBox="1"/>
          <p:nvPr/>
        </p:nvSpPr>
        <p:spPr>
          <a:xfrm>
            <a:off x="264160" y="132081"/>
            <a:ext cx="5496560"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IN" dirty="0"/>
              <a:t># OVERALL ROOT CAUSE ANALYSIS &amp; RECCOMANDATION</a:t>
            </a:r>
          </a:p>
        </p:txBody>
      </p:sp>
      <p:sp>
        <p:nvSpPr>
          <p:cNvPr id="21" name="TextBox 20">
            <a:extLst>
              <a:ext uri="{FF2B5EF4-FFF2-40B4-BE49-F238E27FC236}">
                <a16:creationId xmlns:a16="http://schemas.microsoft.com/office/drawing/2014/main" id="{30C4A862-0EB9-43DA-1E0F-0B88B0B91076}"/>
              </a:ext>
            </a:extLst>
          </p:cNvPr>
          <p:cNvSpPr txBox="1"/>
          <p:nvPr/>
        </p:nvSpPr>
        <p:spPr>
          <a:xfrm>
            <a:off x="264160" y="961855"/>
            <a:ext cx="11308080" cy="5109091"/>
          </a:xfrm>
          <a:prstGeom prst="rect">
            <a:avLst/>
          </a:prstGeom>
          <a:noFill/>
        </p:spPr>
        <p:txBody>
          <a:bodyPr wrap="square" rtlCol="0">
            <a:spAutoFit/>
          </a:bodyPr>
          <a:lstStyle/>
          <a:p>
            <a:r>
              <a:rPr lang="en-IN" u="sng" dirty="0"/>
              <a:t>SUMMERY</a:t>
            </a:r>
          </a:p>
          <a:p>
            <a:endParaRPr lang="en-IN" u="sng" dirty="0"/>
          </a:p>
          <a:p>
            <a:pPr marL="342900" indent="-342900">
              <a:lnSpc>
                <a:spcPct val="150000"/>
              </a:lnSpc>
              <a:buAutoNum type="arabicParenR"/>
            </a:pPr>
            <a:r>
              <a:rPr lang="en-IN" dirty="0"/>
              <a:t>THERE ARE MEASURE PROBLEM FOUND IN BILLING SOFTWARE OR DATABASE OF THE COMPANY.</a:t>
            </a:r>
          </a:p>
          <a:p>
            <a:pPr marL="342900" indent="-342900">
              <a:lnSpc>
                <a:spcPct val="150000"/>
              </a:lnSpc>
              <a:buAutoNum type="arabicParenR"/>
            </a:pPr>
            <a:r>
              <a:rPr lang="en-IN" dirty="0"/>
              <a:t>BY MAINTANING GOOD SLA ALSO THEY NOT ABLE TO CHAGE CUSTOMER SENTIMENT BECAUSE OF HIGH BILLING ISSUES.</a:t>
            </a:r>
          </a:p>
          <a:p>
            <a:pPr marL="342900" indent="-342900">
              <a:lnSpc>
                <a:spcPct val="150000"/>
              </a:lnSpc>
              <a:buAutoNum type="arabicParenR"/>
            </a:pPr>
            <a:r>
              <a:rPr lang="en-IN" dirty="0"/>
              <a:t>CHATBOT HAS SLIGHTLY UPPER HAND IN RESPONSE COMPLAINTS WITHIN SLA &amp; CALL CENTER HAS GOOD RECORDS IN </a:t>
            </a:r>
            <a:r>
              <a:rPr lang="en-IN"/>
              <a:t>RECTIFY PAYMENT &amp; BILLING </a:t>
            </a:r>
            <a:r>
              <a:rPr lang="en-IN" dirty="0"/>
              <a:t>COMPLAITS, SO WE HAVE TO MAKE HUGE CHANGE AND COMBINE THIS BOTH CHANNELS TO ATTEND BILLING ISSUES.</a:t>
            </a:r>
          </a:p>
          <a:p>
            <a:pPr marL="342900" indent="-342900">
              <a:lnSpc>
                <a:spcPct val="150000"/>
              </a:lnSpc>
              <a:buAutoNum type="arabicParenR"/>
            </a:pPr>
            <a:r>
              <a:rPr lang="en-IN" dirty="0"/>
              <a:t>IN TIME ANALYSIS WE FOUND THAT TO ATTEND, ADDRESS &amp; RECTIFY THIS ISSUES EXECUTIVE NEED TO HAVE AN STANDARD 16 TO 20 MIN TIME-FRAME, WHICH GIVES CUSTOMER OVERALL SATISFACTION FOR THE SERVICE CALL.</a:t>
            </a:r>
          </a:p>
          <a:p>
            <a:pPr marL="342900" indent="-342900">
              <a:lnSpc>
                <a:spcPct val="150000"/>
              </a:lnSpc>
              <a:buAutoNum type="arabicParenR"/>
            </a:pPr>
            <a:r>
              <a:rPr lang="en-IN" dirty="0"/>
              <a:t>COMPANY HAS TO FOCUS ON ITS TOP 5 STATES TO CHAGE ITS NEGATIVE SENTIMENTS IN MARKET.</a:t>
            </a:r>
          </a:p>
          <a:p>
            <a:pPr marL="342900" indent="-342900">
              <a:lnSpc>
                <a:spcPct val="150000"/>
              </a:lnSpc>
              <a:buAutoNum type="arabicParenR"/>
            </a:pPr>
            <a:endParaRPr lang="en-IN" dirty="0"/>
          </a:p>
          <a:p>
            <a:endParaRPr lang="en-IN" sz="2000" dirty="0"/>
          </a:p>
        </p:txBody>
      </p:sp>
    </p:spTree>
    <p:extLst>
      <p:ext uri="{BB962C8B-B14F-4D97-AF65-F5344CB8AC3E}">
        <p14:creationId xmlns:p14="http://schemas.microsoft.com/office/powerpoint/2010/main" val="162323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RISP DM">
            <a:extLst>
              <a:ext uri="{FF2B5EF4-FFF2-40B4-BE49-F238E27FC236}">
                <a16:creationId xmlns:a16="http://schemas.microsoft.com/office/drawing/2014/main" id="{F7545013-28D0-114B-8EFA-234E1E082B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107440"/>
            <a:ext cx="6286138" cy="495808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790E696-2942-04B5-6B7D-B23807372D73}"/>
              </a:ext>
            </a:extLst>
          </p:cNvPr>
          <p:cNvSpPr txBox="1"/>
          <p:nvPr/>
        </p:nvSpPr>
        <p:spPr>
          <a:xfrm>
            <a:off x="281940" y="1751598"/>
            <a:ext cx="6192520" cy="4524315"/>
          </a:xfrm>
          <a:prstGeom prst="rect">
            <a:avLst/>
          </a:prstGeom>
          <a:noFill/>
        </p:spPr>
        <p:txBody>
          <a:bodyPr wrap="square">
            <a:spAutoFit/>
          </a:bodyPr>
          <a:lstStyle/>
          <a:p>
            <a:pPr algn="l"/>
            <a:r>
              <a:rPr lang="en-US" dirty="0">
                <a:solidFill>
                  <a:srgbClr val="233452"/>
                </a:solidFill>
                <a:latin typeface="-apple-system"/>
              </a:rPr>
              <a:t>  CRISP-DM is a process model that serves as the base for a </a:t>
            </a:r>
            <a:r>
              <a:rPr lang="en-US" dirty="0">
                <a:solidFill>
                  <a:srgbClr val="233452"/>
                </a:solidFill>
                <a:latin typeface="-apple-system"/>
                <a:hlinkClick r:id="rId3">
                  <a:extLst>
                    <a:ext uri="{A12FA001-AC4F-418D-AE19-62706E023703}">
                      <ahyp:hlinkClr xmlns:ahyp="http://schemas.microsoft.com/office/drawing/2018/hyperlinkcolor" val="tx"/>
                    </a:ext>
                  </a:extLst>
                </a:hlinkClick>
              </a:rPr>
              <a:t>data science process</a:t>
            </a:r>
            <a:r>
              <a:rPr lang="en-US" dirty="0">
                <a:solidFill>
                  <a:srgbClr val="233452"/>
                </a:solidFill>
                <a:latin typeface="-apple-system"/>
              </a:rPr>
              <a:t>. It has six sequential phases:</a:t>
            </a:r>
          </a:p>
          <a:p>
            <a:pPr algn="l"/>
            <a:endParaRPr lang="en-US" dirty="0">
              <a:solidFill>
                <a:srgbClr val="233452"/>
              </a:solidFill>
              <a:latin typeface="-apple-system"/>
            </a:endParaRPr>
          </a:p>
          <a:p>
            <a:pPr algn="l">
              <a:buFont typeface="+mj-lt"/>
              <a:buAutoNum type="arabicPeriod"/>
            </a:pPr>
            <a:r>
              <a:rPr lang="en-US" b="0" i="0" dirty="0">
                <a:solidFill>
                  <a:srgbClr val="233452"/>
                </a:solidFill>
                <a:effectLst/>
                <a:latin typeface="-apple-system"/>
              </a:rPr>
              <a:t>Business understanding – What does the business need?</a:t>
            </a:r>
          </a:p>
          <a:p>
            <a:pPr algn="l">
              <a:buFont typeface="+mj-lt"/>
              <a:buAutoNum type="arabicPeriod"/>
            </a:pPr>
            <a:endParaRPr lang="en-US" b="0" i="0" dirty="0">
              <a:solidFill>
                <a:srgbClr val="233452"/>
              </a:solidFill>
              <a:effectLst/>
              <a:latin typeface="-apple-system"/>
            </a:endParaRPr>
          </a:p>
          <a:p>
            <a:pPr algn="l">
              <a:buFont typeface="+mj-lt"/>
              <a:buAutoNum type="arabicPeriod"/>
            </a:pPr>
            <a:r>
              <a:rPr lang="en-US" b="0" i="0" dirty="0">
                <a:solidFill>
                  <a:srgbClr val="233452"/>
                </a:solidFill>
                <a:effectLst/>
                <a:latin typeface="-apple-system"/>
              </a:rPr>
              <a:t>Data understanding – What data do we have / need? Is it clean?</a:t>
            </a:r>
          </a:p>
          <a:p>
            <a:pPr algn="l">
              <a:buFont typeface="+mj-lt"/>
              <a:buAutoNum type="arabicPeriod"/>
            </a:pPr>
            <a:endParaRPr lang="en-US" b="0" i="0" dirty="0">
              <a:solidFill>
                <a:srgbClr val="233452"/>
              </a:solidFill>
              <a:effectLst/>
              <a:latin typeface="-apple-system"/>
            </a:endParaRPr>
          </a:p>
          <a:p>
            <a:pPr algn="l">
              <a:buFont typeface="+mj-lt"/>
              <a:buAutoNum type="arabicPeriod"/>
            </a:pPr>
            <a:r>
              <a:rPr lang="en-US" b="0" i="0" dirty="0">
                <a:solidFill>
                  <a:srgbClr val="233452"/>
                </a:solidFill>
                <a:effectLst/>
                <a:latin typeface="-apple-system"/>
              </a:rPr>
              <a:t>Data preparation – How do we organize the data for modeling?</a:t>
            </a:r>
          </a:p>
          <a:p>
            <a:pPr algn="l">
              <a:buFont typeface="+mj-lt"/>
              <a:buAutoNum type="arabicPeriod"/>
            </a:pPr>
            <a:endParaRPr lang="en-US" b="0" i="0" dirty="0">
              <a:solidFill>
                <a:srgbClr val="233452"/>
              </a:solidFill>
              <a:effectLst/>
              <a:latin typeface="-apple-system"/>
            </a:endParaRPr>
          </a:p>
          <a:p>
            <a:pPr algn="l">
              <a:buFont typeface="+mj-lt"/>
              <a:buAutoNum type="arabicPeriod"/>
            </a:pPr>
            <a:r>
              <a:rPr lang="en-US" b="0" i="0" dirty="0">
                <a:solidFill>
                  <a:srgbClr val="233452"/>
                </a:solidFill>
                <a:effectLst/>
                <a:latin typeface="-apple-system"/>
              </a:rPr>
              <a:t>Modeling – What modeling techniques should we apply?</a:t>
            </a:r>
          </a:p>
          <a:p>
            <a:pPr algn="l">
              <a:buFont typeface="+mj-lt"/>
              <a:buAutoNum type="arabicPeriod"/>
            </a:pPr>
            <a:endParaRPr lang="en-US" b="0" i="0" dirty="0">
              <a:solidFill>
                <a:srgbClr val="233452"/>
              </a:solidFill>
              <a:effectLst/>
              <a:latin typeface="-apple-system"/>
            </a:endParaRPr>
          </a:p>
          <a:p>
            <a:pPr algn="l">
              <a:buFont typeface="+mj-lt"/>
              <a:buAutoNum type="arabicPeriod"/>
            </a:pPr>
            <a:r>
              <a:rPr lang="en-US" b="0" i="0" dirty="0">
                <a:solidFill>
                  <a:srgbClr val="233452"/>
                </a:solidFill>
                <a:effectLst/>
                <a:latin typeface="-apple-system"/>
              </a:rPr>
              <a:t>Evaluation – Which model best meets the business objectives?</a:t>
            </a:r>
          </a:p>
          <a:p>
            <a:pPr algn="l">
              <a:buFont typeface="+mj-lt"/>
              <a:buAutoNum type="arabicPeriod"/>
            </a:pPr>
            <a:endParaRPr lang="en-US" b="0" i="0" dirty="0">
              <a:solidFill>
                <a:srgbClr val="233452"/>
              </a:solidFill>
              <a:effectLst/>
              <a:latin typeface="-apple-system"/>
            </a:endParaRPr>
          </a:p>
          <a:p>
            <a:pPr algn="l">
              <a:buFont typeface="+mj-lt"/>
              <a:buAutoNum type="arabicPeriod"/>
            </a:pPr>
            <a:r>
              <a:rPr lang="en-US" b="0" i="0" dirty="0">
                <a:solidFill>
                  <a:srgbClr val="233452"/>
                </a:solidFill>
                <a:effectLst/>
                <a:latin typeface="-apple-system"/>
              </a:rPr>
              <a:t>Deployment – How do stakeholders access the results?</a:t>
            </a:r>
          </a:p>
        </p:txBody>
      </p:sp>
      <p:sp>
        <p:nvSpPr>
          <p:cNvPr id="8" name="TextBox 7">
            <a:extLst>
              <a:ext uri="{FF2B5EF4-FFF2-40B4-BE49-F238E27FC236}">
                <a16:creationId xmlns:a16="http://schemas.microsoft.com/office/drawing/2014/main" id="{4A9F3F7F-7253-F6AC-4896-8706F1F895FC}"/>
              </a:ext>
            </a:extLst>
          </p:cNvPr>
          <p:cNvSpPr txBox="1"/>
          <p:nvPr/>
        </p:nvSpPr>
        <p:spPr>
          <a:xfrm>
            <a:off x="281940" y="612567"/>
            <a:ext cx="11824904" cy="646331"/>
          </a:xfrm>
          <a:prstGeom prst="rect">
            <a:avLst/>
          </a:prstGeom>
          <a:noFill/>
        </p:spPr>
        <p:txBody>
          <a:bodyPr wrap="none" rtlCol="0">
            <a:spAutoFit/>
          </a:bodyPr>
          <a:lstStyle/>
          <a:p>
            <a:r>
              <a:rPr lang="en-IN" dirty="0"/>
              <a:t>WE USING CRISP-DM APPROACH TO </a:t>
            </a:r>
            <a:r>
              <a:rPr lang="en-US" dirty="0"/>
              <a:t>DATA-DRIVEN INSIGHTS AND ACTIONABLE RECOMMENDATIONS BASED ON SENTIMENT </a:t>
            </a:r>
          </a:p>
          <a:p>
            <a:r>
              <a:rPr lang="en-US" dirty="0"/>
              <a:t>ANALYSIS AND ROOT CAUSE IDENTIFICATION</a:t>
            </a:r>
            <a:endParaRPr lang="en-IN" dirty="0"/>
          </a:p>
        </p:txBody>
      </p:sp>
    </p:spTree>
    <p:extLst>
      <p:ext uri="{BB962C8B-B14F-4D97-AF65-F5344CB8AC3E}">
        <p14:creationId xmlns:p14="http://schemas.microsoft.com/office/powerpoint/2010/main" val="1280617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584A8F8F-B6BC-E61B-C5A7-AEB1985B5452}"/>
              </a:ext>
            </a:extLst>
          </p:cNvPr>
          <p:cNvGraphicFramePr>
            <a:graphicFrameLocks/>
          </p:cNvGraphicFramePr>
          <p:nvPr>
            <p:extLst>
              <p:ext uri="{D42A27DB-BD31-4B8C-83A1-F6EECF244321}">
                <p14:modId xmlns:p14="http://schemas.microsoft.com/office/powerpoint/2010/main" val="4154575727"/>
              </p:ext>
            </p:extLst>
          </p:nvPr>
        </p:nvGraphicFramePr>
        <p:xfrm>
          <a:off x="1066800" y="2235201"/>
          <a:ext cx="10058400" cy="4178264"/>
        </p:xfrm>
        <a:graphic>
          <a:graphicData uri="http://schemas.openxmlformats.org/drawingml/2006/table">
            <a:tbl>
              <a:tblPr firstRow="1" bandRow="1">
                <a:noFill/>
                <a:tableStyleId>{3B4B98B0-60AC-42C2-AFA5-B58CD77FA1E5}</a:tableStyleId>
              </a:tblPr>
              <a:tblGrid>
                <a:gridCol w="2514600">
                  <a:extLst>
                    <a:ext uri="{9D8B030D-6E8A-4147-A177-3AD203B41FA5}">
                      <a16:colId xmlns:a16="http://schemas.microsoft.com/office/drawing/2014/main" val="2981917977"/>
                    </a:ext>
                  </a:extLst>
                </a:gridCol>
                <a:gridCol w="2514600">
                  <a:extLst>
                    <a:ext uri="{9D8B030D-6E8A-4147-A177-3AD203B41FA5}">
                      <a16:colId xmlns:a16="http://schemas.microsoft.com/office/drawing/2014/main" val="945233394"/>
                    </a:ext>
                  </a:extLst>
                </a:gridCol>
                <a:gridCol w="2514600">
                  <a:extLst>
                    <a:ext uri="{9D8B030D-6E8A-4147-A177-3AD203B41FA5}">
                      <a16:colId xmlns:a16="http://schemas.microsoft.com/office/drawing/2014/main" val="2572263168"/>
                    </a:ext>
                  </a:extLst>
                </a:gridCol>
                <a:gridCol w="2514600">
                  <a:extLst>
                    <a:ext uri="{9D8B030D-6E8A-4147-A177-3AD203B41FA5}">
                      <a16:colId xmlns:a16="http://schemas.microsoft.com/office/drawing/2014/main" val="1765783061"/>
                    </a:ext>
                  </a:extLst>
                </a:gridCol>
              </a:tblGrid>
              <a:tr h="924938">
                <a:tc>
                  <a:txBody>
                    <a:bodyPr/>
                    <a:lstStyle/>
                    <a:p>
                      <a:pPr algn="ctr"/>
                      <a:r>
                        <a:rPr lang="en-IN" sz="1800" dirty="0">
                          <a:solidFill>
                            <a:schemeClr val="bg1"/>
                          </a:solidFill>
                        </a:rPr>
                        <a:t>Customer Sentiment Analysis</a:t>
                      </a:r>
                      <a:endParaRPr lang="en-US" sz="1800" b="0" cap="all" spc="150" dirty="0">
                        <a:solidFill>
                          <a:schemeClr val="bg1"/>
                        </a:solidFill>
                      </a:endParaRP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pPr algn="ctr"/>
                      <a:r>
                        <a:rPr lang="en-IN" sz="1800" b="1" kern="1200" dirty="0">
                          <a:solidFill>
                            <a:schemeClr val="bg1"/>
                          </a:solidFill>
                          <a:latin typeface="+mn-lt"/>
                          <a:ea typeface="+mn-ea"/>
                          <a:cs typeface="+mn-cs"/>
                        </a:rPr>
                        <a:t>Service Response Time Analysis</a:t>
                      </a:r>
                      <a:endParaRPr lang="en-US" sz="1800" b="1" kern="1200" dirty="0">
                        <a:solidFill>
                          <a:schemeClr val="bg1"/>
                        </a:solidFill>
                        <a:latin typeface="+mn-lt"/>
                        <a:ea typeface="+mn-ea"/>
                        <a:cs typeface="+mn-cs"/>
                      </a:endParaRP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pPr algn="ctr"/>
                      <a:r>
                        <a:rPr lang="en-IN" sz="1800" b="1" kern="1200" dirty="0">
                          <a:solidFill>
                            <a:schemeClr val="bg1"/>
                          </a:solidFill>
                          <a:latin typeface="+mn-lt"/>
                          <a:ea typeface="+mn-ea"/>
                          <a:cs typeface="+mn-cs"/>
                        </a:rPr>
                        <a:t>Customer Segmentation</a:t>
                      </a:r>
                      <a:endParaRPr lang="en-US" sz="1800" b="1" kern="1200" dirty="0">
                        <a:solidFill>
                          <a:schemeClr val="bg1"/>
                        </a:solidFill>
                        <a:latin typeface="+mn-lt"/>
                        <a:ea typeface="+mn-ea"/>
                        <a:cs typeface="+mn-cs"/>
                      </a:endParaRP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pPr algn="ctr"/>
                      <a:r>
                        <a:rPr lang="en-IN" sz="1800" b="1" kern="1200" dirty="0">
                          <a:solidFill>
                            <a:schemeClr val="bg1"/>
                          </a:solidFill>
                          <a:latin typeface="+mn-lt"/>
                          <a:ea typeface="+mn-ea"/>
                          <a:cs typeface="+mn-cs"/>
                        </a:rPr>
                        <a:t>Root Cause Analysis: </a:t>
                      </a:r>
                      <a:endParaRPr lang="en-US" sz="1800" b="1" kern="1200" dirty="0">
                        <a:solidFill>
                          <a:schemeClr val="bg1"/>
                        </a:solidFill>
                        <a:latin typeface="+mn-lt"/>
                        <a:ea typeface="+mn-ea"/>
                        <a:cs typeface="+mn-cs"/>
                      </a:endParaRP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r h="1279781">
                <a:tc>
                  <a:txBody>
                    <a:bodyPr/>
                    <a:lstStyle/>
                    <a:p>
                      <a:r>
                        <a:rPr lang="en-US" sz="1400" dirty="0"/>
                        <a:t>► Perform sentiment analysis on customer interactions. </a:t>
                      </a:r>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r>
                        <a:rPr lang="en-US" sz="1400" dirty="0"/>
                        <a:t>► Analyze response times for customer queries and support requests to assess the efficiency of the customer service team.</a:t>
                      </a:r>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 Segment customers based on their demographics, behavior, and preferences. </a:t>
                      </a:r>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 Investigate common customer complaints. </a:t>
                      </a:r>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85369860"/>
                  </a:ext>
                </a:extLst>
              </a:tr>
              <a:tr h="125453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 Identify positive, negative, and neutral sentiments expressed by customers to understand overall satisfaction levels.</a:t>
                      </a:r>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 Understand different customer segments' needs and pain points to tailor services and communications accordingly.</a:t>
                      </a:r>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r>
                        <a:rPr lang="en-US" sz="1400" dirty="0"/>
                        <a:t>► Pinpoint recurring problems to address them proactively and prevent future escalations.</a:t>
                      </a:r>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4252228359"/>
                  </a:ext>
                </a:extLst>
              </a:tr>
              <a:tr h="472410">
                <a:tc>
                  <a:txBody>
                    <a:bodyPr/>
                    <a:lstStyle/>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578144993"/>
                  </a:ext>
                </a:extLst>
              </a:tr>
            </a:tbl>
          </a:graphicData>
        </a:graphic>
      </p:graphicFrame>
      <p:sp>
        <p:nvSpPr>
          <p:cNvPr id="3" name="Title 1">
            <a:extLst>
              <a:ext uri="{FF2B5EF4-FFF2-40B4-BE49-F238E27FC236}">
                <a16:creationId xmlns:a16="http://schemas.microsoft.com/office/drawing/2014/main" id="{DDB20F9B-D181-BF42-25FE-15ADEAEA6C23}"/>
              </a:ext>
            </a:extLst>
          </p:cNvPr>
          <p:cNvSpPr txBox="1">
            <a:spLocks/>
          </p:cNvSpPr>
          <p:nvPr/>
        </p:nvSpPr>
        <p:spPr>
          <a:xfrm>
            <a:off x="1066800" y="599440"/>
            <a:ext cx="10058400" cy="1198880"/>
          </a:xfrm>
          <a:prstGeom prst="rect">
            <a:avLst/>
          </a:prstGeom>
        </p:spPr>
        <p:txBody>
          <a:bodyPr vert="horz" lIns="91440" tIns="45720" rIns="91440" bIns="45720" rtlCol="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u="sng" dirty="0">
                <a:solidFill>
                  <a:schemeClr val="accent5">
                    <a:lumMod val="75000"/>
                  </a:schemeClr>
                </a:solidFill>
              </a:rPr>
              <a:t>Project Objective : </a:t>
            </a:r>
            <a:br>
              <a:rPr lang="en-US" sz="2000" u="sng" dirty="0"/>
            </a:br>
            <a:br>
              <a:rPr lang="en-US" sz="2000" dirty="0"/>
            </a:br>
            <a:r>
              <a:rPr lang="en-US" sz="2000" dirty="0"/>
              <a:t>The analysis aims to leverage data-driven approaches to optimize customer service processes, enhance customer experience, and drive overall business growth.</a:t>
            </a:r>
          </a:p>
        </p:txBody>
      </p:sp>
      <p:cxnSp>
        <p:nvCxnSpPr>
          <p:cNvPr id="5" name="Straight Connector 4">
            <a:extLst>
              <a:ext uri="{FF2B5EF4-FFF2-40B4-BE49-F238E27FC236}">
                <a16:creationId xmlns:a16="http://schemas.microsoft.com/office/drawing/2014/main" id="{026FBEFE-180A-DE94-1A68-141759C7C29C}"/>
              </a:ext>
            </a:extLst>
          </p:cNvPr>
          <p:cNvCxnSpPr>
            <a:cxnSpLocks/>
          </p:cNvCxnSpPr>
          <p:nvPr/>
        </p:nvCxnSpPr>
        <p:spPr>
          <a:xfrm>
            <a:off x="497840" y="2021840"/>
            <a:ext cx="11043920"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677506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34B6EECB-DEDB-8FC3-2CF3-FA958135654D}"/>
              </a:ext>
            </a:extLst>
          </p:cNvPr>
          <p:cNvGraphicFramePr>
            <a:graphicFrameLocks/>
          </p:cNvGraphicFramePr>
          <p:nvPr>
            <p:extLst>
              <p:ext uri="{D42A27DB-BD31-4B8C-83A1-F6EECF244321}">
                <p14:modId xmlns:p14="http://schemas.microsoft.com/office/powerpoint/2010/main" val="2144774628"/>
              </p:ext>
            </p:extLst>
          </p:nvPr>
        </p:nvGraphicFramePr>
        <p:xfrm>
          <a:off x="5730240" y="436880"/>
          <a:ext cx="6228080" cy="379805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Table 2">
            <a:extLst>
              <a:ext uri="{FF2B5EF4-FFF2-40B4-BE49-F238E27FC236}">
                <a16:creationId xmlns:a16="http://schemas.microsoft.com/office/drawing/2014/main" id="{CB396ECC-D58F-D86D-0D72-6E66E419C45F}"/>
              </a:ext>
            </a:extLst>
          </p:cNvPr>
          <p:cNvGraphicFramePr>
            <a:graphicFrameLocks noGrp="1"/>
          </p:cNvGraphicFramePr>
          <p:nvPr>
            <p:extLst>
              <p:ext uri="{D42A27DB-BD31-4B8C-83A1-F6EECF244321}">
                <p14:modId xmlns:p14="http://schemas.microsoft.com/office/powerpoint/2010/main" val="3580063827"/>
              </p:ext>
            </p:extLst>
          </p:nvPr>
        </p:nvGraphicFramePr>
        <p:xfrm>
          <a:off x="7701280" y="4572000"/>
          <a:ext cx="3667760" cy="2113278"/>
        </p:xfrm>
        <a:graphic>
          <a:graphicData uri="http://schemas.openxmlformats.org/drawingml/2006/table">
            <a:tbl>
              <a:tblPr>
                <a:tableStyleId>{9D7B26C5-4107-4FEC-AEDC-1716B250A1EF}</a:tableStyleId>
              </a:tblPr>
              <a:tblGrid>
                <a:gridCol w="1714863">
                  <a:extLst>
                    <a:ext uri="{9D8B030D-6E8A-4147-A177-3AD203B41FA5}">
                      <a16:colId xmlns:a16="http://schemas.microsoft.com/office/drawing/2014/main" val="3211135112"/>
                    </a:ext>
                  </a:extLst>
                </a:gridCol>
                <a:gridCol w="1952897">
                  <a:extLst>
                    <a:ext uri="{9D8B030D-6E8A-4147-A177-3AD203B41FA5}">
                      <a16:colId xmlns:a16="http://schemas.microsoft.com/office/drawing/2014/main" val="1889972846"/>
                    </a:ext>
                  </a:extLst>
                </a:gridCol>
              </a:tblGrid>
              <a:tr h="571903">
                <a:tc>
                  <a:txBody>
                    <a:bodyPr/>
                    <a:lstStyle/>
                    <a:p>
                      <a:pPr algn="ctr" fontAlgn="b"/>
                      <a:r>
                        <a:rPr lang="en-IN" sz="1400" b="1" u="none" strike="noStrike" dirty="0">
                          <a:solidFill>
                            <a:srgbClr val="000000"/>
                          </a:solidFill>
                          <a:effectLst/>
                        </a:rPr>
                        <a:t>SENTIMENTS CATAGORIES</a:t>
                      </a:r>
                      <a:endParaRPr lang="en-IN" sz="1400" b="1"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IN" sz="1400" dirty="0">
                          <a:solidFill>
                            <a:schemeClr val="tx1"/>
                          </a:solidFill>
                        </a:rPr>
                        <a:t>SENTIMENTAL ANALYSIS</a:t>
                      </a:r>
                    </a:p>
                    <a:p>
                      <a:pPr algn="ctr"/>
                      <a:endParaRPr lang="en-IN" sz="1400" dirty="0">
                        <a:solidFill>
                          <a:schemeClr val="tx1"/>
                        </a:solidFill>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300348389"/>
                  </a:ext>
                </a:extLst>
              </a:tr>
              <a:tr h="308275">
                <a:tc>
                  <a:txBody>
                    <a:bodyPr/>
                    <a:lstStyle/>
                    <a:p>
                      <a:pPr algn="ctr" fontAlgn="b"/>
                      <a:r>
                        <a:rPr lang="en-IN" sz="1400" u="none" strike="noStrike" dirty="0">
                          <a:effectLst/>
                        </a:rPr>
                        <a:t>Negative</a:t>
                      </a:r>
                      <a:endParaRPr lang="en-IN" sz="14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u="none" strike="noStrike" dirty="0">
                          <a:effectLst/>
                        </a:rPr>
                        <a:t>33.58%</a:t>
                      </a:r>
                      <a:endParaRPr lang="en-IN" sz="14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46747321"/>
                  </a:ext>
                </a:extLst>
              </a:tr>
              <a:tr h="308275">
                <a:tc>
                  <a:txBody>
                    <a:bodyPr/>
                    <a:lstStyle/>
                    <a:p>
                      <a:pPr algn="ctr" fontAlgn="b"/>
                      <a:r>
                        <a:rPr lang="en-IN" sz="1400" u="none" strike="noStrike">
                          <a:effectLst/>
                        </a:rPr>
                        <a:t>Neutral</a:t>
                      </a:r>
                      <a:endParaRPr lang="en-IN" sz="14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u="none" strike="noStrike" dirty="0">
                          <a:effectLst/>
                        </a:rPr>
                        <a:t>26.57%</a:t>
                      </a:r>
                      <a:endParaRPr lang="en-IN" sz="14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5384063"/>
                  </a:ext>
                </a:extLst>
              </a:tr>
              <a:tr h="308275">
                <a:tc>
                  <a:txBody>
                    <a:bodyPr/>
                    <a:lstStyle/>
                    <a:p>
                      <a:pPr algn="ctr" fontAlgn="b"/>
                      <a:r>
                        <a:rPr lang="en-IN" sz="1400" u="none" strike="noStrike">
                          <a:effectLst/>
                        </a:rPr>
                        <a:t>Positive</a:t>
                      </a:r>
                      <a:endParaRPr lang="en-IN" sz="14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u="none" strike="noStrike" dirty="0">
                          <a:effectLst/>
                        </a:rPr>
                        <a:t>11.92%</a:t>
                      </a:r>
                      <a:endParaRPr lang="en-IN" sz="14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96236237"/>
                  </a:ext>
                </a:extLst>
              </a:tr>
              <a:tr h="308275">
                <a:tc>
                  <a:txBody>
                    <a:bodyPr/>
                    <a:lstStyle/>
                    <a:p>
                      <a:pPr algn="ctr" fontAlgn="b"/>
                      <a:r>
                        <a:rPr lang="en-IN" sz="1400" u="none" strike="noStrike">
                          <a:effectLst/>
                        </a:rPr>
                        <a:t>Very Negative</a:t>
                      </a:r>
                      <a:endParaRPr lang="en-IN" sz="14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u="none" strike="noStrike">
                          <a:effectLst/>
                        </a:rPr>
                        <a:t>18.29%</a:t>
                      </a:r>
                      <a:endParaRPr lang="en-IN" sz="14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8990650"/>
                  </a:ext>
                </a:extLst>
              </a:tr>
              <a:tr h="308275">
                <a:tc>
                  <a:txBody>
                    <a:bodyPr/>
                    <a:lstStyle/>
                    <a:p>
                      <a:pPr algn="ctr" fontAlgn="b"/>
                      <a:r>
                        <a:rPr lang="en-IN" sz="1400" u="none" strike="noStrike">
                          <a:effectLst/>
                        </a:rPr>
                        <a:t>Very Positive</a:t>
                      </a:r>
                      <a:endParaRPr lang="en-IN" sz="14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u="none" strike="noStrike" dirty="0">
                          <a:effectLst/>
                        </a:rPr>
                        <a:t>9.62%</a:t>
                      </a:r>
                      <a:endParaRPr lang="en-IN" sz="14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6978280"/>
                  </a:ext>
                </a:extLst>
              </a:tr>
            </a:tbl>
          </a:graphicData>
        </a:graphic>
      </p:graphicFrame>
      <p:sp>
        <p:nvSpPr>
          <p:cNvPr id="7" name="TextBox 6">
            <a:extLst>
              <a:ext uri="{FF2B5EF4-FFF2-40B4-BE49-F238E27FC236}">
                <a16:creationId xmlns:a16="http://schemas.microsoft.com/office/drawing/2014/main" id="{E42AA7D0-677C-CBEB-D507-F6471AAD748A}"/>
              </a:ext>
            </a:extLst>
          </p:cNvPr>
          <p:cNvSpPr txBox="1"/>
          <p:nvPr/>
        </p:nvSpPr>
        <p:spPr>
          <a:xfrm>
            <a:off x="934719" y="4846966"/>
            <a:ext cx="6675121" cy="1508105"/>
          </a:xfrm>
          <a:prstGeom prst="rect">
            <a:avLst/>
          </a:prstGeom>
          <a:noFill/>
        </p:spPr>
        <p:txBody>
          <a:bodyPr wrap="square" rtlCol="0">
            <a:spAutoFit/>
          </a:bodyPr>
          <a:lstStyle/>
          <a:p>
            <a:r>
              <a:rPr lang="en-IN" sz="2000" u="sng" dirty="0"/>
              <a:t>• </a:t>
            </a:r>
            <a:r>
              <a:rPr lang="en-IN" u="sng" dirty="0"/>
              <a:t>INSIGHTS  </a:t>
            </a:r>
            <a:endParaRPr lang="en-IN" dirty="0"/>
          </a:p>
          <a:p>
            <a:r>
              <a:rPr lang="en-IN" dirty="0"/>
              <a:t>	1) NEGATIVE AND VERY NEGATIVE COMBINEDLY AFFECT 52% OF TOTAL COMPLAINTS .</a:t>
            </a:r>
          </a:p>
          <a:p>
            <a:r>
              <a:rPr lang="en-IN" dirty="0"/>
              <a:t>	2) IT SHOWING NEGATIVE TRENDS OF DATASETS AGAINST COMPANIES SERVICE PROCESSES</a:t>
            </a:r>
          </a:p>
        </p:txBody>
      </p:sp>
      <p:sp>
        <p:nvSpPr>
          <p:cNvPr id="8" name="TextBox 7">
            <a:extLst>
              <a:ext uri="{FF2B5EF4-FFF2-40B4-BE49-F238E27FC236}">
                <a16:creationId xmlns:a16="http://schemas.microsoft.com/office/drawing/2014/main" id="{6A97B1DF-4B47-C86D-C920-501CE931084B}"/>
              </a:ext>
            </a:extLst>
          </p:cNvPr>
          <p:cNvSpPr txBox="1"/>
          <p:nvPr/>
        </p:nvSpPr>
        <p:spPr>
          <a:xfrm>
            <a:off x="934720" y="1533980"/>
            <a:ext cx="4389120" cy="3170099"/>
          </a:xfrm>
          <a:prstGeom prst="rect">
            <a:avLst/>
          </a:prstGeom>
          <a:noFill/>
        </p:spPr>
        <p:txBody>
          <a:bodyPr wrap="square" rtlCol="0">
            <a:spAutoFit/>
          </a:bodyPr>
          <a:lstStyle/>
          <a:p>
            <a:r>
              <a:rPr lang="en-IN" sz="2000" u="sng" dirty="0"/>
              <a:t>DATA OVERVIEW</a:t>
            </a:r>
          </a:p>
          <a:p>
            <a:r>
              <a:rPr lang="en-IN" u="sng" dirty="0"/>
              <a:t> </a:t>
            </a:r>
          </a:p>
          <a:p>
            <a:r>
              <a:rPr lang="en-IN" dirty="0"/>
              <a:t> # TOTAL 32941 NO OF ENTRIES WE ARE HAVING IN OUR DATASET</a:t>
            </a:r>
          </a:p>
          <a:p>
            <a:r>
              <a:rPr lang="en-IN" dirty="0"/>
              <a:t># THERE ARE 5 TYPES OF SENTIMENTS RESPECTIVELY  </a:t>
            </a:r>
            <a:r>
              <a:rPr lang="en-US" dirty="0"/>
              <a:t>NEUTRAL, POSITIVE, VERY POSITIVE, NEGATIVE, VERY NEGATIVE</a:t>
            </a:r>
            <a:r>
              <a:rPr lang="en-IN" dirty="0"/>
              <a:t> THIS TYPES OF SENTIMENTS CUSTOMER.</a:t>
            </a:r>
          </a:p>
          <a:p>
            <a:endParaRPr lang="en-IN" dirty="0"/>
          </a:p>
          <a:p>
            <a:endParaRPr lang="en-IN" dirty="0"/>
          </a:p>
          <a:p>
            <a:r>
              <a:rPr lang="en-IN" dirty="0"/>
              <a:t>	 </a:t>
            </a:r>
          </a:p>
        </p:txBody>
      </p:sp>
      <p:sp>
        <p:nvSpPr>
          <p:cNvPr id="4" name="TextBox 3">
            <a:extLst>
              <a:ext uri="{FF2B5EF4-FFF2-40B4-BE49-F238E27FC236}">
                <a16:creationId xmlns:a16="http://schemas.microsoft.com/office/drawing/2014/main" id="{3117F759-645E-049D-F5B3-DE2AAAA0B807}"/>
              </a:ext>
            </a:extLst>
          </p:cNvPr>
          <p:cNvSpPr txBox="1"/>
          <p:nvPr/>
        </p:nvSpPr>
        <p:spPr>
          <a:xfrm>
            <a:off x="717730" y="272096"/>
            <a:ext cx="3554549" cy="461665"/>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IN" sz="2400" dirty="0"/>
              <a:t># SEMTIMENTAL ANALYSIS  </a:t>
            </a:r>
          </a:p>
        </p:txBody>
      </p:sp>
    </p:spTree>
    <p:extLst>
      <p:ext uri="{BB962C8B-B14F-4D97-AF65-F5344CB8AC3E}">
        <p14:creationId xmlns:p14="http://schemas.microsoft.com/office/powerpoint/2010/main" val="1865991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F25EAD9-C85A-91E6-CE3F-986ECAE5A490}"/>
              </a:ext>
            </a:extLst>
          </p:cNvPr>
          <p:cNvGraphicFramePr>
            <a:graphicFrameLocks noGrp="1"/>
          </p:cNvGraphicFramePr>
          <p:nvPr>
            <p:extLst>
              <p:ext uri="{D42A27DB-BD31-4B8C-83A1-F6EECF244321}">
                <p14:modId xmlns:p14="http://schemas.microsoft.com/office/powerpoint/2010/main" val="3543925624"/>
              </p:ext>
            </p:extLst>
          </p:nvPr>
        </p:nvGraphicFramePr>
        <p:xfrm>
          <a:off x="6096000" y="3488267"/>
          <a:ext cx="6170507" cy="3237721"/>
        </p:xfrm>
        <a:graphic>
          <a:graphicData uri="http://schemas.openxmlformats.org/drawingml/2006/table">
            <a:tbl>
              <a:tblPr>
                <a:tableStyleId>{9D7B26C5-4107-4FEC-AEDC-1716B250A1EF}</a:tableStyleId>
              </a:tblPr>
              <a:tblGrid>
                <a:gridCol w="2560103">
                  <a:extLst>
                    <a:ext uri="{9D8B030D-6E8A-4147-A177-3AD203B41FA5}">
                      <a16:colId xmlns:a16="http://schemas.microsoft.com/office/drawing/2014/main" val="1171004926"/>
                    </a:ext>
                  </a:extLst>
                </a:gridCol>
                <a:gridCol w="1214409">
                  <a:extLst>
                    <a:ext uri="{9D8B030D-6E8A-4147-A177-3AD203B41FA5}">
                      <a16:colId xmlns:a16="http://schemas.microsoft.com/office/drawing/2014/main" val="3046040890"/>
                    </a:ext>
                  </a:extLst>
                </a:gridCol>
                <a:gridCol w="951832">
                  <a:extLst>
                    <a:ext uri="{9D8B030D-6E8A-4147-A177-3AD203B41FA5}">
                      <a16:colId xmlns:a16="http://schemas.microsoft.com/office/drawing/2014/main" val="1894356396"/>
                    </a:ext>
                  </a:extLst>
                </a:gridCol>
                <a:gridCol w="1444163">
                  <a:extLst>
                    <a:ext uri="{9D8B030D-6E8A-4147-A177-3AD203B41FA5}">
                      <a16:colId xmlns:a16="http://schemas.microsoft.com/office/drawing/2014/main" val="2218962986"/>
                    </a:ext>
                  </a:extLst>
                </a:gridCol>
              </a:tblGrid>
              <a:tr h="497679">
                <a:tc gridSpan="4">
                  <a:txBody>
                    <a:bodyPr/>
                    <a:lstStyle/>
                    <a:p>
                      <a:pPr algn="ctr" fontAlgn="b"/>
                      <a:r>
                        <a:rPr lang="en-IN" sz="1100" u="none" strike="noStrike" dirty="0">
                          <a:effectLst/>
                        </a:rPr>
                        <a:t>SENTIMENTAL OVERVIEW </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hMerge="1">
                  <a:txBody>
                    <a:bodyPr/>
                    <a:lstStyle/>
                    <a:p>
                      <a:endParaRPr/>
                    </a:p>
                  </a:txBody>
                  <a:tcPr marL="6350" marR="6350" marT="6350" marB="0" anchor="b"/>
                </a:tc>
                <a:tc hMerge="1">
                  <a:txBody>
                    <a:bodyPr/>
                    <a:lstStyle/>
                    <a:p>
                      <a:endParaRPr lang="en-IN"/>
                    </a:p>
                  </a:txBody>
                  <a:tcPr/>
                </a:tc>
                <a:tc hMerge="1">
                  <a:txBody>
                    <a:bodyPr/>
                    <a:lstStyle/>
                    <a:p>
                      <a:pPr algn="ctr" fontAlgn="b"/>
                      <a:endParaRPr lang="en-IN" sz="11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041745928"/>
                  </a:ext>
                </a:extLst>
              </a:tr>
              <a:tr h="647122">
                <a:tc>
                  <a:txBody>
                    <a:bodyPr/>
                    <a:lstStyle/>
                    <a:p>
                      <a:pPr algn="ctr" fontAlgn="b"/>
                      <a:r>
                        <a:rPr lang="en-IN" sz="1100" b="1" i="0" u="none" strike="noStrike" dirty="0">
                          <a:solidFill>
                            <a:srgbClr val="000000"/>
                          </a:solidFill>
                          <a:effectLst/>
                          <a:latin typeface="Calibri" panose="020F0502020204030204" pitchFamily="34" charset="0"/>
                        </a:rPr>
                        <a:t>REASONS / SENTIMENTS</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fontAlgn="b"/>
                      <a:r>
                        <a:rPr lang="en-IN" sz="1100" u="none" strike="noStrike" dirty="0">
                          <a:effectLst/>
                        </a:rPr>
                        <a:t>BILLING QUESTION</a:t>
                      </a:r>
                      <a:endParaRPr lang="en-IN" sz="1100" b="1"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fontAlgn="b"/>
                      <a:r>
                        <a:rPr lang="en-IN" sz="1100" u="none" strike="noStrike" dirty="0">
                          <a:effectLst/>
                        </a:rPr>
                        <a:t>PAYMENTS</a:t>
                      </a:r>
                      <a:endParaRPr lang="en-IN" sz="1100" b="1"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fontAlgn="b"/>
                      <a:r>
                        <a:rPr lang="en-IN" sz="1100" u="none" strike="noStrike" dirty="0">
                          <a:effectLst/>
                        </a:rPr>
                        <a:t>SERVICE OUTAGE</a:t>
                      </a:r>
                      <a:endParaRPr lang="en-IN" sz="1100" b="1"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3982594031"/>
                  </a:ext>
                </a:extLst>
              </a:tr>
              <a:tr h="348820">
                <a:tc>
                  <a:txBody>
                    <a:bodyPr/>
                    <a:lstStyle/>
                    <a:p>
                      <a:pPr algn="ctr" fontAlgn="b"/>
                      <a:r>
                        <a:rPr lang="en-IN" sz="1100" u="none" strike="noStrike" dirty="0">
                          <a:effectLst/>
                        </a:rPr>
                        <a:t>NEGATIVE</a:t>
                      </a:r>
                      <a:endParaRPr lang="en-IN" sz="11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a:effectLst/>
                        </a:rPr>
                        <a:t>23.89%</a:t>
                      </a:r>
                      <a:endParaRPr lang="en-IN" sz="11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a:effectLst/>
                        </a:rPr>
                        <a:t>4.84%</a:t>
                      </a:r>
                      <a:endParaRPr lang="en-IN" sz="11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a:effectLst/>
                        </a:rPr>
                        <a:t>4.86%</a:t>
                      </a:r>
                      <a:endParaRPr lang="en-IN" sz="11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8984537"/>
                  </a:ext>
                </a:extLst>
              </a:tr>
              <a:tr h="348820">
                <a:tc>
                  <a:txBody>
                    <a:bodyPr/>
                    <a:lstStyle/>
                    <a:p>
                      <a:pPr algn="ctr" fontAlgn="b"/>
                      <a:r>
                        <a:rPr lang="en-IN" sz="1100" u="none" strike="noStrike" dirty="0">
                          <a:effectLst/>
                        </a:rPr>
                        <a:t>NEUTRAL</a:t>
                      </a:r>
                      <a:endParaRPr lang="en-IN" sz="11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u="none" strike="noStrike" dirty="0">
                          <a:effectLst/>
                        </a:rPr>
                        <a:t>18.92</a:t>
                      </a:r>
                      <a:r>
                        <a:rPr lang="en-IN" sz="1000" u="none" strike="noStrike" dirty="0">
                          <a:effectLst/>
                        </a:rPr>
                        <a:t>%</a:t>
                      </a:r>
                      <a:endParaRPr lang="en-IN" sz="10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a:effectLst/>
                        </a:rPr>
                        <a:t>3.76%</a:t>
                      </a:r>
                      <a:endParaRPr lang="en-IN" sz="11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a:effectLst/>
                        </a:rPr>
                        <a:t>3.90%</a:t>
                      </a:r>
                      <a:endParaRPr lang="en-IN" sz="11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553144"/>
                  </a:ext>
                </a:extLst>
              </a:tr>
              <a:tr h="348820">
                <a:tc>
                  <a:txBody>
                    <a:bodyPr/>
                    <a:lstStyle/>
                    <a:p>
                      <a:pPr algn="ctr" fontAlgn="b"/>
                      <a:r>
                        <a:rPr lang="en-IN" sz="1100" u="none" strike="noStrike" dirty="0">
                          <a:effectLst/>
                        </a:rPr>
                        <a:t>POSITIVE</a:t>
                      </a:r>
                      <a:endParaRPr lang="en-IN" sz="11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a:effectLst/>
                        </a:rPr>
                        <a:t>8.42%</a:t>
                      </a:r>
                      <a:endParaRPr lang="en-IN" sz="11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a:effectLst/>
                        </a:rPr>
                        <a:t>1.68%</a:t>
                      </a:r>
                      <a:endParaRPr lang="en-IN" sz="11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a:effectLst/>
                        </a:rPr>
                        <a:t>1.82%</a:t>
                      </a:r>
                      <a:endParaRPr lang="en-IN" sz="11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46092588"/>
                  </a:ext>
                </a:extLst>
              </a:tr>
              <a:tr h="348820">
                <a:tc>
                  <a:txBody>
                    <a:bodyPr/>
                    <a:lstStyle/>
                    <a:p>
                      <a:pPr algn="ctr" fontAlgn="b"/>
                      <a:r>
                        <a:rPr lang="en-IN" sz="1100" u="none" strike="noStrike" dirty="0">
                          <a:effectLst/>
                        </a:rPr>
                        <a:t>VERY NEGATIVE</a:t>
                      </a:r>
                      <a:endParaRPr lang="en-IN" sz="11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a:effectLst/>
                        </a:rPr>
                        <a:t>13.05%</a:t>
                      </a:r>
                      <a:endParaRPr lang="en-IN" sz="11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a:effectLst/>
                        </a:rPr>
                        <a:t>2.72%</a:t>
                      </a:r>
                      <a:endParaRPr lang="en-IN" sz="11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a:effectLst/>
                        </a:rPr>
                        <a:t>2.52%</a:t>
                      </a:r>
                      <a:endParaRPr lang="en-IN" sz="11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1022431"/>
                  </a:ext>
                </a:extLst>
              </a:tr>
              <a:tr h="348820">
                <a:tc>
                  <a:txBody>
                    <a:bodyPr/>
                    <a:lstStyle/>
                    <a:p>
                      <a:pPr algn="ctr" fontAlgn="b"/>
                      <a:r>
                        <a:rPr lang="en-IN" sz="1100" u="none" strike="noStrike" dirty="0">
                          <a:effectLst/>
                        </a:rPr>
                        <a:t>VERY POSITIVE</a:t>
                      </a:r>
                      <a:endParaRPr lang="en-IN" sz="11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a:effectLst/>
                        </a:rPr>
                        <a:t>6.94%</a:t>
                      </a:r>
                      <a:endParaRPr lang="en-IN" sz="11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a:effectLst/>
                        </a:rPr>
                        <a:t>1.42%</a:t>
                      </a:r>
                      <a:endParaRPr lang="en-IN" sz="11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a:effectLst/>
                        </a:rPr>
                        <a:t>1.26%</a:t>
                      </a:r>
                      <a:endParaRPr lang="en-IN" sz="11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4604143"/>
                  </a:ext>
                </a:extLst>
              </a:tr>
              <a:tr h="348820">
                <a:tc>
                  <a:txBody>
                    <a:bodyPr/>
                    <a:lstStyle/>
                    <a:p>
                      <a:pPr algn="ctr" fontAlgn="b"/>
                      <a:r>
                        <a:rPr lang="en-IN" sz="1100" u="none" strike="noStrike" dirty="0">
                          <a:effectLst/>
                        </a:rPr>
                        <a:t>GRAND TOTAL</a:t>
                      </a:r>
                      <a:endParaRPr lang="en-IN" sz="1100" b="1"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a:effectLst/>
                          <a:highlight>
                            <a:srgbClr val="FFFF00"/>
                          </a:highlight>
                        </a:rPr>
                        <a:t>71.22%</a:t>
                      </a:r>
                      <a:endParaRPr lang="en-IN" sz="1100" b="1" i="0" u="none" strike="noStrike" dirty="0">
                        <a:solidFill>
                          <a:srgbClr val="000000"/>
                        </a:solidFill>
                        <a:effectLst/>
                        <a:highlight>
                          <a:srgbClr val="FFFF00"/>
                        </a:highligh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IN" sz="1100" u="none" strike="noStrike" dirty="0">
                          <a:effectLst/>
                        </a:rPr>
                        <a:t>14.42%</a:t>
                      </a:r>
                      <a:endParaRPr lang="en-IN" sz="1100" b="1"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a:effectLst/>
                        </a:rPr>
                        <a:t>14.36%</a:t>
                      </a:r>
                      <a:endParaRPr lang="en-IN" sz="1100" b="1"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76693452"/>
                  </a:ext>
                </a:extLst>
              </a:tr>
            </a:tbl>
          </a:graphicData>
        </a:graphic>
      </p:graphicFrame>
      <p:graphicFrame>
        <p:nvGraphicFramePr>
          <p:cNvPr id="3" name="Chart 2">
            <a:extLst>
              <a:ext uri="{FF2B5EF4-FFF2-40B4-BE49-F238E27FC236}">
                <a16:creationId xmlns:a16="http://schemas.microsoft.com/office/drawing/2014/main" id="{992878A1-86FA-9F36-C277-2CD674292373}"/>
              </a:ext>
            </a:extLst>
          </p:cNvPr>
          <p:cNvGraphicFramePr>
            <a:graphicFrameLocks/>
          </p:cNvGraphicFramePr>
          <p:nvPr>
            <p:extLst>
              <p:ext uri="{D42A27DB-BD31-4B8C-83A1-F6EECF244321}">
                <p14:modId xmlns:p14="http://schemas.microsoft.com/office/powerpoint/2010/main" val="3314651034"/>
              </p:ext>
            </p:extLst>
          </p:nvPr>
        </p:nvGraphicFramePr>
        <p:xfrm>
          <a:off x="6265102" y="191277"/>
          <a:ext cx="5510338" cy="3237723"/>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7A6C3441-54E4-980C-C2FD-CDB00439DF54}"/>
              </a:ext>
            </a:extLst>
          </p:cNvPr>
          <p:cNvSpPr txBox="1"/>
          <p:nvPr/>
        </p:nvSpPr>
        <p:spPr>
          <a:xfrm>
            <a:off x="955040" y="1417548"/>
            <a:ext cx="4389120" cy="5016758"/>
          </a:xfrm>
          <a:prstGeom prst="rect">
            <a:avLst/>
          </a:prstGeom>
          <a:noFill/>
        </p:spPr>
        <p:txBody>
          <a:bodyPr wrap="square" rtlCol="0">
            <a:spAutoFit/>
          </a:bodyPr>
          <a:lstStyle/>
          <a:p>
            <a:r>
              <a:rPr lang="en-IN" sz="2000" u="sng" dirty="0"/>
              <a:t>DATA OVERVIEW </a:t>
            </a:r>
          </a:p>
          <a:p>
            <a:endParaRPr lang="en-IN" sz="2000" u="sng" dirty="0"/>
          </a:p>
          <a:p>
            <a:r>
              <a:rPr lang="en-IN" sz="2000" u="sng" dirty="0"/>
              <a:t># </a:t>
            </a:r>
            <a:r>
              <a:rPr lang="en-IN" sz="2000" dirty="0"/>
              <a:t>THERE ARE MAINLY THREE REASONS OF CUSTOMER COMPLAINTS BILLING QUESTIONS, PAYMENTS &amp;SERVICE OUTAGE</a:t>
            </a:r>
          </a:p>
          <a:p>
            <a:endParaRPr lang="en-IN" sz="2000" dirty="0"/>
          </a:p>
          <a:p>
            <a:r>
              <a:rPr lang="en-IN" sz="2000" u="sng" dirty="0"/>
              <a:t>INSIGHT</a:t>
            </a:r>
          </a:p>
          <a:p>
            <a:pPr marL="457200" indent="-457200">
              <a:buAutoNum type="arabicParenR"/>
            </a:pPr>
            <a:r>
              <a:rPr lang="en-IN" sz="2000" dirty="0"/>
              <a:t>BILLING QUESTIONS TAKES 71% OF CUSTOMERS COMPLAITS, </a:t>
            </a:r>
          </a:p>
          <a:p>
            <a:pPr marL="457200" indent="-457200">
              <a:buAutoNum type="arabicParenR"/>
            </a:pPr>
            <a:r>
              <a:rPr lang="en-IN" sz="2000" dirty="0"/>
              <a:t>REAMENING 29% CONTAINS SERVICE OUTRAGE &amp; PAYMENTS </a:t>
            </a:r>
          </a:p>
          <a:p>
            <a:pPr marL="457200" indent="-457200">
              <a:buAutoNum type="arabicParenR"/>
            </a:pPr>
            <a:r>
              <a:rPr lang="en-IN" sz="2000" dirty="0"/>
              <a:t>52% OF EVERY REASONS SENTIMENT HAS BEEN FOUND IN NEGATIVE SENTIMENT.</a:t>
            </a:r>
          </a:p>
          <a:p>
            <a:endParaRPr lang="en-IN" sz="2000" dirty="0"/>
          </a:p>
        </p:txBody>
      </p:sp>
      <p:sp>
        <p:nvSpPr>
          <p:cNvPr id="4" name="TextBox 3">
            <a:extLst>
              <a:ext uri="{FF2B5EF4-FFF2-40B4-BE49-F238E27FC236}">
                <a16:creationId xmlns:a16="http://schemas.microsoft.com/office/drawing/2014/main" id="{89ADF837-763B-7F05-A6E2-EBE8F06ADD70}"/>
              </a:ext>
            </a:extLst>
          </p:cNvPr>
          <p:cNvSpPr txBox="1"/>
          <p:nvPr/>
        </p:nvSpPr>
        <p:spPr>
          <a:xfrm>
            <a:off x="233680" y="142240"/>
            <a:ext cx="3992880" cy="37592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IN" dirty="0"/>
              <a:t>#REASONWISE SEMTIMENTAL ANALYSIS  </a:t>
            </a:r>
          </a:p>
        </p:txBody>
      </p:sp>
    </p:spTree>
    <p:extLst>
      <p:ext uri="{BB962C8B-B14F-4D97-AF65-F5344CB8AC3E}">
        <p14:creationId xmlns:p14="http://schemas.microsoft.com/office/powerpoint/2010/main" val="4155481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4B3DBA-A473-FA4C-CB7E-6C2E2B8E1178}"/>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233851DC-3A15-A0EB-B278-E6CE9C635606}"/>
              </a:ext>
            </a:extLst>
          </p:cNvPr>
          <p:cNvSpPr txBox="1"/>
          <p:nvPr/>
        </p:nvSpPr>
        <p:spPr>
          <a:xfrm>
            <a:off x="233680" y="142240"/>
            <a:ext cx="7101840" cy="36576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IN" dirty="0"/>
              <a:t># CALL_CENTER WISE SEMTIMENTAL ANALYSIS WITH RESPECT TO REASON  </a:t>
            </a:r>
          </a:p>
        </p:txBody>
      </p:sp>
      <p:graphicFrame>
        <p:nvGraphicFramePr>
          <p:cNvPr id="9" name="Table 8">
            <a:extLst>
              <a:ext uri="{FF2B5EF4-FFF2-40B4-BE49-F238E27FC236}">
                <a16:creationId xmlns:a16="http://schemas.microsoft.com/office/drawing/2014/main" id="{BA0B4044-3E91-CCEA-5DB6-C8A17C650D5F}"/>
              </a:ext>
            </a:extLst>
          </p:cNvPr>
          <p:cNvGraphicFramePr>
            <a:graphicFrameLocks noGrp="1"/>
          </p:cNvGraphicFramePr>
          <p:nvPr>
            <p:extLst>
              <p:ext uri="{D42A27DB-BD31-4B8C-83A1-F6EECF244321}">
                <p14:modId xmlns:p14="http://schemas.microsoft.com/office/powerpoint/2010/main" val="3456390837"/>
              </p:ext>
            </p:extLst>
          </p:nvPr>
        </p:nvGraphicFramePr>
        <p:xfrm>
          <a:off x="5384800" y="5010378"/>
          <a:ext cx="6664960" cy="1461756"/>
        </p:xfrm>
        <a:graphic>
          <a:graphicData uri="http://schemas.openxmlformats.org/drawingml/2006/table">
            <a:tbl>
              <a:tblPr>
                <a:tableStyleId>{9D7B26C5-4107-4FEC-AEDC-1716B250A1EF}</a:tableStyleId>
              </a:tblPr>
              <a:tblGrid>
                <a:gridCol w="1318768">
                  <a:extLst>
                    <a:ext uri="{9D8B030D-6E8A-4147-A177-3AD203B41FA5}">
                      <a16:colId xmlns:a16="http://schemas.microsoft.com/office/drawing/2014/main" val="305330626"/>
                    </a:ext>
                  </a:extLst>
                </a:gridCol>
                <a:gridCol w="940759">
                  <a:extLst>
                    <a:ext uri="{9D8B030D-6E8A-4147-A177-3AD203B41FA5}">
                      <a16:colId xmlns:a16="http://schemas.microsoft.com/office/drawing/2014/main" val="1998200928"/>
                    </a:ext>
                  </a:extLst>
                </a:gridCol>
                <a:gridCol w="568434">
                  <a:extLst>
                    <a:ext uri="{9D8B030D-6E8A-4147-A177-3AD203B41FA5}">
                      <a16:colId xmlns:a16="http://schemas.microsoft.com/office/drawing/2014/main" val="4033144060"/>
                    </a:ext>
                  </a:extLst>
                </a:gridCol>
                <a:gridCol w="596856">
                  <a:extLst>
                    <a:ext uri="{9D8B030D-6E8A-4147-A177-3AD203B41FA5}">
                      <a16:colId xmlns:a16="http://schemas.microsoft.com/office/drawing/2014/main" val="653973303"/>
                    </a:ext>
                  </a:extLst>
                </a:gridCol>
                <a:gridCol w="994761">
                  <a:extLst>
                    <a:ext uri="{9D8B030D-6E8A-4147-A177-3AD203B41FA5}">
                      <a16:colId xmlns:a16="http://schemas.microsoft.com/office/drawing/2014/main" val="1869164592"/>
                    </a:ext>
                  </a:extLst>
                </a:gridCol>
                <a:gridCol w="923706">
                  <a:extLst>
                    <a:ext uri="{9D8B030D-6E8A-4147-A177-3AD203B41FA5}">
                      <a16:colId xmlns:a16="http://schemas.microsoft.com/office/drawing/2014/main" val="2896768286"/>
                    </a:ext>
                  </a:extLst>
                </a:gridCol>
                <a:gridCol w="675016">
                  <a:extLst>
                    <a:ext uri="{9D8B030D-6E8A-4147-A177-3AD203B41FA5}">
                      <a16:colId xmlns:a16="http://schemas.microsoft.com/office/drawing/2014/main" val="4147716679"/>
                    </a:ext>
                  </a:extLst>
                </a:gridCol>
                <a:gridCol w="646660">
                  <a:extLst>
                    <a:ext uri="{9D8B030D-6E8A-4147-A177-3AD203B41FA5}">
                      <a16:colId xmlns:a16="http://schemas.microsoft.com/office/drawing/2014/main" val="863133803"/>
                    </a:ext>
                  </a:extLst>
                </a:gridCol>
              </a:tblGrid>
              <a:tr h="243626">
                <a:tc>
                  <a:txBody>
                    <a:bodyPr/>
                    <a:lstStyle/>
                    <a:p>
                      <a:pPr algn="ctr" fontAlgn="b"/>
                      <a:r>
                        <a:rPr lang="en-IN" sz="1100" u="none" strike="noStrike" dirty="0">
                          <a:effectLst/>
                        </a:rPr>
                        <a:t>REASON</a:t>
                      </a:r>
                      <a:endParaRPr lang="en-IN" sz="1100" b="1"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fontAlgn="b"/>
                      <a:r>
                        <a:rPr lang="en-IN" sz="1100" u="none" strike="noStrike" dirty="0">
                          <a:effectLst/>
                        </a:rPr>
                        <a:t>Negative</a:t>
                      </a:r>
                      <a:endParaRPr lang="en-IN" sz="1100" b="1"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fontAlgn="b"/>
                      <a:r>
                        <a:rPr lang="en-IN" sz="1100" u="none" strike="noStrike" dirty="0">
                          <a:effectLst/>
                        </a:rPr>
                        <a:t>Neutral</a:t>
                      </a:r>
                      <a:endParaRPr lang="en-IN" sz="1100" b="1"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fontAlgn="b"/>
                      <a:r>
                        <a:rPr lang="en-IN" sz="1100" u="none" strike="noStrike">
                          <a:effectLst/>
                        </a:rPr>
                        <a:t>Positive</a:t>
                      </a:r>
                      <a:endParaRPr lang="en-IN" sz="11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fontAlgn="b"/>
                      <a:r>
                        <a:rPr lang="en-IN" sz="1100" u="none" strike="noStrike">
                          <a:effectLst/>
                        </a:rPr>
                        <a:t>Very Negative</a:t>
                      </a:r>
                      <a:endParaRPr lang="en-IN" sz="11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fontAlgn="b"/>
                      <a:r>
                        <a:rPr lang="en-IN" sz="1100" u="none" strike="noStrike">
                          <a:effectLst/>
                        </a:rPr>
                        <a:t>Very Positive</a:t>
                      </a:r>
                      <a:endParaRPr lang="en-IN" sz="11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fontAlgn="ctr"/>
                      <a:r>
                        <a:rPr lang="en-IN" sz="1100" u="none" strike="noStrike">
                          <a:effectLst/>
                        </a:rPr>
                        <a:t>NEGATIVE </a:t>
                      </a:r>
                      <a:endParaRPr lang="en-IN" sz="1100" b="1"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fontAlgn="ctr"/>
                      <a:r>
                        <a:rPr lang="en-IN" sz="1100" u="none" strike="noStrike" dirty="0">
                          <a:effectLst/>
                        </a:rPr>
                        <a:t>POSITIVE</a:t>
                      </a:r>
                      <a:endParaRPr lang="en-IN" sz="1100" b="1"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3088347592"/>
                  </a:ext>
                </a:extLst>
              </a:tr>
              <a:tr h="243626">
                <a:tc>
                  <a:txBody>
                    <a:bodyPr/>
                    <a:lstStyle/>
                    <a:p>
                      <a:pPr algn="ctr" fontAlgn="b"/>
                      <a:r>
                        <a:rPr lang="en-IN" sz="1100" u="none" strike="noStrike">
                          <a:effectLst/>
                        </a:rPr>
                        <a:t>Baltimore/MD</a:t>
                      </a:r>
                      <a:endParaRPr lang="en-IN"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35.13%</a:t>
                      </a:r>
                      <a:endParaRPr lang="en-IN"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a:effectLst/>
                        </a:rPr>
                        <a:t>25.35%</a:t>
                      </a:r>
                      <a:endParaRPr lang="en-IN"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11.82%</a:t>
                      </a:r>
                      <a:endParaRPr lang="en-IN"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18.17%</a:t>
                      </a:r>
                      <a:endParaRPr lang="en-IN"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9.53%</a:t>
                      </a:r>
                      <a:endParaRPr lang="en-IN"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a:effectLst/>
                        </a:rPr>
                        <a:t>53%</a:t>
                      </a:r>
                      <a:endParaRPr lang="en-IN" sz="1100" b="1"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fontAlgn="b"/>
                      <a:r>
                        <a:rPr lang="en-IN" sz="1100" u="none" strike="noStrike">
                          <a:effectLst/>
                        </a:rPr>
                        <a:t>21%</a:t>
                      </a:r>
                      <a:endParaRPr lang="en-IN" sz="11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1972305431"/>
                  </a:ext>
                </a:extLst>
              </a:tr>
              <a:tr h="243626">
                <a:tc>
                  <a:txBody>
                    <a:bodyPr/>
                    <a:lstStyle/>
                    <a:p>
                      <a:pPr algn="ctr" fontAlgn="b"/>
                      <a:r>
                        <a:rPr lang="en-IN" sz="1100" u="none" strike="noStrike">
                          <a:effectLst/>
                        </a:rPr>
                        <a:t>Chicago/IL</a:t>
                      </a:r>
                      <a:endParaRPr lang="en-IN"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34.13%</a:t>
                      </a:r>
                      <a:endParaRPr lang="en-IN"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25.31%</a:t>
                      </a:r>
                      <a:endParaRPr lang="en-IN"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a:effectLst/>
                        </a:rPr>
                        <a:t>13.10%</a:t>
                      </a:r>
                      <a:endParaRPr lang="en-IN"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a:effectLst/>
                        </a:rPr>
                        <a:t>17.51%</a:t>
                      </a:r>
                      <a:endParaRPr lang="en-IN"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9.95%</a:t>
                      </a:r>
                      <a:endParaRPr lang="en-IN"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52%</a:t>
                      </a:r>
                      <a:endParaRPr lang="en-IN" sz="11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fontAlgn="b"/>
                      <a:r>
                        <a:rPr lang="en-IN" sz="1100" u="none" strike="noStrike" dirty="0">
                          <a:effectLst/>
                        </a:rPr>
                        <a:t>23%</a:t>
                      </a:r>
                      <a:endParaRPr lang="en-IN" sz="1100" b="1"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244763835"/>
                  </a:ext>
                </a:extLst>
              </a:tr>
              <a:tr h="243626">
                <a:tc>
                  <a:txBody>
                    <a:bodyPr/>
                    <a:lstStyle/>
                    <a:p>
                      <a:pPr algn="ctr" fontAlgn="b"/>
                      <a:r>
                        <a:rPr lang="en-IN" sz="1100" u="none" strike="noStrike" dirty="0">
                          <a:effectLst/>
                        </a:rPr>
                        <a:t>Denver/CO</a:t>
                      </a:r>
                      <a:endParaRPr lang="en-IN"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a:effectLst/>
                        </a:rPr>
                        <a:t>30.33%</a:t>
                      </a:r>
                      <a:endParaRPr lang="en-IN"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a:effectLst/>
                        </a:rPr>
                        <a:t>32.39%</a:t>
                      </a:r>
                      <a:endParaRPr lang="en-IN"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a:effectLst/>
                        </a:rPr>
                        <a:t>10.80%</a:t>
                      </a:r>
                      <a:endParaRPr lang="en-IN"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a:effectLst/>
                        </a:rPr>
                        <a:t>16.45%</a:t>
                      </a:r>
                      <a:endParaRPr lang="en-IN"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a:effectLst/>
                        </a:rPr>
                        <a:t>10.03%</a:t>
                      </a:r>
                      <a:endParaRPr lang="en-IN"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a:effectLst/>
                        </a:rPr>
                        <a:t>47%</a:t>
                      </a:r>
                      <a:endParaRPr lang="en-IN" sz="1100" b="1"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IN" sz="1100" u="none" strike="noStrike" dirty="0">
                          <a:effectLst/>
                        </a:rPr>
                        <a:t>21%</a:t>
                      </a:r>
                      <a:endParaRPr lang="en-IN" sz="1100" b="1"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1894922892"/>
                  </a:ext>
                </a:extLst>
              </a:tr>
              <a:tr h="243626">
                <a:tc>
                  <a:txBody>
                    <a:bodyPr/>
                    <a:lstStyle/>
                    <a:p>
                      <a:pPr algn="ctr" fontAlgn="b"/>
                      <a:r>
                        <a:rPr lang="en-IN" sz="1100" u="none" strike="noStrike">
                          <a:effectLst/>
                        </a:rPr>
                        <a:t>Los Angeles/CA</a:t>
                      </a:r>
                      <a:endParaRPr lang="en-IN"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32.68%</a:t>
                      </a:r>
                      <a:endParaRPr lang="en-IN"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25.70%</a:t>
                      </a:r>
                      <a:endParaRPr lang="en-IN"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11.04%</a:t>
                      </a:r>
                      <a:endParaRPr lang="en-IN"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20.48%</a:t>
                      </a:r>
                      <a:endParaRPr lang="en-IN"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a:effectLst/>
                        </a:rPr>
                        <a:t>10.09%</a:t>
                      </a:r>
                      <a:endParaRPr lang="en-IN"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a:effectLst/>
                        </a:rPr>
                        <a:t>53%</a:t>
                      </a:r>
                      <a:endParaRPr lang="en-IN" sz="1100" b="1"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fontAlgn="b"/>
                      <a:r>
                        <a:rPr lang="en-IN" sz="1100" u="none" strike="noStrike">
                          <a:effectLst/>
                        </a:rPr>
                        <a:t>21%</a:t>
                      </a:r>
                      <a:endParaRPr lang="en-IN" sz="11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1873950053"/>
                  </a:ext>
                </a:extLst>
              </a:tr>
              <a:tr h="243626">
                <a:tc>
                  <a:txBody>
                    <a:bodyPr/>
                    <a:lstStyle/>
                    <a:p>
                      <a:pPr algn="ctr" fontAlgn="b"/>
                      <a:r>
                        <a:rPr lang="en-IN" sz="1100" u="none" strike="noStrike" dirty="0">
                          <a:effectLst/>
                        </a:rPr>
                        <a:t>Grand Total</a:t>
                      </a:r>
                      <a:endParaRPr lang="en-IN" sz="1100" b="1"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33.54%</a:t>
                      </a:r>
                      <a:endParaRPr lang="en-IN" sz="11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26.07%</a:t>
                      </a:r>
                      <a:endParaRPr lang="en-IN" sz="11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11.62%</a:t>
                      </a:r>
                      <a:endParaRPr lang="en-IN" sz="11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a:effectLst/>
                        </a:rPr>
                        <a:t>18.89%</a:t>
                      </a:r>
                      <a:endParaRPr lang="en-IN" sz="1100" b="1"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9.88%</a:t>
                      </a:r>
                      <a:endParaRPr lang="en-IN" sz="11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a:effectLst/>
                        </a:rPr>
                        <a:t> </a:t>
                      </a:r>
                      <a:endParaRPr lang="en-IN" sz="1100" b="1"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fontAlgn="b"/>
                      <a:r>
                        <a:rPr lang="en-IN" sz="1100" u="none" strike="noStrike" dirty="0">
                          <a:effectLst/>
                        </a:rPr>
                        <a:t> </a:t>
                      </a:r>
                      <a:endParaRPr lang="en-IN" sz="1100" b="1"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2379810480"/>
                  </a:ext>
                </a:extLst>
              </a:tr>
            </a:tbl>
          </a:graphicData>
        </a:graphic>
      </p:graphicFrame>
      <p:graphicFrame>
        <p:nvGraphicFramePr>
          <p:cNvPr id="12" name="Chart 11">
            <a:extLst>
              <a:ext uri="{FF2B5EF4-FFF2-40B4-BE49-F238E27FC236}">
                <a16:creationId xmlns:a16="http://schemas.microsoft.com/office/drawing/2014/main" id="{1D122494-0270-7B6C-3978-0536932E8164}"/>
              </a:ext>
            </a:extLst>
          </p:cNvPr>
          <p:cNvGraphicFramePr>
            <a:graphicFrameLocks/>
          </p:cNvGraphicFramePr>
          <p:nvPr>
            <p:extLst>
              <p:ext uri="{D42A27DB-BD31-4B8C-83A1-F6EECF244321}">
                <p14:modId xmlns:p14="http://schemas.microsoft.com/office/powerpoint/2010/main" val="4103375094"/>
              </p:ext>
            </p:extLst>
          </p:nvPr>
        </p:nvGraphicFramePr>
        <p:xfrm>
          <a:off x="5384800" y="941535"/>
          <a:ext cx="6664960" cy="3793025"/>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a:extLst>
              <a:ext uri="{FF2B5EF4-FFF2-40B4-BE49-F238E27FC236}">
                <a16:creationId xmlns:a16="http://schemas.microsoft.com/office/drawing/2014/main" id="{256D83D9-16FE-0907-C8A8-8DE3D9CE30DA}"/>
              </a:ext>
            </a:extLst>
          </p:cNvPr>
          <p:cNvSpPr txBox="1"/>
          <p:nvPr/>
        </p:nvSpPr>
        <p:spPr>
          <a:xfrm>
            <a:off x="233680" y="657055"/>
            <a:ext cx="4389120" cy="6771084"/>
          </a:xfrm>
          <a:prstGeom prst="rect">
            <a:avLst/>
          </a:prstGeom>
          <a:noFill/>
        </p:spPr>
        <p:txBody>
          <a:bodyPr wrap="square" rtlCol="0">
            <a:spAutoFit/>
          </a:bodyPr>
          <a:lstStyle/>
          <a:p>
            <a:r>
              <a:rPr lang="en-IN" u="sng" dirty="0"/>
              <a:t>DATA OVERVIEW </a:t>
            </a:r>
          </a:p>
          <a:p>
            <a:endParaRPr lang="en-IN" u="sng" dirty="0"/>
          </a:p>
          <a:p>
            <a:r>
              <a:rPr lang="en-IN" dirty="0"/>
              <a:t># THERE ARE TOTAL 4 CALL CENTER WORKING IN COUNTRY IN WHICH. WE HAVE TAKE SENTIMENTAL ANALYSIS WITH RESPECT TO REASONS </a:t>
            </a:r>
          </a:p>
          <a:p>
            <a:endParaRPr lang="en-IN" dirty="0"/>
          </a:p>
          <a:p>
            <a:r>
              <a:rPr lang="en-IN" u="sng" dirty="0"/>
              <a:t>INSIGHT</a:t>
            </a:r>
          </a:p>
          <a:p>
            <a:pPr marL="457200" indent="-457200">
              <a:buAutoNum type="arabicParenR"/>
            </a:pPr>
            <a:r>
              <a:rPr lang="en-IN" dirty="0"/>
              <a:t>MOSTLY 52% OF EVERY REASONS SENTIMENT HAS BEEN FOUND IN NEGATIVE IN EVERY REASON AT WITH RESPECT TO CALL CENTER</a:t>
            </a:r>
          </a:p>
          <a:p>
            <a:pPr marL="457200" indent="-457200">
              <a:buAutoNum type="arabicParenR"/>
            </a:pPr>
            <a:endParaRPr lang="en-IN" dirty="0"/>
          </a:p>
          <a:p>
            <a:pPr marL="457200" indent="-457200">
              <a:buAutoNum type="arabicParenR"/>
            </a:pPr>
            <a:r>
              <a:rPr lang="en-IN" dirty="0"/>
              <a:t>BUT WE FOUND THAT THERE ARE HUGE DECREASE IN NEGATIVE  SENTIMENT AT DENVER CALLCENTER WHILE ATTENDING PAYMENT RELATED ISSUES.</a:t>
            </a:r>
          </a:p>
          <a:p>
            <a:pPr marL="457200" indent="-457200">
              <a:buAutoNum type="arabicParenR"/>
            </a:pPr>
            <a:endParaRPr lang="en-IN" dirty="0"/>
          </a:p>
          <a:p>
            <a:pPr marL="457200" indent="-457200">
              <a:buFontTx/>
              <a:buAutoNum type="arabicParenR"/>
            </a:pPr>
            <a:r>
              <a:rPr lang="en-IN" dirty="0"/>
              <a:t>SLIGHT INCREASE IN POSITIVE SENTIMENT AT CHICAGO WHILE ATTENDING ATTENDING PAYMENT RELATED ISSUES.</a:t>
            </a:r>
          </a:p>
          <a:p>
            <a:endParaRPr lang="en-IN" dirty="0"/>
          </a:p>
          <a:p>
            <a:endParaRPr lang="en-IN" sz="2000" dirty="0"/>
          </a:p>
        </p:txBody>
      </p:sp>
    </p:spTree>
    <p:extLst>
      <p:ext uri="{BB962C8B-B14F-4D97-AF65-F5344CB8AC3E}">
        <p14:creationId xmlns:p14="http://schemas.microsoft.com/office/powerpoint/2010/main" val="3089705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FF5E04-7159-A544-3A59-A9307B4A2035}"/>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7B43BEBD-5FE0-3F4A-17AA-82A179639E7B}"/>
              </a:ext>
            </a:extLst>
          </p:cNvPr>
          <p:cNvSpPr txBox="1"/>
          <p:nvPr/>
        </p:nvSpPr>
        <p:spPr>
          <a:xfrm>
            <a:off x="233680" y="132080"/>
            <a:ext cx="4927600" cy="37949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IN" dirty="0"/>
              <a:t># SEMTIMENTAL ANALYSIS WITH CALL DURATION</a:t>
            </a:r>
          </a:p>
        </p:txBody>
      </p:sp>
      <p:sp>
        <p:nvSpPr>
          <p:cNvPr id="13" name="TextBox 12">
            <a:extLst>
              <a:ext uri="{FF2B5EF4-FFF2-40B4-BE49-F238E27FC236}">
                <a16:creationId xmlns:a16="http://schemas.microsoft.com/office/drawing/2014/main" id="{87E2FA56-0989-9E8F-23B4-982F9AA45CAC}"/>
              </a:ext>
            </a:extLst>
          </p:cNvPr>
          <p:cNvSpPr txBox="1"/>
          <p:nvPr/>
        </p:nvSpPr>
        <p:spPr>
          <a:xfrm>
            <a:off x="233680" y="657055"/>
            <a:ext cx="4389120" cy="7048083"/>
          </a:xfrm>
          <a:prstGeom prst="rect">
            <a:avLst/>
          </a:prstGeom>
          <a:noFill/>
        </p:spPr>
        <p:txBody>
          <a:bodyPr wrap="square" rtlCol="0">
            <a:spAutoFit/>
          </a:bodyPr>
          <a:lstStyle/>
          <a:p>
            <a:r>
              <a:rPr lang="en-IN" u="sng" dirty="0"/>
              <a:t>DATA OVERVIEW </a:t>
            </a:r>
          </a:p>
          <a:p>
            <a:endParaRPr lang="en-IN" u="sng" dirty="0"/>
          </a:p>
          <a:p>
            <a:r>
              <a:rPr lang="en-IN" dirty="0"/>
              <a:t># THERE ARE WE CATAGORIES ALL DATA IN 8 GROUPS CALL DURATION. AFTER THAT WE GET A DETAILED INFORMATION REGARDING </a:t>
            </a:r>
          </a:p>
          <a:p>
            <a:r>
              <a:rPr lang="en-IN" dirty="0"/>
              <a:t>RELATION BETWEEN CALL DURATION AND SENTIMENT </a:t>
            </a:r>
          </a:p>
          <a:p>
            <a:endParaRPr lang="en-IN" dirty="0"/>
          </a:p>
          <a:p>
            <a:r>
              <a:rPr lang="en-IN" u="sng" dirty="0"/>
              <a:t>INSIGHT</a:t>
            </a:r>
          </a:p>
          <a:p>
            <a:pPr marL="457200" indent="-457200">
              <a:buAutoNum type="arabicParenR"/>
            </a:pPr>
            <a:r>
              <a:rPr lang="en-IN" dirty="0"/>
              <a:t>WE FOUND THAT THERE ARE NOTICIBLE EVIDENCE FOR TO SAY THAT CALL DURATION </a:t>
            </a:r>
            <a:r>
              <a:rPr lang="en-IN" dirty="0">
                <a:highlight>
                  <a:srgbClr val="00FF00"/>
                </a:highlight>
              </a:rPr>
              <a:t>16 TO 20 </a:t>
            </a:r>
            <a:r>
              <a:rPr lang="en-IN" dirty="0"/>
              <a:t>ARE ENOUGH AND APPROPRIATE TIME TO RESOLVE QUERIES.</a:t>
            </a:r>
          </a:p>
          <a:p>
            <a:r>
              <a:rPr lang="en-IN" dirty="0"/>
              <a:t>	- LOW IN NEGATIVE AND HIGH IN 	POSITIVE RATING.</a:t>
            </a:r>
          </a:p>
          <a:p>
            <a:endParaRPr lang="en-IN" dirty="0"/>
          </a:p>
          <a:p>
            <a:r>
              <a:rPr lang="en-IN" dirty="0"/>
              <a:t>2)  THE MORE TIME TAKES TO RESOLVE ISSUE  CUSTOMER GIVING  MORE NAGATIVE IVALUE</a:t>
            </a:r>
          </a:p>
          <a:p>
            <a:r>
              <a:rPr lang="en-IN" dirty="0"/>
              <a:t>EXAMPLE - 36 TO 40  &amp;  4O TO 45</a:t>
            </a:r>
          </a:p>
          <a:p>
            <a:endParaRPr lang="en-IN" dirty="0"/>
          </a:p>
          <a:p>
            <a:r>
              <a:rPr lang="en-IN" dirty="0"/>
              <a:t>3) AVERAGE CALL DURATION 25 MINS </a:t>
            </a:r>
          </a:p>
          <a:p>
            <a:r>
              <a:rPr lang="en-IN" dirty="0"/>
              <a:t>	</a:t>
            </a:r>
          </a:p>
          <a:p>
            <a:endParaRPr lang="en-IN" dirty="0"/>
          </a:p>
          <a:p>
            <a:endParaRPr lang="en-IN" sz="2000" dirty="0"/>
          </a:p>
        </p:txBody>
      </p:sp>
      <p:graphicFrame>
        <p:nvGraphicFramePr>
          <p:cNvPr id="2" name="Table 1">
            <a:extLst>
              <a:ext uri="{FF2B5EF4-FFF2-40B4-BE49-F238E27FC236}">
                <a16:creationId xmlns:a16="http://schemas.microsoft.com/office/drawing/2014/main" id="{26F7D704-1EDD-0FFF-4F80-9DDEAF556E5D}"/>
              </a:ext>
            </a:extLst>
          </p:cNvPr>
          <p:cNvGraphicFramePr>
            <a:graphicFrameLocks noGrp="1"/>
          </p:cNvGraphicFramePr>
          <p:nvPr>
            <p:extLst>
              <p:ext uri="{D42A27DB-BD31-4B8C-83A1-F6EECF244321}">
                <p14:modId xmlns:p14="http://schemas.microsoft.com/office/powerpoint/2010/main" val="2561715816"/>
              </p:ext>
            </p:extLst>
          </p:nvPr>
        </p:nvGraphicFramePr>
        <p:xfrm>
          <a:off x="5354320" y="3962400"/>
          <a:ext cx="6604001" cy="2777203"/>
        </p:xfrm>
        <a:graphic>
          <a:graphicData uri="http://schemas.openxmlformats.org/drawingml/2006/table">
            <a:tbl>
              <a:tblPr>
                <a:tableStyleId>{9D7B26C5-4107-4FEC-AEDC-1716B250A1EF}</a:tableStyleId>
              </a:tblPr>
              <a:tblGrid>
                <a:gridCol w="1246038">
                  <a:extLst>
                    <a:ext uri="{9D8B030D-6E8A-4147-A177-3AD203B41FA5}">
                      <a16:colId xmlns:a16="http://schemas.microsoft.com/office/drawing/2014/main" val="1584153258"/>
                    </a:ext>
                  </a:extLst>
                </a:gridCol>
                <a:gridCol w="1495246">
                  <a:extLst>
                    <a:ext uri="{9D8B030D-6E8A-4147-A177-3AD203B41FA5}">
                      <a16:colId xmlns:a16="http://schemas.microsoft.com/office/drawing/2014/main" val="900089556"/>
                    </a:ext>
                  </a:extLst>
                </a:gridCol>
                <a:gridCol w="712021">
                  <a:extLst>
                    <a:ext uri="{9D8B030D-6E8A-4147-A177-3AD203B41FA5}">
                      <a16:colId xmlns:a16="http://schemas.microsoft.com/office/drawing/2014/main" val="3791656060"/>
                    </a:ext>
                  </a:extLst>
                </a:gridCol>
                <a:gridCol w="747623">
                  <a:extLst>
                    <a:ext uri="{9D8B030D-6E8A-4147-A177-3AD203B41FA5}">
                      <a16:colId xmlns:a16="http://schemas.microsoft.com/office/drawing/2014/main" val="2618306400"/>
                    </a:ext>
                  </a:extLst>
                </a:gridCol>
                <a:gridCol w="1246038">
                  <a:extLst>
                    <a:ext uri="{9D8B030D-6E8A-4147-A177-3AD203B41FA5}">
                      <a16:colId xmlns:a16="http://schemas.microsoft.com/office/drawing/2014/main" val="1810754294"/>
                    </a:ext>
                  </a:extLst>
                </a:gridCol>
                <a:gridCol w="1157035">
                  <a:extLst>
                    <a:ext uri="{9D8B030D-6E8A-4147-A177-3AD203B41FA5}">
                      <a16:colId xmlns:a16="http://schemas.microsoft.com/office/drawing/2014/main" val="2702119561"/>
                    </a:ext>
                  </a:extLst>
                </a:gridCol>
              </a:tblGrid>
              <a:tr h="252473">
                <a:tc gridSpan="6">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IN" sz="1200" dirty="0"/>
                        <a:t># SEMTIMENTAL ANALYSIS WITH CALL DURATION</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hMerge="1">
                  <a:txBody>
                    <a:bodyPr/>
                    <a:lstStyle/>
                    <a:p>
                      <a:pPr algn="l" fontAlgn="b"/>
                      <a:endParaRPr lang="en-IN" sz="1100" b="1" i="0" u="none" strike="noStrike" dirty="0">
                        <a:solidFill>
                          <a:srgbClr val="000000"/>
                        </a:solidFill>
                        <a:effectLst/>
                        <a:latin typeface="Calibri" panose="020F0502020204030204" pitchFamily="34" charset="0"/>
                      </a:endParaRPr>
                    </a:p>
                  </a:txBody>
                  <a:tcPr marL="6350" marR="6350" marT="6350" marB="0" anchor="b"/>
                </a:tc>
                <a:tc hMerge="1">
                  <a:txBody>
                    <a:bodyPr/>
                    <a:lstStyle/>
                    <a:p>
                      <a:endParaRPr/>
                    </a:p>
                  </a:txBody>
                  <a:tcPr marL="6350" marR="6350" marT="6350" marB="0" anchor="b"/>
                </a:tc>
                <a:tc hMerge="1">
                  <a:txBody>
                    <a:bodyPr/>
                    <a:lstStyle/>
                    <a:p>
                      <a:pPr algn="l" fontAlgn="b"/>
                      <a:endParaRPr lang="en-IN" sz="1100" b="1" i="0" u="none" strike="noStrike">
                        <a:solidFill>
                          <a:srgbClr val="000000"/>
                        </a:solidFill>
                        <a:effectLst/>
                        <a:latin typeface="Calibri" panose="020F0502020204030204" pitchFamily="34" charset="0"/>
                      </a:endParaRPr>
                    </a:p>
                  </a:txBody>
                  <a:tcPr marL="6350" marR="6350" marT="6350" marB="0" anchor="b"/>
                </a:tc>
                <a:tc hMerge="1">
                  <a:txBody>
                    <a:bodyPr/>
                    <a:lstStyle/>
                    <a:p>
                      <a:pPr algn="l" fontAlgn="b"/>
                      <a:endParaRPr lang="en-IN" sz="1100" b="1" i="0" u="none" strike="noStrike" dirty="0">
                        <a:solidFill>
                          <a:srgbClr val="000000"/>
                        </a:solidFill>
                        <a:effectLst/>
                        <a:latin typeface="Calibri" panose="020F0502020204030204" pitchFamily="34" charset="0"/>
                      </a:endParaRPr>
                    </a:p>
                  </a:txBody>
                  <a:tcPr marL="6350" marR="6350" marT="6350" marB="0" anchor="b"/>
                </a:tc>
                <a:tc hMerge="1">
                  <a:txBody>
                    <a:bodyPr/>
                    <a:lstStyle/>
                    <a:p>
                      <a:pPr algn="l" fontAlgn="b"/>
                      <a:endParaRPr lang="en-IN" sz="11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630826232"/>
                  </a:ext>
                </a:extLst>
              </a:tr>
              <a:tr h="252473">
                <a:tc>
                  <a:txBody>
                    <a:bodyPr/>
                    <a:lstStyle/>
                    <a:p>
                      <a:pPr algn="ctr" fontAlgn="b"/>
                      <a:r>
                        <a:rPr lang="en-IN" sz="1200" b="1" i="0" u="none" strike="noStrike" dirty="0">
                          <a:solidFill>
                            <a:srgbClr val="000000"/>
                          </a:solidFill>
                          <a:effectLst/>
                          <a:latin typeface="Calibri" panose="020F0502020204030204" pitchFamily="34" charset="0"/>
                        </a:rPr>
                        <a:t>CALL DURATION</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u="none" strike="noStrike" dirty="0">
                          <a:effectLst/>
                        </a:rPr>
                        <a:t>Negative</a:t>
                      </a:r>
                      <a:endParaRPr lang="en-IN" sz="1200" b="1"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u="none" strike="noStrike">
                          <a:effectLst/>
                        </a:rPr>
                        <a:t>Neutral</a:t>
                      </a:r>
                      <a:endParaRPr lang="en-IN" sz="1200" b="1"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u="none" strike="noStrike" dirty="0">
                          <a:effectLst/>
                        </a:rPr>
                        <a:t>Positive</a:t>
                      </a:r>
                      <a:endParaRPr lang="en-IN" sz="1200" b="1"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u="none" strike="noStrike" dirty="0">
                          <a:effectLst/>
                        </a:rPr>
                        <a:t>Very Negative</a:t>
                      </a:r>
                      <a:endParaRPr lang="en-IN" sz="1200" b="1"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u="none" strike="noStrike" dirty="0">
                          <a:effectLst/>
                        </a:rPr>
                        <a:t>Very Positive</a:t>
                      </a:r>
                      <a:endParaRPr lang="en-IN" sz="1200" b="1"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85234575"/>
                  </a:ext>
                </a:extLst>
              </a:tr>
              <a:tr h="252473">
                <a:tc>
                  <a:txBody>
                    <a:bodyPr/>
                    <a:lstStyle/>
                    <a:p>
                      <a:pPr algn="ctr" fontAlgn="b"/>
                      <a:r>
                        <a:rPr lang="en-IN" sz="1200" u="none" strike="noStrike" dirty="0">
                          <a:effectLst/>
                        </a:rPr>
                        <a:t> 21 to 25</a:t>
                      </a:r>
                      <a:endParaRPr lang="en-IN" sz="12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u="none" strike="noStrike" dirty="0">
                          <a:effectLst/>
                        </a:rPr>
                        <a:t>33.97%</a:t>
                      </a:r>
                      <a:endParaRPr lang="en-IN" sz="12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u="none" strike="noStrike" dirty="0">
                          <a:effectLst/>
                        </a:rPr>
                        <a:t>27.34%</a:t>
                      </a:r>
                      <a:endParaRPr lang="en-IN" sz="12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u="none" strike="noStrike" dirty="0">
                          <a:effectLst/>
                        </a:rPr>
                        <a:t>11.09%</a:t>
                      </a:r>
                      <a:endParaRPr lang="en-IN" sz="12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u="none" strike="noStrike" dirty="0">
                          <a:effectLst/>
                        </a:rPr>
                        <a:t>17.86%</a:t>
                      </a:r>
                      <a:endParaRPr lang="en-IN" sz="12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u="none" strike="noStrike" dirty="0">
                          <a:effectLst/>
                        </a:rPr>
                        <a:t>9.73%</a:t>
                      </a:r>
                      <a:endParaRPr lang="en-IN" sz="12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45508479"/>
                  </a:ext>
                </a:extLst>
              </a:tr>
              <a:tr h="252473">
                <a:tc>
                  <a:txBody>
                    <a:bodyPr/>
                    <a:lstStyle/>
                    <a:p>
                      <a:pPr algn="ctr" fontAlgn="b"/>
                      <a:r>
                        <a:rPr lang="en-IN" sz="1200" u="none" strike="noStrike">
                          <a:effectLst/>
                        </a:rPr>
                        <a:t> 36 to 40</a:t>
                      </a:r>
                      <a:endParaRPr lang="en-IN" sz="12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u="none" strike="noStrike" dirty="0">
                          <a:effectLst/>
                        </a:rPr>
                        <a:t>35.35%</a:t>
                      </a:r>
                      <a:endParaRPr lang="en-IN" sz="12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u="none" strike="noStrike">
                          <a:effectLst/>
                        </a:rPr>
                        <a:t>25.40%</a:t>
                      </a:r>
                      <a:endParaRPr lang="en-IN" sz="12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u="none" strike="noStrike">
                          <a:effectLst/>
                        </a:rPr>
                        <a:t>11.91%</a:t>
                      </a:r>
                      <a:endParaRPr lang="en-IN" sz="12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u="none" strike="noStrike">
                          <a:effectLst/>
                        </a:rPr>
                        <a:t>18.16%</a:t>
                      </a:r>
                      <a:endParaRPr lang="en-IN" sz="12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u="none" strike="noStrike">
                          <a:effectLst/>
                        </a:rPr>
                        <a:t>9.18%</a:t>
                      </a:r>
                      <a:endParaRPr lang="en-IN" sz="12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4392796"/>
                  </a:ext>
                </a:extLst>
              </a:tr>
              <a:tr h="252473">
                <a:tc>
                  <a:txBody>
                    <a:bodyPr/>
                    <a:lstStyle/>
                    <a:p>
                      <a:pPr algn="ctr" fontAlgn="b"/>
                      <a:r>
                        <a:rPr lang="en-IN" sz="1200" u="none" strike="noStrike">
                          <a:effectLst/>
                        </a:rPr>
                        <a:t> 5 to 10</a:t>
                      </a:r>
                      <a:endParaRPr lang="en-IN" sz="12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u="none" strike="noStrike">
                          <a:effectLst/>
                        </a:rPr>
                        <a:t>33.46%</a:t>
                      </a:r>
                      <a:endParaRPr lang="en-IN" sz="12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u="none" strike="noStrike">
                          <a:effectLst/>
                        </a:rPr>
                        <a:t>26.29%</a:t>
                      </a:r>
                      <a:endParaRPr lang="en-IN" sz="12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u="none" strike="noStrike">
                          <a:effectLst/>
                        </a:rPr>
                        <a:t>12.22%</a:t>
                      </a:r>
                      <a:endParaRPr lang="en-IN" sz="12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u="none" strike="noStrike">
                          <a:effectLst/>
                        </a:rPr>
                        <a:t>18.69%</a:t>
                      </a:r>
                      <a:endParaRPr lang="en-IN" sz="12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u="none" strike="noStrike">
                          <a:effectLst/>
                        </a:rPr>
                        <a:t>9.34%</a:t>
                      </a:r>
                      <a:endParaRPr lang="en-IN" sz="12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6168895"/>
                  </a:ext>
                </a:extLst>
              </a:tr>
              <a:tr h="252473">
                <a:tc>
                  <a:txBody>
                    <a:bodyPr/>
                    <a:lstStyle/>
                    <a:p>
                      <a:pPr algn="ctr" fontAlgn="b"/>
                      <a:r>
                        <a:rPr lang="en-IN" sz="1200" u="none" strike="noStrike">
                          <a:effectLst/>
                        </a:rPr>
                        <a:t>11 to 15</a:t>
                      </a:r>
                      <a:endParaRPr lang="en-IN" sz="12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u="none" strike="noStrike" dirty="0">
                          <a:effectLst/>
                        </a:rPr>
                        <a:t>32.81%</a:t>
                      </a:r>
                      <a:endParaRPr lang="en-IN" sz="12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u="none" strike="noStrike">
                          <a:effectLst/>
                        </a:rPr>
                        <a:t>27.53%</a:t>
                      </a:r>
                      <a:endParaRPr lang="en-IN" sz="12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u="none" strike="noStrike">
                          <a:effectLst/>
                        </a:rPr>
                        <a:t>11.57%</a:t>
                      </a:r>
                      <a:endParaRPr lang="en-IN" sz="12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u="none" strike="noStrike">
                          <a:effectLst/>
                        </a:rPr>
                        <a:t>18.05%</a:t>
                      </a:r>
                      <a:endParaRPr lang="en-IN" sz="12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u="none" strike="noStrike">
                          <a:effectLst/>
                        </a:rPr>
                        <a:t>10.04%</a:t>
                      </a:r>
                      <a:endParaRPr lang="en-IN" sz="12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0643179"/>
                  </a:ext>
                </a:extLst>
              </a:tr>
              <a:tr h="252473">
                <a:tc>
                  <a:txBody>
                    <a:bodyPr/>
                    <a:lstStyle/>
                    <a:p>
                      <a:pPr algn="ctr" fontAlgn="b"/>
                      <a:r>
                        <a:rPr lang="en-IN" sz="1200" u="none" strike="noStrike" dirty="0">
                          <a:effectLst/>
                        </a:rPr>
                        <a:t>16 to 20</a:t>
                      </a:r>
                      <a:endParaRPr lang="en-IN" sz="12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IN" sz="1200" u="none" strike="noStrike" dirty="0">
                          <a:effectLst/>
                        </a:rPr>
                        <a:t>32.05%</a:t>
                      </a:r>
                      <a:endParaRPr lang="en-IN" sz="12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IN" sz="1200" u="none" strike="noStrike" dirty="0">
                          <a:effectLst/>
                        </a:rPr>
                        <a:t>26.27%</a:t>
                      </a:r>
                      <a:endParaRPr lang="en-IN" sz="12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IN" sz="1200" u="none" strike="noStrike" dirty="0">
                          <a:effectLst/>
                        </a:rPr>
                        <a:t>12.75%</a:t>
                      </a:r>
                      <a:endParaRPr lang="en-IN" sz="12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IN" sz="1200" u="none" strike="noStrike" dirty="0">
                          <a:effectLst/>
                        </a:rPr>
                        <a:t>18.52%</a:t>
                      </a:r>
                      <a:endParaRPr lang="en-IN" sz="12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IN" sz="1200" u="none" strike="noStrike" dirty="0">
                          <a:effectLst/>
                        </a:rPr>
                        <a:t>10.41%</a:t>
                      </a:r>
                      <a:endParaRPr lang="en-IN" sz="12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329827461"/>
                  </a:ext>
                </a:extLst>
              </a:tr>
              <a:tr h="252473">
                <a:tc>
                  <a:txBody>
                    <a:bodyPr/>
                    <a:lstStyle/>
                    <a:p>
                      <a:pPr algn="ctr" fontAlgn="b"/>
                      <a:r>
                        <a:rPr lang="en-IN" sz="1200" u="none" strike="noStrike">
                          <a:effectLst/>
                        </a:rPr>
                        <a:t>26 to 30</a:t>
                      </a:r>
                      <a:endParaRPr lang="en-IN" sz="12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u="none" strike="noStrike">
                          <a:effectLst/>
                        </a:rPr>
                        <a:t>32.89%</a:t>
                      </a:r>
                      <a:endParaRPr lang="en-IN" sz="12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u="none" strike="noStrike" dirty="0">
                          <a:effectLst/>
                        </a:rPr>
                        <a:t>26.41%</a:t>
                      </a:r>
                      <a:endParaRPr lang="en-IN" sz="12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u="none" strike="noStrike" dirty="0">
                          <a:effectLst/>
                        </a:rPr>
                        <a:t>12.16%</a:t>
                      </a:r>
                      <a:endParaRPr lang="en-IN" sz="12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u="none" strike="noStrike" dirty="0">
                          <a:effectLst/>
                        </a:rPr>
                        <a:t>18.88%</a:t>
                      </a:r>
                      <a:endParaRPr lang="en-IN" sz="12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u="none" strike="noStrike" dirty="0">
                          <a:effectLst/>
                        </a:rPr>
                        <a:t>9.66%</a:t>
                      </a:r>
                      <a:endParaRPr lang="en-IN" sz="12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3411797"/>
                  </a:ext>
                </a:extLst>
              </a:tr>
              <a:tr h="252473">
                <a:tc>
                  <a:txBody>
                    <a:bodyPr/>
                    <a:lstStyle/>
                    <a:p>
                      <a:pPr algn="ctr" fontAlgn="b"/>
                      <a:r>
                        <a:rPr lang="en-IN" sz="1200" u="none" strike="noStrike">
                          <a:effectLst/>
                        </a:rPr>
                        <a:t>31 to 35</a:t>
                      </a:r>
                      <a:endParaRPr lang="en-IN" sz="12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u="none" strike="noStrike">
                          <a:effectLst/>
                        </a:rPr>
                        <a:t>33.23%</a:t>
                      </a:r>
                      <a:endParaRPr lang="en-IN" sz="12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u="none" strike="noStrike">
                          <a:effectLst/>
                        </a:rPr>
                        <a:t>27.06%</a:t>
                      </a:r>
                      <a:endParaRPr lang="en-IN" sz="12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u="none" strike="noStrike">
                          <a:effectLst/>
                        </a:rPr>
                        <a:t>12.45%</a:t>
                      </a:r>
                      <a:endParaRPr lang="en-IN" sz="12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u="none" strike="noStrike" dirty="0">
                          <a:effectLst/>
                        </a:rPr>
                        <a:t>17.92%</a:t>
                      </a:r>
                      <a:endParaRPr lang="en-IN" sz="12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u="none" strike="noStrike" dirty="0">
                          <a:effectLst/>
                        </a:rPr>
                        <a:t>9.34%</a:t>
                      </a:r>
                      <a:endParaRPr lang="en-IN" sz="12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79416034"/>
                  </a:ext>
                </a:extLst>
              </a:tr>
              <a:tr h="252473">
                <a:tc>
                  <a:txBody>
                    <a:bodyPr/>
                    <a:lstStyle/>
                    <a:p>
                      <a:pPr algn="ctr" fontAlgn="b"/>
                      <a:r>
                        <a:rPr lang="en-IN" sz="1200" u="none" strike="noStrike">
                          <a:effectLst/>
                        </a:rPr>
                        <a:t>41 to 45</a:t>
                      </a:r>
                      <a:endParaRPr lang="en-IN" sz="12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u="none" strike="noStrike">
                          <a:effectLst/>
                        </a:rPr>
                        <a:t>34.98%</a:t>
                      </a:r>
                      <a:endParaRPr lang="en-IN" sz="12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u="none" strike="noStrike">
                          <a:effectLst/>
                        </a:rPr>
                        <a:t>26.40%</a:t>
                      </a:r>
                      <a:endParaRPr lang="en-IN" sz="12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u="none" strike="noStrike">
                          <a:effectLst/>
                        </a:rPr>
                        <a:t>11.14%</a:t>
                      </a:r>
                      <a:endParaRPr lang="en-IN" sz="12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u="none" strike="noStrike" dirty="0">
                          <a:effectLst/>
                        </a:rPr>
                        <a:t>18.14%</a:t>
                      </a:r>
                      <a:endParaRPr lang="en-IN" sz="12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u="none" strike="noStrike" dirty="0">
                          <a:effectLst/>
                        </a:rPr>
                        <a:t>9.33%</a:t>
                      </a:r>
                      <a:endParaRPr lang="en-IN" sz="12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0197745"/>
                  </a:ext>
                </a:extLst>
              </a:tr>
              <a:tr h="252473">
                <a:tc>
                  <a:txBody>
                    <a:bodyPr/>
                    <a:lstStyle/>
                    <a:p>
                      <a:pPr algn="ctr" fontAlgn="b"/>
                      <a:r>
                        <a:rPr lang="en-IN" sz="1200" u="none" strike="noStrike">
                          <a:effectLst/>
                        </a:rPr>
                        <a:t>Grand Total</a:t>
                      </a:r>
                      <a:endParaRPr lang="en-IN" sz="1200" b="1"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u="none" strike="noStrike">
                          <a:effectLst/>
                        </a:rPr>
                        <a:t>33.58%</a:t>
                      </a:r>
                      <a:endParaRPr lang="en-IN" sz="1200" b="1"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u="none" strike="noStrike">
                          <a:effectLst/>
                        </a:rPr>
                        <a:t>26.57%</a:t>
                      </a:r>
                      <a:endParaRPr lang="en-IN" sz="1200" b="1"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u="none" strike="noStrike">
                          <a:effectLst/>
                        </a:rPr>
                        <a:t>11.92%</a:t>
                      </a:r>
                      <a:endParaRPr lang="en-IN" sz="1200" b="1"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u="none" strike="noStrike">
                          <a:effectLst/>
                        </a:rPr>
                        <a:t>18.29%</a:t>
                      </a:r>
                      <a:endParaRPr lang="en-IN" sz="1200" b="1"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u="none" strike="noStrike" dirty="0">
                          <a:effectLst/>
                        </a:rPr>
                        <a:t>9.62%</a:t>
                      </a:r>
                      <a:endParaRPr lang="en-IN" sz="1200" b="1"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1497782"/>
                  </a:ext>
                </a:extLst>
              </a:tr>
            </a:tbl>
          </a:graphicData>
        </a:graphic>
      </p:graphicFrame>
      <p:graphicFrame>
        <p:nvGraphicFramePr>
          <p:cNvPr id="3" name="Chart 2">
            <a:extLst>
              <a:ext uri="{FF2B5EF4-FFF2-40B4-BE49-F238E27FC236}">
                <a16:creationId xmlns:a16="http://schemas.microsoft.com/office/drawing/2014/main" id="{FE0358FE-1599-BD26-F6AC-942C082D5C9F}"/>
              </a:ext>
            </a:extLst>
          </p:cNvPr>
          <p:cNvGraphicFramePr>
            <a:graphicFrameLocks/>
          </p:cNvGraphicFramePr>
          <p:nvPr>
            <p:extLst>
              <p:ext uri="{D42A27DB-BD31-4B8C-83A1-F6EECF244321}">
                <p14:modId xmlns:p14="http://schemas.microsoft.com/office/powerpoint/2010/main" val="4084286420"/>
              </p:ext>
            </p:extLst>
          </p:nvPr>
        </p:nvGraphicFramePr>
        <p:xfrm>
          <a:off x="4958080" y="321826"/>
          <a:ext cx="7233920" cy="345082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38260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4F6073-80CE-198F-A61D-12D25CBEA397}"/>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65CAD8E2-68B0-B0CD-6629-631B882BFF93}"/>
              </a:ext>
            </a:extLst>
          </p:cNvPr>
          <p:cNvSpPr txBox="1"/>
          <p:nvPr/>
        </p:nvSpPr>
        <p:spPr>
          <a:xfrm>
            <a:off x="264160" y="132080"/>
            <a:ext cx="7889057" cy="37592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IN" dirty="0"/>
              <a:t># </a:t>
            </a:r>
            <a:r>
              <a:rPr lang="en-US" dirty="0"/>
              <a:t>RESPONSE TIME TO ATTNED BILLING QUESTIONS WITH RESPECT TO CHANNEL</a:t>
            </a:r>
            <a:endParaRPr lang="en-IN" dirty="0"/>
          </a:p>
        </p:txBody>
      </p:sp>
      <p:sp>
        <p:nvSpPr>
          <p:cNvPr id="21" name="TextBox 20">
            <a:extLst>
              <a:ext uri="{FF2B5EF4-FFF2-40B4-BE49-F238E27FC236}">
                <a16:creationId xmlns:a16="http://schemas.microsoft.com/office/drawing/2014/main" id="{4396847F-6949-ADC9-355B-595EC1AEC9A3}"/>
              </a:ext>
            </a:extLst>
          </p:cNvPr>
          <p:cNvSpPr txBox="1"/>
          <p:nvPr/>
        </p:nvSpPr>
        <p:spPr>
          <a:xfrm>
            <a:off x="731518" y="5168095"/>
            <a:ext cx="11308080" cy="2062103"/>
          </a:xfrm>
          <a:prstGeom prst="rect">
            <a:avLst/>
          </a:prstGeom>
          <a:noFill/>
        </p:spPr>
        <p:txBody>
          <a:bodyPr wrap="square" rtlCol="0">
            <a:spAutoFit/>
          </a:bodyPr>
          <a:lstStyle/>
          <a:p>
            <a:r>
              <a:rPr lang="en-IN" u="sng" dirty="0"/>
              <a:t>INSIGHT</a:t>
            </a:r>
          </a:p>
          <a:p>
            <a:pPr marL="342900" indent="-342900">
              <a:buAutoNum type="arabicParenR"/>
            </a:pPr>
            <a:r>
              <a:rPr lang="en-IN" dirty="0"/>
              <a:t>OVERALL HIGH SLA MAINTAIN BY SERVICE TEAM, BY DESCRIBING ABOVE CHART WE FOUND THAT FOR BILLING ISSUES RESPONSE TIME IS GOOD BY USING CHATBOT AND NOT GOOD SLA BY USING WEB.</a:t>
            </a:r>
          </a:p>
          <a:p>
            <a:pPr marL="342900" indent="-342900">
              <a:buAutoNum type="arabicParenR"/>
            </a:pPr>
            <a:r>
              <a:rPr lang="en-IN" dirty="0"/>
              <a:t> WE ALSO FOUND THAT CHATBOT IS NOT RECOMMENDED FOR ATTENDING SERVICE OUTRAGE ISSUES.</a:t>
            </a:r>
          </a:p>
          <a:p>
            <a:pPr marL="342900" indent="-342900">
              <a:buAutoNum type="arabicParenR"/>
            </a:pPr>
            <a:r>
              <a:rPr lang="en-IN" dirty="0"/>
              <a:t>PAYMENT ISSUES ONLY RESPONBED BY USING CALL CENTER AND IT HAS MAINTAIN LOW ABOVE SLA RESPONSE TIME.</a:t>
            </a:r>
          </a:p>
          <a:p>
            <a:endParaRPr lang="en-IN" sz="2000" dirty="0"/>
          </a:p>
        </p:txBody>
      </p:sp>
      <p:graphicFrame>
        <p:nvGraphicFramePr>
          <p:cNvPr id="2" name="Chart 1">
            <a:extLst>
              <a:ext uri="{FF2B5EF4-FFF2-40B4-BE49-F238E27FC236}">
                <a16:creationId xmlns:a16="http://schemas.microsoft.com/office/drawing/2014/main" id="{ECB7B3FA-34E8-F3C3-6DFB-AA6CE4E1E311}"/>
              </a:ext>
            </a:extLst>
          </p:cNvPr>
          <p:cNvGraphicFramePr>
            <a:graphicFrameLocks/>
          </p:cNvGraphicFramePr>
          <p:nvPr>
            <p:extLst>
              <p:ext uri="{D42A27DB-BD31-4B8C-83A1-F6EECF244321}">
                <p14:modId xmlns:p14="http://schemas.microsoft.com/office/powerpoint/2010/main" val="347840574"/>
              </p:ext>
            </p:extLst>
          </p:nvPr>
        </p:nvGraphicFramePr>
        <p:xfrm>
          <a:off x="4833436" y="1051469"/>
          <a:ext cx="2722882" cy="232566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a:extLst>
              <a:ext uri="{FF2B5EF4-FFF2-40B4-BE49-F238E27FC236}">
                <a16:creationId xmlns:a16="http://schemas.microsoft.com/office/drawing/2014/main" id="{7A28B9D5-4BEC-6042-CC26-3C45818C9887}"/>
              </a:ext>
            </a:extLst>
          </p:cNvPr>
          <p:cNvGraphicFramePr>
            <a:graphicFrameLocks/>
          </p:cNvGraphicFramePr>
          <p:nvPr>
            <p:extLst>
              <p:ext uri="{D42A27DB-BD31-4B8C-83A1-F6EECF244321}">
                <p14:modId xmlns:p14="http://schemas.microsoft.com/office/powerpoint/2010/main" val="2536670604"/>
              </p:ext>
            </p:extLst>
          </p:nvPr>
        </p:nvGraphicFramePr>
        <p:xfrm>
          <a:off x="294459" y="1047727"/>
          <a:ext cx="3942079" cy="227019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Chart 3">
            <a:extLst>
              <a:ext uri="{FF2B5EF4-FFF2-40B4-BE49-F238E27FC236}">
                <a16:creationId xmlns:a16="http://schemas.microsoft.com/office/drawing/2014/main" id="{9CD0F6DF-67F1-7AD8-1DAC-653CFF74F513}"/>
              </a:ext>
            </a:extLst>
          </p:cNvPr>
          <p:cNvGraphicFramePr>
            <a:graphicFrameLocks/>
          </p:cNvGraphicFramePr>
          <p:nvPr>
            <p:extLst>
              <p:ext uri="{D42A27DB-BD31-4B8C-83A1-F6EECF244321}">
                <p14:modId xmlns:p14="http://schemas.microsoft.com/office/powerpoint/2010/main" val="3566694593"/>
              </p:ext>
            </p:extLst>
          </p:nvPr>
        </p:nvGraphicFramePr>
        <p:xfrm>
          <a:off x="8153216" y="1051469"/>
          <a:ext cx="3744324" cy="226645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Table 7">
            <a:extLst>
              <a:ext uri="{FF2B5EF4-FFF2-40B4-BE49-F238E27FC236}">
                <a16:creationId xmlns:a16="http://schemas.microsoft.com/office/drawing/2014/main" id="{31478893-9CFF-B991-0622-0DE004D75902}"/>
              </a:ext>
            </a:extLst>
          </p:cNvPr>
          <p:cNvGraphicFramePr>
            <a:graphicFrameLocks noGrp="1"/>
          </p:cNvGraphicFramePr>
          <p:nvPr>
            <p:extLst>
              <p:ext uri="{D42A27DB-BD31-4B8C-83A1-F6EECF244321}">
                <p14:modId xmlns:p14="http://schemas.microsoft.com/office/powerpoint/2010/main" val="1327393936"/>
              </p:ext>
            </p:extLst>
          </p:nvPr>
        </p:nvGraphicFramePr>
        <p:xfrm>
          <a:off x="468448" y="3718364"/>
          <a:ext cx="3594100" cy="1206675"/>
        </p:xfrm>
        <a:graphic>
          <a:graphicData uri="http://schemas.openxmlformats.org/drawingml/2006/table">
            <a:tbl>
              <a:tblPr>
                <a:tableStyleId>{9D7B26C5-4107-4FEC-AEDC-1716B250A1EF}</a:tableStyleId>
              </a:tblPr>
              <a:tblGrid>
                <a:gridCol w="977900">
                  <a:extLst>
                    <a:ext uri="{9D8B030D-6E8A-4147-A177-3AD203B41FA5}">
                      <a16:colId xmlns:a16="http://schemas.microsoft.com/office/drawing/2014/main" val="4086637592"/>
                    </a:ext>
                  </a:extLst>
                </a:gridCol>
                <a:gridCol w="1206500">
                  <a:extLst>
                    <a:ext uri="{9D8B030D-6E8A-4147-A177-3AD203B41FA5}">
                      <a16:colId xmlns:a16="http://schemas.microsoft.com/office/drawing/2014/main" val="607317747"/>
                    </a:ext>
                  </a:extLst>
                </a:gridCol>
                <a:gridCol w="685800">
                  <a:extLst>
                    <a:ext uri="{9D8B030D-6E8A-4147-A177-3AD203B41FA5}">
                      <a16:colId xmlns:a16="http://schemas.microsoft.com/office/drawing/2014/main" val="2477195156"/>
                    </a:ext>
                  </a:extLst>
                </a:gridCol>
                <a:gridCol w="723900">
                  <a:extLst>
                    <a:ext uri="{9D8B030D-6E8A-4147-A177-3AD203B41FA5}">
                      <a16:colId xmlns:a16="http://schemas.microsoft.com/office/drawing/2014/main" val="4041192867"/>
                    </a:ext>
                  </a:extLst>
                </a:gridCol>
              </a:tblGrid>
              <a:tr h="241335">
                <a:tc>
                  <a:txBody>
                    <a:bodyPr/>
                    <a:lstStyle/>
                    <a:p>
                      <a:pPr algn="ctr" fontAlgn="b"/>
                      <a:r>
                        <a:rPr lang="en-IN" sz="1100" u="none" strike="noStrike" dirty="0">
                          <a:effectLst/>
                        </a:rPr>
                        <a:t>Row Labels</a:t>
                      </a:r>
                      <a:endParaRPr lang="en-IN" sz="1100" b="1"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u="none" strike="noStrike" dirty="0">
                          <a:effectLst/>
                        </a:rPr>
                        <a:t>Above SLA</a:t>
                      </a:r>
                      <a:endParaRPr lang="en-IN" sz="1100" b="1"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u="none" strike="noStrike" dirty="0">
                          <a:effectLst/>
                        </a:rPr>
                        <a:t>Below SLA</a:t>
                      </a:r>
                      <a:endParaRPr lang="en-IN" sz="1100" b="1"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u="none" strike="noStrike" dirty="0">
                          <a:effectLst/>
                        </a:rPr>
                        <a:t>Within SLA</a:t>
                      </a:r>
                      <a:endParaRPr lang="en-IN" sz="1100" b="1"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327744997"/>
                  </a:ext>
                </a:extLst>
              </a:tr>
              <a:tr h="241335">
                <a:tc>
                  <a:txBody>
                    <a:bodyPr/>
                    <a:lstStyle/>
                    <a:p>
                      <a:pPr algn="ctr" fontAlgn="b"/>
                      <a:r>
                        <a:rPr lang="en-IN" sz="1100" u="none" strike="noStrike">
                          <a:effectLst/>
                        </a:rPr>
                        <a:t>Call-Center</a:t>
                      </a:r>
                      <a:endParaRPr lang="en-IN" sz="11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12.58%</a:t>
                      </a:r>
                      <a:endParaRPr lang="en-IN" sz="11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24.69%</a:t>
                      </a:r>
                      <a:endParaRPr lang="en-IN" sz="11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a:effectLst/>
                        </a:rPr>
                        <a:t>62.73%</a:t>
                      </a:r>
                      <a:endParaRPr lang="en-IN" sz="11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13384985"/>
                  </a:ext>
                </a:extLst>
              </a:tr>
              <a:tr h="241335">
                <a:tc>
                  <a:txBody>
                    <a:bodyPr/>
                    <a:lstStyle/>
                    <a:p>
                      <a:pPr algn="ctr" fontAlgn="b"/>
                      <a:r>
                        <a:rPr lang="en-IN" sz="1100" u="none" strike="noStrike">
                          <a:effectLst/>
                        </a:rPr>
                        <a:t>Chatbot</a:t>
                      </a:r>
                      <a:endParaRPr lang="en-IN" sz="11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a:effectLst/>
                        </a:rPr>
                        <a:t>12.37%</a:t>
                      </a:r>
                      <a:endParaRPr lang="en-IN" sz="11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IN" sz="1100" u="none" strike="noStrike" dirty="0">
                          <a:effectLst/>
                        </a:rPr>
                        <a:t>24.11%</a:t>
                      </a:r>
                      <a:endParaRPr lang="en-IN" sz="11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IN" sz="1100" u="none" strike="noStrike" dirty="0">
                          <a:effectLst/>
                        </a:rPr>
                        <a:t>63.51%</a:t>
                      </a:r>
                      <a:endParaRPr lang="en-IN" sz="11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757613951"/>
                  </a:ext>
                </a:extLst>
              </a:tr>
              <a:tr h="241335">
                <a:tc>
                  <a:txBody>
                    <a:bodyPr/>
                    <a:lstStyle/>
                    <a:p>
                      <a:pPr algn="ctr" fontAlgn="b"/>
                      <a:r>
                        <a:rPr lang="en-IN" sz="1100" u="none" strike="noStrike">
                          <a:effectLst/>
                        </a:rPr>
                        <a:t>Email</a:t>
                      </a:r>
                      <a:endParaRPr lang="en-IN" sz="11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12.71%</a:t>
                      </a:r>
                      <a:endParaRPr lang="en-IN" sz="11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24.37%</a:t>
                      </a:r>
                      <a:endParaRPr lang="en-IN" sz="11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a:effectLst/>
                        </a:rPr>
                        <a:t>62.92%</a:t>
                      </a:r>
                      <a:endParaRPr lang="en-IN" sz="11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2101388"/>
                  </a:ext>
                </a:extLst>
              </a:tr>
              <a:tr h="241335">
                <a:tc>
                  <a:txBody>
                    <a:bodyPr/>
                    <a:lstStyle/>
                    <a:p>
                      <a:pPr algn="ctr" fontAlgn="b"/>
                      <a:r>
                        <a:rPr lang="en-IN" sz="1100" u="none" strike="noStrike">
                          <a:effectLst/>
                        </a:rPr>
                        <a:t>Web</a:t>
                      </a:r>
                      <a:endParaRPr lang="en-IN" sz="11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a:effectLst/>
                        </a:rPr>
                        <a:t>13.45%</a:t>
                      </a:r>
                      <a:endParaRPr lang="en-IN" sz="11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IN" sz="1100" u="none" strike="noStrike" dirty="0">
                          <a:effectLst/>
                        </a:rPr>
                        <a:t>25.04%</a:t>
                      </a:r>
                      <a:endParaRPr lang="en-IN" sz="11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IN" sz="1100" u="none" strike="noStrike" dirty="0">
                          <a:effectLst/>
                        </a:rPr>
                        <a:t>61.51%</a:t>
                      </a:r>
                      <a:endParaRPr lang="en-IN" sz="11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13491598"/>
                  </a:ext>
                </a:extLst>
              </a:tr>
            </a:tbl>
          </a:graphicData>
        </a:graphic>
      </p:graphicFrame>
      <p:graphicFrame>
        <p:nvGraphicFramePr>
          <p:cNvPr id="9" name="Table 8">
            <a:extLst>
              <a:ext uri="{FF2B5EF4-FFF2-40B4-BE49-F238E27FC236}">
                <a16:creationId xmlns:a16="http://schemas.microsoft.com/office/drawing/2014/main" id="{089F37CE-EAD4-AB20-9AA9-D8A33761EF02}"/>
              </a:ext>
            </a:extLst>
          </p:cNvPr>
          <p:cNvGraphicFramePr>
            <a:graphicFrameLocks noGrp="1"/>
          </p:cNvGraphicFramePr>
          <p:nvPr>
            <p:extLst>
              <p:ext uri="{D42A27DB-BD31-4B8C-83A1-F6EECF244321}">
                <p14:modId xmlns:p14="http://schemas.microsoft.com/office/powerpoint/2010/main" val="2443485476"/>
              </p:ext>
            </p:extLst>
          </p:nvPr>
        </p:nvGraphicFramePr>
        <p:xfrm>
          <a:off x="8303440" y="3668215"/>
          <a:ext cx="3594100" cy="1206676"/>
        </p:xfrm>
        <a:graphic>
          <a:graphicData uri="http://schemas.openxmlformats.org/drawingml/2006/table">
            <a:tbl>
              <a:tblPr>
                <a:tableStyleId>{9D7B26C5-4107-4FEC-AEDC-1716B250A1EF}</a:tableStyleId>
              </a:tblPr>
              <a:tblGrid>
                <a:gridCol w="949612">
                  <a:extLst>
                    <a:ext uri="{9D8B030D-6E8A-4147-A177-3AD203B41FA5}">
                      <a16:colId xmlns:a16="http://schemas.microsoft.com/office/drawing/2014/main" val="2490005553"/>
                    </a:ext>
                  </a:extLst>
                </a:gridCol>
                <a:gridCol w="839215">
                  <a:extLst>
                    <a:ext uri="{9D8B030D-6E8A-4147-A177-3AD203B41FA5}">
                      <a16:colId xmlns:a16="http://schemas.microsoft.com/office/drawing/2014/main" val="3962877030"/>
                    </a:ext>
                  </a:extLst>
                </a:gridCol>
                <a:gridCol w="819573">
                  <a:extLst>
                    <a:ext uri="{9D8B030D-6E8A-4147-A177-3AD203B41FA5}">
                      <a16:colId xmlns:a16="http://schemas.microsoft.com/office/drawing/2014/main" val="3935386243"/>
                    </a:ext>
                  </a:extLst>
                </a:gridCol>
                <a:gridCol w="985700">
                  <a:extLst>
                    <a:ext uri="{9D8B030D-6E8A-4147-A177-3AD203B41FA5}">
                      <a16:colId xmlns:a16="http://schemas.microsoft.com/office/drawing/2014/main" val="119422584"/>
                    </a:ext>
                  </a:extLst>
                </a:gridCol>
              </a:tblGrid>
              <a:tr h="301669">
                <a:tc>
                  <a:txBody>
                    <a:bodyPr/>
                    <a:lstStyle/>
                    <a:p>
                      <a:pPr algn="ctr" fontAlgn="b"/>
                      <a:r>
                        <a:rPr lang="en-IN" sz="1100" u="none" strike="noStrike" dirty="0">
                          <a:effectLst/>
                        </a:rPr>
                        <a:t>Row Labels</a:t>
                      </a:r>
                      <a:endParaRPr lang="en-IN" sz="1100" b="1"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fontAlgn="b"/>
                      <a:r>
                        <a:rPr lang="en-IN" sz="1100" u="none" strike="noStrike" dirty="0">
                          <a:effectLst/>
                        </a:rPr>
                        <a:t>Above SLA</a:t>
                      </a:r>
                      <a:endParaRPr lang="en-IN" sz="1100" b="1"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fontAlgn="b"/>
                      <a:r>
                        <a:rPr lang="en-IN" sz="1100" u="none" strike="noStrike" dirty="0">
                          <a:effectLst/>
                        </a:rPr>
                        <a:t>Below SLA</a:t>
                      </a:r>
                      <a:endParaRPr lang="en-IN" sz="1100" b="1"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fontAlgn="b"/>
                      <a:r>
                        <a:rPr lang="en-IN" sz="1100" u="none" strike="noStrike" dirty="0">
                          <a:effectLst/>
                        </a:rPr>
                        <a:t>Within SLA</a:t>
                      </a:r>
                      <a:endParaRPr lang="en-IN" sz="1100" b="1"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339073887"/>
                  </a:ext>
                </a:extLst>
              </a:tr>
              <a:tr h="301669">
                <a:tc>
                  <a:txBody>
                    <a:bodyPr/>
                    <a:lstStyle/>
                    <a:p>
                      <a:pPr algn="ctr" fontAlgn="b"/>
                      <a:r>
                        <a:rPr lang="en-IN" sz="1100" u="none" strike="noStrike" dirty="0">
                          <a:effectLst/>
                        </a:rPr>
                        <a:t>Chatbot</a:t>
                      </a:r>
                      <a:endParaRPr lang="en-IN" sz="11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a:effectLst/>
                        </a:rPr>
                        <a:t>13.55%</a:t>
                      </a:r>
                      <a:endParaRPr lang="en-IN" sz="11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IN" sz="1100" u="none" strike="noStrike" dirty="0">
                          <a:effectLst/>
                        </a:rPr>
                        <a:t>25.05%</a:t>
                      </a:r>
                      <a:endParaRPr lang="en-IN" sz="11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IN" sz="1100" u="none" strike="noStrike" dirty="0">
                          <a:effectLst/>
                        </a:rPr>
                        <a:t>61.40%</a:t>
                      </a:r>
                      <a:endParaRPr lang="en-IN" sz="11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74740224"/>
                  </a:ext>
                </a:extLst>
              </a:tr>
              <a:tr h="301669">
                <a:tc>
                  <a:txBody>
                    <a:bodyPr/>
                    <a:lstStyle/>
                    <a:p>
                      <a:pPr algn="ctr" fontAlgn="b"/>
                      <a:r>
                        <a:rPr lang="en-IN" sz="1100" u="none" strike="noStrike" dirty="0">
                          <a:effectLst/>
                        </a:rPr>
                        <a:t>Email</a:t>
                      </a:r>
                      <a:endParaRPr lang="en-IN" sz="11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a:effectLst/>
                        </a:rPr>
                        <a:t>11.79%</a:t>
                      </a:r>
                      <a:endParaRPr lang="en-IN" sz="11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a:effectLst/>
                        </a:rPr>
                        <a:t>24.47%</a:t>
                      </a:r>
                      <a:endParaRPr lang="en-IN" sz="11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a:effectLst/>
                        </a:rPr>
                        <a:t>63.73%</a:t>
                      </a:r>
                      <a:endParaRPr lang="en-IN" sz="11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56429389"/>
                  </a:ext>
                </a:extLst>
              </a:tr>
              <a:tr h="301669">
                <a:tc>
                  <a:txBody>
                    <a:bodyPr/>
                    <a:lstStyle/>
                    <a:p>
                      <a:pPr algn="ctr" fontAlgn="b"/>
                      <a:r>
                        <a:rPr lang="en-IN" sz="1100" u="none" strike="noStrike" dirty="0">
                          <a:effectLst/>
                        </a:rPr>
                        <a:t>Web</a:t>
                      </a:r>
                      <a:endParaRPr lang="en-IN" sz="11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12.16%</a:t>
                      </a:r>
                      <a:endParaRPr lang="en-IN" sz="11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a:effectLst/>
                        </a:rPr>
                        <a:t>23.95%</a:t>
                      </a:r>
                      <a:endParaRPr lang="en-IN" sz="11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a:effectLst/>
                        </a:rPr>
                        <a:t>63.90%</a:t>
                      </a:r>
                      <a:endParaRPr lang="en-IN" sz="11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86066439"/>
                  </a:ext>
                </a:extLst>
              </a:tr>
            </a:tbl>
          </a:graphicData>
        </a:graphic>
      </p:graphicFrame>
      <p:graphicFrame>
        <p:nvGraphicFramePr>
          <p:cNvPr id="10" name="Table 9">
            <a:extLst>
              <a:ext uri="{FF2B5EF4-FFF2-40B4-BE49-F238E27FC236}">
                <a16:creationId xmlns:a16="http://schemas.microsoft.com/office/drawing/2014/main" id="{1FBBF046-0DE4-60F4-28B6-84630088BCCE}"/>
              </a:ext>
            </a:extLst>
          </p:cNvPr>
          <p:cNvGraphicFramePr>
            <a:graphicFrameLocks noGrp="1"/>
          </p:cNvGraphicFramePr>
          <p:nvPr>
            <p:extLst>
              <p:ext uri="{D42A27DB-BD31-4B8C-83A1-F6EECF244321}">
                <p14:modId xmlns:p14="http://schemas.microsoft.com/office/powerpoint/2010/main" val="2153137668"/>
              </p:ext>
            </p:extLst>
          </p:nvPr>
        </p:nvGraphicFramePr>
        <p:xfrm>
          <a:off x="4385944" y="3718364"/>
          <a:ext cx="3462656" cy="804450"/>
        </p:xfrm>
        <a:graphic>
          <a:graphicData uri="http://schemas.openxmlformats.org/drawingml/2006/table">
            <a:tbl>
              <a:tblPr>
                <a:tableStyleId>{9D7B26C5-4107-4FEC-AEDC-1716B250A1EF}</a:tableStyleId>
              </a:tblPr>
              <a:tblGrid>
                <a:gridCol w="942136">
                  <a:extLst>
                    <a:ext uri="{9D8B030D-6E8A-4147-A177-3AD203B41FA5}">
                      <a16:colId xmlns:a16="http://schemas.microsoft.com/office/drawing/2014/main" val="492968054"/>
                    </a:ext>
                  </a:extLst>
                </a:gridCol>
                <a:gridCol w="742520">
                  <a:extLst>
                    <a:ext uri="{9D8B030D-6E8A-4147-A177-3AD203B41FA5}">
                      <a16:colId xmlns:a16="http://schemas.microsoft.com/office/drawing/2014/main" val="64456225"/>
                    </a:ext>
                  </a:extLst>
                </a:gridCol>
                <a:gridCol w="1080575">
                  <a:extLst>
                    <a:ext uri="{9D8B030D-6E8A-4147-A177-3AD203B41FA5}">
                      <a16:colId xmlns:a16="http://schemas.microsoft.com/office/drawing/2014/main" val="793896187"/>
                    </a:ext>
                  </a:extLst>
                </a:gridCol>
                <a:gridCol w="697425">
                  <a:extLst>
                    <a:ext uri="{9D8B030D-6E8A-4147-A177-3AD203B41FA5}">
                      <a16:colId xmlns:a16="http://schemas.microsoft.com/office/drawing/2014/main" val="3778213274"/>
                    </a:ext>
                  </a:extLst>
                </a:gridCol>
              </a:tblGrid>
              <a:tr h="402225">
                <a:tc>
                  <a:txBody>
                    <a:bodyPr/>
                    <a:lstStyle/>
                    <a:p>
                      <a:pPr algn="ctr" fontAlgn="b"/>
                      <a:r>
                        <a:rPr lang="en-IN" sz="1100" u="none" strike="noStrike" dirty="0">
                          <a:effectLst/>
                        </a:rPr>
                        <a:t>Row Labels</a:t>
                      </a:r>
                      <a:endParaRPr lang="en-IN" sz="1100" b="1"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fontAlgn="b"/>
                      <a:r>
                        <a:rPr lang="en-IN" sz="1100" u="none" strike="noStrike" dirty="0">
                          <a:effectLst/>
                        </a:rPr>
                        <a:t>Above SLA</a:t>
                      </a:r>
                      <a:endParaRPr lang="en-IN" sz="1100" b="1"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fontAlgn="b"/>
                      <a:r>
                        <a:rPr lang="en-IN" sz="1100" u="none" strike="noStrike" dirty="0">
                          <a:effectLst/>
                        </a:rPr>
                        <a:t>Below SLA</a:t>
                      </a:r>
                      <a:endParaRPr lang="en-IN" sz="1100" b="1"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fontAlgn="b"/>
                      <a:r>
                        <a:rPr lang="en-IN" sz="1100" u="none" strike="noStrike" dirty="0">
                          <a:effectLst/>
                        </a:rPr>
                        <a:t>Within SLA</a:t>
                      </a:r>
                      <a:endParaRPr lang="en-IN" sz="1100" b="1"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3967862840"/>
                  </a:ext>
                </a:extLst>
              </a:tr>
              <a:tr h="402225">
                <a:tc>
                  <a:txBody>
                    <a:bodyPr/>
                    <a:lstStyle/>
                    <a:p>
                      <a:pPr algn="ctr" fontAlgn="b"/>
                      <a:r>
                        <a:rPr lang="en-IN" sz="1100" u="none" strike="noStrike">
                          <a:effectLst/>
                        </a:rPr>
                        <a:t>Call-Center</a:t>
                      </a:r>
                      <a:endParaRPr lang="en-IN" sz="11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a:effectLst/>
                        </a:rPr>
                        <a:t>11.98%</a:t>
                      </a:r>
                      <a:endParaRPr lang="en-IN" sz="11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IN" sz="1100" u="none" strike="noStrike">
                          <a:effectLst/>
                        </a:rPr>
                        <a:t>25.71%</a:t>
                      </a:r>
                      <a:endParaRPr lang="en-IN" sz="11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a:effectLst/>
                        </a:rPr>
                        <a:t>62.31%</a:t>
                      </a:r>
                      <a:endParaRPr lang="en-IN" sz="11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49317188"/>
                  </a:ext>
                </a:extLst>
              </a:tr>
            </a:tbl>
          </a:graphicData>
        </a:graphic>
      </p:graphicFrame>
    </p:spTree>
    <p:extLst>
      <p:ext uri="{BB962C8B-B14F-4D97-AF65-F5344CB8AC3E}">
        <p14:creationId xmlns:p14="http://schemas.microsoft.com/office/powerpoint/2010/main" val="3665626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AE7304-3CB6-ACF6-64DD-590375440C16}"/>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C130647E-060E-46D5-C804-35BA3BD66531}"/>
              </a:ext>
            </a:extLst>
          </p:cNvPr>
          <p:cNvSpPr txBox="1"/>
          <p:nvPr/>
        </p:nvSpPr>
        <p:spPr>
          <a:xfrm>
            <a:off x="264160" y="132080"/>
            <a:ext cx="7172960"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IN" dirty="0"/>
              <a:t># ABOVE SLA </a:t>
            </a:r>
            <a:r>
              <a:rPr lang="en-US" dirty="0"/>
              <a:t>RESPONSE TIME WITH RESPECT TO CHANNEL AND REASON</a:t>
            </a:r>
            <a:endParaRPr lang="en-IN" dirty="0"/>
          </a:p>
        </p:txBody>
      </p:sp>
      <p:graphicFrame>
        <p:nvGraphicFramePr>
          <p:cNvPr id="5" name="Chart 4">
            <a:extLst>
              <a:ext uri="{FF2B5EF4-FFF2-40B4-BE49-F238E27FC236}">
                <a16:creationId xmlns:a16="http://schemas.microsoft.com/office/drawing/2014/main" id="{DC6BE19A-B7A6-BF4E-9E11-ED27EFCA36C8}"/>
              </a:ext>
            </a:extLst>
          </p:cNvPr>
          <p:cNvGraphicFramePr>
            <a:graphicFrameLocks/>
          </p:cNvGraphicFramePr>
          <p:nvPr/>
        </p:nvGraphicFramePr>
        <p:xfrm>
          <a:off x="731519" y="1067781"/>
          <a:ext cx="2621281" cy="232566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Table 6">
            <a:extLst>
              <a:ext uri="{FF2B5EF4-FFF2-40B4-BE49-F238E27FC236}">
                <a16:creationId xmlns:a16="http://schemas.microsoft.com/office/drawing/2014/main" id="{8DF2833E-84FC-F3F2-9A39-48BFBD1DC0B6}"/>
              </a:ext>
            </a:extLst>
          </p:cNvPr>
          <p:cNvGraphicFramePr>
            <a:graphicFrameLocks noGrp="1"/>
          </p:cNvGraphicFramePr>
          <p:nvPr/>
        </p:nvGraphicFramePr>
        <p:xfrm>
          <a:off x="731519" y="3837889"/>
          <a:ext cx="2317833" cy="1064478"/>
        </p:xfrm>
        <a:graphic>
          <a:graphicData uri="http://schemas.openxmlformats.org/drawingml/2006/table">
            <a:tbl>
              <a:tblPr>
                <a:tableStyleId>{9D7B26C5-4107-4FEC-AEDC-1716B250A1EF}</a:tableStyleId>
              </a:tblPr>
              <a:tblGrid>
                <a:gridCol w="1235328">
                  <a:extLst>
                    <a:ext uri="{9D8B030D-6E8A-4147-A177-3AD203B41FA5}">
                      <a16:colId xmlns:a16="http://schemas.microsoft.com/office/drawing/2014/main" val="1828184682"/>
                    </a:ext>
                  </a:extLst>
                </a:gridCol>
                <a:gridCol w="1082505">
                  <a:extLst>
                    <a:ext uri="{9D8B030D-6E8A-4147-A177-3AD203B41FA5}">
                      <a16:colId xmlns:a16="http://schemas.microsoft.com/office/drawing/2014/main" val="2038097032"/>
                    </a:ext>
                  </a:extLst>
                </a:gridCol>
              </a:tblGrid>
              <a:tr h="241410">
                <a:tc>
                  <a:txBody>
                    <a:bodyPr/>
                    <a:lstStyle/>
                    <a:p>
                      <a:pPr algn="ctr" fontAlgn="b"/>
                      <a:r>
                        <a:rPr lang="en-IN" sz="1100" u="none" strike="noStrike" dirty="0">
                          <a:effectLst/>
                        </a:rPr>
                        <a:t>RESPONSE TIME</a:t>
                      </a:r>
                      <a:endParaRPr lang="en-IN" sz="1100" b="1"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fontAlgn="b"/>
                      <a:r>
                        <a:rPr lang="en-IN" sz="1100" b="1" i="0" u="none" strike="noStrike" dirty="0">
                          <a:solidFill>
                            <a:srgbClr val="000000"/>
                          </a:solidFill>
                          <a:effectLst/>
                          <a:latin typeface="Calibri" panose="020F0502020204030204" pitchFamily="34" charset="0"/>
                        </a:rPr>
                        <a:t>EFFICIENCY</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382968339"/>
                  </a:ext>
                </a:extLst>
              </a:tr>
              <a:tr h="274356">
                <a:tc>
                  <a:txBody>
                    <a:bodyPr/>
                    <a:lstStyle/>
                    <a:p>
                      <a:pPr algn="ctr" fontAlgn="b"/>
                      <a:r>
                        <a:rPr lang="en-IN" sz="1100" u="none" strike="noStrike" dirty="0">
                          <a:effectLst/>
                        </a:rPr>
                        <a:t>ABOVE SLA</a:t>
                      </a:r>
                      <a:endParaRPr lang="en-IN" sz="11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a:effectLst/>
                        </a:rPr>
                        <a:t>12.65%</a:t>
                      </a:r>
                      <a:endParaRPr lang="en-IN" sz="11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36214173"/>
                  </a:ext>
                </a:extLst>
              </a:tr>
              <a:tr h="274356">
                <a:tc>
                  <a:txBody>
                    <a:bodyPr/>
                    <a:lstStyle/>
                    <a:p>
                      <a:pPr algn="ctr" fontAlgn="b"/>
                      <a:r>
                        <a:rPr lang="en-IN" sz="1100" u="none" strike="noStrike" dirty="0">
                          <a:effectLst/>
                        </a:rPr>
                        <a:t>BELOW SLA</a:t>
                      </a:r>
                      <a:endParaRPr lang="en-IN" sz="11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a:effectLst/>
                        </a:rPr>
                        <a:t>24.74%</a:t>
                      </a:r>
                      <a:endParaRPr lang="en-IN" sz="11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01868353"/>
                  </a:ext>
                </a:extLst>
              </a:tr>
              <a:tr h="274356">
                <a:tc>
                  <a:txBody>
                    <a:bodyPr/>
                    <a:lstStyle/>
                    <a:p>
                      <a:pPr algn="ctr" fontAlgn="b"/>
                      <a:r>
                        <a:rPr lang="en-IN" sz="1100" u="none" strike="noStrike" dirty="0">
                          <a:effectLst/>
                        </a:rPr>
                        <a:t>WITHIN SLA</a:t>
                      </a:r>
                      <a:endParaRPr lang="en-IN" sz="11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a:effectLst/>
                        </a:rPr>
                        <a:t>62.61%</a:t>
                      </a:r>
                      <a:endParaRPr lang="en-IN" sz="11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47957439"/>
                  </a:ext>
                </a:extLst>
              </a:tr>
            </a:tbl>
          </a:graphicData>
        </a:graphic>
      </p:graphicFrame>
      <p:graphicFrame>
        <p:nvGraphicFramePr>
          <p:cNvPr id="14" name="Chart 13">
            <a:extLst>
              <a:ext uri="{FF2B5EF4-FFF2-40B4-BE49-F238E27FC236}">
                <a16:creationId xmlns:a16="http://schemas.microsoft.com/office/drawing/2014/main" id="{1D4EEF81-6A50-19DA-A3B2-C395F76529E2}"/>
              </a:ext>
            </a:extLst>
          </p:cNvPr>
          <p:cNvGraphicFramePr>
            <a:graphicFrameLocks/>
          </p:cNvGraphicFramePr>
          <p:nvPr/>
        </p:nvGraphicFramePr>
        <p:xfrm>
          <a:off x="3754119" y="1067781"/>
          <a:ext cx="3942080" cy="232566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Table 14">
            <a:extLst>
              <a:ext uri="{FF2B5EF4-FFF2-40B4-BE49-F238E27FC236}">
                <a16:creationId xmlns:a16="http://schemas.microsoft.com/office/drawing/2014/main" id="{8F52B33E-7026-EC47-8B56-FF1AB7404F58}"/>
              </a:ext>
            </a:extLst>
          </p:cNvPr>
          <p:cNvGraphicFramePr>
            <a:graphicFrameLocks noGrp="1"/>
          </p:cNvGraphicFramePr>
          <p:nvPr/>
        </p:nvGraphicFramePr>
        <p:xfrm>
          <a:off x="3754119" y="3837889"/>
          <a:ext cx="3942079" cy="1064477"/>
        </p:xfrm>
        <a:graphic>
          <a:graphicData uri="http://schemas.openxmlformats.org/drawingml/2006/table">
            <a:tbl>
              <a:tblPr>
                <a:tableStyleId>{9D7B26C5-4107-4FEC-AEDC-1716B250A1EF}</a:tableStyleId>
              </a:tblPr>
              <a:tblGrid>
                <a:gridCol w="1370389">
                  <a:extLst>
                    <a:ext uri="{9D8B030D-6E8A-4147-A177-3AD203B41FA5}">
                      <a16:colId xmlns:a16="http://schemas.microsoft.com/office/drawing/2014/main" val="3370822003"/>
                    </a:ext>
                  </a:extLst>
                </a:gridCol>
                <a:gridCol w="796465">
                  <a:extLst>
                    <a:ext uri="{9D8B030D-6E8A-4147-A177-3AD203B41FA5}">
                      <a16:colId xmlns:a16="http://schemas.microsoft.com/office/drawing/2014/main" val="2501182366"/>
                    </a:ext>
                  </a:extLst>
                </a:gridCol>
                <a:gridCol w="995581">
                  <a:extLst>
                    <a:ext uri="{9D8B030D-6E8A-4147-A177-3AD203B41FA5}">
                      <a16:colId xmlns:a16="http://schemas.microsoft.com/office/drawing/2014/main" val="3680963977"/>
                    </a:ext>
                  </a:extLst>
                </a:gridCol>
                <a:gridCol w="779644">
                  <a:extLst>
                    <a:ext uri="{9D8B030D-6E8A-4147-A177-3AD203B41FA5}">
                      <a16:colId xmlns:a16="http://schemas.microsoft.com/office/drawing/2014/main" val="1726125602"/>
                    </a:ext>
                  </a:extLst>
                </a:gridCol>
              </a:tblGrid>
              <a:tr h="163522">
                <a:tc>
                  <a:txBody>
                    <a:bodyPr/>
                    <a:lstStyle/>
                    <a:p>
                      <a:pPr algn="ctr" fontAlgn="ctr"/>
                      <a:r>
                        <a:rPr lang="en-IN" sz="1000" u="none" strike="noStrike" dirty="0">
                          <a:effectLst/>
                        </a:rPr>
                        <a:t>RESPONSE TIME</a:t>
                      </a:r>
                      <a:endParaRPr lang="en-IN" sz="1000" b="1" i="0" u="none" strike="noStrike" dirty="0">
                        <a:solidFill>
                          <a:srgbClr val="000000"/>
                        </a:solidFill>
                        <a:effectLst/>
                        <a:latin typeface="Calibri" panose="020F0502020204030204" pitchFamily="34" charset="0"/>
                      </a:endParaRPr>
                    </a:p>
                  </a:txBody>
                  <a:tcPr marL="5494" marR="5494" marT="54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algn="ctr" fontAlgn="ctr"/>
                      <a:r>
                        <a:rPr lang="en-IN" sz="1000" u="none" strike="noStrike" dirty="0">
                          <a:effectLst/>
                        </a:rPr>
                        <a:t>ABOVE SLA</a:t>
                      </a:r>
                      <a:endParaRPr lang="en-IN" sz="1000" b="1" i="0" u="none" strike="noStrike" dirty="0">
                        <a:solidFill>
                          <a:srgbClr val="000000"/>
                        </a:solidFill>
                        <a:effectLst/>
                        <a:latin typeface="Calibri" panose="020F0502020204030204" pitchFamily="34" charset="0"/>
                      </a:endParaRPr>
                    </a:p>
                  </a:txBody>
                  <a:tcPr marL="5494" marR="5494" marT="54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algn="ctr" fontAlgn="ctr"/>
                      <a:r>
                        <a:rPr lang="en-IN" sz="1000" u="none" strike="noStrike" dirty="0">
                          <a:effectLst/>
                        </a:rPr>
                        <a:t>BELOW SLA</a:t>
                      </a:r>
                      <a:endParaRPr lang="en-IN" sz="1000" b="1" i="0" u="none" strike="noStrike" dirty="0">
                        <a:solidFill>
                          <a:srgbClr val="000000"/>
                        </a:solidFill>
                        <a:effectLst/>
                        <a:latin typeface="Calibri" panose="020F0502020204030204" pitchFamily="34" charset="0"/>
                      </a:endParaRPr>
                    </a:p>
                  </a:txBody>
                  <a:tcPr marL="5494" marR="5494" marT="54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algn="ctr" fontAlgn="ctr"/>
                      <a:r>
                        <a:rPr lang="en-IN" sz="1000" u="none" strike="noStrike" dirty="0">
                          <a:effectLst/>
                        </a:rPr>
                        <a:t>WITHIN SLA</a:t>
                      </a:r>
                      <a:endParaRPr lang="en-IN" sz="1000" b="1" i="0" u="none" strike="noStrike" dirty="0">
                        <a:solidFill>
                          <a:srgbClr val="000000"/>
                        </a:solidFill>
                        <a:effectLst/>
                        <a:latin typeface="Calibri" panose="020F0502020204030204" pitchFamily="34" charset="0"/>
                      </a:endParaRPr>
                    </a:p>
                  </a:txBody>
                  <a:tcPr marL="5494" marR="5494" marT="54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extLst>
                  <a:ext uri="{0D108BD9-81ED-4DB2-BD59-A6C34878D82A}">
                    <a16:rowId xmlns:a16="http://schemas.microsoft.com/office/drawing/2014/main" val="180628324"/>
                  </a:ext>
                </a:extLst>
              </a:tr>
              <a:tr h="180191">
                <a:tc>
                  <a:txBody>
                    <a:bodyPr/>
                    <a:lstStyle/>
                    <a:p>
                      <a:pPr algn="ctr" fontAlgn="b"/>
                      <a:r>
                        <a:rPr lang="en-IN" sz="1100" b="1" i="0" u="none" strike="noStrike" dirty="0">
                          <a:solidFill>
                            <a:srgbClr val="000000"/>
                          </a:solidFill>
                          <a:effectLst/>
                          <a:latin typeface="Calibri" panose="020F0502020204030204" pitchFamily="34" charset="0"/>
                        </a:rPr>
                        <a:t>Call-</a:t>
                      </a:r>
                      <a:r>
                        <a:rPr lang="en-IN" sz="1100" b="1" i="0" u="none" strike="noStrike" dirty="0" err="1">
                          <a:solidFill>
                            <a:srgbClr val="000000"/>
                          </a:solidFill>
                          <a:effectLst/>
                          <a:latin typeface="Calibri" panose="020F0502020204030204" pitchFamily="34" charset="0"/>
                        </a:rPr>
                        <a:t>Center</a:t>
                      </a:r>
                      <a:endParaRPr lang="en-IN" sz="1100" b="1"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en-IN" sz="1100" b="1" i="0" u="none" strike="noStrike">
                          <a:solidFill>
                            <a:srgbClr val="000000"/>
                          </a:solidFill>
                          <a:effectLst/>
                          <a:latin typeface="Calibri" panose="020F0502020204030204" pitchFamily="34" charset="0"/>
                        </a:rPr>
                        <a:t>12.58%</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en-IN" sz="1100" b="1" i="0" u="none" strike="noStrike">
                          <a:solidFill>
                            <a:srgbClr val="000000"/>
                          </a:solidFill>
                          <a:effectLst/>
                          <a:latin typeface="Calibri" panose="020F0502020204030204" pitchFamily="34" charset="0"/>
                        </a:rPr>
                        <a:t>24.69%</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en-IN" sz="1100" b="1" i="0" u="none" strike="noStrike">
                          <a:solidFill>
                            <a:srgbClr val="000000"/>
                          </a:solidFill>
                          <a:effectLst/>
                          <a:latin typeface="Calibri" panose="020F0502020204030204" pitchFamily="34" charset="0"/>
                        </a:rPr>
                        <a:t>62.73%</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058920460"/>
                  </a:ext>
                </a:extLst>
              </a:tr>
              <a:tr h="180191">
                <a:tc>
                  <a:txBody>
                    <a:bodyPr/>
                    <a:lstStyle/>
                    <a:p>
                      <a:pPr algn="ctr" fontAlgn="b"/>
                      <a:r>
                        <a:rPr lang="en-IN" sz="1100" b="0" i="0" u="none" strike="noStrike" dirty="0">
                          <a:solidFill>
                            <a:srgbClr val="000000"/>
                          </a:solidFill>
                          <a:effectLst/>
                          <a:latin typeface="Calibri" panose="020F0502020204030204" pitchFamily="34" charset="0"/>
                        </a:rPr>
                        <a:t>Los Angeles</a:t>
                      </a:r>
                    </a:p>
                  </a:txBody>
                  <a:tcPr marL="952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12.28%</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23.78%</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63.94%</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579334720"/>
                  </a:ext>
                </a:extLst>
              </a:tr>
              <a:tr h="180191">
                <a:tc>
                  <a:txBody>
                    <a:bodyPr/>
                    <a:lstStyle/>
                    <a:p>
                      <a:pPr algn="ctr" fontAlgn="b"/>
                      <a:r>
                        <a:rPr lang="en-IN" sz="1100" b="0" i="0" u="none" strike="noStrike" dirty="0">
                          <a:solidFill>
                            <a:srgbClr val="000000"/>
                          </a:solidFill>
                          <a:effectLst/>
                          <a:latin typeface="Calibri" panose="020F0502020204030204" pitchFamily="34" charset="0"/>
                        </a:rPr>
                        <a:t>Baltimore</a:t>
                      </a:r>
                    </a:p>
                  </a:txBody>
                  <a:tcPr marL="952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12.82%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25.32%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61.86%</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6374211"/>
                  </a:ext>
                </a:extLst>
              </a:tr>
              <a:tr h="180191">
                <a:tc>
                  <a:txBody>
                    <a:bodyPr/>
                    <a:lstStyle/>
                    <a:p>
                      <a:pPr algn="ctr" fontAlgn="b"/>
                      <a:r>
                        <a:rPr lang="en-IN" sz="1100" b="0" i="0" u="none" strike="noStrike" dirty="0">
                          <a:solidFill>
                            <a:srgbClr val="000000"/>
                          </a:solidFill>
                          <a:effectLst/>
                          <a:latin typeface="Calibri" panose="020F0502020204030204" pitchFamily="34" charset="0"/>
                        </a:rPr>
                        <a:t>Chicago</a:t>
                      </a:r>
                    </a:p>
                  </a:txBody>
                  <a:tcPr marL="952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13.18%</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24.44%</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62.37%</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49355686"/>
                  </a:ext>
                </a:extLst>
              </a:tr>
              <a:tr h="180191">
                <a:tc>
                  <a:txBody>
                    <a:bodyPr/>
                    <a:lstStyle/>
                    <a:p>
                      <a:pPr algn="ctr" fontAlgn="b"/>
                      <a:r>
                        <a:rPr lang="en-IN" sz="1100" b="0" i="0" u="none" strike="noStrike" dirty="0">
                          <a:solidFill>
                            <a:srgbClr val="000000"/>
                          </a:solidFill>
                          <a:effectLst/>
                          <a:latin typeface="Calibri" panose="020F0502020204030204" pitchFamily="34" charset="0"/>
                        </a:rPr>
                        <a:t>Denver</a:t>
                      </a:r>
                    </a:p>
                  </a:txBody>
                  <a:tcPr marL="952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b="0" i="0" u="none" strike="noStrike" dirty="0">
                          <a:solidFill>
                            <a:srgbClr val="000000"/>
                          </a:solidFill>
                          <a:effectLst/>
                          <a:latin typeface="Calibri" panose="020F0502020204030204" pitchFamily="34" charset="0"/>
                        </a:rPr>
                        <a:t>11.98%</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IN" sz="1100" b="0" i="0" u="none" strike="noStrike" dirty="0">
                          <a:solidFill>
                            <a:srgbClr val="000000"/>
                          </a:solidFill>
                          <a:effectLst/>
                          <a:latin typeface="Calibri" panose="020F0502020204030204" pitchFamily="34" charset="0"/>
                        </a:rPr>
                        <a:t>27.11%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IN" sz="1100" b="0" i="0" u="none" strike="noStrike" dirty="0">
                          <a:solidFill>
                            <a:srgbClr val="000000"/>
                          </a:solidFill>
                          <a:effectLst/>
                          <a:latin typeface="Calibri" panose="020F0502020204030204" pitchFamily="34" charset="0"/>
                        </a:rPr>
                        <a:t>60.90%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667867186"/>
                  </a:ext>
                </a:extLst>
              </a:tr>
            </a:tbl>
          </a:graphicData>
        </a:graphic>
      </p:graphicFrame>
      <p:graphicFrame>
        <p:nvGraphicFramePr>
          <p:cNvPr id="19" name="Table 18">
            <a:extLst>
              <a:ext uri="{FF2B5EF4-FFF2-40B4-BE49-F238E27FC236}">
                <a16:creationId xmlns:a16="http://schemas.microsoft.com/office/drawing/2014/main" id="{48017A58-894D-2BEF-B708-FCEFC9FFE76D}"/>
              </a:ext>
            </a:extLst>
          </p:cNvPr>
          <p:cNvGraphicFramePr>
            <a:graphicFrameLocks noGrp="1"/>
          </p:cNvGraphicFramePr>
          <p:nvPr/>
        </p:nvGraphicFramePr>
        <p:xfrm>
          <a:off x="8011160" y="3842384"/>
          <a:ext cx="4028438" cy="1059980"/>
        </p:xfrm>
        <a:graphic>
          <a:graphicData uri="http://schemas.openxmlformats.org/drawingml/2006/table">
            <a:tbl>
              <a:tblPr>
                <a:tableStyleId>{9D7B26C5-4107-4FEC-AEDC-1716B250A1EF}</a:tableStyleId>
              </a:tblPr>
              <a:tblGrid>
                <a:gridCol w="1400410">
                  <a:extLst>
                    <a:ext uri="{9D8B030D-6E8A-4147-A177-3AD203B41FA5}">
                      <a16:colId xmlns:a16="http://schemas.microsoft.com/office/drawing/2014/main" val="119021738"/>
                    </a:ext>
                  </a:extLst>
                </a:gridCol>
                <a:gridCol w="813913">
                  <a:extLst>
                    <a:ext uri="{9D8B030D-6E8A-4147-A177-3AD203B41FA5}">
                      <a16:colId xmlns:a16="http://schemas.microsoft.com/office/drawing/2014/main" val="3774027233"/>
                    </a:ext>
                  </a:extLst>
                </a:gridCol>
                <a:gridCol w="1017391">
                  <a:extLst>
                    <a:ext uri="{9D8B030D-6E8A-4147-A177-3AD203B41FA5}">
                      <a16:colId xmlns:a16="http://schemas.microsoft.com/office/drawing/2014/main" val="1708025799"/>
                    </a:ext>
                  </a:extLst>
                </a:gridCol>
                <a:gridCol w="796724">
                  <a:extLst>
                    <a:ext uri="{9D8B030D-6E8A-4147-A177-3AD203B41FA5}">
                      <a16:colId xmlns:a16="http://schemas.microsoft.com/office/drawing/2014/main" val="1023327932"/>
                    </a:ext>
                  </a:extLst>
                </a:gridCol>
              </a:tblGrid>
              <a:tr h="211996">
                <a:tc>
                  <a:txBody>
                    <a:bodyPr/>
                    <a:lstStyle/>
                    <a:p>
                      <a:pPr algn="ctr" fontAlgn="b"/>
                      <a:r>
                        <a:rPr lang="en-IN" sz="1100" b="1" i="0" u="none" strike="noStrike" dirty="0">
                          <a:solidFill>
                            <a:srgbClr val="000000"/>
                          </a:solidFill>
                          <a:effectLst/>
                          <a:latin typeface="Calibri" panose="020F0502020204030204" pitchFamily="34" charset="0"/>
                        </a:rPr>
                        <a:t>CHATBOT</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en-IN" sz="1100" b="1" i="0" u="none" strike="noStrike" dirty="0">
                          <a:solidFill>
                            <a:srgbClr val="000000"/>
                          </a:solidFill>
                          <a:effectLst/>
                          <a:latin typeface="Calibri" panose="020F0502020204030204" pitchFamily="34" charset="0"/>
                        </a:rPr>
                        <a:t>12.37%</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en-IN" sz="1100" b="1" i="0" u="none" strike="noStrike" dirty="0">
                          <a:solidFill>
                            <a:srgbClr val="000000"/>
                          </a:solidFill>
                          <a:effectLst/>
                          <a:latin typeface="Calibri" panose="020F0502020204030204" pitchFamily="34" charset="0"/>
                        </a:rPr>
                        <a:t>24.11%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en-IN" sz="1100" b="1" i="0" u="none" strike="noStrike" dirty="0">
                          <a:solidFill>
                            <a:srgbClr val="000000"/>
                          </a:solidFill>
                          <a:effectLst/>
                          <a:latin typeface="Calibri" panose="020F0502020204030204" pitchFamily="34" charset="0"/>
                        </a:rPr>
                        <a:t>63.51%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271986790"/>
                  </a:ext>
                </a:extLst>
              </a:tr>
              <a:tr h="211996">
                <a:tc>
                  <a:txBody>
                    <a:bodyPr/>
                    <a:lstStyle/>
                    <a:p>
                      <a:pPr algn="ctr" fontAlgn="b"/>
                      <a:r>
                        <a:rPr lang="en-IN" sz="1100" b="0" i="0" u="none" strike="noStrike" dirty="0">
                          <a:solidFill>
                            <a:srgbClr val="000000"/>
                          </a:solidFill>
                          <a:effectLst/>
                          <a:latin typeface="Calibri" panose="020F0502020204030204" pitchFamily="34" charset="0"/>
                        </a:rPr>
                        <a:t>LOS ANGELES/CA</a:t>
                      </a:r>
                    </a:p>
                  </a:txBody>
                  <a:tcPr marL="952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b="0" i="0" u="none" strike="noStrike" dirty="0">
                          <a:solidFill>
                            <a:srgbClr val="000000"/>
                          </a:solidFill>
                          <a:effectLst/>
                          <a:latin typeface="Calibri" panose="020F0502020204030204" pitchFamily="34" charset="0"/>
                        </a:rPr>
                        <a:t>12.55%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b="0" i="0" u="none" strike="noStrike" dirty="0">
                          <a:solidFill>
                            <a:srgbClr val="000000"/>
                          </a:solidFill>
                          <a:effectLst/>
                          <a:latin typeface="Calibri" panose="020F0502020204030204" pitchFamily="34" charset="0"/>
                        </a:rPr>
                        <a:t>24.07%</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b="0" i="0" u="none" strike="noStrike" dirty="0">
                          <a:solidFill>
                            <a:srgbClr val="000000"/>
                          </a:solidFill>
                          <a:effectLst/>
                          <a:latin typeface="Calibri" panose="020F0502020204030204" pitchFamily="34" charset="0"/>
                        </a:rPr>
                        <a:t>63.37%</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74965240"/>
                  </a:ext>
                </a:extLst>
              </a:tr>
              <a:tr h="211996">
                <a:tc>
                  <a:txBody>
                    <a:bodyPr/>
                    <a:lstStyle/>
                    <a:p>
                      <a:pPr algn="ctr" fontAlgn="b"/>
                      <a:r>
                        <a:rPr lang="en-IN" sz="1100" b="0" i="0" u="none" strike="noStrike" dirty="0">
                          <a:solidFill>
                            <a:srgbClr val="000000"/>
                          </a:solidFill>
                          <a:effectLst/>
                          <a:latin typeface="Calibri" panose="020F0502020204030204" pitchFamily="34" charset="0"/>
                        </a:rPr>
                        <a:t>BALTIMORE/MD</a:t>
                      </a:r>
                    </a:p>
                  </a:txBody>
                  <a:tcPr marL="952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b="0" i="0" u="none" strike="noStrike" dirty="0">
                          <a:solidFill>
                            <a:srgbClr val="000000"/>
                          </a:solidFill>
                          <a:effectLst/>
                          <a:latin typeface="Calibri" panose="020F0502020204030204" pitchFamily="34" charset="0"/>
                        </a:rPr>
                        <a:t>12.39%</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b="0" i="0" u="none" strike="noStrike" dirty="0">
                          <a:solidFill>
                            <a:srgbClr val="000000"/>
                          </a:solidFill>
                          <a:effectLst/>
                          <a:latin typeface="Calibri" panose="020F0502020204030204" pitchFamily="34" charset="0"/>
                        </a:rPr>
                        <a:t>24.03%</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b="0" i="0" u="none" strike="noStrike" dirty="0">
                          <a:solidFill>
                            <a:srgbClr val="000000"/>
                          </a:solidFill>
                          <a:effectLst/>
                          <a:latin typeface="Calibri" panose="020F0502020204030204" pitchFamily="34" charset="0"/>
                        </a:rPr>
                        <a:t>63.58%</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27625632"/>
                  </a:ext>
                </a:extLst>
              </a:tr>
              <a:tr h="211996">
                <a:tc>
                  <a:txBody>
                    <a:bodyPr/>
                    <a:lstStyle/>
                    <a:p>
                      <a:pPr algn="ctr" fontAlgn="b"/>
                      <a:r>
                        <a:rPr lang="en-IN" sz="1100" b="0" i="0" u="none" strike="noStrike" dirty="0">
                          <a:solidFill>
                            <a:srgbClr val="000000"/>
                          </a:solidFill>
                          <a:effectLst/>
                          <a:latin typeface="Calibri" panose="020F0502020204030204" pitchFamily="34" charset="0"/>
                        </a:rPr>
                        <a:t>CHICAGO/IL</a:t>
                      </a:r>
                    </a:p>
                  </a:txBody>
                  <a:tcPr marL="952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b="0" i="0" u="none" strike="noStrike" dirty="0">
                          <a:solidFill>
                            <a:srgbClr val="000000"/>
                          </a:solidFill>
                          <a:effectLst/>
                          <a:latin typeface="Calibri" panose="020F0502020204030204" pitchFamily="34" charset="0"/>
                        </a:rPr>
                        <a:t>11.61%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IN" sz="1100" b="0" i="0" u="none" strike="noStrike" dirty="0">
                          <a:solidFill>
                            <a:srgbClr val="000000"/>
                          </a:solidFill>
                          <a:effectLst/>
                          <a:latin typeface="Calibri" panose="020F0502020204030204" pitchFamily="34" charset="0"/>
                        </a:rPr>
                        <a:t>24.69%</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b="0" i="0" u="none" strike="noStrike" dirty="0">
                          <a:solidFill>
                            <a:srgbClr val="000000"/>
                          </a:solidFill>
                          <a:effectLst/>
                          <a:latin typeface="Calibri" panose="020F0502020204030204" pitchFamily="34" charset="0"/>
                        </a:rPr>
                        <a:t>63.70%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20408914"/>
                  </a:ext>
                </a:extLst>
              </a:tr>
              <a:tr h="211996">
                <a:tc>
                  <a:txBody>
                    <a:bodyPr/>
                    <a:lstStyle/>
                    <a:p>
                      <a:pPr algn="ctr" fontAlgn="b"/>
                      <a:r>
                        <a:rPr lang="en-IN" sz="1100" b="0" i="0" u="none" strike="noStrike" dirty="0">
                          <a:solidFill>
                            <a:srgbClr val="000000"/>
                          </a:solidFill>
                          <a:effectLst/>
                          <a:latin typeface="Calibri" panose="020F0502020204030204" pitchFamily="34" charset="0"/>
                        </a:rPr>
                        <a:t>DENVER/CO</a:t>
                      </a:r>
                    </a:p>
                  </a:txBody>
                  <a:tcPr marL="952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b="0" i="0" u="none" strike="noStrike" dirty="0">
                          <a:solidFill>
                            <a:srgbClr val="000000"/>
                          </a:solidFill>
                          <a:effectLst/>
                          <a:latin typeface="Calibri" panose="020F0502020204030204" pitchFamily="34" charset="0"/>
                        </a:rPr>
                        <a:t>12.85%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b="0" i="0" u="none" strike="noStrike" dirty="0">
                          <a:solidFill>
                            <a:srgbClr val="000000"/>
                          </a:solidFill>
                          <a:effectLst/>
                          <a:latin typeface="Calibri" panose="020F0502020204030204" pitchFamily="34" charset="0"/>
                        </a:rPr>
                        <a:t>23.53%</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b="0" i="0" u="none" strike="noStrike" dirty="0">
                          <a:solidFill>
                            <a:srgbClr val="000000"/>
                          </a:solidFill>
                          <a:effectLst/>
                          <a:latin typeface="Calibri" panose="020F0502020204030204" pitchFamily="34" charset="0"/>
                        </a:rPr>
                        <a:t>63.62%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9790211"/>
                  </a:ext>
                </a:extLst>
              </a:tr>
            </a:tbl>
          </a:graphicData>
        </a:graphic>
      </p:graphicFrame>
      <p:graphicFrame>
        <p:nvGraphicFramePr>
          <p:cNvPr id="20" name="Chart 19">
            <a:extLst>
              <a:ext uri="{FF2B5EF4-FFF2-40B4-BE49-F238E27FC236}">
                <a16:creationId xmlns:a16="http://schemas.microsoft.com/office/drawing/2014/main" id="{4BF8C03C-15DA-89DD-196E-0375A2A687AE}"/>
              </a:ext>
            </a:extLst>
          </p:cNvPr>
          <p:cNvGraphicFramePr>
            <a:graphicFrameLocks/>
          </p:cNvGraphicFramePr>
          <p:nvPr/>
        </p:nvGraphicFramePr>
        <p:xfrm>
          <a:off x="8097518" y="1072056"/>
          <a:ext cx="3942080" cy="2325660"/>
        </p:xfrm>
        <a:graphic>
          <a:graphicData uri="http://schemas.openxmlformats.org/drawingml/2006/chart">
            <c:chart xmlns:c="http://schemas.openxmlformats.org/drawingml/2006/chart" xmlns:r="http://schemas.openxmlformats.org/officeDocument/2006/relationships" r:id="rId4"/>
          </a:graphicData>
        </a:graphic>
      </p:graphicFrame>
      <p:sp>
        <p:nvSpPr>
          <p:cNvPr id="21" name="TextBox 20">
            <a:extLst>
              <a:ext uri="{FF2B5EF4-FFF2-40B4-BE49-F238E27FC236}">
                <a16:creationId xmlns:a16="http://schemas.microsoft.com/office/drawing/2014/main" id="{DAABDDBD-D998-E1B4-04B8-8BF661D6C5E7}"/>
              </a:ext>
            </a:extLst>
          </p:cNvPr>
          <p:cNvSpPr txBox="1"/>
          <p:nvPr/>
        </p:nvSpPr>
        <p:spPr>
          <a:xfrm>
            <a:off x="731518" y="5168095"/>
            <a:ext cx="11308080" cy="2062103"/>
          </a:xfrm>
          <a:prstGeom prst="rect">
            <a:avLst/>
          </a:prstGeom>
          <a:noFill/>
        </p:spPr>
        <p:txBody>
          <a:bodyPr wrap="square" rtlCol="0">
            <a:spAutoFit/>
          </a:bodyPr>
          <a:lstStyle/>
          <a:p>
            <a:r>
              <a:rPr lang="en-IN" u="sng" dirty="0"/>
              <a:t>INSIGHT</a:t>
            </a:r>
          </a:p>
          <a:p>
            <a:pPr marL="342900" indent="-342900">
              <a:buAutoNum type="arabicParenR"/>
            </a:pPr>
            <a:r>
              <a:rPr lang="en-IN" dirty="0"/>
              <a:t>Overall high SLA maintain by service team, there are no direct relationship between SLA and Sentiments.</a:t>
            </a:r>
          </a:p>
          <a:p>
            <a:pPr marL="342900" indent="-342900">
              <a:buAutoNum type="arabicParenR"/>
            </a:pPr>
            <a:r>
              <a:rPr lang="en-IN" dirty="0"/>
              <a:t>By describing above chart we found that Denver call-</a:t>
            </a:r>
            <a:r>
              <a:rPr lang="en-IN" dirty="0" err="1"/>
              <a:t>center</a:t>
            </a:r>
            <a:r>
              <a:rPr lang="en-IN" dirty="0"/>
              <a:t> has good records to handle billing questions on telephonic channel.</a:t>
            </a:r>
          </a:p>
          <a:p>
            <a:pPr marL="342900" indent="-342900">
              <a:buAutoNum type="arabicParenR"/>
            </a:pPr>
            <a:r>
              <a:rPr lang="en-IN" dirty="0"/>
              <a:t> we also found that overall within SLA response time of Chatbot is high than every other channel </a:t>
            </a:r>
          </a:p>
          <a:p>
            <a:pPr marL="342900" indent="-342900">
              <a:buAutoNum type="arabicParenR"/>
            </a:pPr>
            <a:endParaRPr lang="en-IN" dirty="0"/>
          </a:p>
          <a:p>
            <a:endParaRPr lang="en-IN" sz="2000" dirty="0"/>
          </a:p>
        </p:txBody>
      </p:sp>
    </p:spTree>
    <p:extLst>
      <p:ext uri="{BB962C8B-B14F-4D97-AF65-F5344CB8AC3E}">
        <p14:creationId xmlns:p14="http://schemas.microsoft.com/office/powerpoint/2010/main" val="29084941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3032</TotalTime>
  <Words>1503</Words>
  <Application>Microsoft Office PowerPoint</Application>
  <PresentationFormat>Widescreen</PresentationFormat>
  <Paragraphs>400</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Algerian</vt:lpstr>
      <vt:lpstr>-apple-system</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akshay jadhav</dc:creator>
  <cp:lastModifiedBy>akshay jadhav</cp:lastModifiedBy>
  <cp:revision>1</cp:revision>
  <dcterms:created xsi:type="dcterms:W3CDTF">2024-02-14T16:58:03Z</dcterms:created>
  <dcterms:modified xsi:type="dcterms:W3CDTF">2024-02-25T08:02:10Z</dcterms:modified>
</cp:coreProperties>
</file>