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8" r:id="rId1"/>
  </p:sldMasterIdLst>
  <p:sldIdLst>
    <p:sldId id="266" r:id="rId2"/>
    <p:sldId id="256" r:id="rId3"/>
    <p:sldId id="257" r:id="rId4"/>
    <p:sldId id="258" r:id="rId5"/>
    <p:sldId id="259" r:id="rId6"/>
    <p:sldId id="260" r:id="rId7"/>
    <p:sldId id="261" r:id="rId8"/>
    <p:sldId id="262" r:id="rId9"/>
    <p:sldId id="263" r:id="rId10"/>
    <p:sldId id="264" r:id="rId11"/>
    <p:sldId id="265"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BFB819-F61E-47D2-AA62-6A119693D6FC}" v="21" dt="2024-05-01T13:39:02.8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25" autoAdjust="0"/>
    <p:restoredTop sz="94660"/>
  </p:normalViewPr>
  <p:slideViewPr>
    <p:cSldViewPr>
      <p:cViewPr varScale="1">
        <p:scale>
          <a:sx n="59" d="100"/>
          <a:sy n="59" d="100"/>
        </p:scale>
        <p:origin x="1592"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shay jadhav" userId="60b385bb39c553f2" providerId="LiveId" clId="{77BFB819-F61E-47D2-AA62-6A119693D6FC}"/>
    <pc:docChg chg="undo custSel addSld modSld">
      <pc:chgData name="akshay jadhav" userId="60b385bb39c553f2" providerId="LiveId" clId="{77BFB819-F61E-47D2-AA62-6A119693D6FC}" dt="2024-05-01T13:39:38.352" v="479" actId="1076"/>
      <pc:docMkLst>
        <pc:docMk/>
      </pc:docMkLst>
      <pc:sldChg chg="modSp mod">
        <pc:chgData name="akshay jadhav" userId="60b385bb39c553f2" providerId="LiveId" clId="{77BFB819-F61E-47D2-AA62-6A119693D6FC}" dt="2024-05-01T12:21:01.204" v="44" actId="14100"/>
        <pc:sldMkLst>
          <pc:docMk/>
          <pc:sldMk cId="999978497" sldId="256"/>
        </pc:sldMkLst>
        <pc:spChg chg="mod">
          <ac:chgData name="akshay jadhav" userId="60b385bb39c553f2" providerId="LiveId" clId="{77BFB819-F61E-47D2-AA62-6A119693D6FC}" dt="2024-05-01T12:21:01.204" v="44" actId="14100"/>
          <ac:spMkLst>
            <pc:docMk/>
            <pc:sldMk cId="999978497" sldId="256"/>
            <ac:spMk id="3" creationId="{00000000-0000-0000-0000-000000000000}"/>
          </ac:spMkLst>
        </pc:spChg>
      </pc:sldChg>
      <pc:sldChg chg="modSp">
        <pc:chgData name="akshay jadhav" userId="60b385bb39c553f2" providerId="LiveId" clId="{77BFB819-F61E-47D2-AA62-6A119693D6FC}" dt="2024-05-01T12:20:02.416" v="0"/>
        <pc:sldMkLst>
          <pc:docMk/>
          <pc:sldMk cId="3614089500" sldId="265"/>
        </pc:sldMkLst>
        <pc:spChg chg="mod">
          <ac:chgData name="akshay jadhav" userId="60b385bb39c553f2" providerId="LiveId" clId="{77BFB819-F61E-47D2-AA62-6A119693D6FC}" dt="2024-05-01T12:20:02.416" v="0"/>
          <ac:spMkLst>
            <pc:docMk/>
            <pc:sldMk cId="3614089500" sldId="265"/>
            <ac:spMk id="2" creationId="{00000000-0000-0000-0000-000000000000}"/>
          </ac:spMkLst>
        </pc:spChg>
      </pc:sldChg>
      <pc:sldChg chg="modSp">
        <pc:chgData name="akshay jadhav" userId="60b385bb39c553f2" providerId="LiveId" clId="{77BFB819-F61E-47D2-AA62-6A119693D6FC}" dt="2024-05-01T12:20:02.416" v="0"/>
        <pc:sldMkLst>
          <pc:docMk/>
          <pc:sldMk cId="289903572" sldId="266"/>
        </pc:sldMkLst>
        <pc:spChg chg="mod">
          <ac:chgData name="akshay jadhav" userId="60b385bb39c553f2" providerId="LiveId" clId="{77BFB819-F61E-47D2-AA62-6A119693D6FC}" dt="2024-05-01T12:20:02.416" v="0"/>
          <ac:spMkLst>
            <pc:docMk/>
            <pc:sldMk cId="289903572" sldId="266"/>
            <ac:spMk id="3" creationId="{00000000-0000-0000-0000-000000000000}"/>
          </ac:spMkLst>
        </pc:spChg>
      </pc:sldChg>
      <pc:sldChg chg="modSp new mod">
        <pc:chgData name="akshay jadhav" userId="60b385bb39c553f2" providerId="LiveId" clId="{77BFB819-F61E-47D2-AA62-6A119693D6FC}" dt="2024-05-01T12:22:57.799" v="65" actId="14100"/>
        <pc:sldMkLst>
          <pc:docMk/>
          <pc:sldMk cId="244245469" sldId="267"/>
        </pc:sldMkLst>
        <pc:spChg chg="mod">
          <ac:chgData name="akshay jadhav" userId="60b385bb39c553f2" providerId="LiveId" clId="{77BFB819-F61E-47D2-AA62-6A119693D6FC}" dt="2024-05-01T12:22:57.799" v="65" actId="14100"/>
          <ac:spMkLst>
            <pc:docMk/>
            <pc:sldMk cId="244245469" sldId="267"/>
            <ac:spMk id="2" creationId="{9B26942A-B206-C950-AA76-CC3082FCBE32}"/>
          </ac:spMkLst>
        </pc:spChg>
      </pc:sldChg>
      <pc:sldChg chg="addSp delSp modSp new mod">
        <pc:chgData name="akshay jadhav" userId="60b385bb39c553f2" providerId="LiveId" clId="{77BFB819-F61E-47D2-AA62-6A119693D6FC}" dt="2024-05-01T12:24:56.984" v="90" actId="1076"/>
        <pc:sldMkLst>
          <pc:docMk/>
          <pc:sldMk cId="3230965084" sldId="268"/>
        </pc:sldMkLst>
        <pc:spChg chg="add del mod">
          <ac:chgData name="akshay jadhav" userId="60b385bb39c553f2" providerId="LiveId" clId="{77BFB819-F61E-47D2-AA62-6A119693D6FC}" dt="2024-05-01T12:24:41.459" v="88" actId="12"/>
          <ac:spMkLst>
            <pc:docMk/>
            <pc:sldMk cId="3230965084" sldId="268"/>
            <ac:spMk id="2" creationId="{A67E49F5-306A-92B6-B926-0082062C2BEA}"/>
          </ac:spMkLst>
        </pc:spChg>
        <pc:picChg chg="add del mod">
          <ac:chgData name="akshay jadhav" userId="60b385bb39c553f2" providerId="LiveId" clId="{77BFB819-F61E-47D2-AA62-6A119693D6FC}" dt="2024-05-01T12:23:23.623" v="67" actId="478"/>
          <ac:picMkLst>
            <pc:docMk/>
            <pc:sldMk cId="3230965084" sldId="268"/>
            <ac:picMk id="4" creationId="{FDA847DF-FE06-753B-7926-84DC55666055}"/>
          </ac:picMkLst>
        </pc:picChg>
        <pc:picChg chg="add mod">
          <ac:chgData name="akshay jadhav" userId="60b385bb39c553f2" providerId="LiveId" clId="{77BFB819-F61E-47D2-AA62-6A119693D6FC}" dt="2024-05-01T12:24:56.984" v="90" actId="1076"/>
          <ac:picMkLst>
            <pc:docMk/>
            <pc:sldMk cId="3230965084" sldId="268"/>
            <ac:picMk id="6" creationId="{4ACE76EE-25C3-D8D3-CA47-72C2207D1A4F}"/>
          </ac:picMkLst>
        </pc:picChg>
      </pc:sldChg>
      <pc:sldChg chg="addSp modSp new mod">
        <pc:chgData name="akshay jadhav" userId="60b385bb39c553f2" providerId="LiveId" clId="{77BFB819-F61E-47D2-AA62-6A119693D6FC}" dt="2024-05-01T12:55:43.752" v="99" actId="1076"/>
        <pc:sldMkLst>
          <pc:docMk/>
          <pc:sldMk cId="767853360" sldId="269"/>
        </pc:sldMkLst>
        <pc:spChg chg="mod">
          <ac:chgData name="akshay jadhav" userId="60b385bb39c553f2" providerId="LiveId" clId="{77BFB819-F61E-47D2-AA62-6A119693D6FC}" dt="2024-05-01T12:25:32.345" v="95" actId="14100"/>
          <ac:spMkLst>
            <pc:docMk/>
            <pc:sldMk cId="767853360" sldId="269"/>
            <ac:spMk id="2" creationId="{291E5916-C354-6D31-4895-3B8288F839F5}"/>
          </ac:spMkLst>
        </pc:spChg>
        <pc:picChg chg="add mod">
          <ac:chgData name="akshay jadhav" userId="60b385bb39c553f2" providerId="LiveId" clId="{77BFB819-F61E-47D2-AA62-6A119693D6FC}" dt="2024-05-01T12:55:43.752" v="99" actId="1076"/>
          <ac:picMkLst>
            <pc:docMk/>
            <pc:sldMk cId="767853360" sldId="269"/>
            <ac:picMk id="4" creationId="{284CF078-E4E8-CD2B-07AB-83950A5742E2}"/>
          </ac:picMkLst>
        </pc:picChg>
      </pc:sldChg>
      <pc:sldChg chg="addSp delSp modSp new mod">
        <pc:chgData name="akshay jadhav" userId="60b385bb39c553f2" providerId="LiveId" clId="{77BFB819-F61E-47D2-AA62-6A119693D6FC}" dt="2024-05-01T13:04:07.991" v="220" actId="14100"/>
        <pc:sldMkLst>
          <pc:docMk/>
          <pc:sldMk cId="105985975" sldId="270"/>
        </pc:sldMkLst>
        <pc:spChg chg="mod">
          <ac:chgData name="akshay jadhav" userId="60b385bb39c553f2" providerId="LiveId" clId="{77BFB819-F61E-47D2-AA62-6A119693D6FC}" dt="2024-05-01T12:56:41" v="106" actId="14100"/>
          <ac:spMkLst>
            <pc:docMk/>
            <pc:sldMk cId="105985975" sldId="270"/>
            <ac:spMk id="2" creationId="{DA3BC3F0-A85C-FD43-2A82-39C1E576ECD3}"/>
          </ac:spMkLst>
        </pc:spChg>
        <pc:spChg chg="add mod">
          <ac:chgData name="akshay jadhav" userId="60b385bb39c553f2" providerId="LiveId" clId="{77BFB819-F61E-47D2-AA62-6A119693D6FC}" dt="2024-05-01T13:03:30.926" v="185" actId="20577"/>
          <ac:spMkLst>
            <pc:docMk/>
            <pc:sldMk cId="105985975" sldId="270"/>
            <ac:spMk id="11" creationId="{DEBDE5DA-6D1A-045E-3040-D56EB57A94C0}"/>
          </ac:spMkLst>
        </pc:spChg>
        <pc:spChg chg="add mod">
          <ac:chgData name="akshay jadhav" userId="60b385bb39c553f2" providerId="LiveId" clId="{77BFB819-F61E-47D2-AA62-6A119693D6FC}" dt="2024-05-01T13:04:07.991" v="220" actId="14100"/>
          <ac:spMkLst>
            <pc:docMk/>
            <pc:sldMk cId="105985975" sldId="270"/>
            <ac:spMk id="12" creationId="{180A60F1-8764-0D25-40EE-2D0692BF3C7D}"/>
          </ac:spMkLst>
        </pc:spChg>
        <pc:picChg chg="add del mod">
          <ac:chgData name="akshay jadhav" userId="60b385bb39c553f2" providerId="LiveId" clId="{77BFB819-F61E-47D2-AA62-6A119693D6FC}" dt="2024-05-01T13:00:16.291" v="112" actId="478"/>
          <ac:picMkLst>
            <pc:docMk/>
            <pc:sldMk cId="105985975" sldId="270"/>
            <ac:picMk id="4" creationId="{EA5CD0E1-11B2-CF8F-DDFD-7AAF4DC46FA9}"/>
          </ac:picMkLst>
        </pc:picChg>
        <pc:picChg chg="add mod">
          <ac:chgData name="akshay jadhav" userId="60b385bb39c553f2" providerId="LiveId" clId="{77BFB819-F61E-47D2-AA62-6A119693D6FC}" dt="2024-05-01T13:01:23.671" v="122" actId="14100"/>
          <ac:picMkLst>
            <pc:docMk/>
            <pc:sldMk cId="105985975" sldId="270"/>
            <ac:picMk id="6" creationId="{BE457BBE-7252-DDEA-B0B3-688F358C19BB}"/>
          </ac:picMkLst>
        </pc:picChg>
        <pc:picChg chg="add mod">
          <ac:chgData name="akshay jadhav" userId="60b385bb39c553f2" providerId="LiveId" clId="{77BFB819-F61E-47D2-AA62-6A119693D6FC}" dt="2024-05-01T13:01:45.277" v="127" actId="1036"/>
          <ac:picMkLst>
            <pc:docMk/>
            <pc:sldMk cId="105985975" sldId="270"/>
            <ac:picMk id="8" creationId="{9E836C1A-E0FE-B708-FC62-33EC86DF3DDC}"/>
          </ac:picMkLst>
        </pc:picChg>
        <pc:picChg chg="add del mod">
          <ac:chgData name="akshay jadhav" userId="60b385bb39c553f2" providerId="LiveId" clId="{77BFB819-F61E-47D2-AA62-6A119693D6FC}" dt="2024-05-01T13:02:36.312" v="131" actId="478"/>
          <ac:picMkLst>
            <pc:docMk/>
            <pc:sldMk cId="105985975" sldId="270"/>
            <ac:picMk id="10" creationId="{1CED1DD2-6D9F-68E6-9C6E-F32F4CDC2B98}"/>
          </ac:picMkLst>
        </pc:picChg>
      </pc:sldChg>
      <pc:sldChg chg="addSp modSp new mod">
        <pc:chgData name="akshay jadhav" userId="60b385bb39c553f2" providerId="LiveId" clId="{77BFB819-F61E-47D2-AA62-6A119693D6FC}" dt="2024-05-01T13:25:48.901" v="247" actId="1036"/>
        <pc:sldMkLst>
          <pc:docMk/>
          <pc:sldMk cId="3513846642" sldId="271"/>
        </pc:sldMkLst>
        <pc:spChg chg="mod">
          <ac:chgData name="akshay jadhav" userId="60b385bb39c553f2" providerId="LiveId" clId="{77BFB819-F61E-47D2-AA62-6A119693D6FC}" dt="2024-05-01T13:25:08.043" v="235" actId="20577"/>
          <ac:spMkLst>
            <pc:docMk/>
            <pc:sldMk cId="3513846642" sldId="271"/>
            <ac:spMk id="2" creationId="{A23CA5AB-A1F2-88B0-16A8-0E3B41B72E0E}"/>
          </ac:spMkLst>
        </pc:spChg>
        <pc:picChg chg="add mod">
          <ac:chgData name="akshay jadhav" userId="60b385bb39c553f2" providerId="LiveId" clId="{77BFB819-F61E-47D2-AA62-6A119693D6FC}" dt="2024-05-01T13:25:48.901" v="247" actId="1036"/>
          <ac:picMkLst>
            <pc:docMk/>
            <pc:sldMk cId="3513846642" sldId="271"/>
            <ac:picMk id="4" creationId="{81DF1381-4C9C-6D1B-3F0E-B2823A0C667B}"/>
          </ac:picMkLst>
        </pc:picChg>
      </pc:sldChg>
      <pc:sldChg chg="addSp modSp new mod">
        <pc:chgData name="akshay jadhav" userId="60b385bb39c553f2" providerId="LiveId" clId="{77BFB819-F61E-47D2-AA62-6A119693D6FC}" dt="2024-05-01T13:31:49.820" v="311" actId="1076"/>
        <pc:sldMkLst>
          <pc:docMk/>
          <pc:sldMk cId="4175279865" sldId="272"/>
        </pc:sldMkLst>
        <pc:spChg chg="mod">
          <ac:chgData name="akshay jadhav" userId="60b385bb39c553f2" providerId="LiveId" clId="{77BFB819-F61E-47D2-AA62-6A119693D6FC}" dt="2024-05-01T13:29:25.189" v="251" actId="14100"/>
          <ac:spMkLst>
            <pc:docMk/>
            <pc:sldMk cId="4175279865" sldId="272"/>
            <ac:spMk id="2" creationId="{F12309E5-C448-55FD-A008-E57D54D4F3A7}"/>
          </ac:spMkLst>
        </pc:spChg>
        <pc:spChg chg="add mod">
          <ac:chgData name="akshay jadhav" userId="60b385bb39c553f2" providerId="LiveId" clId="{77BFB819-F61E-47D2-AA62-6A119693D6FC}" dt="2024-05-01T13:31:18.307" v="288" actId="20577"/>
          <ac:spMkLst>
            <pc:docMk/>
            <pc:sldMk cId="4175279865" sldId="272"/>
            <ac:spMk id="7" creationId="{C7E6F6A3-85CD-796F-D5BC-3E55620D645D}"/>
          </ac:spMkLst>
        </pc:spChg>
        <pc:spChg chg="add mod">
          <ac:chgData name="akshay jadhav" userId="60b385bb39c553f2" providerId="LiveId" clId="{77BFB819-F61E-47D2-AA62-6A119693D6FC}" dt="2024-05-01T13:31:36.401" v="310" actId="5793"/>
          <ac:spMkLst>
            <pc:docMk/>
            <pc:sldMk cId="4175279865" sldId="272"/>
            <ac:spMk id="8" creationId="{16346C63-C3C6-518B-BF99-491BAD233C6F}"/>
          </ac:spMkLst>
        </pc:spChg>
        <pc:picChg chg="add mod">
          <ac:chgData name="akshay jadhav" userId="60b385bb39c553f2" providerId="LiveId" clId="{77BFB819-F61E-47D2-AA62-6A119693D6FC}" dt="2024-05-01T13:31:49.820" v="311" actId="1076"/>
          <ac:picMkLst>
            <pc:docMk/>
            <pc:sldMk cId="4175279865" sldId="272"/>
            <ac:picMk id="4" creationId="{34811D73-5C6E-E1ED-69A0-A95BCC5080A6}"/>
          </ac:picMkLst>
        </pc:picChg>
        <pc:picChg chg="add mod">
          <ac:chgData name="akshay jadhav" userId="60b385bb39c553f2" providerId="LiveId" clId="{77BFB819-F61E-47D2-AA62-6A119693D6FC}" dt="2024-05-01T13:30:44.141" v="265" actId="1076"/>
          <ac:picMkLst>
            <pc:docMk/>
            <pc:sldMk cId="4175279865" sldId="272"/>
            <ac:picMk id="6" creationId="{106B8C0D-35A7-BE1A-6670-7DA7DC2E756D}"/>
          </ac:picMkLst>
        </pc:picChg>
      </pc:sldChg>
      <pc:sldChg chg="addSp modSp new mod">
        <pc:chgData name="akshay jadhav" userId="60b385bb39c553f2" providerId="LiveId" clId="{77BFB819-F61E-47D2-AA62-6A119693D6FC}" dt="2024-05-01T13:39:38.352" v="479" actId="1076"/>
        <pc:sldMkLst>
          <pc:docMk/>
          <pc:sldMk cId="3237419477" sldId="273"/>
        </pc:sldMkLst>
        <pc:spChg chg="mod">
          <ac:chgData name="akshay jadhav" userId="60b385bb39c553f2" providerId="LiveId" clId="{77BFB819-F61E-47D2-AA62-6A119693D6FC}" dt="2024-05-01T13:32:29.390" v="315" actId="14100"/>
          <ac:spMkLst>
            <pc:docMk/>
            <pc:sldMk cId="3237419477" sldId="273"/>
            <ac:spMk id="2" creationId="{989E4D7C-D75F-F487-A0AC-2E8F2ECAA7F8}"/>
          </ac:spMkLst>
        </pc:spChg>
        <pc:spChg chg="add mod">
          <ac:chgData name="akshay jadhav" userId="60b385bb39c553f2" providerId="LiveId" clId="{77BFB819-F61E-47D2-AA62-6A119693D6FC}" dt="2024-05-01T13:38:08.864" v="364" actId="1076"/>
          <ac:spMkLst>
            <pc:docMk/>
            <pc:sldMk cId="3237419477" sldId="273"/>
            <ac:spMk id="9" creationId="{43268C34-B510-66B7-8F01-ED75AFBCAE1D}"/>
          </ac:spMkLst>
        </pc:spChg>
        <pc:spChg chg="add mod">
          <ac:chgData name="akshay jadhav" userId="60b385bb39c553f2" providerId="LiveId" clId="{77BFB819-F61E-47D2-AA62-6A119693D6FC}" dt="2024-05-01T13:38:45.208" v="449" actId="20577"/>
          <ac:spMkLst>
            <pc:docMk/>
            <pc:sldMk cId="3237419477" sldId="273"/>
            <ac:spMk id="10" creationId="{E546C1D0-494A-5BC3-54B5-520CA39401BC}"/>
          </ac:spMkLst>
        </pc:spChg>
        <pc:spChg chg="add mod">
          <ac:chgData name="akshay jadhav" userId="60b385bb39c553f2" providerId="LiveId" clId="{77BFB819-F61E-47D2-AA62-6A119693D6FC}" dt="2024-05-01T13:39:38.352" v="479" actId="1076"/>
          <ac:spMkLst>
            <pc:docMk/>
            <pc:sldMk cId="3237419477" sldId="273"/>
            <ac:spMk id="11" creationId="{1CD1CDBC-546E-C0FE-A3B6-FF80BC0D9A75}"/>
          </ac:spMkLst>
        </pc:spChg>
        <pc:picChg chg="add mod">
          <ac:chgData name="akshay jadhav" userId="60b385bb39c553f2" providerId="LiveId" clId="{77BFB819-F61E-47D2-AA62-6A119693D6FC}" dt="2024-05-01T13:37:21.237" v="331" actId="1076"/>
          <ac:picMkLst>
            <pc:docMk/>
            <pc:sldMk cId="3237419477" sldId="273"/>
            <ac:picMk id="4" creationId="{8AA3A3E4-C6B7-45CE-1A5A-49DA43EAD34A}"/>
          </ac:picMkLst>
        </pc:picChg>
        <pc:picChg chg="add mod">
          <ac:chgData name="akshay jadhav" userId="60b385bb39c553f2" providerId="LiveId" clId="{77BFB819-F61E-47D2-AA62-6A119693D6FC}" dt="2024-05-01T13:37:24.031" v="332" actId="1076"/>
          <ac:picMkLst>
            <pc:docMk/>
            <pc:sldMk cId="3237419477" sldId="273"/>
            <ac:picMk id="6" creationId="{8A102F1D-AFE2-D013-0DA8-EE3FB42BC8CA}"/>
          </ac:picMkLst>
        </pc:picChg>
        <pc:picChg chg="add mod">
          <ac:chgData name="akshay jadhav" userId="60b385bb39c553f2" providerId="LiveId" clId="{77BFB819-F61E-47D2-AA62-6A119693D6FC}" dt="2024-05-01T13:37:31.522" v="334" actId="1076"/>
          <ac:picMkLst>
            <pc:docMk/>
            <pc:sldMk cId="3237419477" sldId="273"/>
            <ac:picMk id="8" creationId="{258EDE39-ACC9-7B70-2BD9-85FE6849B0D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7B316BE-5246-4679-B799-3B7A742EEA15}" type="datetimeFigureOut">
              <a:rPr lang="en-IN" smtClean="0"/>
              <a:t>01-05-2024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D50746B-2B53-4A06-8D05-8190DD4EE8C3}" type="slidenum">
              <a:rPr lang="en-IN" smtClean="0"/>
              <a:t>‹#›</a:t>
            </a:fld>
            <a:endParaRPr lang="en-IN" dirty="0"/>
          </a:p>
        </p:txBody>
      </p:sp>
    </p:spTree>
    <p:extLst>
      <p:ext uri="{BB962C8B-B14F-4D97-AF65-F5344CB8AC3E}">
        <p14:creationId xmlns:p14="http://schemas.microsoft.com/office/powerpoint/2010/main" val="1668714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B316BE-5246-4679-B799-3B7A742EEA15}" type="datetimeFigureOut">
              <a:rPr lang="en-IN" smtClean="0"/>
              <a:t>01-05-2024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D50746B-2B53-4A06-8D05-8190DD4EE8C3}" type="slidenum">
              <a:rPr lang="en-IN" smtClean="0"/>
              <a:t>‹#›</a:t>
            </a:fld>
            <a:endParaRPr lang="en-IN" dirty="0"/>
          </a:p>
        </p:txBody>
      </p:sp>
    </p:spTree>
    <p:extLst>
      <p:ext uri="{BB962C8B-B14F-4D97-AF65-F5344CB8AC3E}">
        <p14:creationId xmlns:p14="http://schemas.microsoft.com/office/powerpoint/2010/main" val="3772556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7B316BE-5246-4679-B799-3B7A742EEA15}" type="datetimeFigureOut">
              <a:rPr lang="en-IN" smtClean="0"/>
              <a:t>01-05-2024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D50746B-2B53-4A06-8D05-8190DD4EE8C3}" type="slidenum">
              <a:rPr lang="en-IN" smtClean="0"/>
              <a:t>‹#›</a:t>
            </a:fld>
            <a:endParaRPr lang="en-IN" dirty="0"/>
          </a:p>
        </p:txBody>
      </p:sp>
    </p:spTree>
    <p:extLst>
      <p:ext uri="{BB962C8B-B14F-4D97-AF65-F5344CB8AC3E}">
        <p14:creationId xmlns:p14="http://schemas.microsoft.com/office/powerpoint/2010/main" val="35743574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7B316BE-5246-4679-B799-3B7A742EEA15}" type="datetimeFigureOut">
              <a:rPr lang="en-IN" smtClean="0"/>
              <a:t>01-05-2024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D50746B-2B53-4A06-8D05-8190DD4EE8C3}" type="slidenum">
              <a:rPr lang="en-IN" smtClean="0"/>
              <a:t>‹#›</a:t>
            </a:fld>
            <a:endParaRPr lang="en-IN" dirty="0"/>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23821701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B316BE-5246-4679-B799-3B7A742EEA15}" type="datetimeFigureOut">
              <a:rPr lang="en-IN" smtClean="0"/>
              <a:t>01-05-2024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D50746B-2B53-4A06-8D05-8190DD4EE8C3}" type="slidenum">
              <a:rPr lang="en-IN" smtClean="0"/>
              <a:t>‹#›</a:t>
            </a:fld>
            <a:endParaRPr lang="en-IN" dirty="0"/>
          </a:p>
        </p:txBody>
      </p:sp>
    </p:spTree>
    <p:extLst>
      <p:ext uri="{BB962C8B-B14F-4D97-AF65-F5344CB8AC3E}">
        <p14:creationId xmlns:p14="http://schemas.microsoft.com/office/powerpoint/2010/main" val="36472125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7B316BE-5246-4679-B799-3B7A742EEA15}" type="datetimeFigureOut">
              <a:rPr lang="en-IN" smtClean="0"/>
              <a:t>01-05-2024</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D50746B-2B53-4A06-8D05-8190DD4EE8C3}" type="slidenum">
              <a:rPr lang="en-IN" smtClean="0"/>
              <a:t>‹#›</a:t>
            </a:fld>
            <a:endParaRPr lang="en-IN" dirty="0"/>
          </a:p>
        </p:txBody>
      </p:sp>
    </p:spTree>
    <p:extLst>
      <p:ext uri="{BB962C8B-B14F-4D97-AF65-F5344CB8AC3E}">
        <p14:creationId xmlns:p14="http://schemas.microsoft.com/office/powerpoint/2010/main" val="5310564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7B316BE-5246-4679-B799-3B7A742EEA15}" type="datetimeFigureOut">
              <a:rPr lang="en-IN" smtClean="0"/>
              <a:t>01-05-2024</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D50746B-2B53-4A06-8D05-8190DD4EE8C3}" type="slidenum">
              <a:rPr lang="en-IN" smtClean="0"/>
              <a:t>‹#›</a:t>
            </a:fld>
            <a:endParaRPr lang="en-IN" dirty="0"/>
          </a:p>
        </p:txBody>
      </p:sp>
    </p:spTree>
    <p:extLst>
      <p:ext uri="{BB962C8B-B14F-4D97-AF65-F5344CB8AC3E}">
        <p14:creationId xmlns:p14="http://schemas.microsoft.com/office/powerpoint/2010/main" val="19114238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B316BE-5246-4679-B799-3B7A742EEA15}" type="datetimeFigureOut">
              <a:rPr lang="en-IN" smtClean="0"/>
              <a:t>01-05-2024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D50746B-2B53-4A06-8D05-8190DD4EE8C3}" type="slidenum">
              <a:rPr lang="en-IN" smtClean="0"/>
              <a:t>‹#›</a:t>
            </a:fld>
            <a:endParaRPr lang="en-IN" dirty="0"/>
          </a:p>
        </p:txBody>
      </p:sp>
    </p:spTree>
    <p:extLst>
      <p:ext uri="{BB962C8B-B14F-4D97-AF65-F5344CB8AC3E}">
        <p14:creationId xmlns:p14="http://schemas.microsoft.com/office/powerpoint/2010/main" val="39184669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B316BE-5246-4679-B799-3B7A742EEA15}" type="datetimeFigureOut">
              <a:rPr lang="en-IN" smtClean="0"/>
              <a:t>01-05-2024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D50746B-2B53-4A06-8D05-8190DD4EE8C3}" type="slidenum">
              <a:rPr lang="en-IN" smtClean="0"/>
              <a:t>‹#›</a:t>
            </a:fld>
            <a:endParaRPr lang="en-IN" dirty="0"/>
          </a:p>
        </p:txBody>
      </p:sp>
    </p:spTree>
    <p:extLst>
      <p:ext uri="{BB962C8B-B14F-4D97-AF65-F5344CB8AC3E}">
        <p14:creationId xmlns:p14="http://schemas.microsoft.com/office/powerpoint/2010/main" val="3046826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7B316BE-5246-4679-B799-3B7A742EEA15}" type="datetimeFigureOut">
              <a:rPr lang="en-IN" smtClean="0"/>
              <a:t>01-05-2024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D50746B-2B53-4A06-8D05-8190DD4EE8C3}" type="slidenum">
              <a:rPr lang="en-IN" smtClean="0"/>
              <a:t>‹#›</a:t>
            </a:fld>
            <a:endParaRPr lang="en-IN" dirty="0"/>
          </a:p>
        </p:txBody>
      </p:sp>
    </p:spTree>
    <p:extLst>
      <p:ext uri="{BB962C8B-B14F-4D97-AF65-F5344CB8AC3E}">
        <p14:creationId xmlns:p14="http://schemas.microsoft.com/office/powerpoint/2010/main" val="1673174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B316BE-5246-4679-B799-3B7A742EEA15}" type="datetimeFigureOut">
              <a:rPr lang="en-IN" smtClean="0"/>
              <a:t>01-05-2024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D50746B-2B53-4A06-8D05-8190DD4EE8C3}" type="slidenum">
              <a:rPr lang="en-IN" smtClean="0"/>
              <a:t>‹#›</a:t>
            </a:fld>
            <a:endParaRPr lang="en-IN" dirty="0"/>
          </a:p>
        </p:txBody>
      </p:sp>
    </p:spTree>
    <p:extLst>
      <p:ext uri="{BB962C8B-B14F-4D97-AF65-F5344CB8AC3E}">
        <p14:creationId xmlns:p14="http://schemas.microsoft.com/office/powerpoint/2010/main" val="2576186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B316BE-5246-4679-B799-3B7A742EEA15}" type="datetimeFigureOut">
              <a:rPr lang="en-IN" smtClean="0"/>
              <a:t>01-05-2024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D50746B-2B53-4A06-8D05-8190DD4EE8C3}" type="slidenum">
              <a:rPr lang="en-IN" smtClean="0"/>
              <a:t>‹#›</a:t>
            </a:fld>
            <a:endParaRPr lang="en-IN" dirty="0"/>
          </a:p>
        </p:txBody>
      </p:sp>
    </p:spTree>
    <p:extLst>
      <p:ext uri="{BB962C8B-B14F-4D97-AF65-F5344CB8AC3E}">
        <p14:creationId xmlns:p14="http://schemas.microsoft.com/office/powerpoint/2010/main" val="124250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B316BE-5246-4679-B799-3B7A742EEA15}" type="datetimeFigureOut">
              <a:rPr lang="en-IN" smtClean="0"/>
              <a:t>01-05-2024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D50746B-2B53-4A06-8D05-8190DD4EE8C3}" type="slidenum">
              <a:rPr lang="en-IN" smtClean="0"/>
              <a:t>‹#›</a:t>
            </a:fld>
            <a:endParaRPr lang="en-IN" dirty="0"/>
          </a:p>
        </p:txBody>
      </p:sp>
    </p:spTree>
    <p:extLst>
      <p:ext uri="{BB962C8B-B14F-4D97-AF65-F5344CB8AC3E}">
        <p14:creationId xmlns:p14="http://schemas.microsoft.com/office/powerpoint/2010/main" val="3182298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7B316BE-5246-4679-B799-3B7A742EEA15}" type="datetimeFigureOut">
              <a:rPr lang="en-IN" smtClean="0"/>
              <a:t>01-05-2024</a:t>
            </a:fld>
            <a:endParaRPr lang="en-IN" dirty="0"/>
          </a:p>
        </p:txBody>
      </p:sp>
      <p:sp>
        <p:nvSpPr>
          <p:cNvPr id="5" name="Footer Placeholder 3"/>
          <p:cNvSpPr>
            <a:spLocks noGrp="1"/>
          </p:cNvSpPr>
          <p:nvPr>
            <p:ph type="ftr" sz="quarter" idx="11"/>
          </p:nvPr>
        </p:nvSpPr>
        <p:spPr/>
        <p:txBody>
          <a:bodyPr/>
          <a:lstStyle/>
          <a:p>
            <a:endParaRPr lang="en-IN" dirty="0"/>
          </a:p>
        </p:txBody>
      </p:sp>
      <p:sp>
        <p:nvSpPr>
          <p:cNvPr id="6" name="Slide Number Placeholder 4"/>
          <p:cNvSpPr>
            <a:spLocks noGrp="1"/>
          </p:cNvSpPr>
          <p:nvPr>
            <p:ph type="sldNum" sz="quarter" idx="12"/>
          </p:nvPr>
        </p:nvSpPr>
        <p:spPr/>
        <p:txBody>
          <a:bodyPr/>
          <a:lstStyle/>
          <a:p>
            <a:fld id="{AD50746B-2B53-4A06-8D05-8190DD4EE8C3}" type="slidenum">
              <a:rPr lang="en-IN" smtClean="0"/>
              <a:t>‹#›</a:t>
            </a:fld>
            <a:endParaRPr lang="en-IN" dirty="0"/>
          </a:p>
        </p:txBody>
      </p:sp>
    </p:spTree>
    <p:extLst>
      <p:ext uri="{BB962C8B-B14F-4D97-AF65-F5344CB8AC3E}">
        <p14:creationId xmlns:p14="http://schemas.microsoft.com/office/powerpoint/2010/main" val="3558441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7B316BE-5246-4679-B799-3B7A742EEA15}" type="datetimeFigureOut">
              <a:rPr lang="en-IN" smtClean="0"/>
              <a:t>01-05-2024</a:t>
            </a:fld>
            <a:endParaRPr lang="en-IN" dirty="0"/>
          </a:p>
        </p:txBody>
      </p:sp>
      <p:sp>
        <p:nvSpPr>
          <p:cNvPr id="5" name="Footer Placeholder 2"/>
          <p:cNvSpPr>
            <a:spLocks noGrp="1"/>
          </p:cNvSpPr>
          <p:nvPr>
            <p:ph type="ftr" sz="quarter" idx="11"/>
          </p:nvPr>
        </p:nvSpPr>
        <p:spPr/>
        <p:txBody>
          <a:bodyPr/>
          <a:lstStyle/>
          <a:p>
            <a:endParaRPr lang="en-IN" dirty="0"/>
          </a:p>
        </p:txBody>
      </p:sp>
      <p:sp>
        <p:nvSpPr>
          <p:cNvPr id="6" name="Slide Number Placeholder 3"/>
          <p:cNvSpPr>
            <a:spLocks noGrp="1"/>
          </p:cNvSpPr>
          <p:nvPr>
            <p:ph type="sldNum" sz="quarter" idx="12"/>
          </p:nvPr>
        </p:nvSpPr>
        <p:spPr/>
        <p:txBody>
          <a:bodyPr/>
          <a:lstStyle/>
          <a:p>
            <a:fld id="{AD50746B-2B53-4A06-8D05-8190DD4EE8C3}" type="slidenum">
              <a:rPr lang="en-IN" smtClean="0"/>
              <a:t>‹#›</a:t>
            </a:fld>
            <a:endParaRPr lang="en-IN" dirty="0"/>
          </a:p>
        </p:txBody>
      </p:sp>
    </p:spTree>
    <p:extLst>
      <p:ext uri="{BB962C8B-B14F-4D97-AF65-F5344CB8AC3E}">
        <p14:creationId xmlns:p14="http://schemas.microsoft.com/office/powerpoint/2010/main" val="1110051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7B316BE-5246-4679-B799-3B7A742EEA15}" type="datetimeFigureOut">
              <a:rPr lang="en-IN" smtClean="0"/>
              <a:t>01-05-2024</a:t>
            </a:fld>
            <a:endParaRPr lang="en-IN" dirty="0"/>
          </a:p>
        </p:txBody>
      </p:sp>
      <p:sp>
        <p:nvSpPr>
          <p:cNvPr id="5" name="Footer Placeholder 5"/>
          <p:cNvSpPr>
            <a:spLocks noGrp="1"/>
          </p:cNvSpPr>
          <p:nvPr>
            <p:ph type="ftr" sz="quarter" idx="11"/>
          </p:nvPr>
        </p:nvSpPr>
        <p:spPr/>
        <p:txBody>
          <a:bodyPr/>
          <a:lstStyle/>
          <a:p>
            <a:endParaRPr lang="en-IN" dirty="0"/>
          </a:p>
        </p:txBody>
      </p:sp>
      <p:sp>
        <p:nvSpPr>
          <p:cNvPr id="6" name="Slide Number Placeholder 6"/>
          <p:cNvSpPr>
            <a:spLocks noGrp="1"/>
          </p:cNvSpPr>
          <p:nvPr>
            <p:ph type="sldNum" sz="quarter" idx="12"/>
          </p:nvPr>
        </p:nvSpPr>
        <p:spPr/>
        <p:txBody>
          <a:bodyPr/>
          <a:lstStyle/>
          <a:p>
            <a:fld id="{AD50746B-2B53-4A06-8D05-8190DD4EE8C3}" type="slidenum">
              <a:rPr lang="en-IN" smtClean="0"/>
              <a:t>‹#›</a:t>
            </a:fld>
            <a:endParaRPr lang="en-IN" dirty="0"/>
          </a:p>
        </p:txBody>
      </p:sp>
    </p:spTree>
    <p:extLst>
      <p:ext uri="{BB962C8B-B14F-4D97-AF65-F5344CB8AC3E}">
        <p14:creationId xmlns:p14="http://schemas.microsoft.com/office/powerpoint/2010/main" val="3766242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B316BE-5246-4679-B799-3B7A742EEA15}" type="datetimeFigureOut">
              <a:rPr lang="en-IN" smtClean="0"/>
              <a:t>01-05-2024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D50746B-2B53-4A06-8D05-8190DD4EE8C3}" type="slidenum">
              <a:rPr lang="en-IN" smtClean="0"/>
              <a:t>‹#›</a:t>
            </a:fld>
            <a:endParaRPr lang="en-IN" dirty="0"/>
          </a:p>
        </p:txBody>
      </p:sp>
    </p:spTree>
    <p:extLst>
      <p:ext uri="{BB962C8B-B14F-4D97-AF65-F5344CB8AC3E}">
        <p14:creationId xmlns:p14="http://schemas.microsoft.com/office/powerpoint/2010/main" val="805060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7B316BE-5246-4679-B799-3B7A742EEA15}" type="datetimeFigureOut">
              <a:rPr lang="en-IN" smtClean="0"/>
              <a:t>01-05-2024</a:t>
            </a:fld>
            <a:endParaRPr lang="en-IN" dirty="0"/>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dirty="0"/>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AD50746B-2B53-4A06-8D05-8190DD4EE8C3}" type="slidenum">
              <a:rPr lang="en-IN" smtClean="0"/>
              <a:t>‹#›</a:t>
            </a:fld>
            <a:endParaRPr lang="en-IN" dirty="0"/>
          </a:p>
        </p:txBody>
      </p:sp>
    </p:spTree>
    <p:extLst>
      <p:ext uri="{BB962C8B-B14F-4D97-AF65-F5344CB8AC3E}">
        <p14:creationId xmlns:p14="http://schemas.microsoft.com/office/powerpoint/2010/main" val="3952772461"/>
      </p:ext>
    </p:extLst>
  </p:cSld>
  <p:clrMap bg1="dk1" tx1="lt1" bg2="dk2" tx2="lt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 id="2147483960" r:id="rId12"/>
    <p:sldLayoutId id="2147483961" r:id="rId13"/>
    <p:sldLayoutId id="2147483962" r:id="rId14"/>
    <p:sldLayoutId id="2147483963" r:id="rId15"/>
    <p:sldLayoutId id="2147483964" r:id="rId16"/>
    <p:sldLayoutId id="2147483965"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6.xml"/><Relationship Id="rId4" Type="http://schemas.openxmlformats.org/officeDocument/2006/relationships/image" Target="../media/image13.tm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800" b="1" dirty="0">
                <a:latin typeface="Times New Roman" pitchFamily="18" charset="0"/>
                <a:cs typeface="Times New Roman" pitchFamily="18" charset="0"/>
              </a:rPr>
              <a:t>SQL Data Analysis and Visualization with Power BI for FDA</a:t>
            </a:r>
            <a:endParaRPr lang="en-IN" sz="2800"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520" y="2276872"/>
            <a:ext cx="8640960" cy="4464496"/>
          </a:xfrm>
          <a:prstGeom prst="rect">
            <a:avLst/>
          </a:prstGeom>
          <a:ln/>
          <a:effectLst>
            <a:outerShdw blurRad="76200" dir="18900000" sy="23000" kx="-1200000" algn="bl" rotWithShape="0">
              <a:prstClr val="black">
                <a:alpha val="20000"/>
              </a:prstClr>
            </a:outerShdw>
            <a:softEdge rad="317500"/>
          </a:effectLst>
        </p:spPr>
        <p:style>
          <a:lnRef idx="1">
            <a:schemeClr val="accent6"/>
          </a:lnRef>
          <a:fillRef idx="2">
            <a:schemeClr val="accent6"/>
          </a:fillRef>
          <a:effectRef idx="1">
            <a:schemeClr val="accent6"/>
          </a:effectRef>
          <a:fontRef idx="minor">
            <a:schemeClr val="dk1"/>
          </a:fontRef>
        </p:style>
      </p:pic>
    </p:spTree>
    <p:extLst>
      <p:ext uri="{BB962C8B-B14F-4D97-AF65-F5344CB8AC3E}">
        <p14:creationId xmlns:p14="http://schemas.microsoft.com/office/powerpoint/2010/main" val="289903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a:bodyPr>
          <a:lstStyle/>
          <a:p>
            <a:r>
              <a:rPr lang="en-IN" sz="2400" b="1" dirty="0">
                <a:latin typeface="Times New Roman" pitchFamily="18" charset="0"/>
                <a:cs typeface="Times New Roman" pitchFamily="18" charset="0"/>
              </a:rPr>
              <a:t>Task 3: Analyzing Products</a:t>
            </a:r>
          </a:p>
        </p:txBody>
      </p:sp>
      <p:sp>
        <p:nvSpPr>
          <p:cNvPr id="3" name="TextBox 2"/>
          <p:cNvSpPr txBox="1"/>
          <p:nvPr/>
        </p:nvSpPr>
        <p:spPr>
          <a:xfrm>
            <a:off x="323528" y="1268760"/>
            <a:ext cx="8568952" cy="5632311"/>
          </a:xfrm>
          <a:prstGeom prst="rect">
            <a:avLst/>
          </a:prstGeom>
          <a:noFill/>
        </p:spPr>
        <p:txBody>
          <a:bodyPr wrap="square" rtlCol="0">
            <a:spAutoFit/>
          </a:bodyPr>
          <a:lstStyle/>
          <a:p>
            <a:r>
              <a:rPr lang="en-US" b="1" dirty="0">
                <a:latin typeface="Times New Roman" pitchFamily="18" charset="0"/>
                <a:cs typeface="Times New Roman" pitchFamily="18" charset="0"/>
              </a:rPr>
              <a:t>3.1 Categorize Products by dosage form and analyze their distribution.</a:t>
            </a:r>
          </a:p>
          <a:p>
            <a:endParaRPr lang="en-US" dirty="0">
              <a:latin typeface="Times New Roman" pitchFamily="18" charset="0"/>
              <a:cs typeface="Times New Roman" pitchFamily="18" charset="0"/>
            </a:endParaRPr>
          </a:p>
          <a:p>
            <a:pPr marL="285750" indent="-285750">
              <a:buFont typeface="Wingdings"/>
              <a:buChar char="à"/>
            </a:pPr>
            <a:r>
              <a:rPr lang="en-US" dirty="0">
                <a:latin typeface="Times New Roman" pitchFamily="18" charset="0"/>
                <a:cs typeface="Times New Roman" pitchFamily="18" charset="0"/>
                <a:sym typeface="Wingdings" pitchFamily="2" charset="2"/>
              </a:rPr>
              <a:t>select form, dosage, count(ProductNo) as ProductCountfrom productgroup by dosage, formorder by ProductCount desc</a:t>
            </a:r>
          </a:p>
          <a:p>
            <a:endParaRPr lang="en-US" dirty="0">
              <a:latin typeface="Times New Roman" pitchFamily="18" charset="0"/>
              <a:cs typeface="Times New Roman" pitchFamily="18" charset="0"/>
              <a:sym typeface="Wingdings" pitchFamily="2" charset="2"/>
            </a:endParaRPr>
          </a:p>
          <a:p>
            <a:r>
              <a:rPr lang="en-US" b="1" dirty="0">
                <a:latin typeface="Times New Roman" pitchFamily="18" charset="0"/>
                <a:cs typeface="Times New Roman" pitchFamily="18" charset="0"/>
              </a:rPr>
              <a:t>3.2 </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Calculate the total number of approvals for each dosage form and identify the most successful forms.</a:t>
            </a:r>
          </a:p>
          <a:p>
            <a:endParaRPr lang="en-US" dirty="0">
              <a:latin typeface="Times New Roman" pitchFamily="18" charset="0"/>
              <a:cs typeface="Times New Roman" pitchFamily="18" charset="0"/>
            </a:endParaRPr>
          </a:p>
          <a:p>
            <a:pPr marL="285750" indent="-285750">
              <a:buFont typeface="Wingdings"/>
              <a:buChar char="à"/>
            </a:pPr>
            <a:r>
              <a:rPr lang="en-US" dirty="0">
                <a:latin typeface="Times New Roman" pitchFamily="18" charset="0"/>
                <a:cs typeface="Times New Roman" pitchFamily="18" charset="0"/>
                <a:sym typeface="Wingdings" pitchFamily="2" charset="2"/>
              </a:rPr>
              <a:t>select p.FORM, p.DOSAGE, count(p.applno) TOTAL_APPROVALfrom product as p inner join application as aon p.applno=a.applnowhere actiontype = "AP"group by p.form, p.dosageorder by count(p.applno) desc</a:t>
            </a:r>
          </a:p>
          <a:p>
            <a:endParaRPr lang="en-US" dirty="0">
              <a:latin typeface="Times New Roman" pitchFamily="18" charset="0"/>
              <a:cs typeface="Times New Roman" pitchFamily="18" charset="0"/>
              <a:sym typeface="Wingdings" pitchFamily="2" charset="2"/>
            </a:endParaRPr>
          </a:p>
          <a:p>
            <a:r>
              <a:rPr lang="en-US" b="1" dirty="0">
                <a:latin typeface="Times New Roman" pitchFamily="18" charset="0"/>
                <a:cs typeface="Times New Roman" pitchFamily="18" charset="0"/>
              </a:rPr>
              <a:t>3.3  Investigate yearly trends related to successful forms.</a:t>
            </a:r>
          </a:p>
          <a:p>
            <a:endParaRPr lang="en-US" dirty="0">
              <a:latin typeface="Times New Roman" pitchFamily="18" charset="0"/>
              <a:cs typeface="Times New Roman" pitchFamily="18" charset="0"/>
            </a:endParaRPr>
          </a:p>
          <a:p>
            <a:pPr marL="285750" indent="-285750">
              <a:buFont typeface="Wingdings"/>
              <a:buChar char="à"/>
            </a:pPr>
            <a:r>
              <a:rPr lang="en-US" dirty="0">
                <a:latin typeface="Times New Roman" pitchFamily="18" charset="0"/>
                <a:cs typeface="Times New Roman" pitchFamily="18" charset="0"/>
                <a:sym typeface="Wingdings" pitchFamily="2" charset="2"/>
              </a:rPr>
              <a:t>select * from productselect * from regactiondate select year(rg.actiondate) as "approval_year",p.productno, p.form, count(rg.applno) as "total_approvalno"from product as p inner join regactiondate as rg on p.applno = rg.applno group by p.form, p.productno, year(rg.actiondate)order by  Total_Approvalno desc;</a:t>
            </a:r>
          </a:p>
          <a:p>
            <a:endParaRPr lang="en-US" dirty="0">
              <a:latin typeface="Times New Roman" pitchFamily="18" charset="0"/>
              <a:cs typeface="Times New Roman" pitchFamily="18" charset="0"/>
              <a:sym typeface="Wingdings" pitchFamily="2" charset="2"/>
            </a:endParaRP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74363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a:latin typeface="Times New Roman" pitchFamily="18" charset="0"/>
                <a:cs typeface="Times New Roman" pitchFamily="18" charset="0"/>
              </a:rPr>
              <a:t>Task 4: Exploring Therapeutic Classes and Approval Trends</a:t>
            </a:r>
            <a:endParaRPr lang="en-IN" sz="2400" b="1" dirty="0">
              <a:latin typeface="Times New Roman" pitchFamily="18" charset="0"/>
              <a:cs typeface="Times New Roman" pitchFamily="18" charset="0"/>
            </a:endParaRPr>
          </a:p>
        </p:txBody>
      </p:sp>
      <p:sp>
        <p:nvSpPr>
          <p:cNvPr id="3" name="TextBox 2"/>
          <p:cNvSpPr txBox="1"/>
          <p:nvPr/>
        </p:nvSpPr>
        <p:spPr>
          <a:xfrm>
            <a:off x="179512" y="1844824"/>
            <a:ext cx="8640960" cy="4524315"/>
          </a:xfrm>
          <a:prstGeom prst="rect">
            <a:avLst/>
          </a:prstGeom>
          <a:noFill/>
        </p:spPr>
        <p:txBody>
          <a:bodyPr wrap="square" rtlCol="0">
            <a:spAutoFit/>
          </a:bodyPr>
          <a:lstStyle/>
          <a:p>
            <a:r>
              <a:rPr lang="en-IN" b="1" dirty="0">
                <a:latin typeface="Times New Roman" pitchFamily="18" charset="0"/>
                <a:cs typeface="Times New Roman" pitchFamily="18" charset="0"/>
              </a:rPr>
              <a:t>4.1  Analyse drug approvals based on therapeutic evaluation code (TE_Code).</a:t>
            </a:r>
          </a:p>
          <a:p>
            <a:endParaRPr lang="en-IN" dirty="0">
              <a:latin typeface="Times New Roman" pitchFamily="18" charset="0"/>
              <a:cs typeface="Times New Roman" pitchFamily="18" charset="0"/>
            </a:endParaRPr>
          </a:p>
          <a:p>
            <a:pPr marL="285750" indent="-285750">
              <a:buFont typeface="Wingdings"/>
              <a:buChar char="à"/>
            </a:pPr>
            <a:r>
              <a:rPr lang="en-IN" dirty="0">
                <a:latin typeface="Times New Roman" pitchFamily="18" charset="0"/>
                <a:cs typeface="Times New Roman" pitchFamily="18" charset="0"/>
                <a:sym typeface="Wingdings" pitchFamily="2" charset="2"/>
              </a:rPr>
              <a:t>SELECT p.tecode, COUNT(a.ApplNo) AS "DrugApprovals"FROM product AS p INNER JOIN application AS a ON p.ApplNo = a.ApplNo  WHERE ActionType = "AP"GROUP BY p.tecode ORDER BY DrugApprovals DESC;</a:t>
            </a:r>
          </a:p>
          <a:p>
            <a:endParaRPr lang="en-IN" dirty="0">
              <a:latin typeface="Times New Roman" pitchFamily="18" charset="0"/>
              <a:cs typeface="Times New Roman" pitchFamily="18" charset="0"/>
              <a:sym typeface="Wingdings" pitchFamily="2" charset="2"/>
            </a:endParaRPr>
          </a:p>
          <a:p>
            <a:r>
              <a:rPr lang="en-US" b="1" dirty="0">
                <a:latin typeface="Times New Roman" pitchFamily="18" charset="0"/>
                <a:cs typeface="Times New Roman" pitchFamily="18" charset="0"/>
              </a:rPr>
              <a:t>4.2  Determine the therapeutic evaluation code (TE_Code) with the highest number of        Approvals in each year.</a:t>
            </a:r>
          </a:p>
          <a:p>
            <a:endParaRPr lang="en-US" dirty="0">
              <a:latin typeface="Times New Roman" pitchFamily="18" charset="0"/>
              <a:cs typeface="Times New Roman" pitchFamily="18" charset="0"/>
            </a:endParaRPr>
          </a:p>
          <a:p>
            <a:pPr marL="285750" indent="-285750">
              <a:buFont typeface="Wingdings"/>
              <a:buChar char="à"/>
            </a:pPr>
            <a:r>
              <a:rPr lang="en-US" dirty="0">
                <a:latin typeface="Times New Roman" pitchFamily="18" charset="0"/>
                <a:cs typeface="Times New Roman" pitchFamily="18" charset="0"/>
                <a:sym typeface="Wingdings" pitchFamily="2" charset="2"/>
              </a:rPr>
              <a:t>select year(r.actiondate), p.tecode, count(a.applno) as "Total_approval"from regactiondate as r inner join application as a inner join product as pon a.applno = r.applno AND a.applno = p.applnowhere a.actiontype = "AP"group by year(r.actiondate), p.tecodeorder by Total_approval descselect * from product_tecodeselect * from productselect * from regactiondate from product_tecode as PT inner join regactiondate as r</a:t>
            </a: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614089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6942A-B206-C950-AA76-CC3082FCBE32}"/>
              </a:ext>
            </a:extLst>
          </p:cNvPr>
          <p:cNvSpPr>
            <a:spLocks noGrp="1"/>
          </p:cNvSpPr>
          <p:nvPr>
            <p:ph type="title"/>
          </p:nvPr>
        </p:nvSpPr>
        <p:spPr>
          <a:xfrm>
            <a:off x="0" y="2060848"/>
            <a:ext cx="9144000" cy="2952328"/>
          </a:xfrm>
        </p:spPr>
        <p:txBody>
          <a:bodyPr/>
          <a:lstStyle/>
          <a:p>
            <a:pPr algn="ctr"/>
            <a:r>
              <a:rPr lang="en-US" sz="4400" dirty="0">
                <a:latin typeface="Algerian" panose="04020705040A02060702" pitchFamily="82" charset="0"/>
              </a:rPr>
              <a:t>Part - 2 </a:t>
            </a:r>
            <a:br>
              <a:rPr lang="en-US" sz="4400" dirty="0">
                <a:latin typeface="Algerian" panose="04020705040A02060702" pitchFamily="82" charset="0"/>
              </a:rPr>
            </a:br>
            <a:br>
              <a:rPr lang="en-US" sz="4400" dirty="0">
                <a:latin typeface="Algerian" panose="04020705040A02060702" pitchFamily="82" charset="0"/>
              </a:rPr>
            </a:br>
            <a:r>
              <a:rPr lang="en-US" sz="4400" dirty="0">
                <a:latin typeface="Algerian" panose="04020705040A02060702" pitchFamily="82" charset="0"/>
              </a:rPr>
              <a:t>Power BI Visualizations :</a:t>
            </a:r>
            <a:endParaRPr lang="en-IN" sz="4400" dirty="0">
              <a:latin typeface="Algerian" panose="04020705040A02060702" pitchFamily="82" charset="0"/>
            </a:endParaRPr>
          </a:p>
        </p:txBody>
      </p:sp>
    </p:spTree>
    <p:extLst>
      <p:ext uri="{BB962C8B-B14F-4D97-AF65-F5344CB8AC3E}">
        <p14:creationId xmlns:p14="http://schemas.microsoft.com/office/powerpoint/2010/main" val="244245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E49F5-306A-92B6-B926-0082062C2BEA}"/>
              </a:ext>
            </a:extLst>
          </p:cNvPr>
          <p:cNvSpPr>
            <a:spLocks noGrp="1"/>
          </p:cNvSpPr>
          <p:nvPr>
            <p:ph type="title"/>
          </p:nvPr>
        </p:nvSpPr>
        <p:spPr>
          <a:xfrm>
            <a:off x="484710" y="452718"/>
            <a:ext cx="7055380" cy="744034"/>
          </a:xfrm>
        </p:spPr>
        <p:txBody>
          <a:bodyPr/>
          <a:lstStyle/>
          <a:p>
            <a:pPr marL="285750" indent="-285750">
              <a:buFont typeface="Arial" panose="020B0604020202020204" pitchFamily="34" charset="0"/>
              <a:buChar char="•"/>
            </a:pPr>
            <a:r>
              <a:rPr lang="en-US" sz="1600" dirty="0"/>
              <a:t>Visualize the yearly approval trends of drugs. Highlight any significant patterns and/or fluctuations</a:t>
            </a:r>
            <a:endParaRPr lang="en-IN" sz="1600" dirty="0"/>
          </a:p>
        </p:txBody>
      </p:sp>
      <p:pic>
        <p:nvPicPr>
          <p:cNvPr id="6" name="Picture 5">
            <a:extLst>
              <a:ext uri="{FF2B5EF4-FFF2-40B4-BE49-F238E27FC236}">
                <a16:creationId xmlns:a16="http://schemas.microsoft.com/office/drawing/2014/main" id="{4ACE76EE-25C3-D8D3-CA47-72C2207D1A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772816"/>
            <a:ext cx="8640960" cy="4517719"/>
          </a:xfrm>
          <a:prstGeom prst="rect">
            <a:avLst/>
          </a:prstGeom>
        </p:spPr>
      </p:pic>
    </p:spTree>
    <p:extLst>
      <p:ext uri="{BB962C8B-B14F-4D97-AF65-F5344CB8AC3E}">
        <p14:creationId xmlns:p14="http://schemas.microsoft.com/office/powerpoint/2010/main" val="3230965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E5916-C354-6D31-4895-3B8288F839F5}"/>
              </a:ext>
            </a:extLst>
          </p:cNvPr>
          <p:cNvSpPr>
            <a:spLocks noGrp="1"/>
          </p:cNvSpPr>
          <p:nvPr>
            <p:ph type="title"/>
          </p:nvPr>
        </p:nvSpPr>
        <p:spPr>
          <a:xfrm>
            <a:off x="484710" y="452718"/>
            <a:ext cx="7255642" cy="960058"/>
          </a:xfrm>
        </p:spPr>
        <p:txBody>
          <a:bodyPr/>
          <a:lstStyle/>
          <a:p>
            <a:pPr marL="571500" indent="-571500">
              <a:buFont typeface="Arial" panose="020B0604020202020204" pitchFamily="34" charset="0"/>
              <a:buChar char="•"/>
            </a:pPr>
            <a:r>
              <a:rPr lang="en-US" sz="1600" dirty="0"/>
              <a:t>Explore approval trends over the years based on different sponsors. Uncover patterns and changes in approval rates among sponsors</a:t>
            </a:r>
            <a:endParaRPr lang="en-IN" sz="1600" dirty="0"/>
          </a:p>
        </p:txBody>
      </p:sp>
      <p:pic>
        <p:nvPicPr>
          <p:cNvPr id="4" name="Picture 3">
            <a:extLst>
              <a:ext uri="{FF2B5EF4-FFF2-40B4-BE49-F238E27FC236}">
                <a16:creationId xmlns:a16="http://schemas.microsoft.com/office/drawing/2014/main" id="{284CF078-E4E8-CD2B-07AB-83950A5742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115" y="1772816"/>
            <a:ext cx="8407770" cy="4754578"/>
          </a:xfrm>
          <a:prstGeom prst="rect">
            <a:avLst/>
          </a:prstGeom>
        </p:spPr>
      </p:pic>
    </p:spTree>
    <p:extLst>
      <p:ext uri="{BB962C8B-B14F-4D97-AF65-F5344CB8AC3E}">
        <p14:creationId xmlns:p14="http://schemas.microsoft.com/office/powerpoint/2010/main" val="767853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BC3F0-A85C-FD43-2A82-39C1E576ECD3}"/>
              </a:ext>
            </a:extLst>
          </p:cNvPr>
          <p:cNvSpPr>
            <a:spLocks noGrp="1"/>
          </p:cNvSpPr>
          <p:nvPr>
            <p:ph type="title"/>
          </p:nvPr>
        </p:nvSpPr>
        <p:spPr>
          <a:xfrm>
            <a:off x="484710" y="452718"/>
            <a:ext cx="7903714" cy="528010"/>
          </a:xfrm>
        </p:spPr>
        <p:txBody>
          <a:bodyPr/>
          <a:lstStyle/>
          <a:p>
            <a:pPr marL="571500" indent="-571500">
              <a:buFont typeface="Arial" panose="020B0604020202020204" pitchFamily="34" charset="0"/>
              <a:buChar char="•"/>
            </a:pPr>
            <a:r>
              <a:rPr lang="en-US" sz="1600" dirty="0"/>
              <a:t>Visualize the segmentation of products based on Marketing Status</a:t>
            </a:r>
            <a:endParaRPr lang="en-IN" sz="1600" dirty="0"/>
          </a:p>
        </p:txBody>
      </p:sp>
      <p:pic>
        <p:nvPicPr>
          <p:cNvPr id="6" name="Picture 5">
            <a:extLst>
              <a:ext uri="{FF2B5EF4-FFF2-40B4-BE49-F238E27FC236}">
                <a16:creationId xmlns:a16="http://schemas.microsoft.com/office/drawing/2014/main" id="{BE457BBE-7252-DDEA-B0B3-688F358C19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350" y="1268760"/>
            <a:ext cx="4384649" cy="3260381"/>
          </a:xfrm>
          <a:prstGeom prst="rect">
            <a:avLst/>
          </a:prstGeom>
        </p:spPr>
      </p:pic>
      <p:pic>
        <p:nvPicPr>
          <p:cNvPr id="8" name="Picture 7">
            <a:extLst>
              <a:ext uri="{FF2B5EF4-FFF2-40B4-BE49-F238E27FC236}">
                <a16:creationId xmlns:a16="http://schemas.microsoft.com/office/drawing/2014/main" id="{9E836C1A-E0FE-B708-FC62-33EC86DF3D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1847" y="3386447"/>
            <a:ext cx="4384649" cy="3354921"/>
          </a:xfrm>
          <a:prstGeom prst="rect">
            <a:avLst/>
          </a:prstGeom>
        </p:spPr>
      </p:pic>
      <p:sp>
        <p:nvSpPr>
          <p:cNvPr id="11" name="TextBox 10">
            <a:extLst>
              <a:ext uri="{FF2B5EF4-FFF2-40B4-BE49-F238E27FC236}">
                <a16:creationId xmlns:a16="http://schemas.microsoft.com/office/drawing/2014/main" id="{DEBDE5DA-6D1A-045E-3040-D56EB57A94C0}"/>
              </a:ext>
            </a:extLst>
          </p:cNvPr>
          <p:cNvSpPr txBox="1"/>
          <p:nvPr/>
        </p:nvSpPr>
        <p:spPr>
          <a:xfrm>
            <a:off x="5148064" y="1628800"/>
            <a:ext cx="2880320" cy="646331"/>
          </a:xfrm>
          <a:prstGeom prst="rect">
            <a:avLst/>
          </a:prstGeom>
          <a:noFill/>
        </p:spPr>
        <p:txBody>
          <a:bodyPr wrap="square" rtlCol="0">
            <a:spAutoFit/>
          </a:bodyPr>
          <a:lstStyle/>
          <a:p>
            <a:r>
              <a:rPr lang="en-IN" dirty="0">
                <a:sym typeface="Wingdings" panose="05000000000000000000" pitchFamily="2" charset="2"/>
              </a:rPr>
              <a:t> </a:t>
            </a:r>
            <a:r>
              <a:rPr lang="en-IN" dirty="0"/>
              <a:t>TYPE OF MEDICINE DISTRIBUTION</a:t>
            </a:r>
          </a:p>
        </p:txBody>
      </p:sp>
      <p:sp>
        <p:nvSpPr>
          <p:cNvPr id="12" name="TextBox 11">
            <a:extLst>
              <a:ext uri="{FF2B5EF4-FFF2-40B4-BE49-F238E27FC236}">
                <a16:creationId xmlns:a16="http://schemas.microsoft.com/office/drawing/2014/main" id="{180A60F1-8764-0D25-40EE-2D0692BF3C7D}"/>
              </a:ext>
            </a:extLst>
          </p:cNvPr>
          <p:cNvSpPr txBox="1"/>
          <p:nvPr/>
        </p:nvSpPr>
        <p:spPr>
          <a:xfrm>
            <a:off x="1115616" y="5266074"/>
            <a:ext cx="3240360" cy="369332"/>
          </a:xfrm>
          <a:prstGeom prst="rect">
            <a:avLst/>
          </a:prstGeom>
          <a:noFill/>
        </p:spPr>
        <p:txBody>
          <a:bodyPr wrap="square" rtlCol="0">
            <a:spAutoFit/>
          </a:bodyPr>
          <a:lstStyle/>
          <a:p>
            <a:r>
              <a:rPr lang="en-IN" dirty="0">
                <a:sym typeface="Wingdings" panose="05000000000000000000" pitchFamily="2" charset="2"/>
              </a:rPr>
              <a:t>DOSAGE</a:t>
            </a:r>
            <a:r>
              <a:rPr lang="en-IN" dirty="0"/>
              <a:t> DISTRIBUTION </a:t>
            </a:r>
            <a:r>
              <a:rPr lang="en-IN" dirty="0">
                <a:sym typeface="Wingdings" panose="05000000000000000000" pitchFamily="2" charset="2"/>
              </a:rPr>
              <a:t></a:t>
            </a:r>
            <a:endParaRPr lang="en-IN" dirty="0"/>
          </a:p>
        </p:txBody>
      </p:sp>
    </p:spTree>
    <p:extLst>
      <p:ext uri="{BB962C8B-B14F-4D97-AF65-F5344CB8AC3E}">
        <p14:creationId xmlns:p14="http://schemas.microsoft.com/office/powerpoint/2010/main" val="105985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CA5AB-A1F2-88B0-16A8-0E3B41B72E0E}"/>
              </a:ext>
            </a:extLst>
          </p:cNvPr>
          <p:cNvSpPr>
            <a:spLocks noGrp="1"/>
          </p:cNvSpPr>
          <p:nvPr>
            <p:ph type="title"/>
          </p:nvPr>
        </p:nvSpPr>
        <p:spPr>
          <a:xfrm>
            <a:off x="484710" y="452718"/>
            <a:ext cx="7327650" cy="1032066"/>
          </a:xfrm>
        </p:spPr>
        <p:txBody>
          <a:bodyPr/>
          <a:lstStyle/>
          <a:p>
            <a:pPr marL="571500" indent="-571500">
              <a:buFont typeface="Arial" panose="020B0604020202020204" pitchFamily="34" charset="0"/>
              <a:buChar char="•"/>
            </a:pPr>
            <a:r>
              <a:rPr lang="en-US" sz="1800" dirty="0"/>
              <a:t>Show the total number of applications for each </a:t>
            </a:r>
            <a:r>
              <a:rPr lang="en-US" sz="1800" dirty="0" err="1"/>
              <a:t>MarketingStatus</a:t>
            </a:r>
            <a:r>
              <a:rPr lang="en-US" sz="1800" dirty="0"/>
              <a:t>. Enable users to filter by years and </a:t>
            </a:r>
            <a:r>
              <a:rPr lang="en-US" sz="1800" dirty="0" err="1"/>
              <a:t>MarketingStatus</a:t>
            </a:r>
            <a:r>
              <a:rPr lang="en-US" sz="1800" dirty="0"/>
              <a:t> for detailed analysis</a:t>
            </a:r>
            <a:endParaRPr lang="en-IN" sz="1800" dirty="0"/>
          </a:p>
        </p:txBody>
      </p:sp>
      <p:pic>
        <p:nvPicPr>
          <p:cNvPr id="4" name="Picture 3">
            <a:extLst>
              <a:ext uri="{FF2B5EF4-FFF2-40B4-BE49-F238E27FC236}">
                <a16:creationId xmlns:a16="http://schemas.microsoft.com/office/drawing/2014/main" id="{81DF1381-4C9C-6D1B-3F0E-B2823A0C66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844593"/>
            <a:ext cx="8372455" cy="4032679"/>
          </a:xfrm>
          <a:prstGeom prst="rect">
            <a:avLst/>
          </a:prstGeom>
        </p:spPr>
      </p:pic>
    </p:spTree>
    <p:extLst>
      <p:ext uri="{BB962C8B-B14F-4D97-AF65-F5344CB8AC3E}">
        <p14:creationId xmlns:p14="http://schemas.microsoft.com/office/powerpoint/2010/main" val="3513846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309E5-C448-55FD-A008-E57D54D4F3A7}"/>
              </a:ext>
            </a:extLst>
          </p:cNvPr>
          <p:cNvSpPr>
            <a:spLocks noGrp="1"/>
          </p:cNvSpPr>
          <p:nvPr>
            <p:ph type="title"/>
          </p:nvPr>
        </p:nvSpPr>
        <p:spPr>
          <a:xfrm>
            <a:off x="484710" y="452718"/>
            <a:ext cx="7055380" cy="1032066"/>
          </a:xfrm>
        </p:spPr>
        <p:txBody>
          <a:bodyPr/>
          <a:lstStyle/>
          <a:p>
            <a:pPr marL="571500" indent="-571500">
              <a:buFont typeface="Arial" panose="020B0604020202020204" pitchFamily="34" charset="0"/>
              <a:buChar char="•"/>
            </a:pPr>
            <a:r>
              <a:rPr lang="en-US" sz="1600" dirty="0"/>
              <a:t>Analyze the grouping of drugs by dosage form. Visualize the distribution of approvals across different forms. Identify the most successful dosage form</a:t>
            </a:r>
            <a:endParaRPr lang="en-IN" sz="1600" dirty="0"/>
          </a:p>
        </p:txBody>
      </p:sp>
      <p:pic>
        <p:nvPicPr>
          <p:cNvPr id="4" name="Picture 3">
            <a:extLst>
              <a:ext uri="{FF2B5EF4-FFF2-40B4-BE49-F238E27FC236}">
                <a16:creationId xmlns:a16="http://schemas.microsoft.com/office/drawing/2014/main" id="{34811D73-5C6E-E1ED-69A0-A95BCC5080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715" y="1628800"/>
            <a:ext cx="4285186" cy="3024336"/>
          </a:xfrm>
          <a:prstGeom prst="rect">
            <a:avLst/>
          </a:prstGeom>
        </p:spPr>
      </p:pic>
      <p:pic>
        <p:nvPicPr>
          <p:cNvPr id="6" name="Picture 5">
            <a:extLst>
              <a:ext uri="{FF2B5EF4-FFF2-40B4-BE49-F238E27FC236}">
                <a16:creationId xmlns:a16="http://schemas.microsoft.com/office/drawing/2014/main" id="{106B8C0D-35A7-BE1A-6670-7DA7DC2E75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3796635"/>
            <a:ext cx="4397504" cy="2803409"/>
          </a:xfrm>
          <a:prstGeom prst="rect">
            <a:avLst/>
          </a:prstGeom>
        </p:spPr>
      </p:pic>
      <p:sp>
        <p:nvSpPr>
          <p:cNvPr id="7" name="TextBox 6">
            <a:extLst>
              <a:ext uri="{FF2B5EF4-FFF2-40B4-BE49-F238E27FC236}">
                <a16:creationId xmlns:a16="http://schemas.microsoft.com/office/drawing/2014/main" id="{C7E6F6A3-85CD-796F-D5BC-3E55620D645D}"/>
              </a:ext>
            </a:extLst>
          </p:cNvPr>
          <p:cNvSpPr txBox="1"/>
          <p:nvPr/>
        </p:nvSpPr>
        <p:spPr>
          <a:xfrm>
            <a:off x="5292080" y="2204864"/>
            <a:ext cx="2520242" cy="369332"/>
          </a:xfrm>
          <a:prstGeom prst="rect">
            <a:avLst/>
          </a:prstGeom>
          <a:noFill/>
        </p:spPr>
        <p:txBody>
          <a:bodyPr wrap="none" rtlCol="0">
            <a:spAutoFit/>
          </a:bodyPr>
          <a:lstStyle/>
          <a:p>
            <a:r>
              <a:rPr lang="en-IN" dirty="0">
                <a:sym typeface="Wingdings" panose="05000000000000000000" pitchFamily="2" charset="2"/>
              </a:rPr>
              <a:t> </a:t>
            </a:r>
            <a:r>
              <a:rPr lang="en-IN" dirty="0"/>
              <a:t>TYPE OF TRATMENT</a:t>
            </a:r>
          </a:p>
        </p:txBody>
      </p:sp>
      <p:sp>
        <p:nvSpPr>
          <p:cNvPr id="8" name="TextBox 7">
            <a:extLst>
              <a:ext uri="{FF2B5EF4-FFF2-40B4-BE49-F238E27FC236}">
                <a16:creationId xmlns:a16="http://schemas.microsoft.com/office/drawing/2014/main" id="{16346C63-C3C6-518B-BF99-491BAD233C6F}"/>
              </a:ext>
            </a:extLst>
          </p:cNvPr>
          <p:cNvSpPr txBox="1"/>
          <p:nvPr/>
        </p:nvSpPr>
        <p:spPr>
          <a:xfrm>
            <a:off x="1619672" y="5013176"/>
            <a:ext cx="2674130" cy="369332"/>
          </a:xfrm>
          <a:prstGeom prst="rect">
            <a:avLst/>
          </a:prstGeom>
          <a:noFill/>
        </p:spPr>
        <p:txBody>
          <a:bodyPr wrap="none" rtlCol="0">
            <a:spAutoFit/>
          </a:bodyPr>
          <a:lstStyle/>
          <a:p>
            <a:r>
              <a:rPr lang="en-IN" dirty="0"/>
              <a:t>FORM OF MEDICINE </a:t>
            </a:r>
            <a:r>
              <a:rPr lang="en-IN" dirty="0">
                <a:sym typeface="Wingdings" panose="05000000000000000000" pitchFamily="2" charset="2"/>
              </a:rPr>
              <a:t></a:t>
            </a:r>
            <a:endParaRPr lang="en-IN" dirty="0"/>
          </a:p>
        </p:txBody>
      </p:sp>
    </p:spTree>
    <p:extLst>
      <p:ext uri="{BB962C8B-B14F-4D97-AF65-F5344CB8AC3E}">
        <p14:creationId xmlns:p14="http://schemas.microsoft.com/office/powerpoint/2010/main" val="4175279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E4D7C-D75F-F487-A0AC-2E8F2ECAA7F8}"/>
              </a:ext>
            </a:extLst>
          </p:cNvPr>
          <p:cNvSpPr>
            <a:spLocks noGrp="1"/>
          </p:cNvSpPr>
          <p:nvPr>
            <p:ph type="title"/>
          </p:nvPr>
        </p:nvSpPr>
        <p:spPr>
          <a:xfrm>
            <a:off x="484710" y="452718"/>
            <a:ext cx="7055380" cy="744034"/>
          </a:xfrm>
        </p:spPr>
        <p:txBody>
          <a:bodyPr/>
          <a:lstStyle/>
          <a:p>
            <a:pPr marL="571500" indent="-571500">
              <a:buFont typeface="Arial" panose="020B0604020202020204" pitchFamily="34" charset="0"/>
              <a:buChar char="•"/>
            </a:pPr>
            <a:r>
              <a:rPr lang="en-US" sz="1600" dirty="0"/>
              <a:t>Visualize drug approvals based on therapeutic classes. Identify classes with the highest number of approvals. </a:t>
            </a:r>
            <a:endParaRPr lang="en-IN" sz="1600" dirty="0"/>
          </a:p>
        </p:txBody>
      </p:sp>
      <p:pic>
        <p:nvPicPr>
          <p:cNvPr id="4" name="Picture 3">
            <a:extLst>
              <a:ext uri="{FF2B5EF4-FFF2-40B4-BE49-F238E27FC236}">
                <a16:creationId xmlns:a16="http://schemas.microsoft.com/office/drawing/2014/main" id="{8AA3A3E4-C6B7-45CE-1A5A-49DA43EAD3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2374" y="1688758"/>
            <a:ext cx="3902787" cy="2232248"/>
          </a:xfrm>
          <a:prstGeom prst="rect">
            <a:avLst/>
          </a:prstGeom>
        </p:spPr>
      </p:pic>
      <p:pic>
        <p:nvPicPr>
          <p:cNvPr id="6" name="Picture 5">
            <a:extLst>
              <a:ext uri="{FF2B5EF4-FFF2-40B4-BE49-F238E27FC236}">
                <a16:creationId xmlns:a16="http://schemas.microsoft.com/office/drawing/2014/main" id="{8A102F1D-AFE2-D013-0DA8-EE3FB42BC8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11" y="1688758"/>
            <a:ext cx="3711114" cy="2232248"/>
          </a:xfrm>
          <a:prstGeom prst="rect">
            <a:avLst/>
          </a:prstGeom>
        </p:spPr>
      </p:pic>
      <p:pic>
        <p:nvPicPr>
          <p:cNvPr id="8" name="Picture 7">
            <a:extLst>
              <a:ext uri="{FF2B5EF4-FFF2-40B4-BE49-F238E27FC236}">
                <a16:creationId xmlns:a16="http://schemas.microsoft.com/office/drawing/2014/main" id="{258EDE39-ACC9-7B70-2BD9-85FE6849B0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9073" y="4077072"/>
            <a:ext cx="4685854" cy="2624425"/>
          </a:xfrm>
          <a:prstGeom prst="rect">
            <a:avLst/>
          </a:prstGeom>
        </p:spPr>
      </p:pic>
      <p:sp>
        <p:nvSpPr>
          <p:cNvPr id="9" name="TextBox 8">
            <a:extLst>
              <a:ext uri="{FF2B5EF4-FFF2-40B4-BE49-F238E27FC236}">
                <a16:creationId xmlns:a16="http://schemas.microsoft.com/office/drawing/2014/main" id="{43268C34-B510-66B7-8F01-ED75AFBCAE1D}"/>
              </a:ext>
            </a:extLst>
          </p:cNvPr>
          <p:cNvSpPr txBox="1"/>
          <p:nvPr/>
        </p:nvSpPr>
        <p:spPr>
          <a:xfrm>
            <a:off x="588239" y="1241393"/>
            <a:ext cx="3281668" cy="369332"/>
          </a:xfrm>
          <a:prstGeom prst="rect">
            <a:avLst/>
          </a:prstGeom>
          <a:noFill/>
        </p:spPr>
        <p:txBody>
          <a:bodyPr wrap="none" rtlCol="0">
            <a:spAutoFit/>
          </a:bodyPr>
          <a:lstStyle/>
          <a:p>
            <a:r>
              <a:rPr lang="en-IN" dirty="0"/>
              <a:t>PRODUCTWISE DISTRIBUTION</a:t>
            </a:r>
          </a:p>
        </p:txBody>
      </p:sp>
      <p:sp>
        <p:nvSpPr>
          <p:cNvPr id="10" name="TextBox 9">
            <a:extLst>
              <a:ext uri="{FF2B5EF4-FFF2-40B4-BE49-F238E27FC236}">
                <a16:creationId xmlns:a16="http://schemas.microsoft.com/office/drawing/2014/main" id="{E546C1D0-494A-5BC3-54B5-520CA39401BC}"/>
              </a:ext>
            </a:extLst>
          </p:cNvPr>
          <p:cNvSpPr txBox="1"/>
          <p:nvPr/>
        </p:nvSpPr>
        <p:spPr>
          <a:xfrm>
            <a:off x="5076056" y="1241393"/>
            <a:ext cx="3217547" cy="369332"/>
          </a:xfrm>
          <a:prstGeom prst="rect">
            <a:avLst/>
          </a:prstGeom>
          <a:noFill/>
        </p:spPr>
        <p:txBody>
          <a:bodyPr wrap="none" rtlCol="0">
            <a:spAutoFit/>
          </a:bodyPr>
          <a:lstStyle/>
          <a:p>
            <a:r>
              <a:rPr lang="en-IN" dirty="0"/>
              <a:t>TE_CODEWISE DISTRIBUTION</a:t>
            </a:r>
          </a:p>
        </p:txBody>
      </p:sp>
      <p:sp>
        <p:nvSpPr>
          <p:cNvPr id="11" name="TextBox 10">
            <a:extLst>
              <a:ext uri="{FF2B5EF4-FFF2-40B4-BE49-F238E27FC236}">
                <a16:creationId xmlns:a16="http://schemas.microsoft.com/office/drawing/2014/main" id="{1CD1CDBC-546E-C0FE-A3B6-FF80BC0D9A75}"/>
              </a:ext>
            </a:extLst>
          </p:cNvPr>
          <p:cNvSpPr txBox="1"/>
          <p:nvPr/>
        </p:nvSpPr>
        <p:spPr>
          <a:xfrm>
            <a:off x="179512" y="4970276"/>
            <a:ext cx="1872208" cy="646331"/>
          </a:xfrm>
          <a:prstGeom prst="rect">
            <a:avLst/>
          </a:prstGeom>
          <a:noFill/>
        </p:spPr>
        <p:txBody>
          <a:bodyPr wrap="square" rtlCol="0">
            <a:spAutoFit/>
          </a:bodyPr>
          <a:lstStyle/>
          <a:p>
            <a:r>
              <a:rPr lang="en-IN" dirty="0"/>
              <a:t>PRODUCTWISE YEARLY TREND</a:t>
            </a:r>
          </a:p>
        </p:txBody>
      </p:sp>
    </p:spTree>
    <p:extLst>
      <p:ext uri="{BB962C8B-B14F-4D97-AF65-F5344CB8AC3E}">
        <p14:creationId xmlns:p14="http://schemas.microsoft.com/office/powerpoint/2010/main" val="3237419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188641"/>
            <a:ext cx="7772400" cy="864095"/>
          </a:xfrm>
        </p:spPr>
        <p:txBody>
          <a:bodyPr>
            <a:noAutofit/>
          </a:bodyPr>
          <a:lstStyle/>
          <a:p>
            <a:r>
              <a:rPr lang="en-US" sz="2400" b="1" dirty="0">
                <a:latin typeface="Times New Roman" pitchFamily="18" charset="0"/>
                <a:cs typeface="Times New Roman" pitchFamily="18" charset="0"/>
              </a:rPr>
              <a:t>SQL Data Analysis and Visualization with Power BI for FDA</a:t>
            </a:r>
            <a:endParaRPr lang="en-IN" sz="2400" b="1" dirty="0">
              <a:latin typeface="Times New Roman" pitchFamily="18" charset="0"/>
              <a:cs typeface="Times New Roman" pitchFamily="18" charset="0"/>
            </a:endParaRPr>
          </a:p>
        </p:txBody>
      </p:sp>
      <p:sp>
        <p:nvSpPr>
          <p:cNvPr id="3" name="Subtitle 2"/>
          <p:cNvSpPr>
            <a:spLocks noGrp="1"/>
          </p:cNvSpPr>
          <p:nvPr>
            <p:ph type="subTitle" idx="1"/>
          </p:nvPr>
        </p:nvSpPr>
        <p:spPr>
          <a:xfrm>
            <a:off x="755576" y="1052736"/>
            <a:ext cx="7920880" cy="5688632"/>
          </a:xfrm>
        </p:spPr>
        <p:txBody>
          <a:bodyPr>
            <a:noAutofit/>
          </a:bodyPr>
          <a:lstStyle/>
          <a:p>
            <a:pPr marL="285750" indent="-285750" algn="just">
              <a:buClr>
                <a:schemeClr val="tx1"/>
              </a:buClr>
              <a:buFont typeface="Arial" pitchFamily="34" charset="0"/>
              <a:buChar char="•"/>
            </a:pPr>
            <a:r>
              <a:rPr lang="en-US" sz="1800" dirty="0">
                <a:solidFill>
                  <a:schemeClr val="tx1"/>
                </a:solidFill>
                <a:latin typeface="Times New Roman" pitchFamily="18" charset="0"/>
                <a:cs typeface="Times New Roman" pitchFamily="18" charset="0"/>
              </a:rPr>
              <a:t> The U.S. Food and Drug Administration (FDA) is a federal agency responsible for safeguarding public health in the United States. It oversees various areas, including food safety, pharmaceuticals, medical devices, cosmetics, tobacco, and veterinary products.</a:t>
            </a:r>
          </a:p>
          <a:p>
            <a:pPr marL="285750" indent="-285750" algn="just">
              <a:buClr>
                <a:schemeClr val="tx1"/>
              </a:buClr>
              <a:buFont typeface="Arial" pitchFamily="34" charset="0"/>
              <a:buChar char="•"/>
            </a:pPr>
            <a:endParaRPr lang="en-US" sz="1800" dirty="0">
              <a:solidFill>
                <a:schemeClr val="tx1"/>
              </a:solidFill>
              <a:latin typeface="Times New Roman" pitchFamily="18" charset="0"/>
              <a:cs typeface="Times New Roman" pitchFamily="18" charset="0"/>
            </a:endParaRPr>
          </a:p>
          <a:p>
            <a:pPr marL="285750" indent="-285750" algn="just">
              <a:buClr>
                <a:schemeClr val="tx1"/>
              </a:buClr>
              <a:buFont typeface="Arial" pitchFamily="34" charset="0"/>
              <a:buChar char="•"/>
            </a:pPr>
            <a:r>
              <a:rPr lang="en-US" sz="1800" dirty="0">
                <a:solidFill>
                  <a:schemeClr val="tx1"/>
                </a:solidFill>
                <a:latin typeface="Times New Roman" pitchFamily="18" charset="0"/>
                <a:cs typeface="Times New Roman" pitchFamily="18" charset="0"/>
              </a:rPr>
              <a:t> The FDA evaluates the safety and efficacy of drugs, biological products, and medical devices, conducts inspections, and enforces regulations. It also regulates food production and distribution, conducts research, provides public health education, and monitors and responds to emerging health risks. </a:t>
            </a:r>
          </a:p>
          <a:p>
            <a:pPr marL="285750" indent="-285750" algn="just">
              <a:buClr>
                <a:schemeClr val="tx1"/>
              </a:buClr>
              <a:buFont typeface="Arial" pitchFamily="34" charset="0"/>
              <a:buChar char="•"/>
            </a:pPr>
            <a:endParaRPr lang="en-US" sz="1800" dirty="0">
              <a:solidFill>
                <a:schemeClr val="tx1"/>
              </a:solidFill>
              <a:latin typeface="Times New Roman" pitchFamily="18" charset="0"/>
              <a:cs typeface="Times New Roman" pitchFamily="18" charset="0"/>
            </a:endParaRPr>
          </a:p>
          <a:p>
            <a:pPr marL="285750" indent="-285750" algn="just">
              <a:buClr>
                <a:schemeClr val="tx1"/>
              </a:buClr>
              <a:buFont typeface="Arial" pitchFamily="34" charset="0"/>
              <a:buChar char="•"/>
            </a:pPr>
            <a:r>
              <a:rPr lang="en-US" sz="1800" dirty="0">
                <a:solidFill>
                  <a:schemeClr val="tx1"/>
                </a:solidFill>
                <a:latin typeface="Times New Roman" pitchFamily="18" charset="0"/>
                <a:cs typeface="Times New Roman" pitchFamily="18" charset="0"/>
              </a:rPr>
              <a:t>Software/Tools:</a:t>
            </a:r>
          </a:p>
          <a:p>
            <a:pPr marL="285750" indent="-285750" algn="just">
              <a:buClr>
                <a:schemeClr val="tx1"/>
              </a:buClr>
              <a:buFont typeface="Arial" pitchFamily="34" charset="0"/>
              <a:buChar char="•"/>
            </a:pPr>
            <a:r>
              <a:rPr lang="en-US" sz="1800" dirty="0">
                <a:solidFill>
                  <a:schemeClr val="tx1"/>
                </a:solidFill>
                <a:latin typeface="Times New Roman" pitchFamily="18" charset="0"/>
                <a:cs typeface="Times New Roman" pitchFamily="18" charset="0"/>
              </a:rPr>
              <a:t> ● MySQL</a:t>
            </a:r>
          </a:p>
          <a:p>
            <a:pPr marL="285750" indent="-285750" algn="just">
              <a:buClr>
                <a:schemeClr val="tx1"/>
              </a:buClr>
              <a:buFont typeface="Arial" pitchFamily="34" charset="0"/>
              <a:buChar char="•"/>
            </a:pPr>
            <a:r>
              <a:rPr lang="en-US" sz="1800" dirty="0">
                <a:solidFill>
                  <a:schemeClr val="tx1"/>
                </a:solidFill>
                <a:latin typeface="Times New Roman" pitchFamily="18" charset="0"/>
                <a:cs typeface="Times New Roman" pitchFamily="18" charset="0"/>
              </a:rPr>
              <a:t>● Power BI</a:t>
            </a:r>
            <a:endParaRPr lang="en-IN" sz="1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999978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086"/>
            <a:ext cx="8229600" cy="1143000"/>
          </a:xfrm>
        </p:spPr>
        <p:txBody>
          <a:bodyPr>
            <a:normAutofit/>
          </a:bodyPr>
          <a:lstStyle/>
          <a:p>
            <a:r>
              <a:rPr lang="en-IN" sz="2400" b="1" dirty="0">
                <a:latin typeface="Times New Roman" pitchFamily="18" charset="0"/>
                <a:cs typeface="Times New Roman" pitchFamily="18" charset="0"/>
              </a:rPr>
              <a:t>Data Schema (Draugs@FDA Dataset):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908720"/>
            <a:ext cx="8923717" cy="583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2071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713" y="201950"/>
            <a:ext cx="8922805" cy="562074"/>
          </a:xfrm>
        </p:spPr>
        <p:txBody>
          <a:bodyPr>
            <a:normAutofit/>
          </a:bodyPr>
          <a:lstStyle/>
          <a:p>
            <a:pPr algn="l"/>
            <a:r>
              <a:rPr lang="en-US" sz="2400" b="1" dirty="0">
                <a:latin typeface="Times New Roman" pitchFamily="18" charset="0"/>
                <a:cs typeface="Times New Roman" pitchFamily="18" charset="0"/>
              </a:rPr>
              <a:t>Project Objectives Part - 1 SQL Queries</a:t>
            </a:r>
            <a:endParaRPr lang="en-IN" sz="2400" b="1" dirty="0">
              <a:latin typeface="Times New Roman" pitchFamily="18" charset="0"/>
              <a:cs typeface="Times New Roman" pitchFamily="18" charset="0"/>
            </a:endParaRPr>
          </a:p>
        </p:txBody>
      </p:sp>
      <p:sp>
        <p:nvSpPr>
          <p:cNvPr id="3" name="Rectangle 2"/>
          <p:cNvSpPr/>
          <p:nvPr/>
        </p:nvSpPr>
        <p:spPr>
          <a:xfrm>
            <a:off x="436713" y="764024"/>
            <a:ext cx="8676456" cy="6370975"/>
          </a:xfrm>
          <a:prstGeom prst="rect">
            <a:avLst/>
          </a:prstGeom>
        </p:spPr>
        <p:txBody>
          <a:bodyPr wrap="square">
            <a:spAutoFit/>
          </a:bodyPr>
          <a:lstStyle/>
          <a:p>
            <a:r>
              <a:rPr lang="en-US" sz="2400" b="1" dirty="0">
                <a:latin typeface="Times New Roman" pitchFamily="18" charset="0"/>
                <a:cs typeface="Times New Roman" pitchFamily="18" charset="0"/>
              </a:rPr>
              <a:t>Task 1: Identifying Approval Trends </a:t>
            </a:r>
          </a:p>
          <a:p>
            <a:endParaRPr lang="en-US" sz="2400" b="1" dirty="0">
              <a:latin typeface="Times New Roman" pitchFamily="18" charset="0"/>
              <a:cs typeface="Times New Roman" pitchFamily="18" charset="0"/>
            </a:endParaRPr>
          </a:p>
          <a:p>
            <a:r>
              <a:rPr lang="en-US" b="1" dirty="0">
                <a:latin typeface="Times New Roman" pitchFamily="18" charset="0"/>
                <a:cs typeface="Times New Roman" pitchFamily="18" charset="0"/>
              </a:rPr>
              <a:t>1.1 Determine the number of drugs approved each year and provide insights into the yearly trends.</a:t>
            </a:r>
          </a:p>
          <a:p>
            <a:pPr marL="285750" indent="-285750">
              <a:buFont typeface="Wingdings"/>
              <a:buChar char="à"/>
            </a:pPr>
            <a:r>
              <a:rPr lang="en-US" dirty="0">
                <a:latin typeface="Times New Roman" pitchFamily="18" charset="0"/>
                <a:cs typeface="Times New Roman" pitchFamily="18" charset="0"/>
              </a:rPr>
              <a:t>select year(actiondate) as Yearly_Approvedata, count(applno) as Approved_application from regactiondate where actiontype = "AP"group by year(actiondate);</a:t>
            </a:r>
          </a:p>
          <a:p>
            <a:r>
              <a:rPr lang="en-US" dirty="0">
                <a:latin typeface="Times New Roman" pitchFamily="18" charset="0"/>
                <a:cs typeface="Times New Roman" pitchFamily="18" charset="0"/>
              </a:rPr>
              <a:t>     ##Insight - In 2002, the U.S. Food and Drug Administration (FDA) carried out its       enforcement activities with renewed awareness, commitment, and determination to</a:t>
            </a:r>
          </a:p>
          <a:p>
            <a:r>
              <a:rPr lang="en-US" dirty="0">
                <a:latin typeface="Times New Roman" pitchFamily="18" charset="0"/>
                <a:cs typeface="Times New Roman" pitchFamily="18" charset="0"/>
              </a:rPr>
              <a:t>     protect the American public from the new threat of bioterrorism. </a:t>
            </a:r>
          </a:p>
          <a:p>
            <a:endParaRPr lang="en-US" dirty="0">
              <a:latin typeface="Times New Roman" pitchFamily="18" charset="0"/>
              <a:cs typeface="Times New Roman" pitchFamily="18" charset="0"/>
            </a:endParaRPr>
          </a:p>
          <a:p>
            <a:r>
              <a:rPr lang="en-US" b="1" dirty="0">
                <a:latin typeface="Times New Roman" pitchFamily="18" charset="0"/>
                <a:cs typeface="Times New Roman" pitchFamily="18" charset="0"/>
              </a:rPr>
              <a:t>1.2 Identify the top three years that got the highest and lowest approvals, in descending and ascending order, respectively.</a:t>
            </a:r>
          </a:p>
          <a:p>
            <a:endParaRPr lang="en-IN" dirty="0">
              <a:latin typeface="Times New Roman" pitchFamily="18" charset="0"/>
              <a:cs typeface="Times New Roman" pitchFamily="18" charset="0"/>
            </a:endParaRPr>
          </a:p>
          <a:p>
            <a:r>
              <a:rPr lang="en-IN" dirty="0">
                <a:latin typeface="Times New Roman" pitchFamily="18" charset="0"/>
                <a:cs typeface="Times New Roman" pitchFamily="18" charset="0"/>
                <a:sym typeface="Wingdings" pitchFamily="2" charset="2"/>
              </a:rPr>
              <a:t></a:t>
            </a:r>
            <a:r>
              <a:rPr lang="en-US" dirty="0">
                <a:latin typeface="Times New Roman" pitchFamily="18" charset="0"/>
                <a:cs typeface="Times New Roman" pitchFamily="18" charset="0"/>
                <a:sym typeface="Wingdings" pitchFamily="2" charset="2"/>
              </a:rPr>
              <a:t>select year(actiondate) as Yearly_Approvedata, count(applno) as Approved_application from regactiondate where actiontype = "AP"group by year(actiondate)order by count(applno) desclimit 3;</a:t>
            </a:r>
          </a:p>
          <a:p>
            <a:endParaRPr lang="en-US" dirty="0">
              <a:latin typeface="Times New Roman" pitchFamily="18" charset="0"/>
              <a:cs typeface="Times New Roman" pitchFamily="18" charset="0"/>
              <a:sym typeface="Wingdings" pitchFamily="2" charset="2"/>
            </a:endParaRPr>
          </a:p>
          <a:p>
            <a:r>
              <a:rPr lang="en-US" dirty="0">
                <a:latin typeface="Times New Roman" pitchFamily="18" charset="0"/>
                <a:cs typeface="Times New Roman" pitchFamily="18" charset="0"/>
                <a:sym typeface="Wingdings" pitchFamily="2" charset="2"/>
              </a:rPr>
              <a:t>select year(actiondate) as Yearly_Approvedata, count(applno) as Approved_application from regactiondate where actiontype = "AP"group by year(actiondate)order by count(applno)limit 3;</a:t>
            </a:r>
          </a:p>
          <a:p>
            <a:endParaRPr lang="en-US" dirty="0">
              <a:latin typeface="Times New Roman" pitchFamily="18" charset="0"/>
              <a:cs typeface="Times New Roman" pitchFamily="18" charset="0"/>
              <a:sym typeface="Wingdings" pitchFamily="2" charset="2"/>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239983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5008" y="1196752"/>
            <a:ext cx="8928992" cy="3693319"/>
          </a:xfrm>
          <a:prstGeom prst="rect">
            <a:avLst/>
          </a:prstGeom>
          <a:noFill/>
        </p:spPr>
        <p:txBody>
          <a:bodyPr wrap="square" rtlCol="0">
            <a:spAutoFit/>
          </a:bodyPr>
          <a:lstStyle/>
          <a:p>
            <a:r>
              <a:rPr lang="en-US" b="1" dirty="0">
                <a:latin typeface="Times New Roman" pitchFamily="18" charset="0"/>
                <a:cs typeface="Times New Roman" pitchFamily="18" charset="0"/>
              </a:rPr>
              <a:t>1.3  Explore approval trends over the years based on sponsors. </a:t>
            </a:r>
          </a:p>
          <a:p>
            <a:endParaRPr lang="en-US" b="1" dirty="0">
              <a:latin typeface="Times New Roman" pitchFamily="18" charset="0"/>
              <a:cs typeface="Times New Roman" pitchFamily="18" charset="0"/>
            </a:endParaRPr>
          </a:p>
          <a:p>
            <a:r>
              <a:rPr lang="en-US" dirty="0">
                <a:latin typeface="Times New Roman" pitchFamily="18" charset="0"/>
                <a:cs typeface="Times New Roman" pitchFamily="18" charset="0"/>
                <a:sym typeface="Wingdings" pitchFamily="2" charset="2"/>
              </a:rPr>
              <a:t>select year (rg.actiondate) Yearly_Date, count(ap.applno) as Application_count, count(distinct(ap.sponsorapplicant))as Sponsor_count,round(count(ap.applno)/count(distinct(ap.sponsorapplicant))) as Approval_Per_Sponsorfrom application as ap inner join regactiondate as rgon ap.applno = rg.applnowhere ap.actiontype = "AP"group by year(rg.actiondate)order by year(rg.actiondate);</a:t>
            </a:r>
          </a:p>
          <a:p>
            <a:endParaRPr lang="en-US" dirty="0">
              <a:latin typeface="Times New Roman" pitchFamily="18" charset="0"/>
              <a:cs typeface="Times New Roman" pitchFamily="18" charset="0"/>
              <a:sym typeface="Wingdings" pitchFamily="2" charset="2"/>
            </a:endParaRPr>
          </a:p>
          <a:p>
            <a:r>
              <a:rPr lang="en-US" dirty="0">
                <a:latin typeface="Times New Roman" pitchFamily="18" charset="0"/>
                <a:cs typeface="Times New Roman" pitchFamily="18" charset="0"/>
                <a:sym typeface="Wingdings" pitchFamily="2" charset="2"/>
              </a:rPr>
              <a:t>select year (rg.actiondate) Yearly_Date, count(ap.applno) as Application_count, count(distinct(ap.sponsorapplicant)) as Sponsor_count,round(count(ap.applno)/count(distinct(ap.sponsorapplicant))) as Approval_Per_Sponsorfrom application as ap inner join regactiondate as rgon ap.applno = rg.applnowhere ap.actiontype = "AP"group by year(rg.actiondate)order by year(rg.actiondate)</a:t>
            </a:r>
          </a:p>
        </p:txBody>
      </p:sp>
    </p:spTree>
    <p:extLst>
      <p:ext uri="{BB962C8B-B14F-4D97-AF65-F5344CB8AC3E}">
        <p14:creationId xmlns:p14="http://schemas.microsoft.com/office/powerpoint/2010/main" val="3150534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4722"/>
          </a:xfrm>
        </p:spPr>
        <p:txBody>
          <a:bodyPr>
            <a:noAutofit/>
          </a:bodyPr>
          <a:lstStyle/>
          <a:p>
            <a:pPr algn="l"/>
            <a:r>
              <a:rPr lang="en-US" sz="1800" b="1" dirty="0">
                <a:solidFill>
                  <a:schemeClr val="tx1"/>
                </a:solidFill>
                <a:latin typeface="Times New Roman" pitchFamily="18" charset="0"/>
                <a:cs typeface="Times New Roman" pitchFamily="18" charset="0"/>
              </a:rPr>
              <a:t>1.4  Rank sponsors based on the total number of approvals they received each year between 1939 and 1960. </a:t>
            </a:r>
            <a:br>
              <a:rPr lang="en-US" sz="1800" b="1" dirty="0">
                <a:solidFill>
                  <a:schemeClr val="tx1"/>
                </a:solidFill>
                <a:latin typeface="Times New Roman" pitchFamily="18" charset="0"/>
                <a:cs typeface="Times New Roman" pitchFamily="18" charset="0"/>
              </a:rPr>
            </a:br>
            <a:br>
              <a:rPr lang="en-US" sz="1800" b="1" dirty="0">
                <a:solidFill>
                  <a:schemeClr val="tx1"/>
                </a:solidFill>
                <a:latin typeface="Times New Roman" pitchFamily="18" charset="0"/>
                <a:cs typeface="Times New Roman" pitchFamily="18" charset="0"/>
              </a:rPr>
            </a:br>
            <a:r>
              <a:rPr lang="en-US" sz="1800" dirty="0">
                <a:solidFill>
                  <a:schemeClr val="tx1"/>
                </a:solidFill>
                <a:latin typeface="Times New Roman" pitchFamily="18" charset="0"/>
                <a:cs typeface="Times New Roman" pitchFamily="18" charset="0"/>
                <a:sym typeface="Wingdings" pitchFamily="2" charset="2"/>
              </a:rPr>
              <a:t>select year(rg.actiondate), ap.sponsorapplicant, rank() over(partition by ap.sponsorapplicant order by year(rg.actiondate) desc) as Sponser_rankfrom application as ap inner join regactiondate as rgon ap.applno = rg.applnowhere ap.actiontype = "AP" AND year(rg.actiondate)in("1939","1940","1941","1942","1943","1944","1945","1946","1947","1948","1950","1951","1952","1953","1954","1955","1956","1957","1958","1959","1960")</a:t>
            </a:r>
            <a:br>
              <a:rPr lang="en-US" sz="1800" dirty="0">
                <a:solidFill>
                  <a:schemeClr val="tx1"/>
                </a:solidFill>
                <a:latin typeface="Times New Roman" pitchFamily="18" charset="0"/>
                <a:cs typeface="Times New Roman" pitchFamily="18" charset="0"/>
                <a:sym typeface="Wingdings" pitchFamily="2" charset="2"/>
              </a:rPr>
            </a:br>
            <a:br>
              <a:rPr lang="en-US" sz="1800" dirty="0">
                <a:solidFill>
                  <a:schemeClr val="tx1"/>
                </a:solidFill>
                <a:latin typeface="Times New Roman" pitchFamily="18" charset="0"/>
                <a:cs typeface="Times New Roman" pitchFamily="18" charset="0"/>
                <a:sym typeface="Wingdings" pitchFamily="2" charset="2"/>
              </a:rPr>
            </a:br>
            <a:r>
              <a:rPr lang="en-US" sz="1800" dirty="0">
                <a:solidFill>
                  <a:schemeClr val="tx1"/>
                </a:solidFill>
                <a:latin typeface="Times New Roman" pitchFamily="18" charset="0"/>
                <a:cs typeface="Times New Roman" pitchFamily="18" charset="0"/>
                <a:sym typeface="Wingdings" pitchFamily="2" charset="2"/>
              </a:rPr>
              <a:t>DENSE_RANK() OVER(PARTITION BY (SELECT YEAR(rg.actiondate) FROM regactiondate) ORDER BY (select count(ap.applno))select ap.sponsorapplicant, count(ap.applno) as No_Approvals, Dense_rank() over(order by count(ap.applno) desc) as Sponser_rankfrom application as ap inner join regactiondate as rgon ap.applno = rg.applnowhere ap.actiontype = "AP" AND year(rg.actiondate) in ("1939","1940","1941","1942","1943","1944","1945","1946","1947","1948","1950","1951","1952","1953","1954","1955","1956","1957","1958","1959","1960")group by ap.sponsorapplicant</a:t>
            </a:r>
            <a:br>
              <a:rPr lang="en-IN" sz="1800" dirty="0">
                <a:solidFill>
                  <a:schemeClr val="tx1"/>
                </a:solidFill>
                <a:latin typeface="Times New Roman" pitchFamily="18" charset="0"/>
                <a:cs typeface="Times New Roman" pitchFamily="18" charset="0"/>
              </a:rPr>
            </a:br>
            <a:endParaRPr lang="en-IN" sz="1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705728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68760"/>
            <a:ext cx="8229600" cy="4896544"/>
          </a:xfrm>
        </p:spPr>
        <p:txBody>
          <a:bodyPr>
            <a:noAutofit/>
          </a:bodyPr>
          <a:lstStyle/>
          <a:p>
            <a:pPr algn="l"/>
            <a:br>
              <a:rPr lang="en-US" sz="1800" dirty="0">
                <a:solidFill>
                  <a:schemeClr val="tx1"/>
                </a:solidFill>
                <a:latin typeface="Times New Roman" pitchFamily="18" charset="0"/>
                <a:cs typeface="Times New Roman" pitchFamily="18" charset="0"/>
              </a:rPr>
            </a:br>
            <a:r>
              <a:rPr lang="en-US" sz="1800" dirty="0">
                <a:solidFill>
                  <a:schemeClr val="tx1"/>
                </a:solidFill>
                <a:latin typeface="Times New Roman" pitchFamily="18" charset="0"/>
                <a:cs typeface="Times New Roman" pitchFamily="18" charset="0"/>
              </a:rPr>
              <a:t>2.</a:t>
            </a:r>
            <a:r>
              <a:rPr lang="en-US" sz="1800" b="1" dirty="0">
                <a:solidFill>
                  <a:schemeClr val="tx1"/>
                </a:solidFill>
                <a:latin typeface="Times New Roman" pitchFamily="18" charset="0"/>
                <a:cs typeface="Times New Roman" pitchFamily="18" charset="0"/>
              </a:rPr>
              <a:t>1 Group products based on MarketingStatus. Provide meaningful insights into the segmentation patterns. </a:t>
            </a:r>
            <a:br>
              <a:rPr lang="en-US" sz="1800" b="1" dirty="0">
                <a:solidFill>
                  <a:schemeClr val="tx1"/>
                </a:solidFill>
                <a:latin typeface="Times New Roman" pitchFamily="18" charset="0"/>
                <a:cs typeface="Times New Roman" pitchFamily="18" charset="0"/>
              </a:rPr>
            </a:br>
            <a:br>
              <a:rPr lang="en-US" sz="1800" dirty="0">
                <a:solidFill>
                  <a:schemeClr val="tx1"/>
                </a:solidFill>
                <a:latin typeface="Times New Roman" pitchFamily="18" charset="0"/>
                <a:cs typeface="Times New Roman" pitchFamily="18" charset="0"/>
              </a:rPr>
            </a:br>
            <a:r>
              <a:rPr lang="en-US" sz="1800" dirty="0">
                <a:solidFill>
                  <a:schemeClr val="tx1"/>
                </a:solidFill>
                <a:latin typeface="Times New Roman" pitchFamily="18" charset="0"/>
                <a:cs typeface="Times New Roman" pitchFamily="18" charset="0"/>
                <a:sym typeface="Wingdings" pitchFamily="2" charset="2"/>
              </a:rPr>
              <a:t>select * from product select * from application</a:t>
            </a:r>
            <a:br>
              <a:rPr lang="en-US" sz="1800" dirty="0">
                <a:solidFill>
                  <a:schemeClr val="tx1"/>
                </a:solidFill>
                <a:latin typeface="Times New Roman" pitchFamily="18" charset="0"/>
                <a:cs typeface="Times New Roman" pitchFamily="18" charset="0"/>
                <a:sym typeface="Wingdings" pitchFamily="2" charset="2"/>
              </a:rPr>
            </a:br>
            <a:r>
              <a:rPr lang="en-US" sz="1800" dirty="0">
                <a:solidFill>
                  <a:schemeClr val="tx1"/>
                </a:solidFill>
                <a:latin typeface="Times New Roman" pitchFamily="18" charset="0"/>
                <a:cs typeface="Times New Roman" pitchFamily="18" charset="0"/>
                <a:sym typeface="Wingdings" pitchFamily="2" charset="2"/>
              </a:rPr>
              <a:t>select p.productno, count(a.Applno)from application as a inner join product as p inner join regactiondate as rgon a.applno = p.applno AND a.applno = rg.applno where rg.actiontype = "AP" AND p.productmktstatus = "2“group by p.productno order by count(applno) desc</a:t>
            </a:r>
            <a:br>
              <a:rPr lang="en-US" sz="1800" dirty="0">
                <a:solidFill>
                  <a:schemeClr val="tx1"/>
                </a:solidFill>
                <a:latin typeface="Times New Roman" pitchFamily="18" charset="0"/>
                <a:cs typeface="Times New Roman" pitchFamily="18" charset="0"/>
                <a:sym typeface="Wingdings" pitchFamily="2" charset="2"/>
              </a:rPr>
            </a:br>
            <a:r>
              <a:rPr lang="en-US" sz="1800" dirty="0">
                <a:solidFill>
                  <a:schemeClr val="tx1"/>
                </a:solidFill>
                <a:latin typeface="Times New Roman" pitchFamily="18" charset="0"/>
                <a:cs typeface="Times New Roman" pitchFamily="18" charset="0"/>
                <a:sym typeface="Wingdings" pitchFamily="2" charset="2"/>
              </a:rPr>
              <a:t>select productmktstatus as Product_MKT_Status, count(distinct(productno)) as Product_categories, count(applno) as Total_Applicationfrom product group by productmktstatus</a:t>
            </a:r>
            <a:br>
              <a:rPr lang="en-US" sz="1800" dirty="0">
                <a:solidFill>
                  <a:schemeClr val="tx1"/>
                </a:solidFill>
                <a:latin typeface="Times New Roman" pitchFamily="18" charset="0"/>
                <a:cs typeface="Times New Roman" pitchFamily="18" charset="0"/>
                <a:sym typeface="Wingdings" pitchFamily="2" charset="2"/>
              </a:rPr>
            </a:br>
            <a:r>
              <a:rPr lang="en-US" sz="1800" dirty="0">
                <a:solidFill>
                  <a:schemeClr val="tx1"/>
                </a:solidFill>
                <a:latin typeface="Times New Roman" pitchFamily="18" charset="0"/>
                <a:cs typeface="Times New Roman" pitchFamily="18" charset="0"/>
                <a:sym typeface="Wingdings" pitchFamily="2" charset="2"/>
              </a:rPr>
              <a:t>select drugname DRUG_NAME, count(drugname) as No_of_Applications from product where productmktstatus = "1"group by drugname order by count(drugname) desc limit 5</a:t>
            </a:r>
            <a:br>
              <a:rPr lang="en-US" sz="1800" dirty="0">
                <a:solidFill>
                  <a:schemeClr val="tx1"/>
                </a:solidFill>
                <a:latin typeface="Times New Roman" pitchFamily="18" charset="0"/>
                <a:cs typeface="Times New Roman" pitchFamily="18" charset="0"/>
                <a:sym typeface="Wingdings" pitchFamily="2" charset="2"/>
              </a:rPr>
            </a:br>
            <a:r>
              <a:rPr lang="en-US" sz="1800" dirty="0">
                <a:solidFill>
                  <a:schemeClr val="tx1"/>
                </a:solidFill>
                <a:latin typeface="Times New Roman" pitchFamily="18" charset="0"/>
                <a:cs typeface="Times New Roman" pitchFamily="18" charset="0"/>
                <a:sym typeface="Wingdings" pitchFamily="2" charset="2"/>
              </a:rPr>
              <a:t>select drugname, count(drugname) from product where productmktstatus = "4"group by drugname order by count(drugname) desc limit 5</a:t>
            </a:r>
            <a:endParaRPr lang="en-IN" sz="1800" dirty="0">
              <a:solidFill>
                <a:schemeClr val="tx1"/>
              </a:solidFill>
              <a:latin typeface="Times New Roman" pitchFamily="18" charset="0"/>
              <a:cs typeface="Times New Roman" pitchFamily="18" charset="0"/>
            </a:endParaRPr>
          </a:p>
        </p:txBody>
      </p:sp>
      <p:sp>
        <p:nvSpPr>
          <p:cNvPr id="3" name="TextBox 2"/>
          <p:cNvSpPr txBox="1"/>
          <p:nvPr/>
        </p:nvSpPr>
        <p:spPr>
          <a:xfrm>
            <a:off x="323528" y="364945"/>
            <a:ext cx="8964488" cy="461665"/>
          </a:xfrm>
          <a:prstGeom prst="rect">
            <a:avLst/>
          </a:prstGeom>
          <a:noFill/>
        </p:spPr>
        <p:txBody>
          <a:bodyPr wrap="square" rtlCol="0">
            <a:spAutoFit/>
          </a:bodyPr>
          <a:lstStyle/>
          <a:p>
            <a:r>
              <a:rPr lang="en-US" sz="2400" b="1" dirty="0">
                <a:latin typeface="Times New Roman" pitchFamily="18" charset="0"/>
                <a:cs typeface="Times New Roman" pitchFamily="18" charset="0"/>
              </a:rPr>
              <a:t>Task 2: Segmentation Analysis Based on Drug MarketingStatus</a:t>
            </a:r>
            <a:endParaRPr lang="en-IN" sz="2400" b="1" dirty="0"/>
          </a:p>
        </p:txBody>
      </p:sp>
    </p:spTree>
    <p:extLst>
      <p:ext uri="{BB962C8B-B14F-4D97-AF65-F5344CB8AC3E}">
        <p14:creationId xmlns:p14="http://schemas.microsoft.com/office/powerpoint/2010/main" val="2128415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22714"/>
          </a:xfrm>
        </p:spPr>
        <p:txBody>
          <a:bodyPr>
            <a:noAutofit/>
          </a:bodyPr>
          <a:lstStyle/>
          <a:p>
            <a:pPr algn="l"/>
            <a:r>
              <a:rPr lang="en-US" sz="1800" b="1" dirty="0">
                <a:solidFill>
                  <a:schemeClr val="tx1"/>
                </a:solidFill>
                <a:latin typeface="Times New Roman" pitchFamily="18" charset="0"/>
                <a:cs typeface="Times New Roman" pitchFamily="18" charset="0"/>
              </a:rPr>
              <a:t>2.2  Calculate the total number of applications for each MarketingStatus year-wise after the year 2010.</a:t>
            </a:r>
            <a:br>
              <a:rPr lang="en-US" sz="1800" b="1" dirty="0">
                <a:solidFill>
                  <a:schemeClr val="tx1"/>
                </a:solidFill>
                <a:latin typeface="Times New Roman" pitchFamily="18" charset="0"/>
                <a:cs typeface="Times New Roman" pitchFamily="18" charset="0"/>
              </a:rPr>
            </a:br>
            <a:br>
              <a:rPr lang="en-US" sz="1800" dirty="0">
                <a:solidFill>
                  <a:schemeClr val="tx1"/>
                </a:solidFill>
                <a:latin typeface="Times New Roman" pitchFamily="18" charset="0"/>
                <a:cs typeface="Times New Roman" pitchFamily="18" charset="0"/>
              </a:rPr>
            </a:br>
            <a:r>
              <a:rPr lang="en-US" sz="1800" dirty="0">
                <a:solidFill>
                  <a:schemeClr val="tx1"/>
                </a:solidFill>
                <a:latin typeface="Times New Roman" pitchFamily="18" charset="0"/>
                <a:cs typeface="Times New Roman" pitchFamily="18" charset="0"/>
                <a:sym typeface="Wingdings" pitchFamily="2" charset="2"/>
              </a:rPr>
              <a:t> Type 1 ---------&gt; select p.productmktstatus, count(p.applno) as Total_Applicationfrom product as p inner join application as a inner join regactiondate as rgon a.applno = rg.applno AND a.applno = p.applnowhere year(rg.actiondate) &gt; "2011"group by p.productmktstatus Union select p.productmktstatus, count(p.applno) as Total_Applicationfrom product as p inner join application as a inner join regactiondate as rgon a.applno = rg.applno AND a.applno = p.applnowhere year(rg.actiondate) &gt; "2012"group by p.productmktstatus union select p.productmktstatus, count(p.applno) as Total_Applicationfrom product as p inner join application as a inner join regactiondate as rgon a.applno = rg.applno AND a.applno = p.applnowhere year(rg.actiondate) &gt; "2013"group by p.productmktstatus </a:t>
            </a:r>
            <a:br>
              <a:rPr lang="en-US" sz="1800" dirty="0">
                <a:solidFill>
                  <a:schemeClr val="tx1"/>
                </a:solidFill>
                <a:latin typeface="Times New Roman" pitchFamily="18" charset="0"/>
                <a:cs typeface="Times New Roman" pitchFamily="18" charset="0"/>
                <a:sym typeface="Wingdings" pitchFamily="2" charset="2"/>
              </a:rPr>
            </a:br>
            <a:br>
              <a:rPr lang="en-US" sz="1800" dirty="0">
                <a:solidFill>
                  <a:schemeClr val="tx1"/>
                </a:solidFill>
                <a:latin typeface="Times New Roman" pitchFamily="18" charset="0"/>
                <a:cs typeface="Times New Roman" pitchFamily="18" charset="0"/>
                <a:sym typeface="Wingdings" pitchFamily="2" charset="2"/>
              </a:rPr>
            </a:br>
            <a:r>
              <a:rPr lang="en-US" sz="1800" dirty="0">
                <a:solidFill>
                  <a:schemeClr val="tx1"/>
                </a:solidFill>
                <a:latin typeface="Times New Roman" pitchFamily="18" charset="0"/>
                <a:cs typeface="Times New Roman" pitchFamily="18" charset="0"/>
                <a:sym typeface="Wingdings" pitchFamily="2" charset="2"/>
              </a:rPr>
              <a:t>Type 2  ---------&gt;select distinct(year(rg1.actiondate)) as yearly_value1, count(p1.applno) as total1from product as p1 inner join application as a1 inner join regactiondate as rg1on a1.applno = p1.applno AND a1.applno = rg1.applno where year(rg1.actiondate) &gt; "2010" AND p1.productmktstatus = "1"group by year(rg1.actiondate)order by year(rg1.actiondate)Union select distinct(year(rg2.actiondate)) as yearly_value2, count(p2.applno) as total2 from product as p2 inner join application as a2 inner join regactiondate as rg2on a2.applno = p2.applno AND a2.applno = rg2.applno where year(rg2.actiondate) &gt; "2010" AND p2.productmktstatus = "2"group by year(rg2.actiondate)order by year(rg2.actiondate)</a:t>
            </a:r>
            <a:endParaRPr lang="en-IN" sz="1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308534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034682"/>
          </a:xfrm>
        </p:spPr>
        <p:txBody>
          <a:bodyPr>
            <a:noAutofit/>
          </a:bodyPr>
          <a:lstStyle/>
          <a:p>
            <a:pPr algn="l"/>
            <a:r>
              <a:rPr lang="en-US" sz="1800" b="1" dirty="0">
                <a:solidFill>
                  <a:schemeClr val="tx1"/>
                </a:solidFill>
                <a:latin typeface="Times New Roman" pitchFamily="18" charset="0"/>
                <a:cs typeface="Times New Roman" pitchFamily="18" charset="0"/>
              </a:rPr>
              <a:t>2.3  Identify the top MarketingStatus with the maximum number of applications and analyze its trend over time.</a:t>
            </a:r>
            <a:br>
              <a:rPr lang="en-US" sz="1800" b="1" dirty="0">
                <a:solidFill>
                  <a:schemeClr val="tx1"/>
                </a:solidFill>
                <a:latin typeface="Times New Roman" pitchFamily="18" charset="0"/>
                <a:cs typeface="Times New Roman" pitchFamily="18" charset="0"/>
              </a:rPr>
            </a:br>
            <a:br>
              <a:rPr lang="en-US" sz="1800" dirty="0">
                <a:solidFill>
                  <a:schemeClr val="tx1"/>
                </a:solidFill>
                <a:latin typeface="Times New Roman" pitchFamily="18" charset="0"/>
                <a:cs typeface="Times New Roman" pitchFamily="18" charset="0"/>
              </a:rPr>
            </a:br>
            <a:r>
              <a:rPr lang="en-US" sz="1800" dirty="0">
                <a:solidFill>
                  <a:schemeClr val="tx1"/>
                </a:solidFill>
                <a:latin typeface="Times New Roman" pitchFamily="18" charset="0"/>
                <a:cs typeface="Times New Roman" pitchFamily="18" charset="0"/>
                <a:sym typeface="Wingdings" pitchFamily="2" charset="2"/>
              </a:rPr>
              <a:t> select distinct(year(rg1.actiondate)) as FY_Year, count(p1.applno) as Total_application, dense_rank() over (order by count(p1.applno) desc) RANK_HIGH_LOW_COUNT from product as p1 inner join application as a1 inner join regactiondate as rg1on a1.applno = p1.applno AND a1.applno = rg1.applno where p1.productmktstatus = (select productmktstatus from product group by productmktstatus order by count(applno) desc limit 1)group by year(rg1.actiondate)</a:t>
            </a:r>
            <a:endParaRPr lang="en-IN" sz="1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8661764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200</TotalTime>
  <Words>2064</Words>
  <Application>Microsoft Office PowerPoint</Application>
  <PresentationFormat>On-screen Show (4:3)</PresentationFormat>
  <Paragraphs>67</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Algerian</vt:lpstr>
      <vt:lpstr>Arial</vt:lpstr>
      <vt:lpstr>Century Gothic</vt:lpstr>
      <vt:lpstr>Times New Roman</vt:lpstr>
      <vt:lpstr>Wingdings</vt:lpstr>
      <vt:lpstr>Wingdings 3</vt:lpstr>
      <vt:lpstr>Ion</vt:lpstr>
      <vt:lpstr>SQL Data Analysis and Visualization with Power BI for FDA</vt:lpstr>
      <vt:lpstr>SQL Data Analysis and Visualization with Power BI for FDA</vt:lpstr>
      <vt:lpstr>Data Schema (Draugs@FDA Dataset): </vt:lpstr>
      <vt:lpstr>Project Objectives Part - 1 SQL Queries</vt:lpstr>
      <vt:lpstr>PowerPoint Presentation</vt:lpstr>
      <vt:lpstr>1.4  Rank sponsors based on the total number of approvals they received each year between 1939 and 1960.   select year(rg.actiondate), ap.sponsorapplicant, rank() over(partition by ap.sponsorapplicant order by year(rg.actiondate) desc) as Sponser_rankfrom application as ap inner join regactiondate as rgon ap.applno = rg.applnowhere ap.actiontype = "AP" AND year(rg.actiondate)in("1939","1940","1941","1942","1943","1944","1945","1946","1947","1948","1950","1951","1952","1953","1954","1955","1956","1957","1958","1959","1960")  DENSE_RANK() OVER(PARTITION BY (SELECT YEAR(rg.actiondate) FROM regactiondate) ORDER BY (select count(ap.applno))select ap.sponsorapplicant, count(ap.applno) as No_Approvals, Dense_rank() over(order by count(ap.applno) desc) as Sponser_rankfrom application as ap inner join regactiondate as rgon ap.applno = rg.applnowhere ap.actiontype = "AP" AND year(rg.actiondate) in ("1939","1940","1941","1942","1943","1944","1945","1946","1947","1948","1950","1951","1952","1953","1954","1955","1956","1957","1958","1959","1960")group by ap.sponsorapplicant </vt:lpstr>
      <vt:lpstr> 2.1 Group products based on MarketingStatus. Provide meaningful insights into the segmentation patterns.   select * from product select * from application select p.productno, count(a.Applno)from application as a inner join product as p inner join regactiondate as rgon a.applno = p.applno AND a.applno = rg.applno where rg.actiontype = "AP" AND p.productmktstatus = "2“group by p.productno order by count(applno) desc select productmktstatus as Product_MKT_Status, count(distinct(productno)) as Product_categories, count(applno) as Total_Applicationfrom product group by productmktstatus select drugname DRUG_NAME, count(drugname) as No_of_Applications from product where productmktstatus = "1"group by drugname order by count(drugname) desc limit 5 select drugname, count(drugname) from product where productmktstatus = "4"group by drugname order by count(drugname) desc limit 5</vt:lpstr>
      <vt:lpstr>2.2  Calculate the total number of applications for each MarketingStatus year-wise after the year 2010.   Type 1 ---------&gt; select p.productmktstatus, count(p.applno) as Total_Applicationfrom product as p inner join application as a inner join regactiondate as rgon a.applno = rg.applno AND a.applno = p.applnowhere year(rg.actiondate) &gt; "2011"group by p.productmktstatus Union select p.productmktstatus, count(p.applno) as Total_Applicationfrom product as p inner join application as a inner join regactiondate as rgon a.applno = rg.applno AND a.applno = p.applnowhere year(rg.actiondate) &gt; "2012"group by p.productmktstatus union select p.productmktstatus, count(p.applno) as Total_Applicationfrom product as p inner join application as a inner join regactiondate as rgon a.applno = rg.applno AND a.applno = p.applnowhere year(rg.actiondate) &gt; "2013"group by p.productmktstatus   Type 2  ---------&gt;select distinct(year(rg1.actiondate)) as yearly_value1, count(p1.applno) as total1from product as p1 inner join application as a1 inner join regactiondate as rg1on a1.applno = p1.applno AND a1.applno = rg1.applno where year(rg1.actiondate) &gt; "2010" AND p1.productmktstatus = "1"group by year(rg1.actiondate)order by year(rg1.actiondate)Union select distinct(year(rg2.actiondate)) as yearly_value2, count(p2.applno) as total2 from product as p2 inner join application as a2 inner join regactiondate as rg2on a2.applno = p2.applno AND a2.applno = rg2.applno where year(rg2.actiondate) &gt; "2010" AND p2.productmktstatus = "2"group by year(rg2.actiondate)order by year(rg2.actiondate)</vt:lpstr>
      <vt:lpstr>2.3  Identify the top MarketingStatus with the maximum number of applications and analyze its trend over time.   select distinct(year(rg1.actiondate)) as FY_Year, count(p1.applno) as Total_application, dense_rank() over (order by count(p1.applno) desc) RANK_HIGH_LOW_COUNT from product as p1 inner join application as a1 inner join regactiondate as rg1on a1.applno = p1.applno AND a1.applno = rg1.applno where p1.productmktstatus = (select productmktstatus from product group by productmktstatus order by count(applno) desc limit 1)group by year(rg1.actiondate)</vt:lpstr>
      <vt:lpstr>Task 3: Analyzing Products</vt:lpstr>
      <vt:lpstr>Task 4: Exploring Therapeutic Classes and Approval Trends</vt:lpstr>
      <vt:lpstr>Part - 2   Power BI Visualizations :</vt:lpstr>
      <vt:lpstr>Visualize the yearly approval trends of drugs. Highlight any significant patterns and/or fluctuations</vt:lpstr>
      <vt:lpstr>Explore approval trends over the years based on different sponsors. Uncover patterns and changes in approval rates among sponsors</vt:lpstr>
      <vt:lpstr>Visualize the segmentation of products based on Marketing Status</vt:lpstr>
      <vt:lpstr>Show the total number of applications for each MarketingStatus. Enable users to filter by years and MarketingStatus for detailed analysis</vt:lpstr>
      <vt:lpstr>Analyze the grouping of drugs by dosage form. Visualize the distribution of approvals across different forms. Identify the most successful dosage form</vt:lpstr>
      <vt:lpstr>Visualize drug approvals based on therapeutic classes. Identify classes with the highest number of approvals.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Apurva Kadam</dc:creator>
  <cp:lastModifiedBy>akshay jadhav</cp:lastModifiedBy>
  <cp:revision>12</cp:revision>
  <dcterms:created xsi:type="dcterms:W3CDTF">2024-04-30T15:00:49Z</dcterms:created>
  <dcterms:modified xsi:type="dcterms:W3CDTF">2024-05-01T13:39:43Z</dcterms:modified>
</cp:coreProperties>
</file>