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71" r:id="rId3"/>
    <p:sldId id="259" r:id="rId4"/>
    <p:sldId id="260" r:id="rId5"/>
    <p:sldId id="272" r:id="rId6"/>
    <p:sldId id="261" r:id="rId7"/>
    <p:sldId id="258" r:id="rId8"/>
    <p:sldId id="262" r:id="rId9"/>
    <p:sldId id="264" r:id="rId10"/>
    <p:sldId id="265" r:id="rId11"/>
    <p:sldId id="273" r:id="rId12"/>
    <p:sldId id="266" r:id="rId13"/>
    <p:sldId id="267" r:id="rId14"/>
    <p:sldId id="269"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63" d="100"/>
          <a:sy n="63" d="100"/>
        </p:scale>
        <p:origin x="8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F4DA5-E1DD-4BAA-9B34-CEB9FCB64A64}" type="datetimeFigureOut">
              <a:rPr lang="en-IN" smtClean="0"/>
              <a:t>03-02-2024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3ECD34-B77B-4545-A3E8-31711E337811}" type="slidenum">
              <a:rPr lang="en-IN" smtClean="0"/>
              <a:t>‹#›</a:t>
            </a:fld>
            <a:endParaRPr lang="en-IN"/>
          </a:p>
        </p:txBody>
      </p:sp>
    </p:spTree>
    <p:extLst>
      <p:ext uri="{BB962C8B-B14F-4D97-AF65-F5344CB8AC3E}">
        <p14:creationId xmlns:p14="http://schemas.microsoft.com/office/powerpoint/2010/main" val="3992074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3FB765-B01D-41B8-9BF6-FB66B303BC7F}" type="slidenum">
              <a:rPr lang="en-IN" smtClean="0"/>
              <a:t>3</a:t>
            </a:fld>
            <a:endParaRPr lang="en-IN"/>
          </a:p>
        </p:txBody>
      </p:sp>
    </p:spTree>
    <p:extLst>
      <p:ext uri="{BB962C8B-B14F-4D97-AF65-F5344CB8AC3E}">
        <p14:creationId xmlns:p14="http://schemas.microsoft.com/office/powerpoint/2010/main" val="1806381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Arduino Uno: A popular microcontroller board that serves as the brain of the system, responsible for processing RFID data, controlling the solenoid lock, and managing the overall system operation.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RFID Reader: An RFID reader module that communicates with RFID tags and reads the data stored on them. The type of RFID reader used will depend on the frequency and format of the RFID tags being used in the system.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RFID Tags: RFID tags, also known as RFID cards or RFID key fobs, which are attached to objects or carried by users for identification. The type and quantity of RFID tags will depend on the number of authorized users and the specific application requirements.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Solenoid Lock: A solenoid lock or an electric lock that can be controlled by the Arduino to lock or unlock the door. The type of solenoid lock used will depend on the type of door and security requirements.</a:t>
            </a:r>
          </a:p>
          <a:p>
            <a:endParaRPr lang="en-IN" dirty="0"/>
          </a:p>
        </p:txBody>
      </p:sp>
      <p:sp>
        <p:nvSpPr>
          <p:cNvPr id="4" name="Slide Number Placeholder 3"/>
          <p:cNvSpPr>
            <a:spLocks noGrp="1"/>
          </p:cNvSpPr>
          <p:nvPr>
            <p:ph type="sldNum" sz="quarter" idx="5"/>
          </p:nvPr>
        </p:nvSpPr>
        <p:spPr/>
        <p:txBody>
          <a:bodyPr/>
          <a:lstStyle/>
          <a:p>
            <a:fld id="{513FB765-B01D-41B8-9BF6-FB66B303BC7F}" type="slidenum">
              <a:rPr lang="en-IN" smtClean="0"/>
              <a:t>6</a:t>
            </a:fld>
            <a:endParaRPr lang="en-IN"/>
          </a:p>
        </p:txBody>
      </p:sp>
    </p:spTree>
    <p:extLst>
      <p:ext uri="{BB962C8B-B14F-4D97-AF65-F5344CB8AC3E}">
        <p14:creationId xmlns:p14="http://schemas.microsoft.com/office/powerpoint/2010/main" val="275530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1A4F32-71AB-4C4C-97DF-C234D890AD86}"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BAEBF-F41A-4089-966A-EB24C099251B}" type="slidenum">
              <a:rPr lang="en-IN" smtClean="0"/>
              <a:t>‹#›</a:t>
            </a:fld>
            <a:endParaRPr lang="en-IN"/>
          </a:p>
        </p:txBody>
      </p:sp>
    </p:spTree>
    <p:extLst>
      <p:ext uri="{BB962C8B-B14F-4D97-AF65-F5344CB8AC3E}">
        <p14:creationId xmlns:p14="http://schemas.microsoft.com/office/powerpoint/2010/main" val="190986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1A4F32-71AB-4C4C-97DF-C234D890AD86}"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BAEBF-F41A-4089-966A-EB24C099251B}" type="slidenum">
              <a:rPr lang="en-IN" smtClean="0"/>
              <a:t>‹#›</a:t>
            </a:fld>
            <a:endParaRPr lang="en-IN"/>
          </a:p>
        </p:txBody>
      </p:sp>
    </p:spTree>
    <p:extLst>
      <p:ext uri="{BB962C8B-B14F-4D97-AF65-F5344CB8AC3E}">
        <p14:creationId xmlns:p14="http://schemas.microsoft.com/office/powerpoint/2010/main" val="191732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1A4F32-71AB-4C4C-97DF-C234D890AD86}"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BAEBF-F41A-4089-966A-EB24C099251B}" type="slidenum">
              <a:rPr lang="en-IN" smtClean="0"/>
              <a:t>‹#›</a:t>
            </a:fld>
            <a:endParaRPr lang="en-IN"/>
          </a:p>
        </p:txBody>
      </p:sp>
    </p:spTree>
    <p:extLst>
      <p:ext uri="{BB962C8B-B14F-4D97-AF65-F5344CB8AC3E}">
        <p14:creationId xmlns:p14="http://schemas.microsoft.com/office/powerpoint/2010/main" val="3670860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1A4F32-71AB-4C4C-97DF-C234D890AD86}"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BAEBF-F41A-4089-966A-EB24C099251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30261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1A4F32-71AB-4C4C-97DF-C234D890AD86}"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BAEBF-F41A-4089-966A-EB24C099251B}" type="slidenum">
              <a:rPr lang="en-IN" smtClean="0"/>
              <a:t>‹#›</a:t>
            </a:fld>
            <a:endParaRPr lang="en-IN"/>
          </a:p>
        </p:txBody>
      </p:sp>
    </p:spTree>
    <p:extLst>
      <p:ext uri="{BB962C8B-B14F-4D97-AF65-F5344CB8AC3E}">
        <p14:creationId xmlns:p14="http://schemas.microsoft.com/office/powerpoint/2010/main" val="3500999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1A4F32-71AB-4C4C-97DF-C234D890AD86}" type="datetimeFigureOut">
              <a:rPr lang="en-IN" smtClean="0"/>
              <a:t>03-02-2024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BAEBF-F41A-4089-966A-EB24C099251B}" type="slidenum">
              <a:rPr lang="en-IN" smtClean="0"/>
              <a:t>‹#›</a:t>
            </a:fld>
            <a:endParaRPr lang="en-IN"/>
          </a:p>
        </p:txBody>
      </p:sp>
    </p:spTree>
    <p:extLst>
      <p:ext uri="{BB962C8B-B14F-4D97-AF65-F5344CB8AC3E}">
        <p14:creationId xmlns:p14="http://schemas.microsoft.com/office/powerpoint/2010/main" val="2539775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1A4F32-71AB-4C4C-97DF-C234D890AD86}" type="datetimeFigureOut">
              <a:rPr lang="en-IN" smtClean="0"/>
              <a:t>03-02-2024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BAEBF-F41A-4089-966A-EB24C099251B}" type="slidenum">
              <a:rPr lang="en-IN" smtClean="0"/>
              <a:t>‹#›</a:t>
            </a:fld>
            <a:endParaRPr lang="en-IN"/>
          </a:p>
        </p:txBody>
      </p:sp>
    </p:spTree>
    <p:extLst>
      <p:ext uri="{BB962C8B-B14F-4D97-AF65-F5344CB8AC3E}">
        <p14:creationId xmlns:p14="http://schemas.microsoft.com/office/powerpoint/2010/main" val="1012319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1A4F32-71AB-4C4C-97DF-C234D890AD86}"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BAEBF-F41A-4089-966A-EB24C099251B}" type="slidenum">
              <a:rPr lang="en-IN" smtClean="0"/>
              <a:t>‹#›</a:t>
            </a:fld>
            <a:endParaRPr lang="en-IN"/>
          </a:p>
        </p:txBody>
      </p:sp>
    </p:spTree>
    <p:extLst>
      <p:ext uri="{BB962C8B-B14F-4D97-AF65-F5344CB8AC3E}">
        <p14:creationId xmlns:p14="http://schemas.microsoft.com/office/powerpoint/2010/main" val="2371898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1A4F32-71AB-4C4C-97DF-C234D890AD86}"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BAEBF-F41A-4089-966A-EB24C099251B}" type="slidenum">
              <a:rPr lang="en-IN" smtClean="0"/>
              <a:t>‹#›</a:t>
            </a:fld>
            <a:endParaRPr lang="en-IN"/>
          </a:p>
        </p:txBody>
      </p:sp>
    </p:spTree>
    <p:extLst>
      <p:ext uri="{BB962C8B-B14F-4D97-AF65-F5344CB8AC3E}">
        <p14:creationId xmlns:p14="http://schemas.microsoft.com/office/powerpoint/2010/main" val="238947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A1A4F32-71AB-4C4C-97DF-C234D890AD86}"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BAEBF-F41A-4089-966A-EB24C099251B}" type="slidenum">
              <a:rPr lang="en-IN" smtClean="0"/>
              <a:t>‹#›</a:t>
            </a:fld>
            <a:endParaRPr lang="en-IN"/>
          </a:p>
        </p:txBody>
      </p:sp>
    </p:spTree>
    <p:extLst>
      <p:ext uri="{BB962C8B-B14F-4D97-AF65-F5344CB8AC3E}">
        <p14:creationId xmlns:p14="http://schemas.microsoft.com/office/powerpoint/2010/main" val="1478839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1A4F32-71AB-4C4C-97DF-C234D890AD86}"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BAEBF-F41A-4089-966A-EB24C099251B}" type="slidenum">
              <a:rPr lang="en-IN" smtClean="0"/>
              <a:t>‹#›</a:t>
            </a:fld>
            <a:endParaRPr lang="en-IN"/>
          </a:p>
        </p:txBody>
      </p:sp>
    </p:spTree>
    <p:extLst>
      <p:ext uri="{BB962C8B-B14F-4D97-AF65-F5344CB8AC3E}">
        <p14:creationId xmlns:p14="http://schemas.microsoft.com/office/powerpoint/2010/main" val="1414460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1A4F32-71AB-4C4C-97DF-C234D890AD86}"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BAEBF-F41A-4089-966A-EB24C099251B}" type="slidenum">
              <a:rPr lang="en-IN" smtClean="0"/>
              <a:t>‹#›</a:t>
            </a:fld>
            <a:endParaRPr lang="en-IN"/>
          </a:p>
        </p:txBody>
      </p:sp>
    </p:spTree>
    <p:extLst>
      <p:ext uri="{BB962C8B-B14F-4D97-AF65-F5344CB8AC3E}">
        <p14:creationId xmlns:p14="http://schemas.microsoft.com/office/powerpoint/2010/main" val="299946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1A4F32-71AB-4C4C-97DF-C234D890AD86}" type="datetimeFigureOut">
              <a:rPr lang="en-IN" smtClean="0"/>
              <a:t>03-02-2024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CBAEBF-F41A-4089-966A-EB24C099251B}" type="slidenum">
              <a:rPr lang="en-IN" smtClean="0"/>
              <a:t>‹#›</a:t>
            </a:fld>
            <a:endParaRPr lang="en-IN"/>
          </a:p>
        </p:txBody>
      </p:sp>
    </p:spTree>
    <p:extLst>
      <p:ext uri="{BB962C8B-B14F-4D97-AF65-F5344CB8AC3E}">
        <p14:creationId xmlns:p14="http://schemas.microsoft.com/office/powerpoint/2010/main" val="62304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A1A4F32-71AB-4C4C-97DF-C234D890AD86}" type="datetimeFigureOut">
              <a:rPr lang="en-IN" smtClean="0"/>
              <a:t>03-02-2024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8CBAEBF-F41A-4089-966A-EB24C099251B}" type="slidenum">
              <a:rPr lang="en-IN" smtClean="0"/>
              <a:t>‹#›</a:t>
            </a:fld>
            <a:endParaRPr lang="en-IN"/>
          </a:p>
        </p:txBody>
      </p:sp>
    </p:spTree>
    <p:extLst>
      <p:ext uri="{BB962C8B-B14F-4D97-AF65-F5344CB8AC3E}">
        <p14:creationId xmlns:p14="http://schemas.microsoft.com/office/powerpoint/2010/main" val="415032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A1A4F32-71AB-4C4C-97DF-C234D890AD86}" type="datetimeFigureOut">
              <a:rPr lang="en-IN" smtClean="0"/>
              <a:t>03-02-2024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8CBAEBF-F41A-4089-966A-EB24C099251B}" type="slidenum">
              <a:rPr lang="en-IN" smtClean="0"/>
              <a:t>‹#›</a:t>
            </a:fld>
            <a:endParaRPr lang="en-IN"/>
          </a:p>
        </p:txBody>
      </p:sp>
    </p:spTree>
    <p:extLst>
      <p:ext uri="{BB962C8B-B14F-4D97-AF65-F5344CB8AC3E}">
        <p14:creationId xmlns:p14="http://schemas.microsoft.com/office/powerpoint/2010/main" val="37758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A1A4F32-71AB-4C4C-97DF-C234D890AD86}" type="datetimeFigureOut">
              <a:rPr lang="en-IN" smtClean="0"/>
              <a:t>03-02-2024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8CBAEBF-F41A-4089-966A-EB24C099251B}" type="slidenum">
              <a:rPr lang="en-IN" smtClean="0"/>
              <a:t>‹#›</a:t>
            </a:fld>
            <a:endParaRPr lang="en-IN"/>
          </a:p>
        </p:txBody>
      </p:sp>
    </p:spTree>
    <p:extLst>
      <p:ext uri="{BB962C8B-B14F-4D97-AF65-F5344CB8AC3E}">
        <p14:creationId xmlns:p14="http://schemas.microsoft.com/office/powerpoint/2010/main" val="244886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1A4F32-71AB-4C4C-97DF-C234D890AD86}"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BAEBF-F41A-4089-966A-EB24C099251B}" type="slidenum">
              <a:rPr lang="en-IN" smtClean="0"/>
              <a:t>‹#›</a:t>
            </a:fld>
            <a:endParaRPr lang="en-IN"/>
          </a:p>
        </p:txBody>
      </p:sp>
    </p:spTree>
    <p:extLst>
      <p:ext uri="{BB962C8B-B14F-4D97-AF65-F5344CB8AC3E}">
        <p14:creationId xmlns:p14="http://schemas.microsoft.com/office/powerpoint/2010/main" val="119329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A1A4F32-71AB-4C4C-97DF-C234D890AD86}" type="datetimeFigureOut">
              <a:rPr lang="en-IN" smtClean="0"/>
              <a:t>03-02-2024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8CBAEBF-F41A-4089-966A-EB24C099251B}" type="slidenum">
              <a:rPr lang="en-IN" smtClean="0"/>
              <a:t>‹#›</a:t>
            </a:fld>
            <a:endParaRPr lang="en-IN"/>
          </a:p>
        </p:txBody>
      </p:sp>
    </p:spTree>
    <p:extLst>
      <p:ext uri="{BB962C8B-B14F-4D97-AF65-F5344CB8AC3E}">
        <p14:creationId xmlns:p14="http://schemas.microsoft.com/office/powerpoint/2010/main" val="21825223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2.png">
            <a:extLst>
              <a:ext uri="{FF2B5EF4-FFF2-40B4-BE49-F238E27FC236}">
                <a16:creationId xmlns:a16="http://schemas.microsoft.com/office/drawing/2014/main" id="{E8B1B8AB-29F0-A0C8-1A03-44C726F5EE9E}"/>
              </a:ext>
            </a:extLst>
          </p:cNvPr>
          <p:cNvPicPr/>
          <p:nvPr/>
        </p:nvPicPr>
        <p:blipFill>
          <a:blip r:embed="rId2"/>
          <a:srcRect/>
          <a:stretch>
            <a:fillRect/>
          </a:stretch>
        </p:blipFill>
        <p:spPr>
          <a:xfrm>
            <a:off x="5524500" y="153586"/>
            <a:ext cx="1143000" cy="857250"/>
          </a:xfrm>
          <a:prstGeom prst="rect">
            <a:avLst/>
          </a:prstGeom>
          <a:ln/>
        </p:spPr>
      </p:pic>
      <p:pic>
        <p:nvPicPr>
          <p:cNvPr id="11" name="image4.png">
            <a:extLst>
              <a:ext uri="{FF2B5EF4-FFF2-40B4-BE49-F238E27FC236}">
                <a16:creationId xmlns:a16="http://schemas.microsoft.com/office/drawing/2014/main" id="{7A1B89AC-9D2E-EF4A-0F94-603FC7E2A24F}"/>
              </a:ext>
            </a:extLst>
          </p:cNvPr>
          <p:cNvPicPr/>
          <p:nvPr/>
        </p:nvPicPr>
        <p:blipFill>
          <a:blip r:embed="rId3"/>
          <a:srcRect/>
          <a:stretch>
            <a:fillRect/>
          </a:stretch>
        </p:blipFill>
        <p:spPr>
          <a:xfrm>
            <a:off x="5161595" y="3426223"/>
            <a:ext cx="1868805" cy="1214120"/>
          </a:xfrm>
          <a:prstGeom prst="rect">
            <a:avLst/>
          </a:prstGeom>
          <a:ln/>
        </p:spPr>
      </p:pic>
      <p:sp>
        <p:nvSpPr>
          <p:cNvPr id="15" name="TextBox 14">
            <a:extLst>
              <a:ext uri="{FF2B5EF4-FFF2-40B4-BE49-F238E27FC236}">
                <a16:creationId xmlns:a16="http://schemas.microsoft.com/office/drawing/2014/main" id="{80CEDBBF-5FD5-F0D0-AC7B-5A5185C5809C}"/>
              </a:ext>
            </a:extLst>
          </p:cNvPr>
          <p:cNvSpPr txBox="1"/>
          <p:nvPr/>
        </p:nvSpPr>
        <p:spPr>
          <a:xfrm>
            <a:off x="3047999" y="1184222"/>
            <a:ext cx="6096000"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SAVITRIBAI PHULE PUNE UNIVERSITY</a:t>
            </a:r>
          </a:p>
        </p:txBody>
      </p:sp>
      <p:sp>
        <p:nvSpPr>
          <p:cNvPr id="17" name="TextBox 16">
            <a:extLst>
              <a:ext uri="{FF2B5EF4-FFF2-40B4-BE49-F238E27FC236}">
                <a16:creationId xmlns:a16="http://schemas.microsoft.com/office/drawing/2014/main" id="{9732F5E8-F2BA-3990-6D7A-DC6308BF8C09}"/>
              </a:ext>
            </a:extLst>
          </p:cNvPr>
          <p:cNvSpPr txBox="1"/>
          <p:nvPr/>
        </p:nvSpPr>
        <p:spPr>
          <a:xfrm>
            <a:off x="3047998" y="1764229"/>
            <a:ext cx="6096000" cy="1754326"/>
          </a:xfrm>
          <a:prstGeom prst="rect">
            <a:avLst/>
          </a:prstGeom>
          <a:noFill/>
        </p:spPr>
        <p:txBody>
          <a:bodyPr wrap="square">
            <a:spAutoFit/>
          </a:bodyPr>
          <a:lstStyle/>
          <a:p>
            <a:pPr algn="ctr"/>
            <a:r>
              <a:rPr lang="en-US" sz="1800" dirty="0">
                <a:solidFill>
                  <a:schemeClr val="tx1"/>
                </a:solidFill>
                <a:latin typeface="Times New Roman" panose="02020603050405020304" pitchFamily="18" charset="0"/>
                <a:cs typeface="Times New Roman" panose="02020603050405020304" pitchFamily="18" charset="0"/>
              </a:rPr>
              <a:t> Project Presentation on</a:t>
            </a:r>
          </a:p>
          <a:p>
            <a:pPr algn="ctr"/>
            <a:r>
              <a:rPr lang="en-US" dirty="0">
                <a:latin typeface="Times New Roman" panose="02020603050405020304" pitchFamily="18" charset="0"/>
                <a:cs typeface="Times New Roman" panose="02020603050405020304" pitchFamily="18" charset="0"/>
              </a:rPr>
              <a:t>“PIEZOELECTRIC POWER GENERATOR”</a:t>
            </a:r>
            <a:endParaRPr lang="en-US" sz="1800" dirty="0">
              <a:solidFill>
                <a:schemeClr val="tx1"/>
              </a:solidFill>
              <a:latin typeface="Times New Roman" panose="02020603050405020304" pitchFamily="18" charset="0"/>
              <a:cs typeface="Times New Roman" panose="02020603050405020304" pitchFamily="18" charset="0"/>
            </a:endParaRPr>
          </a:p>
          <a:p>
            <a:pPr algn="ctr"/>
            <a:r>
              <a:rPr lang="en-US" sz="1800" dirty="0">
                <a:effectLst/>
                <a:latin typeface="Times New Roman" panose="02020603050405020304" pitchFamily="18" charset="0"/>
                <a:ea typeface="LM Roman 12"/>
                <a:cs typeface="Times New Roman" panose="02020603050405020304" pitchFamily="18" charset="0"/>
              </a:rPr>
              <a:t>SUBMITTED BY</a:t>
            </a:r>
          </a:p>
          <a:p>
            <a:pPr algn="ctr"/>
            <a:endParaRPr lang="en-US" dirty="0">
              <a:latin typeface="Times New Roman" panose="02020603050405020304" pitchFamily="18" charset="0"/>
              <a:ea typeface="LM Roman 10"/>
              <a:cs typeface="Times New Roman" panose="02020603050405020304" pitchFamily="18" charset="0"/>
            </a:endParaRPr>
          </a:p>
          <a:p>
            <a:pPr algn="ctr"/>
            <a:endParaRPr lang="en-IN" sz="1800" dirty="0">
              <a:effectLst/>
              <a:latin typeface="Times New Roman" panose="02020603050405020304" pitchFamily="18" charset="0"/>
              <a:ea typeface="LM Roman 10"/>
              <a:cs typeface="Times New Roman" panose="02020603050405020304" pitchFamily="18" charset="0"/>
            </a:endParaRPr>
          </a:p>
          <a:p>
            <a:endParaRPr lang="en-IN" dirty="0"/>
          </a:p>
        </p:txBody>
      </p:sp>
      <p:sp>
        <p:nvSpPr>
          <p:cNvPr id="19" name="TextBox 18">
            <a:extLst>
              <a:ext uri="{FF2B5EF4-FFF2-40B4-BE49-F238E27FC236}">
                <a16:creationId xmlns:a16="http://schemas.microsoft.com/office/drawing/2014/main" id="{D4DAD3E7-7251-699E-9BBB-AA246B9C1303}"/>
              </a:ext>
            </a:extLst>
          </p:cNvPr>
          <p:cNvSpPr txBox="1"/>
          <p:nvPr/>
        </p:nvSpPr>
        <p:spPr>
          <a:xfrm>
            <a:off x="3047999" y="2502893"/>
            <a:ext cx="6096000" cy="923330"/>
          </a:xfrm>
          <a:prstGeom prst="rect">
            <a:avLst/>
          </a:prstGeom>
          <a:noFill/>
        </p:spPr>
        <p:txBody>
          <a:bodyPr wrap="square">
            <a:spAutoFit/>
          </a:bodyPr>
          <a:lstStyle/>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Akshay kadam			72158775F</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p>
        </p:txBody>
      </p:sp>
      <p:sp>
        <p:nvSpPr>
          <p:cNvPr id="21" name="TextBox 20">
            <a:extLst>
              <a:ext uri="{FF2B5EF4-FFF2-40B4-BE49-F238E27FC236}">
                <a16:creationId xmlns:a16="http://schemas.microsoft.com/office/drawing/2014/main" id="{00A39A90-CADB-B901-AD84-A01F57EBC9F4}"/>
              </a:ext>
            </a:extLst>
          </p:cNvPr>
          <p:cNvSpPr txBox="1"/>
          <p:nvPr/>
        </p:nvSpPr>
        <p:spPr>
          <a:xfrm>
            <a:off x="3047999" y="4734068"/>
            <a:ext cx="6096000" cy="2410916"/>
          </a:xfrm>
          <a:prstGeom prst="rect">
            <a:avLst/>
          </a:prstGeom>
          <a:noFill/>
        </p:spPr>
        <p:txBody>
          <a:bodyPr wrap="square">
            <a:spAutoFit/>
          </a:bodyPr>
          <a:lstStyle/>
          <a:p>
            <a:pPr marL="90170" indent="-389255" algn="ctr">
              <a:lnSpc>
                <a:spcPct val="150000"/>
              </a:lnSpc>
              <a:spcBef>
                <a:spcPts val="765"/>
              </a:spcBef>
              <a:spcAft>
                <a:spcPts val="0"/>
              </a:spcAft>
              <a:tabLst>
                <a:tab pos="180340" algn="l"/>
              </a:tabLst>
            </a:pPr>
            <a:r>
              <a:rPr lang="en-US" sz="1800" b="1" dirty="0">
                <a:effectLst/>
                <a:latin typeface="Times New Roman" panose="02020603050405020304" pitchFamily="18" charset="0"/>
                <a:ea typeface="LM Roman 12"/>
                <a:cs typeface="Times New Roman" panose="02020603050405020304" pitchFamily="18" charset="0"/>
              </a:rPr>
              <a:t>DEPARTMENT OF ELECTRONICS AND TELECOMMUNICATION</a:t>
            </a:r>
            <a:endParaRPr lang="en-IN" sz="1800" b="1" dirty="0">
              <a:effectLst/>
              <a:latin typeface="Times New Roman" panose="02020603050405020304" pitchFamily="18" charset="0"/>
              <a:ea typeface="LM Roman 12"/>
              <a:cs typeface="Times New Roman" panose="02020603050405020304" pitchFamily="18" charset="0"/>
            </a:endParaRPr>
          </a:p>
          <a:p>
            <a:pPr marL="90170" indent="-389255" algn="ctr">
              <a:lnSpc>
                <a:spcPct val="150000"/>
              </a:lnSpc>
              <a:spcBef>
                <a:spcPts val="765"/>
              </a:spcBef>
              <a:spcAft>
                <a:spcPts val="0"/>
              </a:spcAft>
              <a:tabLst>
                <a:tab pos="180340" algn="l"/>
              </a:tabLst>
            </a:pPr>
            <a:r>
              <a:rPr lang="en-US" sz="1800" b="1" dirty="0">
                <a:effectLst/>
                <a:latin typeface="Times New Roman" panose="02020603050405020304" pitchFamily="18" charset="0"/>
                <a:ea typeface="LM Roman 12"/>
                <a:cs typeface="Times New Roman" panose="02020603050405020304" pitchFamily="18" charset="0"/>
              </a:rPr>
              <a:t> NBN SINHGAD TECHNICAL INSTITUTES CAMPUS </a:t>
            </a:r>
            <a:endParaRPr lang="en-IN" sz="1800" b="1" dirty="0">
              <a:effectLst/>
              <a:latin typeface="Times New Roman" panose="02020603050405020304" pitchFamily="18" charset="0"/>
              <a:ea typeface="LM Roman 12"/>
              <a:cs typeface="Times New Roman" panose="02020603050405020304" pitchFamily="18" charset="0"/>
            </a:endParaRPr>
          </a:p>
          <a:p>
            <a:pPr marL="90170" algn="ctr">
              <a:lnSpc>
                <a:spcPct val="150000"/>
              </a:lnSpc>
              <a:tabLst>
                <a:tab pos="180340" algn="l"/>
              </a:tabLst>
            </a:pPr>
            <a:r>
              <a:rPr lang="en-US" sz="1800" b="1" dirty="0">
                <a:effectLst/>
                <a:latin typeface="Times New Roman" panose="02020603050405020304" pitchFamily="18" charset="0"/>
                <a:ea typeface="LM Roman 12"/>
                <a:cs typeface="Times New Roman" panose="02020603050405020304" pitchFamily="18" charset="0"/>
              </a:rPr>
              <a:t>10/1, AMBEGAON (BK), PUNE-411041</a:t>
            </a:r>
            <a:endParaRPr lang="en-IN" sz="1800" dirty="0">
              <a:effectLst/>
              <a:latin typeface="Times New Roman" panose="02020603050405020304" pitchFamily="18" charset="0"/>
              <a:ea typeface="LM Roman 10"/>
              <a:cs typeface="Times New Roman" panose="02020603050405020304" pitchFamily="18" charset="0"/>
            </a:endParaRPr>
          </a:p>
          <a:p>
            <a:pPr marL="342900" lvl="0" indent="-342900" algn="ctr">
              <a:buFont typeface="+mj-lt"/>
              <a:buAutoNum type="alphaUcPeriod"/>
            </a:pPr>
            <a:r>
              <a:rPr lang="en-US" sz="1800" b="1" dirty="0">
                <a:effectLst/>
                <a:latin typeface="Times New Roman" panose="02020603050405020304" pitchFamily="18" charset="0"/>
                <a:ea typeface="LM Roman 12"/>
                <a:cs typeface="Times New Roman" panose="02020603050405020304" pitchFamily="18" charset="0"/>
              </a:rPr>
              <a:t>Y.  2022</a:t>
            </a:r>
            <a:r>
              <a:rPr lang="en-US" sz="1800" i="1" dirty="0">
                <a:effectLst/>
                <a:latin typeface="Times New Roman" panose="02020603050405020304" pitchFamily="18" charset="0"/>
                <a:ea typeface="Arial" panose="020B0604020202020204" pitchFamily="34" charset="0"/>
                <a:cs typeface="Times New Roman" panose="02020603050405020304" pitchFamily="18" charset="0"/>
              </a:rPr>
              <a:t>−</a:t>
            </a:r>
            <a:r>
              <a:rPr lang="en-US" sz="1800" b="1" dirty="0">
                <a:effectLst/>
                <a:latin typeface="Times New Roman" panose="02020603050405020304" pitchFamily="18" charset="0"/>
                <a:ea typeface="LM Roman 12"/>
                <a:cs typeface="Times New Roman" panose="02020603050405020304" pitchFamily="18" charset="0"/>
              </a:rPr>
              <a:t>2023</a:t>
            </a:r>
            <a:endParaRPr lang="en-IN" sz="1800" dirty="0">
              <a:effectLst/>
              <a:latin typeface="Times New Roman" panose="02020603050405020304" pitchFamily="18" charset="0"/>
              <a:ea typeface="LM Roman 1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9579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5F305D-3F7B-EE7E-952B-D50AB5D4B050}"/>
              </a:ext>
            </a:extLst>
          </p:cNvPr>
          <p:cNvSpPr txBox="1"/>
          <p:nvPr/>
        </p:nvSpPr>
        <p:spPr>
          <a:xfrm>
            <a:off x="735979" y="450231"/>
            <a:ext cx="9958041"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  BLOCK DIAGRAM</a:t>
            </a:r>
          </a:p>
        </p:txBody>
      </p:sp>
      <p:pic>
        <p:nvPicPr>
          <p:cNvPr id="3" name="Picture 2">
            <a:extLst>
              <a:ext uri="{FF2B5EF4-FFF2-40B4-BE49-F238E27FC236}">
                <a16:creationId xmlns:a16="http://schemas.microsoft.com/office/drawing/2014/main" id="{29DDC759-7B4B-1FCF-BCE7-0589F3B081CC}"/>
              </a:ext>
            </a:extLst>
          </p:cNvPr>
          <p:cNvPicPr>
            <a:picLocks noChangeAspect="1"/>
          </p:cNvPicPr>
          <p:nvPr/>
        </p:nvPicPr>
        <p:blipFill rotWithShape="1">
          <a:blip r:embed="rId2">
            <a:extLst>
              <a:ext uri="{28A0092B-C50C-407E-A947-70E740481C1C}">
                <a14:useLocalDpi xmlns:a14="http://schemas.microsoft.com/office/drawing/2010/main" val="0"/>
              </a:ext>
            </a:extLst>
          </a:blip>
          <a:srcRect r="987" b="8378"/>
          <a:stretch/>
        </p:blipFill>
        <p:spPr>
          <a:xfrm>
            <a:off x="1363670" y="1373663"/>
            <a:ext cx="8948730" cy="4110673"/>
          </a:xfrm>
          <a:prstGeom prst="rect">
            <a:avLst/>
          </a:prstGeom>
        </p:spPr>
      </p:pic>
    </p:spTree>
    <p:extLst>
      <p:ext uri="{BB962C8B-B14F-4D97-AF65-F5344CB8AC3E}">
        <p14:creationId xmlns:p14="http://schemas.microsoft.com/office/powerpoint/2010/main" val="131511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C8851-6DD5-B5BD-AF5C-B068C464B195}"/>
              </a:ext>
            </a:extLst>
          </p:cNvPr>
          <p:cNvSpPr>
            <a:spLocks noGrp="1"/>
          </p:cNvSpPr>
          <p:nvPr>
            <p:ph type="title"/>
          </p:nvPr>
        </p:nvSpPr>
        <p:spPr>
          <a:xfrm rot="10800000" flipV="1">
            <a:off x="2434272" y="324520"/>
            <a:ext cx="6547169" cy="1214718"/>
          </a:xfrm>
        </p:spPr>
        <p:txBody>
          <a:bodyPr/>
          <a:lstStyle/>
          <a:p>
            <a:r>
              <a:rPr lang="en-IN" dirty="0"/>
              <a:t>FEASIBILITY OF PROJECT</a:t>
            </a:r>
          </a:p>
        </p:txBody>
      </p:sp>
      <p:sp>
        <p:nvSpPr>
          <p:cNvPr id="3" name="Content Placeholder 2">
            <a:extLst>
              <a:ext uri="{FF2B5EF4-FFF2-40B4-BE49-F238E27FC236}">
                <a16:creationId xmlns:a16="http://schemas.microsoft.com/office/drawing/2014/main" id="{ACFADBF2-821A-27FB-75E6-3FF2F68E2588}"/>
              </a:ext>
            </a:extLst>
          </p:cNvPr>
          <p:cNvSpPr>
            <a:spLocks noGrp="1"/>
          </p:cNvSpPr>
          <p:nvPr>
            <p:ph idx="1"/>
          </p:nvPr>
        </p:nvSpPr>
        <p:spPr>
          <a:xfrm>
            <a:off x="666432" y="1539238"/>
            <a:ext cx="9403742" cy="5430521"/>
          </a:xfrm>
        </p:spPr>
        <p:txBody>
          <a:bodyPr>
            <a:normAutofit/>
          </a:bodyPr>
          <a:lstStyle/>
          <a:p>
            <a:r>
              <a:rPr lang="en-US" dirty="0"/>
              <a:t>Once the scope has been identified, it is reasonable to ask: “Can we build </a:t>
            </a:r>
          </a:p>
          <a:p>
            <a:r>
              <a:rPr lang="en-US" dirty="0"/>
              <a:t>system to meet this scope? Is the system practical?” The project feasibility </a:t>
            </a:r>
          </a:p>
          <a:p>
            <a:r>
              <a:rPr lang="en-US" dirty="0"/>
              <a:t>is the focuses on whether the system is useful to the </a:t>
            </a:r>
            <a:r>
              <a:rPr lang="en-US" dirty="0" err="1"/>
              <a:t>organisation</a:t>
            </a:r>
            <a:r>
              <a:rPr lang="en-US" dirty="0"/>
              <a:t>. It </a:t>
            </a:r>
          </a:p>
          <a:p>
            <a:r>
              <a:rPr lang="en-US" dirty="0"/>
              <a:t>provides an overview of the study requirement or opportunity and </a:t>
            </a:r>
          </a:p>
          <a:p>
            <a:r>
              <a:rPr lang="en-US" dirty="0"/>
              <a:t>determine if practical solution exist before full lifecycle resource are </a:t>
            </a:r>
          </a:p>
          <a:p>
            <a:r>
              <a:rPr lang="en-US" dirty="0"/>
              <a:t>committed. The main objective of feasibility study is to test technical, </a:t>
            </a:r>
          </a:p>
          <a:p>
            <a:r>
              <a:rPr lang="en-US" dirty="0"/>
              <a:t>economic, legal, operational, scheduling feasibility (TELOS) of the </a:t>
            </a:r>
          </a:p>
          <a:p>
            <a:r>
              <a:rPr lang="en-US" dirty="0"/>
              <a:t>system under development</a:t>
            </a:r>
            <a:endParaRPr lang="en-IN" dirty="0"/>
          </a:p>
        </p:txBody>
      </p:sp>
    </p:spTree>
    <p:extLst>
      <p:ext uri="{BB962C8B-B14F-4D97-AF65-F5344CB8AC3E}">
        <p14:creationId xmlns:p14="http://schemas.microsoft.com/office/powerpoint/2010/main" val="2470963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0395C-790A-96CF-260D-9E0DBFCBECC8}"/>
              </a:ext>
            </a:extLst>
          </p:cNvPr>
          <p:cNvSpPr txBox="1"/>
          <p:nvPr/>
        </p:nvSpPr>
        <p:spPr>
          <a:xfrm>
            <a:off x="-163286" y="606927"/>
            <a:ext cx="12192000"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DESCRIPTION</a:t>
            </a:r>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8CC115C-F051-8940-1A8A-E04ADA4ABB04}"/>
              </a:ext>
            </a:extLst>
          </p:cNvPr>
          <p:cNvSpPr txBox="1"/>
          <p:nvPr/>
        </p:nvSpPr>
        <p:spPr>
          <a:xfrm>
            <a:off x="965200" y="1868438"/>
            <a:ext cx="9489439" cy="3970318"/>
          </a:xfrm>
          <a:prstGeom prst="rect">
            <a:avLst/>
          </a:prstGeom>
          <a:noFill/>
        </p:spPr>
        <p:txBody>
          <a:bodyPr wrap="square">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process is simple for generating electricity from a piezoelectric crystal that is fairly simple. To turn mechanical energy into electrical energy (the direct piezoelectric effect), metal plates are used to squeeze the crystal. The pressure disturbs the atomic structure and creates an electrical charge which is collected by the plates. More pressure means more electrical power.</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piezoelectric material is placed under mechanical stress, a shifting of the positive and negative charge centers in the material takes place, which then results in an external electrical field. When reversed, an outer electrical field either stretches or compresses the piezoelectric </a:t>
            </a:r>
            <a:r>
              <a:rPr lang="en-US" dirty="0" err="1">
                <a:latin typeface="Times New Roman" panose="02020603050405020304" pitchFamily="18" charset="0"/>
                <a:cs typeface="Times New Roman" panose="02020603050405020304" pitchFamily="18" charset="0"/>
              </a:rPr>
              <a:t>material.The</a:t>
            </a:r>
            <a:r>
              <a:rPr lang="en-US" dirty="0">
                <a:latin typeface="Times New Roman" panose="02020603050405020304" pitchFamily="18" charset="0"/>
                <a:cs typeface="Times New Roman" panose="02020603050405020304" pitchFamily="18" charset="0"/>
              </a:rPr>
              <a:t> piezoelectric effect is very useful within many applications that involve the production and detection of sound, generation of high voltages, electronic frequency generation, microbalances, and ultra fine focusing of optical assemblies. It is also the basis of a number of scientific instrumental techniques with atomic resolution, such as scanning probe microscopes (STM, AFM,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The piezoelectric effect also has its use in more mundane applications as well, such as acting as the ignition source for cigarette lighters</a:t>
            </a:r>
          </a:p>
        </p:txBody>
      </p:sp>
    </p:spTree>
    <p:extLst>
      <p:ext uri="{BB962C8B-B14F-4D97-AF65-F5344CB8AC3E}">
        <p14:creationId xmlns:p14="http://schemas.microsoft.com/office/powerpoint/2010/main" val="4219863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0395C-790A-96CF-260D-9E0DBFCBECC8}"/>
              </a:ext>
            </a:extLst>
          </p:cNvPr>
          <p:cNvSpPr txBox="1"/>
          <p:nvPr/>
        </p:nvSpPr>
        <p:spPr>
          <a:xfrm>
            <a:off x="-163286" y="606927"/>
            <a:ext cx="12192000"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FUTURE SCOPE</a:t>
            </a:r>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8CC115C-F051-8940-1A8A-E04ADA4ABB04}"/>
              </a:ext>
            </a:extLst>
          </p:cNvPr>
          <p:cNvSpPr txBox="1"/>
          <p:nvPr/>
        </p:nvSpPr>
        <p:spPr>
          <a:xfrm>
            <a:off x="902391" y="2184390"/>
            <a:ext cx="8514986" cy="646331"/>
          </a:xfrm>
          <a:prstGeom prst="rect">
            <a:avLst/>
          </a:prstGeom>
          <a:noFill/>
        </p:spPr>
        <p:txBody>
          <a:bodyPr wrap="square">
            <a:spAutoFit/>
          </a:bodyPr>
          <a:lstStyle/>
          <a:p>
            <a:r>
              <a:rPr lang="en-US" dirty="0"/>
              <a:t>        </a:t>
            </a:r>
          </a:p>
          <a:p>
            <a:r>
              <a:rPr lang="en-US" dirty="0"/>
              <a:t>       </a:t>
            </a:r>
          </a:p>
        </p:txBody>
      </p:sp>
      <p:sp>
        <p:nvSpPr>
          <p:cNvPr id="4" name="TextBox 3">
            <a:extLst>
              <a:ext uri="{FF2B5EF4-FFF2-40B4-BE49-F238E27FC236}">
                <a16:creationId xmlns:a16="http://schemas.microsoft.com/office/drawing/2014/main" id="{FC36AFEE-41E8-642B-483F-0606E619F212}"/>
              </a:ext>
            </a:extLst>
          </p:cNvPr>
          <p:cNvSpPr txBox="1"/>
          <p:nvPr/>
        </p:nvSpPr>
        <p:spPr>
          <a:xfrm>
            <a:off x="1687712" y="1546096"/>
            <a:ext cx="8323868" cy="2585323"/>
          </a:xfrm>
          <a:prstGeom prst="rect">
            <a:avLst/>
          </a:prstGeom>
          <a:noFill/>
        </p:spPr>
        <p:txBody>
          <a:bodyPr wrap="square">
            <a:spAutoFit/>
          </a:bodyPr>
          <a:lstStyle/>
          <a:p>
            <a:pPr marR="0" lvl="0" algn="just">
              <a:spcBef>
                <a:spcPts val="0"/>
              </a:spcBef>
              <a:spcAft>
                <a:spcPts val="0"/>
              </a:spcAft>
              <a:buSzPts val="1200"/>
              <a:tabLst>
                <a:tab pos="685800" algn="l"/>
              </a:tabLst>
            </a:pPr>
            <a:endParaRPr lang="en-IN" sz="1800" spc="50" dirty="0">
              <a:effectLst/>
              <a:latin typeface="Times New Roman" panose="02020603050405020304" pitchFamily="18" charset="0"/>
              <a:ea typeface="Times New Roman" panose="02020603050405020304" pitchFamily="18" charset="0"/>
            </a:endParaRPr>
          </a:p>
          <a:p>
            <a:pPr marL="285750" marR="0" lvl="0" indent="-285750" algn="just">
              <a:spcBef>
                <a:spcPts val="0"/>
              </a:spcBef>
              <a:spcAft>
                <a:spcPts val="0"/>
              </a:spcAft>
              <a:buSzPts val="1200"/>
              <a:buFont typeface="Arial" panose="020B0604020202020204" pitchFamily="34" charset="0"/>
              <a:buChar char="•"/>
              <a:tabLst>
                <a:tab pos="685800" algn="l"/>
              </a:tabLst>
            </a:pPr>
            <a:r>
              <a:rPr lang="en-US" spc="50" dirty="0">
                <a:effectLst/>
                <a:latin typeface="Times New Roman" panose="02020603050405020304" pitchFamily="18" charset="0"/>
                <a:ea typeface="Tahoma" panose="020B0604030504040204" pitchFamily="34" charset="0"/>
                <a:cs typeface="Times New Roman" panose="02020603050405020304" pitchFamily="18" charset="0"/>
              </a:rPr>
              <a:t>In the future, they will be able to detect more than just vibration and pressure. As technology evolves, piezoelectric sensors will be able to detect more than just vibration and pressure.</a:t>
            </a:r>
          </a:p>
          <a:p>
            <a:pPr marR="0" lvl="0" algn="just">
              <a:spcBef>
                <a:spcPts val="0"/>
              </a:spcBef>
              <a:spcAft>
                <a:spcPts val="0"/>
              </a:spcAft>
              <a:buSzPts val="1200"/>
              <a:tabLst>
                <a:tab pos="685800" algn="l"/>
              </a:tabLst>
            </a:pPr>
            <a:endParaRPr lang="en-US" spc="50" dirty="0">
              <a:effectLst/>
              <a:latin typeface="Times New Roman" panose="02020603050405020304" pitchFamily="18" charset="0"/>
              <a:ea typeface="Tahoma" panose="020B0604030504040204" pitchFamily="34" charset="0"/>
              <a:cs typeface="Times New Roman" panose="02020603050405020304" pitchFamily="18" charset="0"/>
            </a:endParaRPr>
          </a:p>
          <a:p>
            <a:pPr marL="285750" marR="0" lvl="0" indent="-285750" algn="just">
              <a:spcBef>
                <a:spcPts val="0"/>
              </a:spcBef>
              <a:spcAft>
                <a:spcPts val="0"/>
              </a:spcAft>
              <a:buSzPts val="1200"/>
              <a:buFont typeface="Arial" panose="020B0604020202020204" pitchFamily="34" charset="0"/>
              <a:buChar char="•"/>
              <a:tabLst>
                <a:tab pos="685800" algn="l"/>
              </a:tabLst>
            </a:pPr>
            <a:r>
              <a:rPr lang="en-US" spc="50" dirty="0">
                <a:effectLst/>
                <a:latin typeface="Times New Roman" panose="02020603050405020304" pitchFamily="18" charset="0"/>
                <a:ea typeface="Tahoma" panose="020B0604030504040204" pitchFamily="34" charset="0"/>
                <a:cs typeface="Times New Roman" panose="02020603050405020304" pitchFamily="18" charset="0"/>
              </a:rPr>
              <a:t> They will be able to detect environmental factors such as temperature, humidity, and light</a:t>
            </a:r>
          </a:p>
          <a:p>
            <a:pPr marR="0" lvl="0" algn="just">
              <a:spcBef>
                <a:spcPts val="0"/>
              </a:spcBef>
              <a:spcAft>
                <a:spcPts val="0"/>
              </a:spcAft>
              <a:buSzPts val="1200"/>
              <a:tabLst>
                <a:tab pos="685800" algn="l"/>
              </a:tabLst>
            </a:pPr>
            <a:endParaRPr lang="en-IN" spc="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SzPts val="1200"/>
              <a:buFont typeface="Times New Roman" panose="02020603050405020304" pitchFamily="18" charset="0"/>
              <a:buChar char="•"/>
              <a:tabLst>
                <a:tab pos="685800" algn="l"/>
              </a:tabLst>
            </a:pPr>
            <a:r>
              <a:rPr lang="en-IN" sz="1800" spc="50" dirty="0">
                <a:effectLst/>
                <a:latin typeface="Times New Roman" panose="02020603050405020304" pitchFamily="18" charset="0"/>
                <a:ea typeface="Times New Roman" panose="02020603050405020304" pitchFamily="18" charset="0"/>
              </a:rPr>
              <a:t>We can improve the product design to be more precise and efficient.</a:t>
            </a:r>
            <a:endParaRPr lang="en-IN" sz="1400" spc="5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2627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4B8983-5C19-B999-AA7D-6C86A84B46E4}"/>
              </a:ext>
            </a:extLst>
          </p:cNvPr>
          <p:cNvSpPr txBox="1"/>
          <p:nvPr/>
        </p:nvSpPr>
        <p:spPr>
          <a:xfrm>
            <a:off x="2808514" y="841481"/>
            <a:ext cx="60960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CEC5CF16-568A-DA53-905D-2D3822E9F284}"/>
              </a:ext>
            </a:extLst>
          </p:cNvPr>
          <p:cNvSpPr txBox="1"/>
          <p:nvPr/>
        </p:nvSpPr>
        <p:spPr>
          <a:xfrm>
            <a:off x="609600" y="1605953"/>
            <a:ext cx="9952001" cy="4678204"/>
          </a:xfrm>
          <a:prstGeom prst="rect">
            <a:avLst/>
          </a:prstGeom>
          <a:noFill/>
        </p:spPr>
        <p:txBody>
          <a:bodyPr wrap="square">
            <a:spAutoFit/>
          </a:bodyPr>
          <a:lstStyle/>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Piezoelectricity is a revolutionary source for “</a:t>
            </a:r>
            <a:r>
              <a:rPr lang="en-US" sz="2000" u="sng" dirty="0">
                <a:latin typeface="Times New Roman" panose="02020603050405020304" pitchFamily="18" charset="0"/>
                <a:cs typeface="Times New Roman" panose="02020603050405020304" pitchFamily="18" charset="0"/>
              </a:rPr>
              <a:t>GREEN ENERGY</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Convert the ambient vibration energy surrounding them into the </a:t>
            </a:r>
            <a:r>
              <a:rPr lang="en-US" sz="2000" u="sng" dirty="0">
                <a:latin typeface="Times New Roman" panose="02020603050405020304" pitchFamily="18" charset="0"/>
                <a:cs typeface="Times New Roman" panose="02020603050405020304" pitchFamily="18" charset="0"/>
              </a:rPr>
              <a:t>"ELECTRICAL ENERGY</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This is an excellent alternative to reach the increase the demand of electricity</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technology is tested in "CALIFORNIA" and "ISRAEL" and approved successfully.• We concluded that it should be implemented in "INDIA" also to accelerate the development.</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efficiently converted energy helps us to reduce the scarcity of electric energy across the                  globe. The purpose of converting mechanical energy to electricity is to reduce the power usage from alternatives sources like solar and inverter.</a:t>
            </a:r>
          </a:p>
          <a:p>
            <a:pPr marL="285750" indent="-285750" algn="l">
              <a:buFont typeface="Wingdings" panose="05000000000000000000" pitchFamily="2" charset="2"/>
              <a:buChar char="Ø"/>
            </a:pPr>
            <a:endParaRPr lang="en-US" b="0" i="0" dirty="0">
              <a:solidFill>
                <a:srgbClr val="D1D5D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708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7AAD63-1257-63BE-A6B7-D9ABA4D23199}"/>
              </a:ext>
            </a:extLst>
          </p:cNvPr>
          <p:cNvSpPr txBox="1"/>
          <p:nvPr/>
        </p:nvSpPr>
        <p:spPr>
          <a:xfrm>
            <a:off x="4015819" y="3228945"/>
            <a:ext cx="3921550"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Thank You</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161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F4897-049F-0D17-A28F-C92282324EA9}"/>
              </a:ext>
            </a:extLst>
          </p:cNvPr>
          <p:cNvSpPr>
            <a:spLocks noGrp="1"/>
          </p:cNvSpPr>
          <p:nvPr>
            <p:ph type="title"/>
          </p:nvPr>
        </p:nvSpPr>
        <p:spPr/>
        <p:txBody>
          <a:bodyPr/>
          <a:lstStyle/>
          <a:p>
            <a:pPr algn="ctr"/>
            <a:r>
              <a:rPr lang="en-US" sz="4000" dirty="0">
                <a:latin typeface="Times New Roman" panose="02020603050405020304" pitchFamily="18" charset="0"/>
                <a:cs typeface="Times New Roman" panose="02020603050405020304" pitchFamily="18" charset="0"/>
              </a:rPr>
              <a:t>CONTENT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0CAC28-F221-DEF7-3F50-F6D212BE81D7}"/>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HARDWARE REQUIRED</a:t>
            </a:r>
          </a:p>
          <a:p>
            <a:r>
              <a:rPr lang="en-US" dirty="0">
                <a:latin typeface="Times New Roman" panose="02020603050405020304" pitchFamily="18" charset="0"/>
                <a:cs typeface="Times New Roman" panose="02020603050405020304" pitchFamily="18" charset="0"/>
              </a:rPr>
              <a:t>SOFTWARE REQUIRED</a:t>
            </a:r>
          </a:p>
          <a:p>
            <a:r>
              <a:rPr lang="en-US" dirty="0">
                <a:latin typeface="Times New Roman" panose="02020603050405020304" pitchFamily="18" charset="0"/>
                <a:cs typeface="Times New Roman" panose="02020603050405020304" pitchFamily="18" charset="0"/>
              </a:rPr>
              <a:t>BLOCK DIAGRAM</a:t>
            </a:r>
          </a:p>
          <a:p>
            <a:r>
              <a:rPr lang="en-US" dirty="0">
                <a:latin typeface="Times New Roman" panose="02020603050405020304" pitchFamily="18" charset="0"/>
                <a:cs typeface="Times New Roman" panose="02020603050405020304" pitchFamily="18" charset="0"/>
              </a:rPr>
              <a:t>FLOWCHART</a:t>
            </a:r>
          </a:p>
          <a:p>
            <a:r>
              <a:rPr lang="en-US" dirty="0">
                <a:latin typeface="Times New Roman" panose="02020603050405020304" pitchFamily="18" charset="0"/>
                <a:cs typeface="Times New Roman" panose="02020603050405020304" pitchFamily="18" charset="0"/>
              </a:rPr>
              <a:t>DESCRIPTION</a:t>
            </a:r>
          </a:p>
          <a:p>
            <a:r>
              <a:rPr lang="en-US" dirty="0">
                <a:latin typeface="Times New Roman" panose="02020603050405020304" pitchFamily="18" charset="0"/>
                <a:cs typeface="Times New Roman" panose="02020603050405020304" pitchFamily="18" charset="0"/>
              </a:rPr>
              <a:t>FUTURE SCOPE</a:t>
            </a:r>
          </a:p>
          <a:p>
            <a:r>
              <a:rPr lang="en-US" dirty="0">
                <a:latin typeface="Times New Roman" panose="02020603050405020304" pitchFamily="18" charset="0"/>
                <a:cs typeface="Times New Roman" panose="02020603050405020304" pitchFamily="18" charset="0"/>
              </a:rPr>
              <a:t>CONCLUSION</a:t>
            </a:r>
          </a:p>
          <a:p>
            <a:endParaRPr lang="en-US" dirty="0"/>
          </a:p>
          <a:p>
            <a:endParaRPr lang="en-IN" dirty="0"/>
          </a:p>
        </p:txBody>
      </p:sp>
    </p:spTree>
    <p:extLst>
      <p:ext uri="{BB962C8B-B14F-4D97-AF65-F5344CB8AC3E}">
        <p14:creationId xmlns:p14="http://schemas.microsoft.com/office/powerpoint/2010/main" val="961729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B9291EC-5BB3-9E6F-56F7-82FBBFA7DB4B}"/>
              </a:ext>
            </a:extLst>
          </p:cNvPr>
          <p:cNvSpPr txBox="1"/>
          <p:nvPr/>
        </p:nvSpPr>
        <p:spPr>
          <a:xfrm>
            <a:off x="1815825" y="1619062"/>
            <a:ext cx="8347587" cy="4801314"/>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Now a days, electricity has become a need of every single human, demand of electricity increasing day by day.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new generation needs lots of electrical power for their different operations. There are various ways to generate electricity.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Piezoelectricity was discovered by Curie brothers in 1880. It is the generation of electric field from applied pressure.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observed in crystalline materials with no inversion symmetry.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materials exhibiting the direct piezoelectric also exhibit the reverse piezoelectric effect (the internal generation of a mechanical strain resulting from an applied electrical field). </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usually ambient vibration and transform it into electrical energy that can be used to power other devices.</a:t>
            </a:r>
          </a:p>
        </p:txBody>
      </p:sp>
      <p:sp>
        <p:nvSpPr>
          <p:cNvPr id="11" name="TextBox 10">
            <a:extLst>
              <a:ext uri="{FF2B5EF4-FFF2-40B4-BE49-F238E27FC236}">
                <a16:creationId xmlns:a16="http://schemas.microsoft.com/office/drawing/2014/main" id="{E0D247BA-D963-63B6-16AD-BE1057F87FCB}"/>
              </a:ext>
            </a:extLst>
          </p:cNvPr>
          <p:cNvSpPr txBox="1"/>
          <p:nvPr/>
        </p:nvSpPr>
        <p:spPr>
          <a:xfrm>
            <a:off x="2931459" y="437624"/>
            <a:ext cx="60960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721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42EC0-EC82-F4FC-F288-2FDE24211005}"/>
              </a:ext>
            </a:extLst>
          </p:cNvPr>
          <p:cNvSpPr txBox="1"/>
          <p:nvPr/>
        </p:nvSpPr>
        <p:spPr>
          <a:xfrm>
            <a:off x="2710543" y="566057"/>
            <a:ext cx="6096000" cy="707886"/>
          </a:xfrm>
          <a:prstGeom prst="rect">
            <a:avLst/>
          </a:prstGeom>
          <a:noFill/>
        </p:spPr>
        <p:txBody>
          <a:bodyPr wrap="square">
            <a:spAutoFit/>
          </a:bodyPr>
          <a:lstStyle/>
          <a:p>
            <a:pPr algn="ctr"/>
            <a:r>
              <a:rPr lang="en-US" sz="4000" dirty="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38C39D3-ABCF-D469-E4DB-7665E08F0947}"/>
              </a:ext>
            </a:extLst>
          </p:cNvPr>
          <p:cNvSpPr txBox="1"/>
          <p:nvPr/>
        </p:nvSpPr>
        <p:spPr>
          <a:xfrm>
            <a:off x="1932214" y="1601060"/>
            <a:ext cx="7652658" cy="1015663"/>
          </a:xfrm>
          <a:prstGeom prst="rect">
            <a:avLst/>
          </a:prstGeom>
          <a:noFill/>
        </p:spPr>
        <p:txBody>
          <a:bodyPr wrap="square">
            <a:spAutoFit/>
          </a:bodyPr>
          <a:lstStyle/>
          <a:p>
            <a:r>
              <a:rPr lang="en-US" sz="2000" dirty="0">
                <a:latin typeface="Times New Roman" panose="02020603050405020304" pitchFamily="18" charset="0"/>
              </a:rPr>
              <a:t>The problem at hand is to improve the performance and address the limitations of </a:t>
            </a:r>
            <a:r>
              <a:rPr lang="en-US" sz="2000" dirty="0" err="1">
                <a:latin typeface="Times New Roman" panose="02020603050405020304" pitchFamily="18" charset="0"/>
              </a:rPr>
              <a:t>piezoelecteic</a:t>
            </a:r>
            <a:r>
              <a:rPr lang="en-US" sz="2000" dirty="0">
                <a:latin typeface="Times New Roman" panose="02020603050405020304" pitchFamily="18" charset="0"/>
              </a:rPr>
              <a:t> generation system for efficient energy harvesting.</a:t>
            </a:r>
            <a:endParaRPr lang="en-IN" sz="2000" dirty="0"/>
          </a:p>
        </p:txBody>
      </p:sp>
    </p:spTree>
    <p:extLst>
      <p:ext uri="{BB962C8B-B14F-4D97-AF65-F5344CB8AC3E}">
        <p14:creationId xmlns:p14="http://schemas.microsoft.com/office/powerpoint/2010/main" val="1209652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53DC-04B6-07A0-7E1D-96131C12AE8A}"/>
              </a:ext>
            </a:extLst>
          </p:cNvPr>
          <p:cNvSpPr>
            <a:spLocks noGrp="1"/>
          </p:cNvSpPr>
          <p:nvPr>
            <p:ph type="title"/>
          </p:nvPr>
        </p:nvSpPr>
        <p:spPr/>
        <p:txBody>
          <a:bodyPr/>
          <a:lstStyle/>
          <a:p>
            <a:pPr algn="ctr"/>
            <a:r>
              <a:rPr lang="en-US" sz="4000" dirty="0">
                <a:latin typeface="Times New Roman" panose="02020603050405020304" pitchFamily="18" charset="0"/>
                <a:cs typeface="Times New Roman" panose="02020603050405020304" pitchFamily="18" charset="0"/>
              </a:rPr>
              <a:t>OBJECTIVE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C68874-0499-AD72-B576-94AD42E16224}"/>
              </a:ext>
            </a:extLst>
          </p:cNvPr>
          <p:cNvSpPr>
            <a:spLocks noGrp="1"/>
          </p:cNvSpPr>
          <p:nvPr>
            <p:ph idx="1"/>
          </p:nvPr>
        </p:nvSpPr>
        <p:spPr/>
        <p:txBody>
          <a:bodyPr/>
          <a:lstStyle/>
          <a:p>
            <a:r>
              <a:rPr lang="en-US" sz="1800" spc="50" dirty="0">
                <a:effectLst/>
                <a:latin typeface="Times New Roman" panose="02020603050405020304" pitchFamily="18" charset="0"/>
                <a:ea typeface="Times New Roman" panose="02020603050405020304" pitchFamily="18" charset="0"/>
              </a:rPr>
              <a:t>Harvesting clean energy from a renewable source of energy like the </a:t>
            </a:r>
            <a:r>
              <a:rPr lang="en-US" sz="1800" spc="50" dirty="0">
                <a:latin typeface="Times New Roman" panose="02020603050405020304" pitchFamily="18" charset="0"/>
                <a:ea typeface="Times New Roman" panose="02020603050405020304" pitchFamily="18" charset="0"/>
              </a:rPr>
              <a:t>vibrations in </a:t>
            </a:r>
            <a:r>
              <a:rPr lang="en-US" sz="1800" spc="50" dirty="0" err="1">
                <a:latin typeface="Times New Roman" panose="02020603050405020304" pitchFamily="18" charset="0"/>
                <a:ea typeface="Times New Roman" panose="02020603050405020304" pitchFamily="18" charset="0"/>
              </a:rPr>
              <a:t>sourrounding</a:t>
            </a:r>
            <a:r>
              <a:rPr lang="en-US" sz="1800" spc="50" dirty="0">
                <a:latin typeface="Times New Roman" panose="02020603050405020304" pitchFamily="18" charset="0"/>
                <a:ea typeface="Times New Roman" panose="02020603050405020304" pitchFamily="18" charset="0"/>
              </a:rPr>
              <a:t> created by every moving object</a:t>
            </a:r>
            <a:r>
              <a:rPr lang="en-US" sz="1800" spc="50" dirty="0">
                <a:effectLst/>
                <a:latin typeface="Times New Roman" panose="02020603050405020304" pitchFamily="18" charset="0"/>
                <a:ea typeface="Times New Roman" panose="02020603050405020304" pitchFamily="18" charset="0"/>
              </a:rPr>
              <a:t> has been the belief of the researcher.</a:t>
            </a:r>
          </a:p>
          <a:p>
            <a:r>
              <a:rPr lang="en-US" sz="1800" dirty="0">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tudy presents the effectiveness of mechanical energy as it is used to generate another form of energy (electricity).</a:t>
            </a:r>
            <a:endParaRPr lang="en-IN" sz="1800" spc="50" dirty="0">
              <a:effectLst/>
              <a:latin typeface="Times New Roman" panose="02020603050405020304" pitchFamily="18" charset="0"/>
              <a:ea typeface="Times New Roman" panose="02020603050405020304" pitchFamily="18" charset="0"/>
            </a:endParaRPr>
          </a:p>
          <a:p>
            <a:r>
              <a:rPr lang="en-US" sz="1800" spc="50" dirty="0">
                <a:effectLst/>
                <a:latin typeface="Times New Roman" panose="02020603050405020304" pitchFamily="18" charset="0"/>
                <a:ea typeface="Times New Roman" panose="02020603050405020304" pitchFamily="18" charset="0"/>
              </a:rPr>
              <a:t>Anywhere it can be implemented </a:t>
            </a:r>
            <a:r>
              <a:rPr lang="en-US" sz="1800" spc="50" dirty="0">
                <a:latin typeface="Times New Roman" panose="02020603050405020304" pitchFamily="18" charset="0"/>
                <a:ea typeface="Times New Roman" panose="02020603050405020304" pitchFamily="18" charset="0"/>
              </a:rPr>
              <a:t>as it </a:t>
            </a:r>
            <a:r>
              <a:rPr lang="en-US" sz="1800" spc="50" dirty="0" err="1">
                <a:latin typeface="Times New Roman" panose="02020603050405020304" pitchFamily="18" charset="0"/>
                <a:ea typeface="Times New Roman" panose="02020603050405020304" pitchFamily="18" charset="0"/>
              </a:rPr>
              <a:t>require’s</a:t>
            </a:r>
            <a:r>
              <a:rPr lang="en-US" sz="1800" spc="50" dirty="0">
                <a:latin typeface="Times New Roman" panose="02020603050405020304" pitchFamily="18" charset="0"/>
                <a:ea typeface="Times New Roman" panose="02020603050405020304" pitchFamily="18" charset="0"/>
              </a:rPr>
              <a:t> vibration mostly in crowdy area’s it is effective </a:t>
            </a:r>
            <a:endParaRPr lang="en-IN" sz="1800" spc="50" dirty="0">
              <a:effectLst/>
              <a:latin typeface="Times New Roman" panose="02020603050405020304" pitchFamily="18" charset="0"/>
              <a:ea typeface="Times New Roman" panose="02020603050405020304" pitchFamily="18" charset="0"/>
            </a:endParaRPr>
          </a:p>
          <a:p>
            <a:r>
              <a:rPr lang="en-US" sz="1800" spc="50" dirty="0">
                <a:effectLst/>
                <a:latin typeface="Times New Roman" panose="02020603050405020304" pitchFamily="18" charset="0"/>
                <a:ea typeface="Times New Roman" panose="02020603050405020304" pitchFamily="18" charset="0"/>
              </a:rPr>
              <a:t>It would be able to operate effectively in unknown environment.</a:t>
            </a:r>
            <a:endParaRPr lang="en-IN" sz="1800" spc="5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928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3E4BB4-DD49-8354-6B5B-81AD36BFD6BD}"/>
              </a:ext>
            </a:extLst>
          </p:cNvPr>
          <p:cNvSpPr txBox="1"/>
          <p:nvPr/>
        </p:nvSpPr>
        <p:spPr>
          <a:xfrm>
            <a:off x="2492477" y="336443"/>
            <a:ext cx="7207045"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HARDWARE REQUIRED</a:t>
            </a:r>
            <a:endParaRPr lang="en-IN"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A1ECCBA-F425-28AF-8623-6971C41998FE}"/>
              </a:ext>
            </a:extLst>
          </p:cNvPr>
          <p:cNvSpPr txBox="1"/>
          <p:nvPr/>
        </p:nvSpPr>
        <p:spPr>
          <a:xfrm>
            <a:off x="3565577" y="1439796"/>
            <a:ext cx="6830964" cy="646331"/>
          </a:xfrm>
          <a:prstGeom prst="rect">
            <a:avLst/>
          </a:prstGeom>
          <a:noFill/>
        </p:spPr>
        <p:txBody>
          <a:bodyPr wrap="square">
            <a:spAutoFit/>
          </a:bodyPr>
          <a:lstStyle/>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BA654BF-D70F-B59A-3A05-D8D018D67006}"/>
              </a:ext>
            </a:extLst>
          </p:cNvPr>
          <p:cNvSpPr txBox="1"/>
          <p:nvPr/>
        </p:nvSpPr>
        <p:spPr>
          <a:xfrm>
            <a:off x="10226249" y="2522382"/>
            <a:ext cx="8423789" cy="369332"/>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64475FB-940B-8A70-1E72-7A6521371F3D}"/>
              </a:ext>
            </a:extLst>
          </p:cNvPr>
          <p:cNvSpPr txBox="1"/>
          <p:nvPr/>
        </p:nvSpPr>
        <p:spPr>
          <a:xfrm>
            <a:off x="272971" y="1359770"/>
            <a:ext cx="7644394" cy="4801314"/>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Piezo Electric Crystal</a:t>
            </a:r>
            <a:r>
              <a:rPr lang="en-US" dirty="0"/>
              <a:t>:</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Piezoelectric crystals are capable of the piezoelectric effect, which is the </a:t>
            </a:r>
          </a:p>
          <a:p>
            <a:r>
              <a:rPr lang="en-US" sz="1800" dirty="0">
                <a:effectLst/>
                <a:latin typeface="Times New Roman" panose="02020603050405020304" pitchFamily="18" charset="0"/>
                <a:ea typeface="Times New Roman" panose="02020603050405020304" pitchFamily="18" charset="0"/>
              </a:rPr>
              <a:t>ability of a material to generate an electric charge when subjected to </a:t>
            </a:r>
          </a:p>
          <a:p>
            <a:r>
              <a:rPr lang="en-US" sz="1800" dirty="0">
                <a:effectLst/>
                <a:latin typeface="Times New Roman" panose="02020603050405020304" pitchFamily="18" charset="0"/>
                <a:ea typeface="Times New Roman" panose="02020603050405020304" pitchFamily="18" charset="0"/>
              </a:rPr>
              <a:t>pressure. There are both natural and synthetic materials with this </a:t>
            </a:r>
          </a:p>
          <a:p>
            <a:r>
              <a:rPr lang="en-US" sz="1800" dirty="0">
                <a:effectLst/>
                <a:latin typeface="Times New Roman" panose="02020603050405020304" pitchFamily="18" charset="0"/>
                <a:ea typeface="Times New Roman" panose="02020603050405020304" pitchFamily="18" charset="0"/>
              </a:rPr>
              <a:t>potential.</a:t>
            </a:r>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 </a:t>
            </a:r>
            <a:r>
              <a:rPr lang="en-US" dirty="0">
                <a:latin typeface="Times New Roman" panose="02020603050405020304" pitchFamily="18" charset="0"/>
                <a:cs typeface="Times New Roman" panose="02020603050405020304" pitchFamily="18" charset="0"/>
              </a:rPr>
              <a:t>Battery (3v </a:t>
            </a:r>
            <a:r>
              <a:rPr lang="en-US" dirty="0" err="1">
                <a:latin typeface="Times New Roman" panose="02020603050405020304" pitchFamily="18" charset="0"/>
                <a:cs typeface="Times New Roman" panose="02020603050405020304" pitchFamily="18" charset="0"/>
              </a:rPr>
              <a:t>rechargable</a:t>
            </a:r>
            <a:r>
              <a:rPr lang="en-US" dirty="0">
                <a:latin typeface="Times New Roman" panose="02020603050405020304" pitchFamily="18" charset="0"/>
                <a:cs typeface="Times New Roman" panose="02020603050405020304" pitchFamily="18" charset="0"/>
              </a:rPr>
              <a:t> battery)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rechargeable battery, storage battery, or secondary cell (formally a type of energy accumulator), is a type of electrical battery which can be charged, discharged into a load, and recharged many times</a:t>
            </a:r>
          </a:p>
          <a:p>
            <a:endParaRPr lang="en-US" dirty="0"/>
          </a:p>
          <a:p>
            <a:endParaRPr lang="en-US" dirty="0"/>
          </a:p>
        </p:txBody>
      </p:sp>
      <p:pic>
        <p:nvPicPr>
          <p:cNvPr id="11" name="Picture 10">
            <a:extLst>
              <a:ext uri="{FF2B5EF4-FFF2-40B4-BE49-F238E27FC236}">
                <a16:creationId xmlns:a16="http://schemas.microsoft.com/office/drawing/2014/main" id="{31C570F0-15EF-9276-32C5-0202F44258F5}"/>
              </a:ext>
            </a:extLst>
          </p:cNvPr>
          <p:cNvPicPr>
            <a:picLocks noChangeAspect="1"/>
          </p:cNvPicPr>
          <p:nvPr/>
        </p:nvPicPr>
        <p:blipFill>
          <a:blip r:embed="rId3"/>
          <a:stretch>
            <a:fillRect/>
          </a:stretch>
        </p:blipFill>
        <p:spPr>
          <a:xfrm>
            <a:off x="7728203" y="2891531"/>
            <a:ext cx="3090672" cy="1706696"/>
          </a:xfrm>
          <a:prstGeom prst="rect">
            <a:avLst/>
          </a:prstGeom>
        </p:spPr>
      </p:pic>
      <p:pic>
        <p:nvPicPr>
          <p:cNvPr id="9" name="Picture 8">
            <a:extLst>
              <a:ext uri="{FF2B5EF4-FFF2-40B4-BE49-F238E27FC236}">
                <a16:creationId xmlns:a16="http://schemas.microsoft.com/office/drawing/2014/main" id="{8FB575EB-AD05-F1C5-3A89-AEE5C9AC73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8203" y="1153382"/>
            <a:ext cx="2857500" cy="1695450"/>
          </a:xfrm>
          <a:prstGeom prst="rect">
            <a:avLst/>
          </a:prstGeom>
        </p:spPr>
      </p:pic>
      <p:pic>
        <p:nvPicPr>
          <p:cNvPr id="6" name="Picture 5">
            <a:extLst>
              <a:ext uri="{FF2B5EF4-FFF2-40B4-BE49-F238E27FC236}">
                <a16:creationId xmlns:a16="http://schemas.microsoft.com/office/drawing/2014/main" id="{A16AC07B-3FAB-3755-A2B2-7F2D79EBD9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8403318" y="4435078"/>
            <a:ext cx="1929605" cy="2720150"/>
          </a:xfrm>
          <a:prstGeom prst="rect">
            <a:avLst/>
          </a:prstGeom>
        </p:spPr>
      </p:pic>
    </p:spTree>
    <p:extLst>
      <p:ext uri="{BB962C8B-B14F-4D97-AF65-F5344CB8AC3E}">
        <p14:creationId xmlns:p14="http://schemas.microsoft.com/office/powerpoint/2010/main" val="359259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484B8-935B-4445-63E0-948101084C93}"/>
              </a:ext>
            </a:extLst>
          </p:cNvPr>
          <p:cNvSpPr txBox="1"/>
          <p:nvPr/>
        </p:nvSpPr>
        <p:spPr>
          <a:xfrm>
            <a:off x="241904" y="394692"/>
            <a:ext cx="7611811" cy="6463308"/>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Potentiometer:</a:t>
            </a:r>
          </a:p>
          <a:p>
            <a:r>
              <a:rPr lang="en-US" dirty="0">
                <a:latin typeface="Times New Roman" panose="02020603050405020304" pitchFamily="18" charset="0"/>
                <a:cs typeface="Times New Roman" panose="02020603050405020304" pitchFamily="18" charset="0"/>
              </a:rPr>
              <a:t> The potentiometer is an instrument used to measure the unknown voltage by comparing it with the known voltage. It can be used to determine the emf and internal resistance of the given cell and also used to compare the emf of different cells. The comparative method is used by the potentiometer</a:t>
            </a:r>
          </a:p>
          <a:p>
            <a:endParaRPr lang="en-US" dirty="0"/>
          </a:p>
          <a:p>
            <a:endParaRPr lang="en-US" dirty="0"/>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LED:</a:t>
            </a:r>
          </a:p>
          <a:p>
            <a:r>
              <a:rPr lang="en-US" sz="1800" dirty="0">
                <a:effectLst/>
                <a:latin typeface="Times New Roman" panose="02020603050405020304" pitchFamily="18" charset="0"/>
                <a:ea typeface="Times New Roman" panose="02020603050405020304" pitchFamily="18" charset="0"/>
              </a:rPr>
              <a:t>A light-emitting diode (LED) is a semiconductor light source that emits light when current flows through it. Electrons in the semiconductor recombine with electron holes, releasing energy in the form of photons.</a:t>
            </a:r>
            <a:endParaRPr lang="en-IN" sz="1800" dirty="0">
              <a:effectLst/>
              <a:latin typeface="Times New Roman" panose="02020603050405020304" pitchFamily="18" charset="0"/>
              <a:ea typeface="Times New Roman" panose="02020603050405020304" pitchFamily="18" charset="0"/>
            </a:endParaRPr>
          </a:p>
          <a:p>
            <a:endParaRPr lang="en-US" dirty="0"/>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Capacitor</a:t>
            </a:r>
          </a:p>
          <a:p>
            <a:r>
              <a:rPr lang="en-US" dirty="0">
                <a:latin typeface="Times New Roman" panose="02020603050405020304" pitchFamily="18" charset="0"/>
                <a:cs typeface="Times New Roman" panose="02020603050405020304" pitchFamily="18" charset="0"/>
              </a:rPr>
              <a:t>A capacitor is a two-terminal electrical device that can store energy in the form of an electric charge. It consists of two electrical conductors that are separated by a distance. The space between the conductors may be filled by vacuum or with an insulating material known as a dielectric.</a:t>
            </a: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CC74C7ED-FE9C-A10B-7029-9F6DDD4E9484}"/>
              </a:ext>
            </a:extLst>
          </p:cNvPr>
          <p:cNvPicPr>
            <a:picLocks noChangeAspect="1"/>
          </p:cNvPicPr>
          <p:nvPr/>
        </p:nvPicPr>
        <p:blipFill rotWithShape="1">
          <a:blip r:embed="rId2"/>
          <a:srcRect l="36827" t="37581" r="39508" b="33583"/>
          <a:stretch/>
        </p:blipFill>
        <p:spPr bwMode="auto">
          <a:xfrm>
            <a:off x="8218898" y="2897257"/>
            <a:ext cx="3253945" cy="1840469"/>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610F4C33-7D10-25E3-8495-731209D20614}"/>
              </a:ext>
            </a:extLst>
          </p:cNvPr>
          <p:cNvPicPr>
            <a:picLocks noChangeAspect="1"/>
          </p:cNvPicPr>
          <p:nvPr/>
        </p:nvPicPr>
        <p:blipFill>
          <a:blip r:embed="rId3"/>
          <a:stretch>
            <a:fillRect/>
          </a:stretch>
        </p:blipFill>
        <p:spPr>
          <a:xfrm>
            <a:off x="8218898" y="194922"/>
            <a:ext cx="2224985" cy="2254917"/>
          </a:xfrm>
          <a:prstGeom prst="rect">
            <a:avLst/>
          </a:prstGeom>
        </p:spPr>
      </p:pic>
      <p:pic>
        <p:nvPicPr>
          <p:cNvPr id="6" name="Picture 5">
            <a:extLst>
              <a:ext uri="{FF2B5EF4-FFF2-40B4-BE49-F238E27FC236}">
                <a16:creationId xmlns:a16="http://schemas.microsoft.com/office/drawing/2014/main" id="{A3261197-7B28-DCEA-09A7-969C3C910C3F}"/>
              </a:ext>
            </a:extLst>
          </p:cNvPr>
          <p:cNvPicPr>
            <a:picLocks noChangeAspect="1"/>
          </p:cNvPicPr>
          <p:nvPr/>
        </p:nvPicPr>
        <p:blipFill>
          <a:blip r:embed="rId4"/>
          <a:stretch>
            <a:fillRect/>
          </a:stretch>
        </p:blipFill>
        <p:spPr>
          <a:xfrm>
            <a:off x="8301728" y="4926091"/>
            <a:ext cx="3253945" cy="1840469"/>
          </a:xfrm>
          <a:prstGeom prst="rect">
            <a:avLst/>
          </a:prstGeom>
        </p:spPr>
      </p:pic>
    </p:spTree>
    <p:extLst>
      <p:ext uri="{BB962C8B-B14F-4D97-AF65-F5344CB8AC3E}">
        <p14:creationId xmlns:p14="http://schemas.microsoft.com/office/powerpoint/2010/main" val="305420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B2EDA4-949A-974E-C256-BA94710C0424}"/>
              </a:ext>
            </a:extLst>
          </p:cNvPr>
          <p:cNvSpPr txBox="1"/>
          <p:nvPr/>
        </p:nvSpPr>
        <p:spPr>
          <a:xfrm>
            <a:off x="267745" y="295836"/>
            <a:ext cx="7639459" cy="5078313"/>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Diode</a:t>
            </a:r>
          </a:p>
          <a:p>
            <a:pPr marL="285750" indent="-285750">
              <a:buFont typeface="Arial" panose="020B0604020202020204" pitchFamily="34" charset="0"/>
              <a:buChar char="•"/>
            </a:pPr>
            <a:r>
              <a:rPr lang="en-US" b="0" i="0" dirty="0">
                <a:solidFill>
                  <a:srgbClr val="E8EAED"/>
                </a:solidFill>
                <a:effectLst/>
                <a:latin typeface="Times New Roman" panose="02020603050405020304" pitchFamily="18" charset="0"/>
                <a:cs typeface="Times New Roman" panose="02020603050405020304" pitchFamily="18" charset="0"/>
              </a:rPr>
              <a:t>A diode is </a:t>
            </a:r>
            <a:r>
              <a:rPr lang="en-US" b="0" i="0" dirty="0">
                <a:solidFill>
                  <a:srgbClr val="E2EEFF"/>
                </a:solidFill>
                <a:effectLst/>
                <a:latin typeface="Times New Roman" panose="02020603050405020304" pitchFamily="18" charset="0"/>
                <a:cs typeface="Times New Roman" panose="02020603050405020304" pitchFamily="18" charset="0"/>
              </a:rPr>
              <a:t>a semiconductor device that essentially acts as a one-way switch for current</a:t>
            </a:r>
            <a:r>
              <a:rPr lang="en-US" b="0" i="0" dirty="0">
                <a:solidFill>
                  <a:srgbClr val="E8EAED"/>
                </a:solidFill>
                <a:effectLst/>
                <a:latin typeface="Times New Roman" panose="02020603050405020304" pitchFamily="18" charset="0"/>
                <a:cs typeface="Times New Roman" panose="02020603050405020304" pitchFamily="18" charset="0"/>
              </a:rPr>
              <a:t>. It allows current to flow easily in one direction, but severely restricts current from flowing in the opposite direction.</a:t>
            </a:r>
          </a:p>
          <a:p>
            <a:pPr marL="285750" indent="-285750">
              <a:buFont typeface="Arial" panose="020B0604020202020204" pitchFamily="34" charset="0"/>
              <a:buChar char="•"/>
            </a:pPr>
            <a:endParaRPr lang="en-US" dirty="0">
              <a:solidFill>
                <a:srgbClr val="E8EAED"/>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Resistor</a:t>
            </a:r>
          </a:p>
          <a:p>
            <a:pPr marL="285750" indent="-285750">
              <a:buFont typeface="Arial" panose="020B0604020202020204" pitchFamily="34" charset="0"/>
              <a:buChar char="•"/>
            </a:pPr>
            <a:r>
              <a:rPr lang="en-US" b="0" i="0" dirty="0">
                <a:solidFill>
                  <a:srgbClr val="E8EAED"/>
                </a:solidFill>
                <a:effectLst/>
                <a:latin typeface="Times New Roman" panose="02020603050405020304" pitchFamily="18" charset="0"/>
                <a:cs typeface="Times New Roman" panose="02020603050405020304" pitchFamily="18" charset="0"/>
              </a:rPr>
              <a:t>s. </a:t>
            </a:r>
            <a:r>
              <a:rPr lang="en-US" b="0" i="0" dirty="0">
                <a:solidFill>
                  <a:srgbClr val="E2EEFF"/>
                </a:solidFill>
                <a:effectLst/>
                <a:latin typeface="Times New Roman" panose="02020603050405020304" pitchFamily="18" charset="0"/>
                <a:cs typeface="Times New Roman" panose="02020603050405020304" pitchFamily="18" charset="0"/>
              </a:rPr>
              <a:t>A passive electrical component with two terminals that are used for either limiting or regulating the flow of electric current in electrical circuits</a:t>
            </a:r>
            <a:r>
              <a:rPr lang="en-US" b="0" i="0" dirty="0">
                <a:solidFill>
                  <a:srgbClr val="E8EAED"/>
                </a:solidFill>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Battery (3v </a:t>
            </a:r>
            <a:r>
              <a:rPr lang="en-US" dirty="0" err="1">
                <a:latin typeface="Times New Roman" panose="02020603050405020304" pitchFamily="18" charset="0"/>
                <a:cs typeface="Times New Roman" panose="02020603050405020304" pitchFamily="18" charset="0"/>
              </a:rPr>
              <a:t>rechargable</a:t>
            </a:r>
            <a:r>
              <a:rPr lang="en-US" dirty="0">
                <a:latin typeface="Times New Roman" panose="02020603050405020304" pitchFamily="18" charset="0"/>
                <a:cs typeface="Times New Roman" panose="02020603050405020304" pitchFamily="18" charset="0"/>
              </a:rPr>
              <a:t> battery)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rechargeable battery, storage battery, or secondary cell (formally a type of energy accumulator), is a type of electrical battery which can be charged, discharged into a load, and recharged many times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CC1F0BF1-C706-653F-D8C2-5FEB238A7673}"/>
              </a:ext>
            </a:extLst>
          </p:cNvPr>
          <p:cNvPicPr>
            <a:picLocks noChangeAspect="1"/>
          </p:cNvPicPr>
          <p:nvPr/>
        </p:nvPicPr>
        <p:blipFill>
          <a:blip r:embed="rId2"/>
          <a:stretch>
            <a:fillRect/>
          </a:stretch>
        </p:blipFill>
        <p:spPr>
          <a:xfrm>
            <a:off x="8890000" y="1103412"/>
            <a:ext cx="2472503" cy="1528028"/>
          </a:xfrm>
          <a:prstGeom prst="rect">
            <a:avLst/>
          </a:prstGeom>
        </p:spPr>
      </p:pic>
      <p:pic>
        <p:nvPicPr>
          <p:cNvPr id="6" name="Picture 5">
            <a:extLst>
              <a:ext uri="{FF2B5EF4-FFF2-40B4-BE49-F238E27FC236}">
                <a16:creationId xmlns:a16="http://schemas.microsoft.com/office/drawing/2014/main" id="{B5E26B72-30F0-81C0-4D55-D6F2D240670E}"/>
              </a:ext>
            </a:extLst>
          </p:cNvPr>
          <p:cNvPicPr>
            <a:picLocks noChangeAspect="1"/>
          </p:cNvPicPr>
          <p:nvPr/>
        </p:nvPicPr>
        <p:blipFill>
          <a:blip r:embed="rId3"/>
          <a:stretch>
            <a:fillRect/>
          </a:stretch>
        </p:blipFill>
        <p:spPr>
          <a:xfrm>
            <a:off x="8696961" y="2722829"/>
            <a:ext cx="2950456" cy="1777734"/>
          </a:xfrm>
          <a:prstGeom prst="rect">
            <a:avLst/>
          </a:prstGeom>
        </p:spPr>
      </p:pic>
      <p:pic>
        <p:nvPicPr>
          <p:cNvPr id="9" name="Picture 8">
            <a:extLst>
              <a:ext uri="{FF2B5EF4-FFF2-40B4-BE49-F238E27FC236}">
                <a16:creationId xmlns:a16="http://schemas.microsoft.com/office/drawing/2014/main" id="{A5D7199D-83B6-AD6E-48DE-6E9136468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8729568" y="4152941"/>
            <a:ext cx="2143124" cy="3021146"/>
          </a:xfrm>
          <a:prstGeom prst="rect">
            <a:avLst/>
          </a:prstGeom>
        </p:spPr>
      </p:pic>
    </p:spTree>
    <p:extLst>
      <p:ext uri="{BB962C8B-B14F-4D97-AF65-F5344CB8AC3E}">
        <p14:creationId xmlns:p14="http://schemas.microsoft.com/office/powerpoint/2010/main" val="44962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2E014-B231-6199-02E8-C7332C8FFC6A}"/>
              </a:ext>
            </a:extLst>
          </p:cNvPr>
          <p:cNvSpPr txBox="1"/>
          <p:nvPr/>
        </p:nvSpPr>
        <p:spPr>
          <a:xfrm>
            <a:off x="2549715" y="487072"/>
            <a:ext cx="6548284"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SOFTWARE REQUIRED</a:t>
            </a:r>
            <a:endParaRPr lang="en-IN"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06DD7A-785D-298F-D346-CC9595517023}"/>
              </a:ext>
            </a:extLst>
          </p:cNvPr>
          <p:cNvSpPr txBox="1"/>
          <p:nvPr/>
        </p:nvSpPr>
        <p:spPr>
          <a:xfrm>
            <a:off x="478972" y="1292615"/>
            <a:ext cx="7467599" cy="3139321"/>
          </a:xfrm>
          <a:prstGeom prst="rect">
            <a:avLst/>
          </a:prstGeom>
          <a:noFill/>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0" i="0" dirty="0">
                <a:solidFill>
                  <a:srgbClr val="BDC1C6"/>
                </a:solidFill>
                <a:effectLst/>
                <a:latin typeface="Times New Roman" panose="02020603050405020304" pitchFamily="18" charset="0"/>
                <a:cs typeface="Times New Roman" panose="02020603050405020304" pitchFamily="18" charset="0"/>
              </a:rPr>
              <a:t>The Proteus Design Suite is a proprietary software tool suite used primarily for </a:t>
            </a:r>
            <a:r>
              <a:rPr lang="en-US" b="0" i="0" dirty="0">
                <a:solidFill>
                  <a:srgbClr val="E2EEFF"/>
                </a:solidFill>
                <a:effectLst/>
                <a:latin typeface="Times New Roman" panose="02020603050405020304" pitchFamily="18" charset="0"/>
                <a:cs typeface="Times New Roman" panose="02020603050405020304" pitchFamily="18" charset="0"/>
              </a:rPr>
              <a:t>electronic design automation</a:t>
            </a:r>
            <a:r>
              <a:rPr lang="en-US" b="0" i="0" dirty="0">
                <a:solidFill>
                  <a:srgbClr val="BDC1C6"/>
                </a:solidFill>
                <a:effectLst/>
                <a:latin typeface="Times New Roman" panose="02020603050405020304" pitchFamily="18" charset="0"/>
                <a:cs typeface="Times New Roman" panose="02020603050405020304" pitchFamily="18" charset="0"/>
              </a:rPr>
              <a:t>. The software is used mainly by electronic design engineers and technicians to create schematics and electronic prints for manufacturing printed circuit boards.</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p>
          <a:p>
            <a:pPr algn="just"/>
            <a:endParaRPr lang="en-US" dirty="0"/>
          </a:p>
          <a:p>
            <a:endParaRPr lang="en-US" dirty="0"/>
          </a:p>
          <a:p>
            <a:endParaRPr lang="en-US" dirty="0"/>
          </a:p>
        </p:txBody>
      </p:sp>
      <p:pic>
        <p:nvPicPr>
          <p:cNvPr id="2" name="Picture 1">
            <a:extLst>
              <a:ext uri="{FF2B5EF4-FFF2-40B4-BE49-F238E27FC236}">
                <a16:creationId xmlns:a16="http://schemas.microsoft.com/office/drawing/2014/main" id="{47740E79-CA96-8076-F268-21B81D176296}"/>
              </a:ext>
            </a:extLst>
          </p:cNvPr>
          <p:cNvPicPr>
            <a:picLocks noChangeAspect="1"/>
          </p:cNvPicPr>
          <p:nvPr/>
        </p:nvPicPr>
        <p:blipFill>
          <a:blip r:embed="rId2"/>
          <a:stretch>
            <a:fillRect/>
          </a:stretch>
        </p:blipFill>
        <p:spPr>
          <a:xfrm>
            <a:off x="5201920" y="3032246"/>
            <a:ext cx="6878320" cy="3423433"/>
          </a:xfrm>
          <a:prstGeom prst="rect">
            <a:avLst/>
          </a:prstGeom>
        </p:spPr>
      </p:pic>
    </p:spTree>
    <p:extLst>
      <p:ext uri="{BB962C8B-B14F-4D97-AF65-F5344CB8AC3E}">
        <p14:creationId xmlns:p14="http://schemas.microsoft.com/office/powerpoint/2010/main" val="67134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789</TotalTime>
  <Words>1321</Words>
  <Application>Microsoft Office PowerPoint</Application>
  <PresentationFormat>Widescreen</PresentationFormat>
  <Paragraphs>131</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Times New Roman</vt:lpstr>
      <vt:lpstr>Wingdings</vt:lpstr>
      <vt:lpstr>Wingdings 3</vt:lpstr>
      <vt:lpstr>Ion</vt:lpstr>
      <vt:lpstr>PowerPoint Presentation</vt:lpstr>
      <vt:lpstr>CONTENT</vt:lpstr>
      <vt:lpstr>PowerPoint Presentation</vt:lpstr>
      <vt:lpstr>PowerPoint Presentation</vt:lpstr>
      <vt:lpstr>OBJECTIVE</vt:lpstr>
      <vt:lpstr>PowerPoint Presentation</vt:lpstr>
      <vt:lpstr>PowerPoint Presentation</vt:lpstr>
      <vt:lpstr>PowerPoint Presentation</vt:lpstr>
      <vt:lpstr>PowerPoint Presentation</vt:lpstr>
      <vt:lpstr>PowerPoint Presentation</vt:lpstr>
      <vt:lpstr>FEASIBILITY OF PROJECT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dc:creator>
  <cp:lastModifiedBy>AKSHAY KADAM</cp:lastModifiedBy>
  <cp:revision>20</cp:revision>
  <dcterms:created xsi:type="dcterms:W3CDTF">2023-04-26T06:17:27Z</dcterms:created>
  <dcterms:modified xsi:type="dcterms:W3CDTF">2024-02-03T03:39:22Z</dcterms:modified>
</cp:coreProperties>
</file>