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491" r:id="rId4"/>
    <p:sldId id="258" r:id="rId5"/>
    <p:sldId id="492" r:id="rId6"/>
    <p:sldId id="259" r:id="rId7"/>
    <p:sldId id="260" r:id="rId8"/>
    <p:sldId id="269" r:id="rId9"/>
    <p:sldId id="493" r:id="rId10"/>
    <p:sldId id="262" r:id="rId11"/>
    <p:sldId id="275" r:id="rId12"/>
    <p:sldId id="268" r:id="rId13"/>
    <p:sldId id="264" r:id="rId14"/>
    <p:sldId id="273"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D6B0"/>
    <a:srgbClr val="FFFFFF"/>
    <a:srgbClr val="4685BC"/>
    <a:srgbClr val="E09214"/>
    <a:srgbClr val="2FC948"/>
    <a:srgbClr val="C6282F"/>
    <a:srgbClr val="F38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48" autoAdjust="0"/>
  </p:normalViewPr>
  <p:slideViewPr>
    <p:cSldViewPr snapToGrid="0">
      <p:cViewPr varScale="1">
        <p:scale>
          <a:sx n="77" d="100"/>
          <a:sy n="77" d="100"/>
        </p:scale>
        <p:origin x="1087" y="50"/>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atruwar" userId="b5824beec0817def" providerId="LiveId" clId="{AA7C5AD3-CB1C-49C8-AB51-71473F1213F4}"/>
    <pc:docChg chg="undo custSel modSld">
      <pc:chgData name="Abhishek Katruwar" userId="b5824beec0817def" providerId="LiveId" clId="{AA7C5AD3-CB1C-49C8-AB51-71473F1213F4}" dt="2023-07-02T17:50:10.832" v="165" actId="3626"/>
      <pc:docMkLst>
        <pc:docMk/>
      </pc:docMkLst>
      <pc:sldChg chg="modSp mod">
        <pc:chgData name="Abhishek Katruwar" userId="b5824beec0817def" providerId="LiveId" clId="{AA7C5AD3-CB1C-49C8-AB51-71473F1213F4}" dt="2023-07-02T17:09:43.553" v="3" actId="20577"/>
        <pc:sldMkLst>
          <pc:docMk/>
          <pc:sldMk cId="3477265815" sldId="260"/>
        </pc:sldMkLst>
        <pc:spChg chg="mod">
          <ac:chgData name="Abhishek Katruwar" userId="b5824beec0817def" providerId="LiveId" clId="{AA7C5AD3-CB1C-49C8-AB51-71473F1213F4}" dt="2023-07-02T17:09:43.553" v="3" actId="20577"/>
          <ac:spMkLst>
            <pc:docMk/>
            <pc:sldMk cId="3477265815" sldId="260"/>
            <ac:spMk id="28" creationId="{00000000-0000-0000-0000-000000000000}"/>
          </ac:spMkLst>
        </pc:spChg>
      </pc:sldChg>
      <pc:sldChg chg="modSp mod">
        <pc:chgData name="Abhishek Katruwar" userId="b5824beec0817def" providerId="LiveId" clId="{AA7C5AD3-CB1C-49C8-AB51-71473F1213F4}" dt="2023-07-02T17:45:59.938" v="124" actId="2711"/>
        <pc:sldMkLst>
          <pc:docMk/>
          <pc:sldMk cId="2892815512" sldId="262"/>
        </pc:sldMkLst>
        <pc:spChg chg="mod">
          <ac:chgData name="Abhishek Katruwar" userId="b5824beec0817def" providerId="LiveId" clId="{AA7C5AD3-CB1C-49C8-AB51-71473F1213F4}" dt="2023-07-02T17:45:59.938" v="124" actId="2711"/>
          <ac:spMkLst>
            <pc:docMk/>
            <pc:sldMk cId="2892815512" sldId="262"/>
            <ac:spMk id="3" creationId="{00000000-0000-0000-0000-000000000000}"/>
          </ac:spMkLst>
        </pc:spChg>
      </pc:sldChg>
      <pc:sldChg chg="modSp mod">
        <pc:chgData name="Abhishek Katruwar" userId="b5824beec0817def" providerId="LiveId" clId="{AA7C5AD3-CB1C-49C8-AB51-71473F1213F4}" dt="2023-07-02T17:43:02.495" v="121" actId="5793"/>
        <pc:sldMkLst>
          <pc:docMk/>
          <pc:sldMk cId="1457955061" sldId="275"/>
        </pc:sldMkLst>
        <pc:spChg chg="mod">
          <ac:chgData name="Abhishek Katruwar" userId="b5824beec0817def" providerId="LiveId" clId="{AA7C5AD3-CB1C-49C8-AB51-71473F1213F4}" dt="2023-07-02T17:43:02.495" v="121" actId="5793"/>
          <ac:spMkLst>
            <pc:docMk/>
            <pc:sldMk cId="1457955061" sldId="275"/>
            <ac:spMk id="3" creationId="{00000000-0000-0000-0000-000000000000}"/>
          </ac:spMkLst>
        </pc:spChg>
      </pc:sldChg>
      <pc:sldChg chg="modSp mod">
        <pc:chgData name="Abhishek Katruwar" userId="b5824beec0817def" providerId="LiveId" clId="{AA7C5AD3-CB1C-49C8-AB51-71473F1213F4}" dt="2023-07-02T17:50:10.832" v="165" actId="3626"/>
        <pc:sldMkLst>
          <pc:docMk/>
          <pc:sldMk cId="3174153493" sldId="493"/>
        </pc:sldMkLst>
        <pc:spChg chg="mod">
          <ac:chgData name="Abhishek Katruwar" userId="b5824beec0817def" providerId="LiveId" clId="{AA7C5AD3-CB1C-49C8-AB51-71473F1213F4}" dt="2023-07-02T17:50:10.832" v="165" actId="3626"/>
          <ac:spMkLst>
            <pc:docMk/>
            <pc:sldMk cId="3174153493" sldId="493"/>
            <ac:spMk id="3" creationId="{09831CF1-822F-C8B7-2D4E-0294FFCC5D3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B07CBD-C1CC-4A83-82EE-E20E0B7285BC}" type="datetimeFigureOut">
              <a:rPr lang="en-IN" smtClean="0"/>
              <a:t>02-07-2023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E8F49-E1AB-4FB7-9303-C991448C5ED5}" type="slidenum">
              <a:rPr lang="en-IN" smtClean="0"/>
              <a:t>‹#›</a:t>
            </a:fld>
            <a:endParaRPr lang="en-IN"/>
          </a:p>
        </p:txBody>
      </p:sp>
    </p:spTree>
    <p:extLst>
      <p:ext uri="{BB962C8B-B14F-4D97-AF65-F5344CB8AC3E}">
        <p14:creationId xmlns:p14="http://schemas.microsoft.com/office/powerpoint/2010/main" val="2651908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8A65D-6651-4E31-B138-EDD4F0754058}" type="datetimeFigureOut">
              <a:rPr lang="en-IN" smtClean="0"/>
              <a:t>02-07-2023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017C3-8BFA-4D27-B027-FC485B4E8661}" type="slidenum">
              <a:rPr lang="en-IN" smtClean="0"/>
              <a:t>‹#›</a:t>
            </a:fld>
            <a:endParaRPr lang="en-IN"/>
          </a:p>
        </p:txBody>
      </p:sp>
    </p:spTree>
    <p:extLst>
      <p:ext uri="{BB962C8B-B14F-4D97-AF65-F5344CB8AC3E}">
        <p14:creationId xmlns:p14="http://schemas.microsoft.com/office/powerpoint/2010/main" val="72552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Resources</a:t>
            </a:r>
          </a:p>
          <a:p>
            <a:pPr marL="171450" indent="-171450">
              <a:buFont typeface="Arial" panose="020B0604020202020204" pitchFamily="34" charset="0"/>
              <a:buChar char="•"/>
            </a:pPr>
            <a:r>
              <a:rPr lang="en-US" dirty="0"/>
              <a:t>Sector Research Reports –https://www.kotaksecurities.com/ksweb/Research/Kotak-Research-Center, https://www.ibef.org/, https://www.statista.com/studies-and-reports/industries-and-markets?</a:t>
            </a:r>
          </a:p>
          <a:p>
            <a:pPr marL="171450" indent="-171450">
              <a:buFont typeface="Arial" panose="020B0604020202020204" pitchFamily="34" charset="0"/>
              <a:buChar char="•"/>
            </a:pPr>
            <a:r>
              <a:rPr lang="en-US" dirty="0"/>
              <a:t>Investor Presentations – Available on Company Website – Investors – Company you are researching will have details about the Industry it belongs to.</a:t>
            </a:r>
          </a:p>
          <a:p>
            <a:pPr marL="171450" indent="-171450">
              <a:buFont typeface="Arial" panose="020B0604020202020204" pitchFamily="34" charset="0"/>
              <a:buChar char="•"/>
            </a:pPr>
            <a:r>
              <a:rPr lang="en-US" dirty="0"/>
              <a:t>Primary Research</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B8017C3-8BFA-4D27-B027-FC485B4E8661}" type="slidenum">
              <a:rPr lang="en-IN" smtClean="0"/>
              <a:t>2</a:t>
            </a:fld>
            <a:endParaRPr lang="en-IN"/>
          </a:p>
        </p:txBody>
      </p:sp>
    </p:spTree>
    <p:extLst>
      <p:ext uri="{BB962C8B-B14F-4D97-AF65-F5344CB8AC3E}">
        <p14:creationId xmlns:p14="http://schemas.microsoft.com/office/powerpoint/2010/main" val="410855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Resources</a:t>
            </a:r>
          </a:p>
          <a:p>
            <a:pPr marL="171450" indent="-171450">
              <a:buFont typeface="Arial" panose="020B0604020202020204" pitchFamily="34" charset="0"/>
              <a:buChar char="•"/>
            </a:pPr>
            <a:r>
              <a:rPr lang="en-US" dirty="0"/>
              <a:t>Sector Research Reports –https://www.kotaksecurities.com/ksweb/Research/Kotak-Research-Center, https://www.ibef.org/, https://www.statista.com/studies-and-reports/industries-and-markets?</a:t>
            </a:r>
          </a:p>
          <a:p>
            <a:pPr marL="171450" indent="-171450">
              <a:buFont typeface="Arial" panose="020B0604020202020204" pitchFamily="34" charset="0"/>
              <a:buChar char="•"/>
            </a:pPr>
            <a:r>
              <a:rPr lang="en-US" dirty="0"/>
              <a:t>Investor Presentations – Available on Company Website – Investors – Company you are researching will have details about the Industry it belongs to.</a:t>
            </a:r>
          </a:p>
          <a:p>
            <a:pPr marL="171450" indent="-171450">
              <a:buFont typeface="Arial" panose="020B0604020202020204" pitchFamily="34" charset="0"/>
              <a:buChar char="•"/>
            </a:pPr>
            <a:r>
              <a:rPr lang="en-US" dirty="0"/>
              <a:t>Primary Research</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B8017C3-8BFA-4D27-B027-FC485B4E8661}" type="slidenum">
              <a:rPr lang="en-IN" smtClean="0"/>
              <a:t>4</a:t>
            </a:fld>
            <a:endParaRPr lang="en-IN"/>
          </a:p>
        </p:txBody>
      </p:sp>
    </p:spTree>
    <p:extLst>
      <p:ext uri="{BB962C8B-B14F-4D97-AF65-F5344CB8AC3E}">
        <p14:creationId xmlns:p14="http://schemas.microsoft.com/office/powerpoint/2010/main" val="293143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8017C3-8BFA-4D27-B027-FC485B4E8661}" type="slidenum">
              <a:rPr lang="en-IN" smtClean="0"/>
              <a:t>6</a:t>
            </a:fld>
            <a:endParaRPr lang="en-IN"/>
          </a:p>
        </p:txBody>
      </p:sp>
    </p:spTree>
    <p:extLst>
      <p:ext uri="{BB962C8B-B14F-4D97-AF65-F5344CB8AC3E}">
        <p14:creationId xmlns:p14="http://schemas.microsoft.com/office/powerpoint/2010/main" val="3943948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9414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What accolades and awards have they received?</a:t>
            </a:r>
          </a:p>
          <a:p>
            <a:r>
              <a:rPr lang="en-US" sz="1200" dirty="0"/>
              <a:t>How is the work environment in this company – growth prospects, culture etc. (you can get this from alumni working in </a:t>
            </a:r>
            <a:r>
              <a:rPr lang="en-US" sz="1200"/>
              <a:t>the company</a:t>
            </a:r>
            <a:endParaRPr lang="en-US" sz="1200" dirty="0"/>
          </a:p>
        </p:txBody>
      </p:sp>
      <p:sp>
        <p:nvSpPr>
          <p:cNvPr id="4" name="Slide Number Placeholder 3"/>
          <p:cNvSpPr>
            <a:spLocks noGrp="1"/>
          </p:cNvSpPr>
          <p:nvPr>
            <p:ph type="sldNum" sz="quarter" idx="5"/>
          </p:nvPr>
        </p:nvSpPr>
        <p:spPr/>
        <p:txBody>
          <a:bodyPr/>
          <a:lstStyle/>
          <a:p>
            <a:fld id="{5B8017C3-8BFA-4D27-B027-FC485B4E8661}" type="slidenum">
              <a:rPr lang="en-IN" smtClean="0"/>
              <a:t>10</a:t>
            </a:fld>
            <a:endParaRPr lang="en-IN"/>
          </a:p>
        </p:txBody>
      </p:sp>
    </p:spTree>
    <p:extLst>
      <p:ext uri="{BB962C8B-B14F-4D97-AF65-F5344CB8AC3E}">
        <p14:creationId xmlns:p14="http://schemas.microsoft.com/office/powerpoint/2010/main" val="157376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017C3-8BFA-4D27-B027-FC485B4E8661}" type="slidenum">
              <a:rPr lang="en-IN" smtClean="0"/>
              <a:t>11</a:t>
            </a:fld>
            <a:endParaRPr lang="en-IN"/>
          </a:p>
        </p:txBody>
      </p:sp>
    </p:spTree>
    <p:extLst>
      <p:ext uri="{BB962C8B-B14F-4D97-AF65-F5344CB8AC3E}">
        <p14:creationId xmlns:p14="http://schemas.microsoft.com/office/powerpoint/2010/main" val="636610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895af6e4c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895af6e4c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9512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Company Website</a:t>
            </a:r>
          </a:p>
          <a:p>
            <a:pPr marL="171450" indent="-171450">
              <a:buFont typeface="Arial" panose="020B0604020202020204" pitchFamily="34" charset="0"/>
              <a:buChar char="•"/>
            </a:pPr>
            <a:r>
              <a:rPr lang="en-US" dirty="0"/>
              <a:t>Primary Research</a:t>
            </a:r>
          </a:p>
          <a:p>
            <a:pPr marL="171450" indent="-171450">
              <a:buFont typeface="Arial" panose="020B0604020202020204" pitchFamily="34" charset="0"/>
              <a:buChar char="•"/>
            </a:pPr>
            <a:r>
              <a:rPr lang="en-US" dirty="0"/>
              <a:t>Job Search Platforms (Naukri, LinkedIn, etc.)</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Websites such as Glassdoor, Mouthshut.com etc. for Roles, Comps, Company feedback etc.</a:t>
            </a:r>
            <a:endParaRPr lang="en-US" dirty="0"/>
          </a:p>
        </p:txBody>
      </p:sp>
      <p:sp>
        <p:nvSpPr>
          <p:cNvPr id="4" name="Slide Number Placeholder 3"/>
          <p:cNvSpPr>
            <a:spLocks noGrp="1"/>
          </p:cNvSpPr>
          <p:nvPr>
            <p:ph type="sldNum" sz="quarter" idx="5"/>
          </p:nvPr>
        </p:nvSpPr>
        <p:spPr/>
        <p:txBody>
          <a:bodyPr/>
          <a:lstStyle/>
          <a:p>
            <a:fld id="{5B8017C3-8BFA-4D27-B027-FC485B4E8661}" type="slidenum">
              <a:rPr lang="en-IN" smtClean="0"/>
              <a:t>13</a:t>
            </a:fld>
            <a:endParaRPr lang="en-IN"/>
          </a:p>
        </p:txBody>
      </p:sp>
    </p:spTree>
    <p:extLst>
      <p:ext uri="{BB962C8B-B14F-4D97-AF65-F5344CB8AC3E}">
        <p14:creationId xmlns:p14="http://schemas.microsoft.com/office/powerpoint/2010/main" val="381986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827DE-1CEE-4539-9C90-D82DBA67FFE9}"/>
              </a:ext>
            </a:extLst>
          </p:cNvPr>
          <p:cNvSpPr txBox="1"/>
          <p:nvPr/>
        </p:nvSpPr>
        <p:spPr>
          <a:xfrm>
            <a:off x="0" y="6614732"/>
            <a:ext cx="2826327" cy="261610"/>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PROPRIETORY &amp; CONFIDENTIAL</a:t>
            </a:r>
          </a:p>
        </p:txBody>
      </p:sp>
      <p:cxnSp>
        <p:nvCxnSpPr>
          <p:cNvPr id="6" name="Straight Connector 5">
            <a:extLst>
              <a:ext uri="{FF2B5EF4-FFF2-40B4-BE49-F238E27FC236}">
                <a16:creationId xmlns:a16="http://schemas.microsoft.com/office/drawing/2014/main" id="{353435D3-815D-4423-B83D-B980D4E9C294}"/>
              </a:ext>
            </a:extLst>
          </p:cNvPr>
          <p:cNvCxnSpPr/>
          <p:nvPr/>
        </p:nvCxnSpPr>
        <p:spPr>
          <a:xfrm>
            <a:off x="0" y="89593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67DDF211-D4F0-45A2-BF7E-E1636B040B7B}"/>
              </a:ext>
            </a:extLst>
          </p:cNvPr>
          <p:cNvSpPr>
            <a:spLocks noGrp="1"/>
          </p:cNvSpPr>
          <p:nvPr>
            <p:ph type="title"/>
          </p:nvPr>
        </p:nvSpPr>
        <p:spPr>
          <a:xfrm>
            <a:off x="1468582" y="129308"/>
            <a:ext cx="8229600" cy="646541"/>
          </a:xfrm>
          <a:prstGeom prst="rect">
            <a:avLst/>
          </a:prstGeom>
        </p:spPr>
        <p:txBody>
          <a:bodyPr anchor="ctr">
            <a:normAutofit/>
          </a:bodyPr>
          <a:lstStyle>
            <a:lvl1pPr>
              <a:defRPr sz="3200">
                <a:solidFill>
                  <a:schemeClr val="accent1">
                    <a:lumMod val="50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62D12A98-0DE5-423F-8A6B-8BDDE982033B}"/>
              </a:ext>
            </a:extLst>
          </p:cNvPr>
          <p:cNvSpPr>
            <a:spLocks noGrp="1"/>
          </p:cNvSpPr>
          <p:nvPr>
            <p:ph sz="quarter" idx="10"/>
          </p:nvPr>
        </p:nvSpPr>
        <p:spPr>
          <a:xfrm>
            <a:off x="74612" y="1031444"/>
            <a:ext cx="12042775" cy="5395913"/>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
        <p:nvSpPr>
          <p:cNvPr id="2" name="TextBox 1">
            <a:extLst>
              <a:ext uri="{FF2B5EF4-FFF2-40B4-BE49-F238E27FC236}">
                <a16:creationId xmlns:a16="http://schemas.microsoft.com/office/drawing/2014/main" id="{13D01F53-7D20-0938-93D9-1BD020647A35}"/>
              </a:ext>
            </a:extLst>
          </p:cNvPr>
          <p:cNvSpPr txBox="1"/>
          <p:nvPr/>
        </p:nvSpPr>
        <p:spPr>
          <a:xfrm>
            <a:off x="0" y="6614732"/>
            <a:ext cx="2826327" cy="261610"/>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PROPRIETORY &amp; CONFIDENTIAL</a:t>
            </a:r>
          </a:p>
        </p:txBody>
      </p:sp>
      <p:cxnSp>
        <p:nvCxnSpPr>
          <p:cNvPr id="7" name="Straight Connector 6">
            <a:extLst>
              <a:ext uri="{FF2B5EF4-FFF2-40B4-BE49-F238E27FC236}">
                <a16:creationId xmlns:a16="http://schemas.microsoft.com/office/drawing/2014/main" id="{A60C861B-6AA9-FBD1-F354-AB57A3F0F4C6}"/>
              </a:ext>
            </a:extLst>
          </p:cNvPr>
          <p:cNvCxnSpPr/>
          <p:nvPr/>
        </p:nvCxnSpPr>
        <p:spPr>
          <a:xfrm>
            <a:off x="0" y="89593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A659465-3724-157B-BD4A-99DC8741B059}"/>
              </a:ext>
            </a:extLst>
          </p:cNvPr>
          <p:cNvSpPr txBox="1"/>
          <p:nvPr userDrawn="1"/>
        </p:nvSpPr>
        <p:spPr>
          <a:xfrm>
            <a:off x="0" y="6614732"/>
            <a:ext cx="2826327" cy="261610"/>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PROPRIETORY &amp; CONFIDENTIAL</a:t>
            </a:r>
          </a:p>
        </p:txBody>
      </p:sp>
      <p:cxnSp>
        <p:nvCxnSpPr>
          <p:cNvPr id="5" name="Straight Connector 4">
            <a:extLst>
              <a:ext uri="{FF2B5EF4-FFF2-40B4-BE49-F238E27FC236}">
                <a16:creationId xmlns:a16="http://schemas.microsoft.com/office/drawing/2014/main" id="{0481EAF0-7B24-DA56-2154-BFBF5B67B4EE}"/>
              </a:ext>
            </a:extLst>
          </p:cNvPr>
          <p:cNvCxnSpPr/>
          <p:nvPr userDrawn="1"/>
        </p:nvCxnSpPr>
        <p:spPr>
          <a:xfrm>
            <a:off x="0" y="89593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102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381000" y="337662"/>
            <a:ext cx="10477500" cy="305276"/>
          </a:xfrm>
          <a:prstGeom prst="rect">
            <a:avLst/>
          </a:prstGeom>
        </p:spPr>
        <p:txBody>
          <a:bodyPr anchor="b">
            <a:spAutoFit/>
          </a:bodyPr>
          <a:lstStyle>
            <a:lvl1pPr marL="0" indent="0" defTabSz="321457">
              <a:lnSpc>
                <a:spcPct val="80000"/>
              </a:lnSpc>
              <a:spcBef>
                <a:spcPts val="0"/>
              </a:spcBef>
              <a:buClrTx/>
              <a:buSzTx/>
              <a:buFontTx/>
              <a:buNone/>
              <a:defRPr sz="1687" cap="all" spc="84">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normAutofit/>
          </a:bodyPr>
          <a:lstStyle>
            <a:lvl1pPr>
              <a:defRPr sz="2250"/>
            </a:lvl1pPr>
          </a:lstStyle>
          <a:p>
            <a:r>
              <a:rPr dirty="0"/>
              <a:t>Title Text</a:t>
            </a:r>
          </a:p>
        </p:txBody>
      </p:sp>
      <p:sp>
        <p:nvSpPr>
          <p:cNvPr id="64" name="Slide Number"/>
          <p:cNvSpPr txBox="1">
            <a:spLocks noGrp="1"/>
          </p:cNvSpPr>
          <p:nvPr>
            <p:ph type="sldNum" sz="quarter" idx="2"/>
          </p:nvPr>
        </p:nvSpPr>
        <p:spPr>
          <a:xfrm>
            <a:off x="11593092" y="6420956"/>
            <a:ext cx="435817" cy="285069"/>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46004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AFE4-419C-4DDD-B625-3AD340189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0FA68-8C92-415A-AC28-255E9CA1E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BD9F3-F45D-4825-B1D9-C04A98DF8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09D96C-ABAA-493E-BEB3-3C313596A367}"/>
              </a:ext>
            </a:extLst>
          </p:cNvPr>
          <p:cNvSpPr>
            <a:spLocks noGrp="1"/>
          </p:cNvSpPr>
          <p:nvPr>
            <p:ph type="dt" sz="half" idx="10"/>
          </p:nvPr>
        </p:nvSpPr>
        <p:spPr/>
        <p:txBody>
          <a:bodyPr/>
          <a:lstStyle/>
          <a:p>
            <a:r>
              <a:rPr lang="en-US"/>
              <a:t>Yugma</a:t>
            </a:r>
          </a:p>
        </p:txBody>
      </p:sp>
      <p:sp>
        <p:nvSpPr>
          <p:cNvPr id="6" name="Footer Placeholder 5">
            <a:extLst>
              <a:ext uri="{FF2B5EF4-FFF2-40B4-BE49-F238E27FC236}">
                <a16:creationId xmlns:a16="http://schemas.microsoft.com/office/drawing/2014/main" id="{DADACE52-6FC8-48AC-ACCA-F4195AE79C3A}"/>
              </a:ext>
            </a:extLst>
          </p:cNvPr>
          <p:cNvSpPr>
            <a:spLocks noGrp="1"/>
          </p:cNvSpPr>
          <p:nvPr>
            <p:ph type="ftr" sz="quarter" idx="11"/>
          </p:nvPr>
        </p:nvSpPr>
        <p:spPr/>
        <p:txBody>
          <a:bodyPr/>
          <a:lstStyle/>
          <a:p>
            <a:r>
              <a:rPr lang="en-US"/>
              <a:t>FMCG Industry Sector</a:t>
            </a:r>
          </a:p>
        </p:txBody>
      </p:sp>
      <p:sp>
        <p:nvSpPr>
          <p:cNvPr id="7" name="Slide Number Placeholder 6">
            <a:extLst>
              <a:ext uri="{FF2B5EF4-FFF2-40B4-BE49-F238E27FC236}">
                <a16:creationId xmlns:a16="http://schemas.microsoft.com/office/drawing/2014/main" id="{DA7D3192-1634-47D6-91FB-897A0AD0BB6D}"/>
              </a:ext>
            </a:extLst>
          </p:cNvPr>
          <p:cNvSpPr>
            <a:spLocks noGrp="1"/>
          </p:cNvSpPr>
          <p:nvPr>
            <p:ph type="sldNum" sz="quarter" idx="12"/>
          </p:nvPr>
        </p:nvSpPr>
        <p:spPr/>
        <p:txBody>
          <a:bodyPr/>
          <a:lstStyle/>
          <a:p>
            <a:fld id="{CBBE3235-BE62-40A6-B12B-9564B8ECDA87}" type="slidenum">
              <a:rPr lang="en-US" smtClean="0"/>
              <a:t>‹#›</a:t>
            </a:fld>
            <a:endParaRPr lang="en-US"/>
          </a:p>
        </p:txBody>
      </p:sp>
    </p:spTree>
    <p:extLst>
      <p:ext uri="{BB962C8B-B14F-4D97-AF65-F5344CB8AC3E}">
        <p14:creationId xmlns:p14="http://schemas.microsoft.com/office/powerpoint/2010/main" val="133798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39A15-CAEA-4466-BE28-08694BE09D0B}"/>
              </a:ext>
            </a:extLst>
          </p:cNvPr>
          <p:cNvSpPr>
            <a:spLocks noGrp="1"/>
          </p:cNvSpPr>
          <p:nvPr>
            <p:ph type="dt" sz="half" idx="10"/>
          </p:nvPr>
        </p:nvSpPr>
        <p:spPr/>
        <p:txBody>
          <a:bodyPr/>
          <a:lstStyle/>
          <a:p>
            <a:r>
              <a:rPr lang="en-US"/>
              <a:t>Yugma</a:t>
            </a:r>
          </a:p>
        </p:txBody>
      </p:sp>
      <p:sp>
        <p:nvSpPr>
          <p:cNvPr id="3" name="Footer Placeholder 2">
            <a:extLst>
              <a:ext uri="{FF2B5EF4-FFF2-40B4-BE49-F238E27FC236}">
                <a16:creationId xmlns:a16="http://schemas.microsoft.com/office/drawing/2014/main" id="{E7D0CFA9-C9CB-4D70-8133-4411B704C33E}"/>
              </a:ext>
            </a:extLst>
          </p:cNvPr>
          <p:cNvSpPr>
            <a:spLocks noGrp="1"/>
          </p:cNvSpPr>
          <p:nvPr>
            <p:ph type="ftr" sz="quarter" idx="11"/>
          </p:nvPr>
        </p:nvSpPr>
        <p:spPr/>
        <p:txBody>
          <a:bodyPr/>
          <a:lstStyle/>
          <a:p>
            <a:r>
              <a:rPr lang="en-US"/>
              <a:t>FMCG Industry Sector</a:t>
            </a:r>
          </a:p>
        </p:txBody>
      </p:sp>
      <p:sp>
        <p:nvSpPr>
          <p:cNvPr id="4" name="Slide Number Placeholder 3">
            <a:extLst>
              <a:ext uri="{FF2B5EF4-FFF2-40B4-BE49-F238E27FC236}">
                <a16:creationId xmlns:a16="http://schemas.microsoft.com/office/drawing/2014/main" id="{F5481AEC-4425-4AF4-8C2B-9A8CBAED074B}"/>
              </a:ext>
            </a:extLst>
          </p:cNvPr>
          <p:cNvSpPr>
            <a:spLocks noGrp="1"/>
          </p:cNvSpPr>
          <p:nvPr>
            <p:ph type="sldNum" sz="quarter" idx="12"/>
          </p:nvPr>
        </p:nvSpPr>
        <p:spPr/>
        <p:txBody>
          <a:bodyPr/>
          <a:lstStyle/>
          <a:p>
            <a:fld id="{CBBE3235-BE62-40A6-B12B-9564B8ECDA87}" type="slidenum">
              <a:rPr lang="en-US" smtClean="0"/>
              <a:t>‹#›</a:t>
            </a:fld>
            <a:endParaRPr lang="en-US"/>
          </a:p>
        </p:txBody>
      </p:sp>
    </p:spTree>
    <p:extLst>
      <p:ext uri="{BB962C8B-B14F-4D97-AF65-F5344CB8AC3E}">
        <p14:creationId xmlns:p14="http://schemas.microsoft.com/office/powerpoint/2010/main" val="230235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3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827DE-1CEE-4539-9C90-D82DBA67FFE9}"/>
              </a:ext>
            </a:extLst>
          </p:cNvPr>
          <p:cNvSpPr txBox="1"/>
          <p:nvPr/>
        </p:nvSpPr>
        <p:spPr>
          <a:xfrm>
            <a:off x="0" y="6614732"/>
            <a:ext cx="2826327" cy="261610"/>
          </a:xfrm>
          <a:prstGeom prst="rect">
            <a:avLst/>
          </a:prstGeom>
          <a:noFill/>
        </p:spPr>
        <p:txBody>
          <a:bodyPr wrap="square" rtlCol="0">
            <a:spAutoFit/>
          </a:bodyPr>
          <a:lstStyle/>
          <a:p>
            <a:r>
              <a:rPr lang="en-US" sz="1050" dirty="0">
                <a:latin typeface="Calibri" panose="020F0502020204030204" pitchFamily="34" charset="0"/>
                <a:cs typeface="Calibri" panose="020F0502020204030204" pitchFamily="34" charset="0"/>
              </a:rPr>
              <a:t>PROPRIETORY &amp; CONFIDENTIAL</a:t>
            </a:r>
          </a:p>
        </p:txBody>
      </p:sp>
      <p:sp>
        <p:nvSpPr>
          <p:cNvPr id="4" name="TextBox 3">
            <a:extLst>
              <a:ext uri="{FF2B5EF4-FFF2-40B4-BE49-F238E27FC236}">
                <a16:creationId xmlns:a16="http://schemas.microsoft.com/office/drawing/2014/main" id="{16973F0C-85BC-41A2-BCC4-BABEAF8D6807}"/>
              </a:ext>
            </a:extLst>
          </p:cNvPr>
          <p:cNvSpPr txBox="1"/>
          <p:nvPr/>
        </p:nvSpPr>
        <p:spPr>
          <a:xfrm>
            <a:off x="10187709" y="6582497"/>
            <a:ext cx="2004291" cy="276999"/>
          </a:xfrm>
          <a:prstGeom prst="rect">
            <a:avLst/>
          </a:prstGeom>
          <a:noFill/>
        </p:spPr>
        <p:txBody>
          <a:bodyPr wrap="square" rtlCol="0">
            <a:spAutoFit/>
          </a:bodyPr>
          <a:lstStyle/>
          <a:p>
            <a:pPr algn="r"/>
            <a:r>
              <a:rPr lang="en-US" sz="1200" dirty="0">
                <a:solidFill>
                  <a:schemeClr val="accent1">
                    <a:lumMod val="50000"/>
                  </a:schemeClr>
                </a:solidFill>
                <a:latin typeface="Calibri" panose="020F0502020204030204" pitchFamily="34" charset="0"/>
                <a:cs typeface="Calibri" panose="020F0502020204030204" pitchFamily="34" charset="0"/>
              </a:rPr>
              <a:t>yugma.ai</a:t>
            </a:r>
          </a:p>
        </p:txBody>
      </p:sp>
      <p:cxnSp>
        <p:nvCxnSpPr>
          <p:cNvPr id="6" name="Straight Connector 5">
            <a:extLst>
              <a:ext uri="{FF2B5EF4-FFF2-40B4-BE49-F238E27FC236}">
                <a16:creationId xmlns:a16="http://schemas.microsoft.com/office/drawing/2014/main" id="{353435D3-815D-4423-B83D-B980D4E9C294}"/>
              </a:ext>
            </a:extLst>
          </p:cNvPr>
          <p:cNvCxnSpPr/>
          <p:nvPr/>
        </p:nvCxnSpPr>
        <p:spPr>
          <a:xfrm>
            <a:off x="0" y="89593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67DDF211-D4F0-45A2-BF7E-E1636B040B7B}"/>
              </a:ext>
            </a:extLst>
          </p:cNvPr>
          <p:cNvSpPr>
            <a:spLocks noGrp="1"/>
          </p:cNvSpPr>
          <p:nvPr>
            <p:ph type="title"/>
          </p:nvPr>
        </p:nvSpPr>
        <p:spPr>
          <a:xfrm>
            <a:off x="1468582" y="129308"/>
            <a:ext cx="8229600" cy="646541"/>
          </a:xfrm>
          <a:prstGeom prst="rect">
            <a:avLst/>
          </a:prstGeom>
        </p:spPr>
        <p:txBody>
          <a:bodyPr anchor="ctr">
            <a:normAutofit/>
          </a:bodyPr>
          <a:lstStyle>
            <a:lvl1pPr>
              <a:defRPr sz="3200">
                <a:solidFill>
                  <a:schemeClr val="accent1">
                    <a:lumMod val="50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62D12A98-0DE5-423F-8A6B-8BDDE982033B}"/>
              </a:ext>
            </a:extLst>
          </p:cNvPr>
          <p:cNvSpPr>
            <a:spLocks noGrp="1"/>
          </p:cNvSpPr>
          <p:nvPr>
            <p:ph sz="quarter" idx="10"/>
          </p:nvPr>
        </p:nvSpPr>
        <p:spPr>
          <a:xfrm>
            <a:off x="74612" y="1031444"/>
            <a:ext cx="12042775" cy="5395913"/>
          </a:xfrm>
          <a:prstGeom prst="rect">
            <a:avLst/>
          </a:prstGeo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08200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FF21BB4-F347-4FD8-97BF-DD1749731616}"/>
              </a:ext>
            </a:extLst>
          </p:cNvPr>
          <p:cNvCxnSpPr/>
          <p:nvPr/>
        </p:nvCxnSpPr>
        <p:spPr>
          <a:xfrm>
            <a:off x="0" y="895932"/>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7">
            <a:extLst>
              <a:ext uri="{FF2B5EF4-FFF2-40B4-BE49-F238E27FC236}">
                <a16:creationId xmlns:a16="http://schemas.microsoft.com/office/drawing/2014/main" id="{ECD478C3-774C-459A-9260-AA1E8D1E93E4}"/>
              </a:ext>
            </a:extLst>
          </p:cNvPr>
          <p:cNvSpPr>
            <a:spLocks noGrp="1"/>
          </p:cNvSpPr>
          <p:nvPr>
            <p:ph type="title"/>
          </p:nvPr>
        </p:nvSpPr>
        <p:spPr>
          <a:xfrm>
            <a:off x="1459345" y="113880"/>
            <a:ext cx="8587066" cy="646541"/>
          </a:xfrm>
          <a:prstGeom prst="rect">
            <a:avLst/>
          </a:prstGeom>
        </p:spPr>
        <p:txBody>
          <a:bodyPr anchor="ctr"/>
          <a:lstStyle>
            <a:lvl1pPr algn="ctr">
              <a:defRPr sz="3600">
                <a:solidFill>
                  <a:schemeClr val="accent1">
                    <a:lumMod val="50000"/>
                  </a:schemeClr>
                </a:solidFill>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38FEC24D-41BC-4902-8B40-61913372B42A}"/>
              </a:ext>
            </a:extLst>
          </p:cNvPr>
          <p:cNvSpPr>
            <a:spLocks noGrp="1"/>
          </p:cNvSpPr>
          <p:nvPr>
            <p:ph sz="quarter" idx="10"/>
          </p:nvPr>
        </p:nvSpPr>
        <p:spPr>
          <a:xfrm>
            <a:off x="74612" y="1031444"/>
            <a:ext cx="12042775" cy="55633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1">
            <a:extLst>
              <a:ext uri="{FF2B5EF4-FFF2-40B4-BE49-F238E27FC236}">
                <a16:creationId xmlns:a16="http://schemas.microsoft.com/office/drawing/2014/main" id="{F8D35BDA-D269-4F31-BCFD-AB300B3025D5}"/>
              </a:ext>
            </a:extLst>
          </p:cNvPr>
          <p:cNvSpPr>
            <a:spLocks noGrp="1"/>
          </p:cNvSpPr>
          <p:nvPr>
            <p:ph type="sldNum" sz="quarter" idx="11"/>
          </p:nvPr>
        </p:nvSpPr>
        <p:spPr>
          <a:xfrm>
            <a:off x="4724400" y="6630102"/>
            <a:ext cx="2743200" cy="227898"/>
          </a:xfrm>
        </p:spPr>
        <p:txBody>
          <a:bodyPr/>
          <a:lstStyle/>
          <a:p>
            <a:fld id="{1D23A1A2-0602-49DB-954D-9566F3F24150}" type="slidenum">
              <a:rPr lang="en-US" smtClean="0"/>
              <a:t>‹#›</a:t>
            </a:fld>
            <a:endParaRPr lang="en-US"/>
          </a:p>
        </p:txBody>
      </p:sp>
    </p:spTree>
    <p:extLst>
      <p:ext uri="{BB962C8B-B14F-4D97-AF65-F5344CB8AC3E}">
        <p14:creationId xmlns:p14="http://schemas.microsoft.com/office/powerpoint/2010/main" val="40937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85E0-9817-49AC-8804-09EF9E9B7131}"/>
              </a:ext>
            </a:extLst>
          </p:cNvPr>
          <p:cNvSpPr>
            <a:spLocks noGrp="1"/>
          </p:cNvSpPr>
          <p:nvPr>
            <p:ph type="title"/>
          </p:nvPr>
        </p:nvSpPr>
        <p:spPr>
          <a:ln>
            <a:noFill/>
          </a:ln>
        </p:spPr>
        <p:txBody>
          <a:bodyPr/>
          <a:lstStyle>
            <a:lvl1pPr>
              <a:defRPr>
                <a:effectLs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2D02DC4-5377-44D4-8DF1-4F5CD7FF3B14}"/>
              </a:ext>
            </a:extLst>
          </p:cNvPr>
          <p:cNvSpPr>
            <a:spLocks noGrp="1"/>
          </p:cNvSpPr>
          <p:nvPr>
            <p:ph idx="1"/>
          </p:nvPr>
        </p:nvSpPr>
        <p:spPr/>
        <p:txBody>
          <a:bodyPr/>
          <a:lstStyle>
            <a:lvl1pPr>
              <a:defRPr sz="2200">
                <a:effectLst/>
              </a:defRPr>
            </a:lvl1pPr>
            <a:lvl2pPr>
              <a:defRPr>
                <a:effectLst/>
              </a:defRPr>
            </a:lvl2pPr>
            <a:lvl3pPr>
              <a:defRPr>
                <a:effectLst/>
              </a:defRPr>
            </a:lvl3pPr>
            <a:lvl4pPr>
              <a:defRPr>
                <a:effectLst/>
              </a:defRPr>
            </a:lvl4pPr>
            <a:lvl5pPr>
              <a:defRPr>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FA1DFEA-AAAD-4398-ABDB-002B4CB59EA1}"/>
              </a:ext>
            </a:extLst>
          </p:cNvPr>
          <p:cNvSpPr>
            <a:spLocks noGrp="1"/>
          </p:cNvSpPr>
          <p:nvPr>
            <p:ph type="dt" sz="half" idx="10"/>
          </p:nvPr>
        </p:nvSpPr>
        <p:spPr/>
        <p:txBody>
          <a:bodyPr/>
          <a:lstStyle/>
          <a:p>
            <a:r>
              <a:rPr lang="en-US"/>
              <a:t>Yugma</a:t>
            </a:r>
          </a:p>
        </p:txBody>
      </p:sp>
      <p:sp>
        <p:nvSpPr>
          <p:cNvPr id="5" name="Footer Placeholder 4">
            <a:extLst>
              <a:ext uri="{FF2B5EF4-FFF2-40B4-BE49-F238E27FC236}">
                <a16:creationId xmlns:a16="http://schemas.microsoft.com/office/drawing/2014/main" id="{52EB0063-DDD7-46D3-865E-6E3A7BF2667E}"/>
              </a:ext>
            </a:extLst>
          </p:cNvPr>
          <p:cNvSpPr>
            <a:spLocks noGrp="1"/>
          </p:cNvSpPr>
          <p:nvPr>
            <p:ph type="ftr" sz="quarter" idx="11"/>
          </p:nvPr>
        </p:nvSpPr>
        <p:spPr/>
        <p:txBody>
          <a:bodyPr/>
          <a:lstStyle/>
          <a:p>
            <a:r>
              <a:rPr lang="en-US"/>
              <a:t>FMCG Industry Sector</a:t>
            </a:r>
          </a:p>
        </p:txBody>
      </p:sp>
      <p:sp>
        <p:nvSpPr>
          <p:cNvPr id="6" name="Slide Number Placeholder 5">
            <a:extLst>
              <a:ext uri="{FF2B5EF4-FFF2-40B4-BE49-F238E27FC236}">
                <a16:creationId xmlns:a16="http://schemas.microsoft.com/office/drawing/2014/main" id="{165DDC82-F4C9-400A-8BDF-1A5C8A037C99}"/>
              </a:ext>
            </a:extLst>
          </p:cNvPr>
          <p:cNvSpPr>
            <a:spLocks noGrp="1"/>
          </p:cNvSpPr>
          <p:nvPr>
            <p:ph type="sldNum" sz="quarter" idx="12"/>
          </p:nvPr>
        </p:nvSpPr>
        <p:spPr/>
        <p:txBody>
          <a:bodyPr/>
          <a:lstStyle/>
          <a:p>
            <a:fld id="{6BF9229E-19D0-4565-B725-FD8B9FBABAFD}" type="slidenum">
              <a:rPr lang="en-US" smtClean="0"/>
              <a:t>‹#›</a:t>
            </a:fld>
            <a:endParaRPr lang="en-US"/>
          </a:p>
        </p:txBody>
      </p:sp>
    </p:spTree>
    <p:extLst>
      <p:ext uri="{BB962C8B-B14F-4D97-AF65-F5344CB8AC3E}">
        <p14:creationId xmlns:p14="http://schemas.microsoft.com/office/powerpoint/2010/main" val="221280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6680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reserve="1">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2104348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hasCustomPrompt="1"/>
          </p:nvPr>
        </p:nvSpPr>
        <p:spPr>
          <a:xfrm>
            <a:off x="381000" y="337661"/>
            <a:ext cx="10477500" cy="305276"/>
          </a:xfrm>
          <a:prstGeom prst="rect">
            <a:avLst/>
          </a:prstGeom>
        </p:spPr>
        <p:txBody>
          <a:bodyPr anchor="b">
            <a:spAutoFit/>
          </a:bodyPr>
          <a:lstStyle>
            <a:lvl1pPr marL="0" indent="0" defTabSz="321457">
              <a:lnSpc>
                <a:spcPct val="80000"/>
              </a:lnSpc>
              <a:spcBef>
                <a:spcPts val="0"/>
              </a:spcBef>
              <a:buClrTx/>
              <a:buSzTx/>
              <a:buFontTx/>
              <a:buNone/>
              <a:defRPr sz="1687" cap="none" spc="84">
                <a:latin typeface="DIN Alternate"/>
                <a:ea typeface="DIN Alternate"/>
                <a:cs typeface="DIN Alternate"/>
                <a:sym typeface="DIN Alternate"/>
              </a:defRPr>
            </a:lvl1pPr>
          </a:lstStyle>
          <a:p>
            <a:r>
              <a:rPr lang="en-US" dirty="0"/>
              <a:t>Text</a:t>
            </a:r>
          </a:p>
        </p:txBody>
      </p:sp>
      <p:sp>
        <p:nvSpPr>
          <p:cNvPr id="82" name="Title Text"/>
          <p:cNvSpPr txBox="1">
            <a:spLocks noGrp="1"/>
          </p:cNvSpPr>
          <p:nvPr>
            <p:ph type="title" hasCustomPrompt="1"/>
          </p:nvPr>
        </p:nvSpPr>
        <p:spPr>
          <a:prstGeom prst="rect">
            <a:avLst/>
          </a:prstGeom>
        </p:spPr>
        <p:txBody>
          <a:bodyPr>
            <a:normAutofit/>
          </a:bodyPr>
          <a:lstStyle>
            <a:lvl1pPr>
              <a:defRPr sz="2250" cap="none"/>
            </a:lvl1pPr>
          </a:lstStyle>
          <a:p>
            <a:r>
              <a:rPr lang="en-US" dirty="0"/>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657667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FC0727D8-1391-4D05-8F24-E4A409D7B7D7}"/>
              </a:ext>
            </a:extLst>
          </p:cNvPr>
          <p:cNvSpPr>
            <a:spLocks noGrp="1"/>
          </p:cNvSpPr>
          <p:nvPr>
            <p:ph type="title"/>
          </p:nvPr>
        </p:nvSpPr>
        <p:spPr>
          <a:xfrm>
            <a:off x="0" y="2295525"/>
            <a:ext cx="12192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5" name="Picture 4">
            <a:extLst>
              <a:ext uri="{FF2B5EF4-FFF2-40B4-BE49-F238E27FC236}">
                <a16:creationId xmlns:a16="http://schemas.microsoft.com/office/drawing/2014/main" id="{E361DA56-D234-47A3-AB8F-12A7258AB3D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416" y="144349"/>
            <a:ext cx="1424536" cy="570281"/>
          </a:xfrm>
          <a:prstGeom prst="rect">
            <a:avLst/>
          </a:prstGeom>
        </p:spPr>
      </p:pic>
      <p:pic>
        <p:nvPicPr>
          <p:cNvPr id="3" name="Picture 2">
            <a:extLst>
              <a:ext uri="{FF2B5EF4-FFF2-40B4-BE49-F238E27FC236}">
                <a16:creationId xmlns:a16="http://schemas.microsoft.com/office/drawing/2014/main" id="{525D3F5F-E81B-4F07-D18B-45E47B03A1F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892145" y="-8180"/>
            <a:ext cx="2493820" cy="868681"/>
          </a:xfrm>
          <a:prstGeom prst="rect">
            <a:avLst/>
          </a:prstGeom>
        </p:spPr>
      </p:pic>
      <p:sp>
        <p:nvSpPr>
          <p:cNvPr id="2" name="TextBox 1">
            <a:extLst>
              <a:ext uri="{FF2B5EF4-FFF2-40B4-BE49-F238E27FC236}">
                <a16:creationId xmlns:a16="http://schemas.microsoft.com/office/drawing/2014/main" id="{D40AA626-0D41-6CC7-007A-9DF62F35A31B}"/>
              </a:ext>
            </a:extLst>
          </p:cNvPr>
          <p:cNvSpPr txBox="1"/>
          <p:nvPr/>
        </p:nvSpPr>
        <p:spPr>
          <a:xfrm>
            <a:off x="10187709" y="6582497"/>
            <a:ext cx="2004291" cy="276999"/>
          </a:xfrm>
          <a:prstGeom prst="rect">
            <a:avLst/>
          </a:prstGeom>
          <a:noFill/>
        </p:spPr>
        <p:txBody>
          <a:bodyPr wrap="square" rtlCol="0">
            <a:spAutoFit/>
          </a:bodyPr>
          <a:lstStyle/>
          <a:p>
            <a:pPr algn="r"/>
            <a:r>
              <a:rPr lang="en-US" sz="1200" dirty="0">
                <a:solidFill>
                  <a:schemeClr val="accent1">
                    <a:lumMod val="50000"/>
                  </a:schemeClr>
                </a:solidFill>
                <a:latin typeface="Calibri" panose="020F0502020204030204" pitchFamily="34" charset="0"/>
                <a:cs typeface="Calibri" panose="020F0502020204030204" pitchFamily="34" charset="0"/>
              </a:rPr>
              <a:t>yugma.ai</a:t>
            </a:r>
          </a:p>
        </p:txBody>
      </p:sp>
      <p:sp>
        <p:nvSpPr>
          <p:cNvPr id="6" name="TextBox 5">
            <a:extLst>
              <a:ext uri="{FF2B5EF4-FFF2-40B4-BE49-F238E27FC236}">
                <a16:creationId xmlns:a16="http://schemas.microsoft.com/office/drawing/2014/main" id="{38FF73BD-20CB-C1D3-BB56-C89DE636F4C7}"/>
              </a:ext>
            </a:extLst>
          </p:cNvPr>
          <p:cNvSpPr txBox="1"/>
          <p:nvPr/>
        </p:nvSpPr>
        <p:spPr>
          <a:xfrm>
            <a:off x="10187709" y="6611702"/>
            <a:ext cx="1366984" cy="261610"/>
          </a:xfrm>
          <a:prstGeom prst="rect">
            <a:avLst/>
          </a:prstGeom>
          <a:noFill/>
        </p:spPr>
        <p:txBody>
          <a:bodyPr wrap="square">
            <a:spAutoFit/>
          </a:bodyPr>
          <a:lstStyle/>
          <a:p>
            <a:r>
              <a:rPr lang="en-US" sz="1100" dirty="0">
                <a:solidFill>
                  <a:schemeClr val="accent1">
                    <a:lumMod val="50000"/>
                  </a:schemeClr>
                </a:solidFill>
                <a:latin typeface="Calibri" panose="020F0502020204030204" pitchFamily="34" charset="0"/>
                <a:cs typeface="Calibri" panose="020F0502020204030204" pitchFamily="34" charset="0"/>
              </a:rPr>
              <a:t>Ozone by YUGMA  |</a:t>
            </a:r>
            <a:endParaRPr lang="en-US" sz="1100" dirty="0"/>
          </a:p>
        </p:txBody>
      </p:sp>
    </p:spTree>
    <p:extLst>
      <p:ext uri="{BB962C8B-B14F-4D97-AF65-F5344CB8AC3E}">
        <p14:creationId xmlns:p14="http://schemas.microsoft.com/office/powerpoint/2010/main" val="2006539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23" rtl="0" eaLnBrk="1" latinLnBrk="0" hangingPunct="1">
        <a:lnSpc>
          <a:spcPct val="90000"/>
        </a:lnSpc>
        <a:spcBef>
          <a:spcPct val="0"/>
        </a:spcBef>
        <a:buNone/>
        <a:defRPr sz="4400" kern="1200">
          <a:solidFill>
            <a:schemeClr val="accent1">
              <a:lumMod val="50000"/>
            </a:schemeClr>
          </a:solidFill>
          <a:latin typeface="Calibri" panose="020F0502020204030204" pitchFamily="34" charset="0"/>
          <a:ea typeface="+mj-ea"/>
          <a:cs typeface="Calibri" panose="020F0502020204030204" pitchFamily="34" charset="0"/>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4294967295"/>
          </p:nvPr>
        </p:nvSpPr>
        <p:spPr>
          <a:xfrm>
            <a:off x="3217506" y="1192607"/>
            <a:ext cx="6040794" cy="5384837"/>
          </a:xfrm>
          <a:prstGeom prst="rect">
            <a:avLst/>
          </a:prstGeom>
        </p:spPr>
        <p:txBody>
          <a:bodyPr/>
          <a:lstStyle/>
          <a:p>
            <a:pPr marL="0" indent="0" algn="ctr">
              <a:buNone/>
            </a:pPr>
            <a:r>
              <a:rPr lang="en-US" b="1" dirty="0">
                <a:solidFill>
                  <a:schemeClr val="accent1">
                    <a:lumMod val="50000"/>
                  </a:schemeClr>
                </a:solidFill>
              </a:rPr>
              <a:t>Company Name</a:t>
            </a:r>
          </a:p>
          <a:p>
            <a:pPr marL="0" indent="0" algn="ctr">
              <a:buNone/>
            </a:pPr>
            <a:r>
              <a:rPr lang="en-US" sz="2000" b="1" dirty="0"/>
              <a:t>Indian hotels company limited</a:t>
            </a:r>
          </a:p>
          <a:p>
            <a:pPr marL="0" indent="0" algn="ctr">
              <a:buNone/>
            </a:pPr>
            <a:endParaRPr lang="en-US" b="1" dirty="0">
              <a:solidFill>
                <a:schemeClr val="accent1">
                  <a:lumMod val="50000"/>
                </a:schemeClr>
              </a:solidFill>
            </a:endParaRPr>
          </a:p>
          <a:p>
            <a:pPr marL="0" indent="0" algn="ctr">
              <a:buNone/>
            </a:pPr>
            <a:r>
              <a:rPr lang="en-US" b="1" dirty="0">
                <a:solidFill>
                  <a:schemeClr val="accent1">
                    <a:lumMod val="50000"/>
                  </a:schemeClr>
                </a:solidFill>
              </a:rPr>
              <a:t>Industry (Sector)</a:t>
            </a:r>
          </a:p>
          <a:p>
            <a:pPr marL="0" indent="0" algn="ctr">
              <a:buNone/>
            </a:pPr>
            <a:r>
              <a:rPr lang="en-US" sz="2000" b="1" dirty="0"/>
              <a:t>Tourism and hospitality</a:t>
            </a:r>
          </a:p>
          <a:p>
            <a:pPr marL="0" indent="0" algn="ctr">
              <a:buNone/>
            </a:pPr>
            <a:endParaRPr lang="en-US" b="1" dirty="0">
              <a:solidFill>
                <a:schemeClr val="accent1">
                  <a:lumMod val="50000"/>
                </a:schemeClr>
              </a:solidFill>
            </a:endParaRPr>
          </a:p>
          <a:p>
            <a:pPr marL="0" indent="0" algn="ctr">
              <a:buNone/>
            </a:pPr>
            <a:r>
              <a:rPr lang="en-US" b="1" dirty="0">
                <a:solidFill>
                  <a:schemeClr val="accent1">
                    <a:lumMod val="50000"/>
                  </a:schemeClr>
                </a:solidFill>
              </a:rPr>
              <a:t>Student Introduction</a:t>
            </a:r>
          </a:p>
          <a:p>
            <a:pPr marL="0" indent="0" algn="ctr">
              <a:buNone/>
            </a:pPr>
            <a:r>
              <a:rPr lang="en-US" sz="2000" b="1" dirty="0"/>
              <a:t>Akshay Chandrakant Katruwar</a:t>
            </a:r>
          </a:p>
          <a:p>
            <a:pPr marL="0" indent="0" algn="ctr">
              <a:buNone/>
            </a:pPr>
            <a:r>
              <a:rPr lang="en-US" sz="2000" b="1" dirty="0"/>
              <a:t>Operation and supply chain management</a:t>
            </a:r>
          </a:p>
          <a:p>
            <a:pPr marL="0" indent="0" algn="ctr">
              <a:buNone/>
            </a:pPr>
            <a:r>
              <a:rPr lang="en-US" sz="2000" b="1" dirty="0"/>
              <a:t>Indira school of business studies</a:t>
            </a:r>
          </a:p>
          <a:p>
            <a:pPr marL="0" indent="0" algn="ctr">
              <a:buNone/>
            </a:pPr>
            <a:r>
              <a:rPr lang="en-US" sz="2000" b="1" dirty="0"/>
              <a:t>Roll no. </a:t>
            </a:r>
            <a:r>
              <a:rPr lang="en-US" sz="2000" b="1" dirty="0" err="1"/>
              <a:t>OSCM</a:t>
            </a:r>
            <a:r>
              <a:rPr lang="en-US" sz="2000" b="1" dirty="0"/>
              <a:t> (03)</a:t>
            </a:r>
          </a:p>
          <a:p>
            <a:pPr marL="0" indent="0" algn="ctr">
              <a:buNone/>
            </a:pPr>
            <a:endParaRPr lang="en-US" sz="2000" b="1" dirty="0"/>
          </a:p>
        </p:txBody>
      </p:sp>
    </p:spTree>
    <p:extLst>
      <p:ext uri="{BB962C8B-B14F-4D97-AF65-F5344CB8AC3E}">
        <p14:creationId xmlns:p14="http://schemas.microsoft.com/office/powerpoint/2010/main" val="130530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at company name?</a:t>
            </a:r>
            <a:endParaRPr lang="en-IN" dirty="0"/>
          </a:p>
        </p:txBody>
      </p:sp>
      <p:sp>
        <p:nvSpPr>
          <p:cNvPr id="3" name="Subtitle 2"/>
          <p:cNvSpPr>
            <a:spLocks noGrp="1"/>
          </p:cNvSpPr>
          <p:nvPr>
            <p:ph sz="quarter" idx="10"/>
          </p:nvPr>
        </p:nvSpPr>
        <p:spPr/>
        <p:txBody>
          <a:bodyPr/>
          <a:lstStyle/>
          <a:p>
            <a:pPr>
              <a:lnSpc>
                <a:spcPct val="150000"/>
              </a:lnSpc>
            </a:pPr>
            <a:r>
              <a:rPr lang="en-US" sz="1400" dirty="0">
                <a:latin typeface="Snap ITC" panose="04040A07060A02020202" pitchFamily="82" charset="0"/>
              </a:rPr>
              <a:t> </a:t>
            </a:r>
            <a:r>
              <a:rPr lang="en-US" sz="1400" b="0" dirty="0" err="1">
                <a:solidFill>
                  <a:srgbClr val="1B1B1B"/>
                </a:solidFill>
                <a:effectLst/>
                <a:latin typeface="Segoe UI Variable Small" pitchFamily="2" charset="0"/>
              </a:rPr>
              <a:t>IHCL</a:t>
            </a:r>
            <a:r>
              <a:rPr lang="en-US" sz="1400" b="0" dirty="0">
                <a:solidFill>
                  <a:srgbClr val="1B1B1B"/>
                </a:solidFill>
                <a:effectLst/>
                <a:latin typeface="Segoe UI Variable Small" pitchFamily="2" charset="0"/>
              </a:rPr>
              <a:t> JOINS FORCES WITH TATA STRIVE TO ESTABLISH A SKILL CENTRE AT </a:t>
            </a:r>
            <a:r>
              <a:rPr lang="en-US" sz="1400" b="0" dirty="0" err="1">
                <a:solidFill>
                  <a:srgbClr val="1B1B1B"/>
                </a:solidFill>
                <a:effectLst/>
                <a:latin typeface="Segoe UI Variable Small" pitchFamily="2" charset="0"/>
              </a:rPr>
              <a:t>UMAID</a:t>
            </a:r>
            <a:r>
              <a:rPr lang="en-US" sz="1400" b="0" dirty="0">
                <a:solidFill>
                  <a:srgbClr val="1B1B1B"/>
                </a:solidFill>
                <a:effectLst/>
                <a:latin typeface="Segoe UI Variable Small" pitchFamily="2" charset="0"/>
              </a:rPr>
              <a:t> BHAWAN PALACE, JODHPUR</a:t>
            </a:r>
          </a:p>
          <a:p>
            <a:pPr>
              <a:lnSpc>
                <a:spcPct val="150000"/>
              </a:lnSpc>
            </a:pPr>
            <a:r>
              <a:rPr lang="en-US" sz="1400" b="0" dirty="0">
                <a:solidFill>
                  <a:srgbClr val="1B1B1B"/>
                </a:solidFill>
                <a:effectLst/>
                <a:latin typeface="Segoe UI Variable Small" pitchFamily="2" charset="0"/>
              </a:rPr>
              <a:t>TAJ RANKED AS INDIA’S STRONGEST BRAND FOR THIRD TIME</a:t>
            </a:r>
            <a:endParaRPr lang="en-US" sz="1400" dirty="0">
              <a:solidFill>
                <a:srgbClr val="1B1B1B"/>
              </a:solidFill>
              <a:latin typeface="Segoe UI Variable Small" pitchFamily="2" charset="0"/>
            </a:endParaRPr>
          </a:p>
          <a:p>
            <a:pPr>
              <a:lnSpc>
                <a:spcPct val="150000"/>
              </a:lnSpc>
            </a:pPr>
            <a:r>
              <a:rPr lang="en-US" sz="1400" b="0" dirty="0" err="1">
                <a:solidFill>
                  <a:srgbClr val="1B1B1B"/>
                </a:solidFill>
                <a:effectLst/>
                <a:latin typeface="Segoe UI Variable Small" pitchFamily="2" charset="0"/>
              </a:rPr>
              <a:t>RAMBAGH</a:t>
            </a:r>
            <a:r>
              <a:rPr lang="en-US" sz="1400" b="0" dirty="0">
                <a:solidFill>
                  <a:srgbClr val="1B1B1B"/>
                </a:solidFill>
                <a:effectLst/>
                <a:latin typeface="Segoe UI Variable Small" pitchFamily="2" charset="0"/>
              </a:rPr>
              <a:t> PALACE, JAIPUR RANKED WORLD’S NO. 1 HOTEL BY TRIPADVISOR</a:t>
            </a:r>
          </a:p>
          <a:p>
            <a:pPr>
              <a:lnSpc>
                <a:spcPct val="150000"/>
              </a:lnSpc>
            </a:pPr>
            <a:r>
              <a:rPr lang="en-US" sz="1400" b="0" dirty="0" err="1">
                <a:solidFill>
                  <a:srgbClr val="1B1B1B"/>
                </a:solidFill>
                <a:effectLst/>
                <a:latin typeface="Segoe UI Variable Small" pitchFamily="2" charset="0"/>
              </a:rPr>
              <a:t>IHCL</a:t>
            </a:r>
            <a:r>
              <a:rPr lang="en-US" sz="1400" b="0" dirty="0">
                <a:solidFill>
                  <a:srgbClr val="1B1B1B"/>
                </a:solidFill>
                <a:effectLst/>
                <a:latin typeface="Segoe UI Variable Small" pitchFamily="2" charset="0"/>
              </a:rPr>
              <a:t> ANNOUNCES THE OPENING OF GINGER KOCHI, MG ROAD IN KERALA</a:t>
            </a:r>
            <a:endParaRPr lang="en-US" sz="1400" dirty="0">
              <a:solidFill>
                <a:srgbClr val="1B1B1B"/>
              </a:solidFill>
              <a:latin typeface="Segoe UI Variable Small" pitchFamily="2" charset="0"/>
            </a:endParaRPr>
          </a:p>
          <a:p>
            <a:pPr>
              <a:lnSpc>
                <a:spcPct val="150000"/>
              </a:lnSpc>
            </a:pPr>
            <a:r>
              <a:rPr lang="en-US" sz="1400" b="0" dirty="0" err="1">
                <a:solidFill>
                  <a:srgbClr val="1B1B1B"/>
                </a:solidFill>
                <a:effectLst/>
                <a:latin typeface="Segoe UI Variable Small" pitchFamily="2" charset="0"/>
              </a:rPr>
              <a:t>IHCL</a:t>
            </a:r>
            <a:r>
              <a:rPr lang="en-US" sz="1400" b="0" dirty="0">
                <a:solidFill>
                  <a:srgbClr val="1B1B1B"/>
                </a:solidFill>
                <a:effectLst/>
                <a:latin typeface="Segoe UI Variable Small" pitchFamily="2" charset="0"/>
              </a:rPr>
              <a:t> STRENGTHENS ITS PRESENCE IN NCR WITH THE SIGNING OF A TAJ HOTEL AT DELHI INTERNATIONAL AIRPORT</a:t>
            </a:r>
            <a:endParaRPr lang="en-US" sz="1400" dirty="0">
              <a:latin typeface="Segoe UI Variable Small" pitchFamily="2" charset="0"/>
            </a:endParaRPr>
          </a:p>
          <a:p>
            <a:pPr lvl="1">
              <a:lnSpc>
                <a:spcPct val="150000"/>
              </a:lnSpc>
            </a:pPr>
            <a:endParaRPr lang="en-IN" sz="2000" dirty="0"/>
          </a:p>
        </p:txBody>
      </p:sp>
    </p:spTree>
    <p:extLst>
      <p:ext uri="{BB962C8B-B14F-4D97-AF65-F5344CB8AC3E}">
        <p14:creationId xmlns:p14="http://schemas.microsoft.com/office/powerpoint/2010/main" val="289281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Matrices</a:t>
            </a:r>
            <a:endParaRPr lang="en-IN" dirty="0"/>
          </a:p>
        </p:txBody>
      </p:sp>
      <p:sp>
        <p:nvSpPr>
          <p:cNvPr id="3" name="Subtitle 2"/>
          <p:cNvSpPr>
            <a:spLocks noGrp="1"/>
          </p:cNvSpPr>
          <p:nvPr>
            <p:ph sz="quarter" idx="10"/>
          </p:nvPr>
        </p:nvSpPr>
        <p:spPr/>
        <p:txBody>
          <a:bodyPr/>
          <a:lstStyle/>
          <a:p>
            <a:pPr>
              <a:lnSpc>
                <a:spcPct val="150000"/>
              </a:lnSpc>
            </a:pPr>
            <a:r>
              <a:rPr lang="en-US" sz="2400" dirty="0"/>
              <a:t> </a:t>
            </a:r>
            <a:r>
              <a:rPr lang="en-US" sz="2000" dirty="0"/>
              <a:t>Key Matrices (For last 3 - 5 Years)</a:t>
            </a:r>
          </a:p>
          <a:p>
            <a:pPr lvl="1">
              <a:lnSpc>
                <a:spcPct val="150000"/>
              </a:lnSpc>
            </a:pPr>
            <a:r>
              <a:rPr lang="en-US" sz="1800" dirty="0">
                <a:solidFill>
                  <a:srgbClr val="C00000"/>
                </a:solidFill>
              </a:rPr>
              <a:t>Revenue growth- </a:t>
            </a:r>
            <a:r>
              <a:rPr lang="en-US" sz="1800" dirty="0"/>
              <a:t>3704 </a:t>
            </a:r>
            <a:r>
              <a:rPr lang="en-US" sz="1800" dirty="0" err="1"/>
              <a:t>crs</a:t>
            </a:r>
            <a:endParaRPr lang="en-US" sz="1800" dirty="0"/>
          </a:p>
          <a:p>
            <a:pPr lvl="1">
              <a:lnSpc>
                <a:spcPct val="150000"/>
              </a:lnSpc>
            </a:pPr>
            <a:r>
              <a:rPr lang="en-US" sz="1800" dirty="0">
                <a:solidFill>
                  <a:srgbClr val="C00000"/>
                </a:solidFill>
              </a:rPr>
              <a:t>Net Profit growth- </a:t>
            </a:r>
            <a:r>
              <a:rPr lang="en-US" sz="1800" dirty="0"/>
              <a:t>843 </a:t>
            </a:r>
            <a:r>
              <a:rPr lang="en-US" sz="1800" dirty="0" err="1"/>
              <a:t>crs</a:t>
            </a:r>
            <a:endParaRPr lang="en-US" sz="1800" dirty="0"/>
          </a:p>
          <a:p>
            <a:pPr lvl="1">
              <a:lnSpc>
                <a:spcPct val="150000"/>
              </a:lnSpc>
            </a:pPr>
            <a:r>
              <a:rPr lang="en-US" sz="1800" dirty="0">
                <a:solidFill>
                  <a:srgbClr val="C00000"/>
                </a:solidFill>
              </a:rPr>
              <a:t>Customers growth- </a:t>
            </a:r>
            <a:r>
              <a:rPr lang="en-US" sz="1800" dirty="0"/>
              <a:t>23%</a:t>
            </a:r>
          </a:p>
          <a:p>
            <a:pPr lvl="1">
              <a:lnSpc>
                <a:spcPct val="150000"/>
              </a:lnSpc>
            </a:pPr>
            <a:r>
              <a:rPr lang="en-US" sz="1800" dirty="0">
                <a:solidFill>
                  <a:srgbClr val="C00000"/>
                </a:solidFill>
              </a:rPr>
              <a:t>Key Competition – </a:t>
            </a:r>
            <a:r>
              <a:rPr lang="en-US" sz="1800" dirty="0" err="1"/>
              <a:t>westlife</a:t>
            </a:r>
            <a:r>
              <a:rPr lang="en-US" sz="1800" dirty="0"/>
              <a:t> food 13345 </a:t>
            </a:r>
            <a:r>
              <a:rPr lang="en-US" sz="1800" dirty="0" err="1"/>
              <a:t>crs</a:t>
            </a:r>
            <a:endParaRPr lang="en-US" sz="1800" dirty="0"/>
          </a:p>
          <a:p>
            <a:pPr lvl="1">
              <a:lnSpc>
                <a:spcPct val="150000"/>
              </a:lnSpc>
            </a:pPr>
            <a:r>
              <a:rPr lang="en-US" sz="1800" dirty="0">
                <a:solidFill>
                  <a:srgbClr val="C00000"/>
                </a:solidFill>
              </a:rPr>
              <a:t>Market Cap – </a:t>
            </a:r>
            <a:r>
              <a:rPr lang="en-US" sz="1800" dirty="0"/>
              <a:t>54545 </a:t>
            </a:r>
            <a:r>
              <a:rPr lang="en-US" sz="1800" dirty="0" err="1"/>
              <a:t>crs</a:t>
            </a:r>
            <a:endParaRPr lang="en-US" sz="1800" dirty="0"/>
          </a:p>
        </p:txBody>
      </p:sp>
    </p:spTree>
    <p:extLst>
      <p:ext uri="{BB962C8B-B14F-4D97-AF65-F5344CB8AC3E}">
        <p14:creationId xmlns:p14="http://schemas.microsoft.com/office/powerpoint/2010/main" val="145795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32"/>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sz="3600" dirty="0"/>
              <a:t>SWOT Analysis - Company Name</a:t>
            </a:r>
            <a:endParaRPr sz="3600" dirty="0"/>
          </a:p>
        </p:txBody>
      </p:sp>
      <p:grpSp>
        <p:nvGrpSpPr>
          <p:cNvPr id="860" name="Google Shape;860;p32"/>
          <p:cNvGrpSpPr/>
          <p:nvPr/>
        </p:nvGrpSpPr>
        <p:grpSpPr>
          <a:xfrm>
            <a:off x="8547200" y="1617251"/>
            <a:ext cx="2451200" cy="4313500"/>
            <a:chOff x="6410400" y="1212938"/>
            <a:chExt cx="1838400" cy="3235125"/>
          </a:xfrm>
        </p:grpSpPr>
        <p:sp>
          <p:nvSpPr>
            <p:cNvPr id="861" name="Google Shape;861;p32"/>
            <p:cNvSpPr/>
            <p:nvPr/>
          </p:nvSpPr>
          <p:spPr>
            <a:xfrm>
              <a:off x="7767600" y="1407875"/>
              <a:ext cx="481200" cy="481200"/>
            </a:xfrm>
            <a:prstGeom prst="rtTriangle">
              <a:avLst/>
            </a:prstGeom>
            <a:solidFill>
              <a:srgbClr val="C6282F"/>
            </a:solidFill>
            <a:ln>
              <a:noFill/>
            </a:ln>
          </p:spPr>
          <p:txBody>
            <a:bodyPr spcFirstLastPara="1" wrap="square" lIns="121900" tIns="121900" rIns="121900" bIns="121900" anchor="ctr" anchorCtr="0">
              <a:noAutofit/>
            </a:bodyPr>
            <a:lstStyle/>
            <a:p>
              <a:endParaRPr sz="2400"/>
            </a:p>
          </p:txBody>
        </p:sp>
        <p:sp>
          <p:nvSpPr>
            <p:cNvPr id="862" name="Google Shape;862;p32"/>
            <p:cNvSpPr/>
            <p:nvPr/>
          </p:nvSpPr>
          <p:spPr>
            <a:xfrm rot="-5400000">
              <a:off x="6410400" y="1407875"/>
              <a:ext cx="481200" cy="481200"/>
            </a:xfrm>
            <a:prstGeom prst="rtTriangle">
              <a:avLst/>
            </a:prstGeom>
            <a:solidFill>
              <a:srgbClr val="C6282F"/>
            </a:solidFill>
            <a:ln>
              <a:noFill/>
            </a:ln>
          </p:spPr>
          <p:txBody>
            <a:bodyPr spcFirstLastPara="1" wrap="square" lIns="121900" tIns="121900" rIns="121900" bIns="121900" anchor="ctr" anchorCtr="0">
              <a:noAutofit/>
            </a:bodyPr>
            <a:lstStyle/>
            <a:p>
              <a:endParaRPr sz="2400"/>
            </a:p>
          </p:txBody>
        </p:sp>
        <p:sp>
          <p:nvSpPr>
            <p:cNvPr id="863" name="Google Shape;863;p32"/>
            <p:cNvSpPr/>
            <p:nvPr/>
          </p:nvSpPr>
          <p:spPr>
            <a:xfrm>
              <a:off x="6410400" y="1889063"/>
              <a:ext cx="1838400" cy="2559000"/>
            </a:xfrm>
            <a:prstGeom prst="rect">
              <a:avLst/>
            </a:prstGeom>
            <a:solidFill>
              <a:srgbClr val="C6282F"/>
            </a:solidFill>
            <a:ln>
              <a:noFill/>
            </a:ln>
          </p:spPr>
          <p:txBody>
            <a:bodyPr spcFirstLastPara="1" wrap="square" lIns="121900" tIns="121900" rIns="121900" bIns="121900" anchor="ctr" anchorCtr="0">
              <a:noAutofit/>
            </a:bodyPr>
            <a:lstStyle/>
            <a:p>
              <a:endParaRPr sz="2400">
                <a:solidFill>
                  <a:srgbClr val="C6282F"/>
                </a:solidFill>
              </a:endParaRPr>
            </a:p>
          </p:txBody>
        </p:sp>
        <p:sp>
          <p:nvSpPr>
            <p:cNvPr id="864" name="Google Shape;864;p32"/>
            <p:cNvSpPr/>
            <p:nvPr/>
          </p:nvSpPr>
          <p:spPr>
            <a:xfrm>
              <a:off x="6767700" y="1212938"/>
              <a:ext cx="1123800" cy="1123800"/>
            </a:xfrm>
            <a:prstGeom prst="ellipse">
              <a:avLst/>
            </a:prstGeom>
            <a:solidFill>
              <a:srgbClr val="FFFFFF"/>
            </a:solidFill>
            <a:ln w="38100" cap="flat" cmpd="sng">
              <a:solidFill>
                <a:srgbClr val="C6282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5" name="Google Shape;865;p32"/>
            <p:cNvSpPr/>
            <p:nvPr/>
          </p:nvSpPr>
          <p:spPr>
            <a:xfrm>
              <a:off x="6891600" y="1336850"/>
              <a:ext cx="876000" cy="876000"/>
            </a:xfrm>
            <a:prstGeom prst="ellipse">
              <a:avLst/>
            </a:prstGeom>
            <a:solidFill>
              <a:srgbClr val="FFFFFF"/>
            </a:solidFill>
            <a:ln w="9525" cap="flat" cmpd="sng">
              <a:solidFill>
                <a:srgbClr val="434343"/>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grpSp>
          <p:nvGrpSpPr>
            <p:cNvPr id="866" name="Google Shape;866;p32"/>
            <p:cNvGrpSpPr/>
            <p:nvPr/>
          </p:nvGrpSpPr>
          <p:grpSpPr>
            <a:xfrm>
              <a:off x="6471900" y="2766087"/>
              <a:ext cx="1715400" cy="1596537"/>
              <a:chOff x="7566375" y="4757725"/>
              <a:chExt cx="1715400" cy="1596537"/>
            </a:xfrm>
          </p:grpSpPr>
          <p:sp>
            <p:nvSpPr>
              <p:cNvPr id="867" name="Google Shape;867;p32"/>
              <p:cNvSpPr txBox="1"/>
              <p:nvPr/>
            </p:nvSpPr>
            <p:spPr>
              <a:xfrm>
                <a:off x="7566375" y="4757725"/>
                <a:ext cx="1715400" cy="429600"/>
              </a:xfrm>
              <a:prstGeom prst="rect">
                <a:avLst/>
              </a:prstGeom>
              <a:noFill/>
              <a:ln>
                <a:noFill/>
              </a:ln>
            </p:spPr>
            <p:txBody>
              <a:bodyPr spcFirstLastPara="1" wrap="square" lIns="121900" tIns="121900" rIns="121900" bIns="121900" anchor="ctr" anchorCtr="0">
                <a:noAutofit/>
              </a:bodyPr>
              <a:lstStyle/>
              <a:p>
                <a:pPr algn="ctr"/>
                <a:r>
                  <a:rPr lang="en" sz="2267">
                    <a:solidFill>
                      <a:srgbClr val="FFFFFF"/>
                    </a:solidFill>
                    <a:latin typeface="Fira Sans Extra Condensed Medium"/>
                    <a:ea typeface="Fira Sans Extra Condensed Medium"/>
                    <a:cs typeface="Fira Sans Extra Condensed Medium"/>
                    <a:sym typeface="Fira Sans Extra Condensed Medium"/>
                  </a:rPr>
                  <a:t>THREATS</a:t>
                </a:r>
                <a:endParaRPr sz="2267">
                  <a:solidFill>
                    <a:srgbClr val="FFFFFF"/>
                  </a:solidFill>
                  <a:latin typeface="Fira Sans Extra Condensed Medium"/>
                  <a:ea typeface="Fira Sans Extra Condensed Medium"/>
                  <a:cs typeface="Fira Sans Extra Condensed Medium"/>
                  <a:sym typeface="Fira Sans Extra Condensed Medium"/>
                </a:endParaRPr>
              </a:p>
            </p:txBody>
          </p:sp>
          <p:sp>
            <p:nvSpPr>
              <p:cNvPr id="868" name="Google Shape;868;p32"/>
              <p:cNvSpPr txBox="1"/>
              <p:nvPr/>
            </p:nvSpPr>
            <p:spPr>
              <a:xfrm>
                <a:off x="7566375" y="5104574"/>
                <a:ext cx="1715400" cy="1249688"/>
              </a:xfrm>
              <a:prstGeom prst="rect">
                <a:avLst/>
              </a:prstGeom>
              <a:noFill/>
              <a:ln>
                <a:noFill/>
              </a:ln>
            </p:spPr>
            <p:txBody>
              <a:bodyPr spcFirstLastPara="1" wrap="square" lIns="121900" tIns="121900" rIns="121900" bIns="121900" anchor="ctr" anchorCtr="0">
                <a:noAutofit/>
              </a:bodyPr>
              <a:lstStyle/>
              <a:p>
                <a:pPr algn="ctr"/>
                <a:r>
                  <a:rPr lang="en-US" sz="1600" b="0" i="0" dirty="0">
                    <a:solidFill>
                      <a:srgbClr val="374151"/>
                    </a:solidFill>
                    <a:effectLst/>
                    <a:latin typeface="Söhne"/>
                  </a:rPr>
                  <a:t>Intense Competition: The hotel industry in India is highly competitive, with the presence of both domestic and international players.</a:t>
                </a:r>
                <a:endParaRPr lang="en-US" sz="1600" dirty="0">
                  <a:solidFill>
                    <a:srgbClr val="FFFFFF"/>
                  </a:solidFill>
                  <a:latin typeface="Roboto"/>
                  <a:ea typeface="Roboto"/>
                  <a:cs typeface="Roboto"/>
                  <a:sym typeface="Roboto"/>
                </a:endParaRPr>
              </a:p>
            </p:txBody>
          </p:sp>
        </p:grpSp>
        <p:cxnSp>
          <p:nvCxnSpPr>
            <p:cNvPr id="869" name="Google Shape;869;p32"/>
            <p:cNvCxnSpPr/>
            <p:nvPr/>
          </p:nvCxnSpPr>
          <p:spPr>
            <a:xfrm>
              <a:off x="6829500" y="2676500"/>
              <a:ext cx="1000200" cy="0"/>
            </a:xfrm>
            <a:prstGeom prst="straightConnector1">
              <a:avLst/>
            </a:prstGeom>
            <a:noFill/>
            <a:ln w="9525" cap="flat" cmpd="sng">
              <a:solidFill>
                <a:schemeClr val="lt1"/>
              </a:solidFill>
              <a:prstDash val="dash"/>
              <a:round/>
              <a:headEnd type="none" w="med" len="med"/>
              <a:tailEnd type="none" w="med" len="med"/>
            </a:ln>
          </p:spPr>
        </p:cxnSp>
      </p:grpSp>
      <p:grpSp>
        <p:nvGrpSpPr>
          <p:cNvPr id="871" name="Google Shape;871;p32"/>
          <p:cNvGrpSpPr/>
          <p:nvPr/>
        </p:nvGrpSpPr>
        <p:grpSpPr>
          <a:xfrm>
            <a:off x="9499696" y="2074090"/>
            <a:ext cx="546192" cy="584756"/>
            <a:chOff x="7055134" y="2919170"/>
            <a:chExt cx="290321" cy="310820"/>
          </a:xfrm>
        </p:grpSpPr>
        <p:sp>
          <p:nvSpPr>
            <p:cNvPr id="872" name="Google Shape;872;p32"/>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rgbClr val="C00000"/>
            </a:solidFill>
            <a:ln>
              <a:solidFill>
                <a:srgbClr val="C00000"/>
              </a:solidFill>
            </a:ln>
          </p:spPr>
          <p:txBody>
            <a:bodyPr spcFirstLastPara="1" wrap="square" lIns="121900" tIns="121900" rIns="121900" bIns="121900" anchor="ctr" anchorCtr="0">
              <a:noAutofit/>
            </a:bodyPr>
            <a:lstStyle/>
            <a:p>
              <a:endParaRPr sz="2400"/>
            </a:p>
          </p:txBody>
        </p:sp>
        <p:sp>
          <p:nvSpPr>
            <p:cNvPr id="873" name="Google Shape;873;p32"/>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4" name="Google Shape;874;p32"/>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5" name="Google Shape;875;p32"/>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6" name="Google Shape;876;p32"/>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7" name="Google Shape;877;p32"/>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8" name="Google Shape;878;p32"/>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79" name="Google Shape;879;p32"/>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0" name="Google Shape;880;p32"/>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1" name="Google Shape;881;p32"/>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2" name="Google Shape;882;p32"/>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3" name="Google Shape;883;p32"/>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4" name="Google Shape;884;p32"/>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sp>
          <p:nvSpPr>
            <p:cNvPr id="885" name="Google Shape;885;p32"/>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chemeClr val="accent6"/>
            </a:solidFill>
            <a:ln>
              <a:solidFill>
                <a:srgbClr val="C00000"/>
              </a:solidFill>
            </a:ln>
          </p:spPr>
          <p:txBody>
            <a:bodyPr spcFirstLastPara="1" wrap="square" lIns="121900" tIns="121900" rIns="121900" bIns="121900" anchor="ctr" anchorCtr="0">
              <a:noAutofit/>
            </a:bodyPr>
            <a:lstStyle/>
            <a:p>
              <a:endParaRPr sz="2400"/>
            </a:p>
          </p:txBody>
        </p:sp>
      </p:grpSp>
      <p:grpSp>
        <p:nvGrpSpPr>
          <p:cNvPr id="886" name="Google Shape;886;p32"/>
          <p:cNvGrpSpPr/>
          <p:nvPr/>
        </p:nvGrpSpPr>
        <p:grpSpPr>
          <a:xfrm>
            <a:off x="3644800" y="1617251"/>
            <a:ext cx="2451200" cy="4483275"/>
            <a:chOff x="2733600" y="1212938"/>
            <a:chExt cx="1838400" cy="3362456"/>
          </a:xfrm>
        </p:grpSpPr>
        <p:sp>
          <p:nvSpPr>
            <p:cNvPr id="887" name="Google Shape;887;p32"/>
            <p:cNvSpPr/>
            <p:nvPr/>
          </p:nvSpPr>
          <p:spPr>
            <a:xfrm>
              <a:off x="4090800" y="1407875"/>
              <a:ext cx="481200" cy="481200"/>
            </a:xfrm>
            <a:prstGeom prst="rtTriangle">
              <a:avLst/>
            </a:prstGeom>
            <a:solidFill>
              <a:srgbClr val="E09214"/>
            </a:solidFill>
            <a:ln>
              <a:noFill/>
            </a:ln>
          </p:spPr>
          <p:txBody>
            <a:bodyPr spcFirstLastPara="1" wrap="square" lIns="121900" tIns="121900" rIns="121900" bIns="121900" anchor="ctr" anchorCtr="0">
              <a:noAutofit/>
            </a:bodyPr>
            <a:lstStyle/>
            <a:p>
              <a:endParaRPr sz="2400"/>
            </a:p>
          </p:txBody>
        </p:sp>
        <p:sp>
          <p:nvSpPr>
            <p:cNvPr id="888" name="Google Shape;888;p32"/>
            <p:cNvSpPr/>
            <p:nvPr/>
          </p:nvSpPr>
          <p:spPr>
            <a:xfrm rot="-5400000">
              <a:off x="2733600" y="1407875"/>
              <a:ext cx="481200" cy="481200"/>
            </a:xfrm>
            <a:prstGeom prst="rtTriangle">
              <a:avLst/>
            </a:prstGeom>
            <a:solidFill>
              <a:srgbClr val="E09214"/>
            </a:solidFill>
            <a:ln>
              <a:noFill/>
            </a:ln>
          </p:spPr>
          <p:txBody>
            <a:bodyPr spcFirstLastPara="1" wrap="square" lIns="121900" tIns="121900" rIns="121900" bIns="121900" anchor="ctr" anchorCtr="0">
              <a:noAutofit/>
            </a:bodyPr>
            <a:lstStyle/>
            <a:p>
              <a:endParaRPr sz="2400"/>
            </a:p>
          </p:txBody>
        </p:sp>
        <p:sp>
          <p:nvSpPr>
            <p:cNvPr id="889" name="Google Shape;889;p32"/>
            <p:cNvSpPr/>
            <p:nvPr/>
          </p:nvSpPr>
          <p:spPr>
            <a:xfrm>
              <a:off x="2733600" y="1889063"/>
              <a:ext cx="1838400" cy="2559000"/>
            </a:xfrm>
            <a:prstGeom prst="rect">
              <a:avLst/>
            </a:prstGeom>
            <a:solidFill>
              <a:srgbClr val="E09214"/>
            </a:solidFill>
            <a:ln>
              <a:noFill/>
            </a:ln>
          </p:spPr>
          <p:txBody>
            <a:bodyPr spcFirstLastPara="1" wrap="square" lIns="121900" tIns="121900" rIns="121900" bIns="121900" anchor="ctr" anchorCtr="0">
              <a:noAutofit/>
            </a:bodyPr>
            <a:lstStyle/>
            <a:p>
              <a:endParaRPr sz="2400"/>
            </a:p>
          </p:txBody>
        </p:sp>
        <p:sp>
          <p:nvSpPr>
            <p:cNvPr id="890" name="Google Shape;890;p32"/>
            <p:cNvSpPr/>
            <p:nvPr/>
          </p:nvSpPr>
          <p:spPr>
            <a:xfrm>
              <a:off x="3090900" y="1212938"/>
              <a:ext cx="1123800" cy="1123800"/>
            </a:xfrm>
            <a:prstGeom prst="ellipse">
              <a:avLst/>
            </a:prstGeom>
            <a:solidFill>
              <a:srgbClr val="FFFFFF"/>
            </a:solidFill>
            <a:ln w="38100" cap="flat" cmpd="sng">
              <a:solidFill>
                <a:srgbClr val="E0921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891" name="Google Shape;891;p32"/>
            <p:cNvGrpSpPr/>
            <p:nvPr/>
          </p:nvGrpSpPr>
          <p:grpSpPr>
            <a:xfrm>
              <a:off x="2795100" y="2766087"/>
              <a:ext cx="1715400" cy="1809307"/>
              <a:chOff x="3213900" y="4757725"/>
              <a:chExt cx="1715400" cy="1809307"/>
            </a:xfrm>
          </p:grpSpPr>
          <p:sp>
            <p:nvSpPr>
              <p:cNvPr id="892" name="Google Shape;892;p32"/>
              <p:cNvSpPr txBox="1"/>
              <p:nvPr/>
            </p:nvSpPr>
            <p:spPr>
              <a:xfrm>
                <a:off x="3213900" y="4757725"/>
                <a:ext cx="1715400" cy="429600"/>
              </a:xfrm>
              <a:prstGeom prst="rect">
                <a:avLst/>
              </a:prstGeom>
              <a:noFill/>
              <a:ln>
                <a:noFill/>
              </a:ln>
            </p:spPr>
            <p:txBody>
              <a:bodyPr spcFirstLastPara="1" wrap="square" lIns="121900" tIns="121900" rIns="121900" bIns="121900" anchor="ctr" anchorCtr="0">
                <a:noAutofit/>
              </a:bodyPr>
              <a:lstStyle/>
              <a:p>
                <a:pPr algn="ctr"/>
                <a:r>
                  <a:rPr lang="en" sz="2267">
                    <a:solidFill>
                      <a:srgbClr val="FFFFFF"/>
                    </a:solidFill>
                    <a:latin typeface="Fira Sans Extra Condensed Medium"/>
                    <a:ea typeface="Fira Sans Extra Condensed Medium"/>
                    <a:cs typeface="Fira Sans Extra Condensed Medium"/>
                    <a:sym typeface="Fira Sans Extra Condensed Medium"/>
                  </a:rPr>
                  <a:t>WEAKNESSES</a:t>
                </a:r>
                <a:endParaRPr sz="2267">
                  <a:solidFill>
                    <a:srgbClr val="FFFFFF"/>
                  </a:solidFill>
                  <a:latin typeface="Fira Sans Extra Condensed Medium"/>
                  <a:ea typeface="Fira Sans Extra Condensed Medium"/>
                  <a:cs typeface="Fira Sans Extra Condensed Medium"/>
                  <a:sym typeface="Fira Sans Extra Condensed Medium"/>
                </a:endParaRPr>
              </a:p>
            </p:txBody>
          </p:sp>
          <p:sp>
            <p:nvSpPr>
              <p:cNvPr id="893" name="Google Shape;893;p32"/>
              <p:cNvSpPr txBox="1"/>
              <p:nvPr/>
            </p:nvSpPr>
            <p:spPr>
              <a:xfrm>
                <a:off x="3213900" y="4892144"/>
                <a:ext cx="1715400" cy="1674888"/>
              </a:xfrm>
              <a:prstGeom prst="rect">
                <a:avLst/>
              </a:prstGeom>
              <a:noFill/>
              <a:ln>
                <a:noFill/>
              </a:ln>
            </p:spPr>
            <p:txBody>
              <a:bodyPr spcFirstLastPara="1" wrap="square" lIns="121900" tIns="121900" rIns="121900" bIns="121900" anchor="ctr" anchorCtr="0">
                <a:noAutofit/>
              </a:bodyPr>
              <a:lstStyle/>
              <a:p>
                <a:pPr algn="ctr"/>
                <a:r>
                  <a:rPr lang="en-US" sz="1600" b="0" i="0" dirty="0">
                    <a:solidFill>
                      <a:srgbClr val="374151"/>
                    </a:solidFill>
                    <a:effectLst/>
                    <a:latin typeface="Söhne"/>
                  </a:rPr>
                  <a:t>High Dependence on Domestic Market: The company relies heavily on the domestic market, making it vulnerable to fluctuations in the Indian economy</a:t>
                </a:r>
                <a:endParaRPr sz="1600" dirty="0">
                  <a:solidFill>
                    <a:srgbClr val="FFFFFF"/>
                  </a:solidFill>
                  <a:latin typeface="Roboto"/>
                  <a:ea typeface="Roboto"/>
                  <a:cs typeface="Roboto"/>
                  <a:sym typeface="Roboto"/>
                </a:endParaRPr>
              </a:p>
            </p:txBody>
          </p:sp>
        </p:grpSp>
        <p:cxnSp>
          <p:nvCxnSpPr>
            <p:cNvPr id="894" name="Google Shape;894;p32"/>
            <p:cNvCxnSpPr/>
            <p:nvPr/>
          </p:nvCxnSpPr>
          <p:spPr>
            <a:xfrm>
              <a:off x="3152700" y="2676500"/>
              <a:ext cx="1000200" cy="0"/>
            </a:xfrm>
            <a:prstGeom prst="straightConnector1">
              <a:avLst/>
            </a:prstGeom>
            <a:noFill/>
            <a:ln w="9525" cap="flat" cmpd="sng">
              <a:solidFill>
                <a:schemeClr val="lt1"/>
              </a:solidFill>
              <a:prstDash val="dash"/>
              <a:round/>
              <a:headEnd type="none" w="med" len="med"/>
              <a:tailEnd type="none" w="med" len="med"/>
            </a:ln>
          </p:spPr>
        </p:cxnSp>
        <p:sp>
          <p:nvSpPr>
            <p:cNvPr id="896" name="Google Shape;896;p32"/>
            <p:cNvSpPr/>
            <p:nvPr/>
          </p:nvSpPr>
          <p:spPr>
            <a:xfrm>
              <a:off x="3214800" y="1336850"/>
              <a:ext cx="876000" cy="876000"/>
            </a:xfrm>
            <a:prstGeom prst="ellipse">
              <a:avLst/>
            </a:prstGeom>
            <a:solidFill>
              <a:srgbClr val="FFFFFF"/>
            </a:solidFill>
            <a:ln w="9525" cap="flat" cmpd="sng">
              <a:solidFill>
                <a:srgbClr val="E09214"/>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897" name="Google Shape;897;p32"/>
          <p:cNvGrpSpPr/>
          <p:nvPr/>
        </p:nvGrpSpPr>
        <p:grpSpPr>
          <a:xfrm>
            <a:off x="4595415" y="2091211"/>
            <a:ext cx="549955" cy="550539"/>
            <a:chOff x="3725461" y="2444712"/>
            <a:chExt cx="334279" cy="334661"/>
          </a:xfrm>
        </p:grpSpPr>
        <p:sp>
          <p:nvSpPr>
            <p:cNvPr id="898" name="Google Shape;898;p32"/>
            <p:cNvSpPr/>
            <p:nvPr/>
          </p:nvSpPr>
          <p:spPr>
            <a:xfrm>
              <a:off x="3939200"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48" y="334"/>
                    <a:pt x="834" y="334"/>
                  </a:cubicBezTo>
                  <a:close/>
                  <a:moveTo>
                    <a:pt x="834" y="0"/>
                  </a:moveTo>
                  <a:cubicBezTo>
                    <a:pt x="370" y="0"/>
                    <a:pt x="0" y="369"/>
                    <a:pt x="0" y="834"/>
                  </a:cubicBezTo>
                  <a:cubicBezTo>
                    <a:pt x="0" y="1298"/>
                    <a:pt x="370" y="1667"/>
                    <a:pt x="834" y="1667"/>
                  </a:cubicBezTo>
                  <a:cubicBezTo>
                    <a:pt x="1286" y="1667"/>
                    <a:pt x="1667" y="1298"/>
                    <a:pt x="1667" y="834"/>
                  </a:cubicBezTo>
                  <a:cubicBezTo>
                    <a:pt x="1667" y="369"/>
                    <a:pt x="1286" y="0"/>
                    <a:pt x="834" y="0"/>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899" name="Google Shape;899;p32"/>
            <p:cNvSpPr/>
            <p:nvPr/>
          </p:nvSpPr>
          <p:spPr>
            <a:xfrm>
              <a:off x="3941078" y="2618281"/>
              <a:ext cx="68625" cy="49305"/>
            </a:xfrm>
            <a:custGeom>
              <a:avLst/>
              <a:gdLst/>
              <a:ahLst/>
              <a:cxnLst/>
              <a:rect l="l" t="t" r="r" b="b"/>
              <a:pathLst>
                <a:path w="2156" h="1549" extrusionOk="0">
                  <a:moveTo>
                    <a:pt x="775" y="0"/>
                  </a:moveTo>
                  <a:cubicBezTo>
                    <a:pt x="549" y="0"/>
                    <a:pt x="311" y="60"/>
                    <a:pt x="120" y="167"/>
                  </a:cubicBezTo>
                  <a:cubicBezTo>
                    <a:pt x="37" y="203"/>
                    <a:pt x="1" y="310"/>
                    <a:pt x="37" y="381"/>
                  </a:cubicBezTo>
                  <a:cubicBezTo>
                    <a:pt x="72" y="443"/>
                    <a:pt x="140" y="479"/>
                    <a:pt x="201" y="479"/>
                  </a:cubicBezTo>
                  <a:cubicBezTo>
                    <a:pt x="223" y="479"/>
                    <a:pt x="244" y="474"/>
                    <a:pt x="263" y="465"/>
                  </a:cubicBezTo>
                  <a:cubicBezTo>
                    <a:pt x="418" y="381"/>
                    <a:pt x="596" y="346"/>
                    <a:pt x="751" y="346"/>
                  </a:cubicBezTo>
                  <a:cubicBezTo>
                    <a:pt x="1275" y="346"/>
                    <a:pt x="1704" y="727"/>
                    <a:pt x="1799" y="1215"/>
                  </a:cubicBezTo>
                  <a:lnTo>
                    <a:pt x="751" y="1215"/>
                  </a:lnTo>
                  <a:cubicBezTo>
                    <a:pt x="668" y="1215"/>
                    <a:pt x="584" y="1298"/>
                    <a:pt x="584" y="1382"/>
                  </a:cubicBezTo>
                  <a:cubicBezTo>
                    <a:pt x="584" y="1477"/>
                    <a:pt x="668" y="1548"/>
                    <a:pt x="751" y="1548"/>
                  </a:cubicBezTo>
                  <a:lnTo>
                    <a:pt x="1977" y="1548"/>
                  </a:lnTo>
                  <a:cubicBezTo>
                    <a:pt x="2061" y="1548"/>
                    <a:pt x="2144" y="1477"/>
                    <a:pt x="2144" y="1382"/>
                  </a:cubicBezTo>
                  <a:cubicBezTo>
                    <a:pt x="2156" y="620"/>
                    <a:pt x="1525" y="0"/>
                    <a:pt x="775" y="0"/>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900" name="Google Shape;900;p32"/>
            <p:cNvSpPr/>
            <p:nvPr/>
          </p:nvSpPr>
          <p:spPr>
            <a:xfrm>
              <a:off x="3775116" y="2618281"/>
              <a:ext cx="68625" cy="49305"/>
            </a:xfrm>
            <a:custGeom>
              <a:avLst/>
              <a:gdLst/>
              <a:ahLst/>
              <a:cxnLst/>
              <a:rect l="l" t="t" r="r" b="b"/>
              <a:pathLst>
                <a:path w="2156" h="1549" extrusionOk="0">
                  <a:moveTo>
                    <a:pt x="1381" y="0"/>
                  </a:moveTo>
                  <a:cubicBezTo>
                    <a:pt x="631" y="0"/>
                    <a:pt x="0" y="620"/>
                    <a:pt x="0" y="1382"/>
                  </a:cubicBezTo>
                  <a:cubicBezTo>
                    <a:pt x="0" y="1477"/>
                    <a:pt x="71" y="1548"/>
                    <a:pt x="167" y="1548"/>
                  </a:cubicBezTo>
                  <a:lnTo>
                    <a:pt x="1405" y="1548"/>
                  </a:lnTo>
                  <a:cubicBezTo>
                    <a:pt x="1488" y="1548"/>
                    <a:pt x="1560" y="1477"/>
                    <a:pt x="1560" y="1382"/>
                  </a:cubicBezTo>
                  <a:cubicBezTo>
                    <a:pt x="1560" y="1298"/>
                    <a:pt x="1500" y="1215"/>
                    <a:pt x="1417" y="1215"/>
                  </a:cubicBezTo>
                  <a:lnTo>
                    <a:pt x="357" y="1215"/>
                  </a:lnTo>
                  <a:cubicBezTo>
                    <a:pt x="429" y="715"/>
                    <a:pt x="881" y="346"/>
                    <a:pt x="1405" y="346"/>
                  </a:cubicBezTo>
                  <a:cubicBezTo>
                    <a:pt x="1584" y="346"/>
                    <a:pt x="1738" y="381"/>
                    <a:pt x="1893" y="465"/>
                  </a:cubicBezTo>
                  <a:cubicBezTo>
                    <a:pt x="1914" y="475"/>
                    <a:pt x="1938" y="481"/>
                    <a:pt x="1962" y="481"/>
                  </a:cubicBezTo>
                  <a:cubicBezTo>
                    <a:pt x="2022" y="481"/>
                    <a:pt x="2086" y="449"/>
                    <a:pt x="2119" y="381"/>
                  </a:cubicBezTo>
                  <a:cubicBezTo>
                    <a:pt x="2155" y="310"/>
                    <a:pt x="2131" y="203"/>
                    <a:pt x="2036" y="167"/>
                  </a:cubicBezTo>
                  <a:cubicBezTo>
                    <a:pt x="1846" y="60"/>
                    <a:pt x="1607" y="0"/>
                    <a:pt x="1381" y="0"/>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901" name="Google Shape;901;p32"/>
            <p:cNvSpPr/>
            <p:nvPr/>
          </p:nvSpPr>
          <p:spPr>
            <a:xfrm>
              <a:off x="3793291" y="2554239"/>
              <a:ext cx="53092" cy="53092"/>
            </a:xfrm>
            <a:custGeom>
              <a:avLst/>
              <a:gdLst/>
              <a:ahLst/>
              <a:cxnLst/>
              <a:rect l="l" t="t" r="r" b="b"/>
              <a:pathLst>
                <a:path w="1668" h="1668" extrusionOk="0">
                  <a:moveTo>
                    <a:pt x="834" y="334"/>
                  </a:moveTo>
                  <a:cubicBezTo>
                    <a:pt x="1108" y="334"/>
                    <a:pt x="1334" y="548"/>
                    <a:pt x="1334" y="834"/>
                  </a:cubicBezTo>
                  <a:cubicBezTo>
                    <a:pt x="1334" y="1119"/>
                    <a:pt x="1108" y="1346"/>
                    <a:pt x="834" y="1346"/>
                  </a:cubicBezTo>
                  <a:cubicBezTo>
                    <a:pt x="548" y="1346"/>
                    <a:pt x="322" y="1119"/>
                    <a:pt x="322" y="834"/>
                  </a:cubicBezTo>
                  <a:cubicBezTo>
                    <a:pt x="322" y="548"/>
                    <a:pt x="560" y="334"/>
                    <a:pt x="834" y="334"/>
                  </a:cubicBezTo>
                  <a:close/>
                  <a:moveTo>
                    <a:pt x="834" y="0"/>
                  </a:moveTo>
                  <a:cubicBezTo>
                    <a:pt x="370" y="0"/>
                    <a:pt x="1" y="369"/>
                    <a:pt x="1" y="834"/>
                  </a:cubicBezTo>
                  <a:cubicBezTo>
                    <a:pt x="1" y="1298"/>
                    <a:pt x="370" y="1667"/>
                    <a:pt x="834" y="1667"/>
                  </a:cubicBezTo>
                  <a:cubicBezTo>
                    <a:pt x="1286" y="1667"/>
                    <a:pt x="1667" y="1298"/>
                    <a:pt x="1667" y="834"/>
                  </a:cubicBezTo>
                  <a:cubicBezTo>
                    <a:pt x="1667" y="369"/>
                    <a:pt x="1286" y="0"/>
                    <a:pt x="834" y="0"/>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902" name="Google Shape;902;p32"/>
            <p:cNvSpPr/>
            <p:nvPr/>
          </p:nvSpPr>
          <p:spPr>
            <a:xfrm>
              <a:off x="3858097" y="2540584"/>
              <a:ext cx="69007" cy="69007"/>
            </a:xfrm>
            <a:custGeom>
              <a:avLst/>
              <a:gdLst/>
              <a:ahLst/>
              <a:cxnLst/>
              <a:rect l="l" t="t" r="r" b="b"/>
              <a:pathLst>
                <a:path w="2168" h="2168" extrusionOk="0">
                  <a:moveTo>
                    <a:pt x="1084" y="346"/>
                  </a:moveTo>
                  <a:cubicBezTo>
                    <a:pt x="1501" y="346"/>
                    <a:pt x="1834" y="667"/>
                    <a:pt x="1834" y="1084"/>
                  </a:cubicBezTo>
                  <a:cubicBezTo>
                    <a:pt x="1834" y="1501"/>
                    <a:pt x="1501" y="1834"/>
                    <a:pt x="1084" y="1834"/>
                  </a:cubicBezTo>
                  <a:cubicBezTo>
                    <a:pt x="667" y="1834"/>
                    <a:pt x="346" y="1501"/>
                    <a:pt x="346" y="1084"/>
                  </a:cubicBezTo>
                  <a:cubicBezTo>
                    <a:pt x="346" y="667"/>
                    <a:pt x="667" y="346"/>
                    <a:pt x="1084" y="346"/>
                  </a:cubicBezTo>
                  <a:close/>
                  <a:moveTo>
                    <a:pt x="1084" y="1"/>
                  </a:moveTo>
                  <a:cubicBezTo>
                    <a:pt x="489" y="1"/>
                    <a:pt x="1" y="489"/>
                    <a:pt x="1" y="1084"/>
                  </a:cubicBezTo>
                  <a:cubicBezTo>
                    <a:pt x="1" y="1679"/>
                    <a:pt x="489" y="2168"/>
                    <a:pt x="1084" y="2168"/>
                  </a:cubicBezTo>
                  <a:cubicBezTo>
                    <a:pt x="1679" y="2168"/>
                    <a:pt x="2167" y="1679"/>
                    <a:pt x="2167" y="1084"/>
                  </a:cubicBezTo>
                  <a:cubicBezTo>
                    <a:pt x="2167" y="489"/>
                    <a:pt x="1679" y="1"/>
                    <a:pt x="1084" y="1"/>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903" name="Google Shape;903;p32"/>
            <p:cNvSpPr/>
            <p:nvPr/>
          </p:nvSpPr>
          <p:spPr>
            <a:xfrm>
              <a:off x="3834224" y="2620159"/>
              <a:ext cx="116752" cy="63342"/>
            </a:xfrm>
            <a:custGeom>
              <a:avLst/>
              <a:gdLst/>
              <a:ahLst/>
              <a:cxnLst/>
              <a:rect l="l" t="t" r="r" b="b"/>
              <a:pathLst>
                <a:path w="3668" h="1990" extrusionOk="0">
                  <a:moveTo>
                    <a:pt x="1834" y="322"/>
                  </a:moveTo>
                  <a:cubicBezTo>
                    <a:pt x="2596" y="322"/>
                    <a:pt x="3239" y="906"/>
                    <a:pt x="3310" y="1656"/>
                  </a:cubicBezTo>
                  <a:lnTo>
                    <a:pt x="358" y="1656"/>
                  </a:lnTo>
                  <a:cubicBezTo>
                    <a:pt x="453" y="906"/>
                    <a:pt x="1072" y="322"/>
                    <a:pt x="1834" y="322"/>
                  </a:cubicBezTo>
                  <a:close/>
                  <a:moveTo>
                    <a:pt x="1834" y="1"/>
                  </a:moveTo>
                  <a:cubicBezTo>
                    <a:pt x="822" y="1"/>
                    <a:pt x="0" y="823"/>
                    <a:pt x="0" y="1835"/>
                  </a:cubicBezTo>
                  <a:cubicBezTo>
                    <a:pt x="0" y="1918"/>
                    <a:pt x="84" y="1989"/>
                    <a:pt x="167" y="1989"/>
                  </a:cubicBezTo>
                  <a:lnTo>
                    <a:pt x="3489" y="1989"/>
                  </a:lnTo>
                  <a:cubicBezTo>
                    <a:pt x="3572" y="1989"/>
                    <a:pt x="3656" y="1918"/>
                    <a:pt x="3656" y="1835"/>
                  </a:cubicBezTo>
                  <a:cubicBezTo>
                    <a:pt x="3668" y="823"/>
                    <a:pt x="2846" y="1"/>
                    <a:pt x="1834" y="1"/>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sp>
          <p:nvSpPr>
            <p:cNvPr id="904" name="Google Shape;904;p32"/>
            <p:cNvSpPr/>
            <p:nvPr/>
          </p:nvSpPr>
          <p:spPr>
            <a:xfrm>
              <a:off x="3725461" y="2444712"/>
              <a:ext cx="334279" cy="334661"/>
            </a:xfrm>
            <a:custGeom>
              <a:avLst/>
              <a:gdLst/>
              <a:ahLst/>
              <a:cxnLst/>
              <a:rect l="l" t="t" r="r" b="b"/>
              <a:pathLst>
                <a:path w="10502" h="10514" extrusionOk="0">
                  <a:moveTo>
                    <a:pt x="5418" y="905"/>
                  </a:moveTo>
                  <a:cubicBezTo>
                    <a:pt x="7680" y="1001"/>
                    <a:pt x="9513" y="2834"/>
                    <a:pt x="9597" y="5096"/>
                  </a:cubicBezTo>
                  <a:lnTo>
                    <a:pt x="9192" y="5096"/>
                  </a:lnTo>
                  <a:cubicBezTo>
                    <a:pt x="9109" y="5096"/>
                    <a:pt x="9037" y="5168"/>
                    <a:pt x="9037" y="5263"/>
                  </a:cubicBezTo>
                  <a:cubicBezTo>
                    <a:pt x="9037" y="5346"/>
                    <a:pt x="9109" y="5418"/>
                    <a:pt x="9192" y="5418"/>
                  </a:cubicBezTo>
                  <a:lnTo>
                    <a:pt x="9597" y="5418"/>
                  </a:lnTo>
                  <a:cubicBezTo>
                    <a:pt x="9513" y="7704"/>
                    <a:pt x="7692" y="9525"/>
                    <a:pt x="5418" y="9609"/>
                  </a:cubicBezTo>
                  <a:lnTo>
                    <a:pt x="5418" y="9204"/>
                  </a:lnTo>
                  <a:cubicBezTo>
                    <a:pt x="5418" y="9109"/>
                    <a:pt x="5346" y="9037"/>
                    <a:pt x="5251" y="9037"/>
                  </a:cubicBezTo>
                  <a:cubicBezTo>
                    <a:pt x="5168" y="9037"/>
                    <a:pt x="5084" y="9109"/>
                    <a:pt x="5084" y="9204"/>
                  </a:cubicBezTo>
                  <a:lnTo>
                    <a:pt x="5084" y="9609"/>
                  </a:lnTo>
                  <a:cubicBezTo>
                    <a:pt x="2822" y="9513"/>
                    <a:pt x="1000" y="7680"/>
                    <a:pt x="905" y="5418"/>
                  </a:cubicBezTo>
                  <a:lnTo>
                    <a:pt x="1310" y="5418"/>
                  </a:lnTo>
                  <a:cubicBezTo>
                    <a:pt x="1393" y="5418"/>
                    <a:pt x="1477" y="5346"/>
                    <a:pt x="1477" y="5263"/>
                  </a:cubicBezTo>
                  <a:cubicBezTo>
                    <a:pt x="1477" y="5168"/>
                    <a:pt x="1393" y="5096"/>
                    <a:pt x="1310" y="5096"/>
                  </a:cubicBezTo>
                  <a:lnTo>
                    <a:pt x="905" y="5096"/>
                  </a:lnTo>
                  <a:cubicBezTo>
                    <a:pt x="1000" y="2834"/>
                    <a:pt x="2822" y="1001"/>
                    <a:pt x="5084" y="905"/>
                  </a:cubicBezTo>
                  <a:lnTo>
                    <a:pt x="5084" y="1310"/>
                  </a:lnTo>
                  <a:cubicBezTo>
                    <a:pt x="5084" y="1405"/>
                    <a:pt x="5168" y="1477"/>
                    <a:pt x="5251" y="1477"/>
                  </a:cubicBezTo>
                  <a:cubicBezTo>
                    <a:pt x="5346" y="1477"/>
                    <a:pt x="5418" y="1405"/>
                    <a:pt x="5418" y="1310"/>
                  </a:cubicBezTo>
                  <a:lnTo>
                    <a:pt x="5418" y="905"/>
                  </a:lnTo>
                  <a:close/>
                  <a:moveTo>
                    <a:pt x="5251" y="0"/>
                  </a:moveTo>
                  <a:cubicBezTo>
                    <a:pt x="5168" y="0"/>
                    <a:pt x="5084" y="84"/>
                    <a:pt x="5084" y="167"/>
                  </a:cubicBezTo>
                  <a:lnTo>
                    <a:pt x="5084" y="572"/>
                  </a:lnTo>
                  <a:cubicBezTo>
                    <a:pt x="2632" y="655"/>
                    <a:pt x="655" y="2644"/>
                    <a:pt x="560" y="5096"/>
                  </a:cubicBezTo>
                  <a:lnTo>
                    <a:pt x="167" y="5096"/>
                  </a:lnTo>
                  <a:cubicBezTo>
                    <a:pt x="72" y="5096"/>
                    <a:pt x="0" y="5168"/>
                    <a:pt x="0" y="5263"/>
                  </a:cubicBezTo>
                  <a:cubicBezTo>
                    <a:pt x="0" y="5346"/>
                    <a:pt x="72" y="5418"/>
                    <a:pt x="167" y="5418"/>
                  </a:cubicBezTo>
                  <a:lnTo>
                    <a:pt x="560" y="5418"/>
                  </a:lnTo>
                  <a:cubicBezTo>
                    <a:pt x="655" y="7882"/>
                    <a:pt x="2632" y="9859"/>
                    <a:pt x="5084" y="9942"/>
                  </a:cubicBezTo>
                  <a:lnTo>
                    <a:pt x="5084" y="10347"/>
                  </a:lnTo>
                  <a:cubicBezTo>
                    <a:pt x="5084" y="10442"/>
                    <a:pt x="5168" y="10514"/>
                    <a:pt x="5251" y="10514"/>
                  </a:cubicBezTo>
                  <a:cubicBezTo>
                    <a:pt x="5346" y="10514"/>
                    <a:pt x="5418" y="10442"/>
                    <a:pt x="5418" y="10347"/>
                  </a:cubicBezTo>
                  <a:lnTo>
                    <a:pt x="5418" y="9942"/>
                  </a:lnTo>
                  <a:cubicBezTo>
                    <a:pt x="7870" y="9859"/>
                    <a:pt x="9847" y="7882"/>
                    <a:pt x="9942" y="5418"/>
                  </a:cubicBezTo>
                  <a:lnTo>
                    <a:pt x="10347" y="5418"/>
                  </a:lnTo>
                  <a:cubicBezTo>
                    <a:pt x="10430" y="5418"/>
                    <a:pt x="10502" y="5346"/>
                    <a:pt x="10502" y="5263"/>
                  </a:cubicBezTo>
                  <a:cubicBezTo>
                    <a:pt x="10502" y="5168"/>
                    <a:pt x="10442" y="5096"/>
                    <a:pt x="10347" y="5096"/>
                  </a:cubicBezTo>
                  <a:lnTo>
                    <a:pt x="9942" y="5096"/>
                  </a:lnTo>
                  <a:cubicBezTo>
                    <a:pt x="9847" y="2644"/>
                    <a:pt x="7870" y="655"/>
                    <a:pt x="5418" y="572"/>
                  </a:cubicBezTo>
                  <a:lnTo>
                    <a:pt x="5418" y="167"/>
                  </a:lnTo>
                  <a:cubicBezTo>
                    <a:pt x="5418" y="84"/>
                    <a:pt x="5346" y="0"/>
                    <a:pt x="5251" y="0"/>
                  </a:cubicBezTo>
                  <a:close/>
                </a:path>
              </a:pathLst>
            </a:custGeom>
            <a:solidFill>
              <a:schemeClr val="accent5"/>
            </a:solidFill>
            <a:ln>
              <a:solidFill>
                <a:srgbClr val="E09214"/>
              </a:solidFill>
            </a:ln>
          </p:spPr>
          <p:txBody>
            <a:bodyPr spcFirstLastPara="1" wrap="square" lIns="121900" tIns="121900" rIns="121900" bIns="121900" anchor="ctr" anchorCtr="0">
              <a:noAutofit/>
            </a:bodyPr>
            <a:lstStyle/>
            <a:p>
              <a:endParaRPr sz="2400"/>
            </a:p>
          </p:txBody>
        </p:sp>
      </p:grpSp>
      <p:grpSp>
        <p:nvGrpSpPr>
          <p:cNvPr id="905" name="Google Shape;905;p32"/>
          <p:cNvGrpSpPr/>
          <p:nvPr/>
        </p:nvGrpSpPr>
        <p:grpSpPr>
          <a:xfrm>
            <a:off x="1193600" y="1617251"/>
            <a:ext cx="2451200" cy="4313500"/>
            <a:chOff x="895200" y="1212938"/>
            <a:chExt cx="1838400" cy="3235125"/>
          </a:xfrm>
        </p:grpSpPr>
        <p:sp>
          <p:nvSpPr>
            <p:cNvPr id="906" name="Google Shape;906;p32"/>
            <p:cNvSpPr/>
            <p:nvPr/>
          </p:nvSpPr>
          <p:spPr>
            <a:xfrm>
              <a:off x="2252400" y="1407875"/>
              <a:ext cx="481200" cy="481200"/>
            </a:xfrm>
            <a:prstGeom prst="rtTriangle">
              <a:avLst/>
            </a:prstGeom>
            <a:solidFill>
              <a:srgbClr val="4685BC"/>
            </a:solidFill>
            <a:ln>
              <a:noFill/>
            </a:ln>
          </p:spPr>
          <p:txBody>
            <a:bodyPr spcFirstLastPara="1" wrap="square" lIns="121900" tIns="121900" rIns="121900" bIns="121900" anchor="ctr" anchorCtr="0">
              <a:noAutofit/>
            </a:bodyPr>
            <a:lstStyle/>
            <a:p>
              <a:endParaRPr sz="2400"/>
            </a:p>
          </p:txBody>
        </p:sp>
        <p:sp>
          <p:nvSpPr>
            <p:cNvPr id="907" name="Google Shape;907;p32"/>
            <p:cNvSpPr/>
            <p:nvPr/>
          </p:nvSpPr>
          <p:spPr>
            <a:xfrm rot="-5400000">
              <a:off x="895200" y="1407875"/>
              <a:ext cx="481200" cy="481200"/>
            </a:xfrm>
            <a:prstGeom prst="rtTriangle">
              <a:avLst/>
            </a:prstGeom>
            <a:solidFill>
              <a:srgbClr val="4685BC"/>
            </a:solidFill>
            <a:ln>
              <a:noFill/>
            </a:ln>
          </p:spPr>
          <p:txBody>
            <a:bodyPr spcFirstLastPara="1" wrap="square" lIns="121900" tIns="121900" rIns="121900" bIns="121900" anchor="ctr" anchorCtr="0">
              <a:noAutofit/>
            </a:bodyPr>
            <a:lstStyle/>
            <a:p>
              <a:endParaRPr sz="2400"/>
            </a:p>
          </p:txBody>
        </p:sp>
        <p:sp>
          <p:nvSpPr>
            <p:cNvPr id="908" name="Google Shape;908;p32"/>
            <p:cNvSpPr/>
            <p:nvPr/>
          </p:nvSpPr>
          <p:spPr>
            <a:xfrm>
              <a:off x="895200" y="1889063"/>
              <a:ext cx="1838400" cy="2559000"/>
            </a:xfrm>
            <a:prstGeom prst="rect">
              <a:avLst/>
            </a:prstGeom>
            <a:solidFill>
              <a:srgbClr val="4685BC"/>
            </a:solidFill>
            <a:ln>
              <a:noFill/>
            </a:ln>
          </p:spPr>
          <p:txBody>
            <a:bodyPr spcFirstLastPara="1" wrap="square" lIns="121900" tIns="121900" rIns="121900" bIns="121900" anchor="ctr" anchorCtr="0">
              <a:noAutofit/>
            </a:bodyPr>
            <a:lstStyle/>
            <a:p>
              <a:endParaRPr sz="2400"/>
            </a:p>
          </p:txBody>
        </p:sp>
        <p:sp>
          <p:nvSpPr>
            <p:cNvPr id="909" name="Google Shape;909;p32"/>
            <p:cNvSpPr/>
            <p:nvPr/>
          </p:nvSpPr>
          <p:spPr>
            <a:xfrm>
              <a:off x="1252500" y="1212938"/>
              <a:ext cx="1123800" cy="1123800"/>
            </a:xfrm>
            <a:prstGeom prst="ellipse">
              <a:avLst/>
            </a:prstGeom>
            <a:solidFill>
              <a:srgbClr val="FFFFFF"/>
            </a:solidFill>
            <a:ln w="38100" cap="flat" cmpd="sng">
              <a:solidFill>
                <a:srgbClr val="4685B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910" name="Google Shape;910;p32"/>
            <p:cNvGrpSpPr/>
            <p:nvPr/>
          </p:nvGrpSpPr>
          <p:grpSpPr>
            <a:xfrm>
              <a:off x="928500" y="2766087"/>
              <a:ext cx="1771800" cy="1613681"/>
              <a:chOff x="895200" y="4757725"/>
              <a:chExt cx="1771800" cy="1613681"/>
            </a:xfrm>
          </p:grpSpPr>
          <p:sp>
            <p:nvSpPr>
              <p:cNvPr id="911" name="Google Shape;911;p32"/>
              <p:cNvSpPr txBox="1"/>
              <p:nvPr/>
            </p:nvSpPr>
            <p:spPr>
              <a:xfrm>
                <a:off x="895200" y="5104575"/>
                <a:ext cx="1771800" cy="1266831"/>
              </a:xfrm>
              <a:prstGeom prst="rect">
                <a:avLst/>
              </a:prstGeom>
              <a:noFill/>
              <a:ln>
                <a:noFill/>
              </a:ln>
            </p:spPr>
            <p:txBody>
              <a:bodyPr spcFirstLastPara="1" wrap="square" lIns="121900" tIns="121900" rIns="121900" bIns="121900" anchor="ctr" anchorCtr="0">
                <a:noAutofit/>
              </a:bodyPr>
              <a:lstStyle/>
              <a:p>
                <a:pPr algn="ctr"/>
                <a:r>
                  <a:rPr lang="en-US" sz="1600" b="0" i="0" dirty="0">
                    <a:solidFill>
                      <a:srgbClr val="374151"/>
                    </a:solidFill>
                    <a:effectLst/>
                    <a:latin typeface="Söhne"/>
                  </a:rPr>
                  <a:t>Strong Brand Reputation: Indian Hotels Co. operates under the prestigious Taj Hotels brand, known for its luxury, heritage, and impeccable hospitality.</a:t>
                </a:r>
                <a:endParaRPr sz="1600" dirty="0">
                  <a:solidFill>
                    <a:srgbClr val="FFFFFF"/>
                  </a:solidFill>
                  <a:latin typeface="Roboto"/>
                  <a:ea typeface="Roboto"/>
                  <a:cs typeface="Roboto"/>
                  <a:sym typeface="Roboto"/>
                </a:endParaRPr>
              </a:p>
            </p:txBody>
          </p:sp>
          <p:sp>
            <p:nvSpPr>
              <p:cNvPr id="912" name="Google Shape;912;p32"/>
              <p:cNvSpPr txBox="1"/>
              <p:nvPr/>
            </p:nvSpPr>
            <p:spPr>
              <a:xfrm>
                <a:off x="895200" y="4757725"/>
                <a:ext cx="1771800" cy="429600"/>
              </a:xfrm>
              <a:prstGeom prst="rect">
                <a:avLst/>
              </a:prstGeom>
              <a:noFill/>
              <a:ln>
                <a:noFill/>
              </a:ln>
            </p:spPr>
            <p:txBody>
              <a:bodyPr spcFirstLastPara="1" wrap="square" lIns="121900" tIns="121900" rIns="121900" bIns="121900" anchor="ctr" anchorCtr="0">
                <a:noAutofit/>
              </a:bodyPr>
              <a:lstStyle/>
              <a:p>
                <a:pPr algn="ctr"/>
                <a:r>
                  <a:rPr lang="en" sz="2267">
                    <a:solidFill>
                      <a:srgbClr val="FFFFFF"/>
                    </a:solidFill>
                    <a:latin typeface="Fira Sans Extra Condensed Medium"/>
                    <a:ea typeface="Fira Sans Extra Condensed Medium"/>
                    <a:cs typeface="Fira Sans Extra Condensed Medium"/>
                    <a:sym typeface="Fira Sans Extra Condensed Medium"/>
                  </a:rPr>
                  <a:t>STRENGTHS</a:t>
                </a:r>
                <a:endParaRPr sz="2267">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913" name="Google Shape;913;p32"/>
            <p:cNvCxnSpPr/>
            <p:nvPr/>
          </p:nvCxnSpPr>
          <p:spPr>
            <a:xfrm>
              <a:off x="1314300" y="2676500"/>
              <a:ext cx="1000200" cy="0"/>
            </a:xfrm>
            <a:prstGeom prst="straightConnector1">
              <a:avLst/>
            </a:prstGeom>
            <a:noFill/>
            <a:ln w="9525" cap="flat" cmpd="sng">
              <a:solidFill>
                <a:schemeClr val="lt1"/>
              </a:solidFill>
              <a:prstDash val="dash"/>
              <a:round/>
              <a:headEnd type="none" w="med" len="med"/>
              <a:tailEnd type="none" w="med" len="med"/>
            </a:ln>
          </p:spPr>
        </p:cxnSp>
        <p:sp>
          <p:nvSpPr>
            <p:cNvPr id="915" name="Google Shape;915;p32"/>
            <p:cNvSpPr/>
            <p:nvPr/>
          </p:nvSpPr>
          <p:spPr>
            <a:xfrm>
              <a:off x="1376400" y="1336850"/>
              <a:ext cx="876000" cy="876000"/>
            </a:xfrm>
            <a:prstGeom prst="ellipse">
              <a:avLst/>
            </a:prstGeom>
            <a:solidFill>
              <a:srgbClr val="FFFFFF"/>
            </a:solidFill>
            <a:ln w="9525" cap="flat" cmpd="sng">
              <a:solidFill>
                <a:srgbClr val="4685BC"/>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916" name="Google Shape;916;p32"/>
          <p:cNvGrpSpPr/>
          <p:nvPr/>
        </p:nvGrpSpPr>
        <p:grpSpPr>
          <a:xfrm>
            <a:off x="2138303" y="2090855"/>
            <a:ext cx="561791" cy="551220"/>
            <a:chOff x="1329585" y="1989925"/>
            <a:chExt cx="341472" cy="335074"/>
          </a:xfrm>
        </p:grpSpPr>
        <p:sp>
          <p:nvSpPr>
            <p:cNvPr id="917" name="Google Shape;917;p32"/>
            <p:cNvSpPr/>
            <p:nvPr/>
          </p:nvSpPr>
          <p:spPr>
            <a:xfrm>
              <a:off x="1562263" y="2097956"/>
              <a:ext cx="108795" cy="226661"/>
            </a:xfrm>
            <a:custGeom>
              <a:avLst/>
              <a:gdLst/>
              <a:ahLst/>
              <a:cxnLst/>
              <a:rect l="l" t="t" r="r" b="b"/>
              <a:pathLst>
                <a:path w="3418" h="7121" extrusionOk="0">
                  <a:moveTo>
                    <a:pt x="1155" y="345"/>
                  </a:moveTo>
                  <a:cubicBezTo>
                    <a:pt x="1215" y="345"/>
                    <a:pt x="1274" y="405"/>
                    <a:pt x="1274" y="465"/>
                  </a:cubicBezTo>
                  <a:lnTo>
                    <a:pt x="1274" y="536"/>
                  </a:lnTo>
                  <a:lnTo>
                    <a:pt x="1274" y="1107"/>
                  </a:lnTo>
                  <a:cubicBezTo>
                    <a:pt x="1274" y="1191"/>
                    <a:pt x="1346" y="1274"/>
                    <a:pt x="1429" y="1274"/>
                  </a:cubicBezTo>
                  <a:cubicBezTo>
                    <a:pt x="1524" y="1274"/>
                    <a:pt x="1596" y="1191"/>
                    <a:pt x="1596" y="1107"/>
                  </a:cubicBezTo>
                  <a:lnTo>
                    <a:pt x="1596" y="584"/>
                  </a:lnTo>
                  <a:cubicBezTo>
                    <a:pt x="1608" y="536"/>
                    <a:pt x="1655" y="524"/>
                    <a:pt x="1703" y="524"/>
                  </a:cubicBezTo>
                  <a:lnTo>
                    <a:pt x="1715" y="524"/>
                  </a:lnTo>
                  <a:cubicBezTo>
                    <a:pt x="1774" y="524"/>
                    <a:pt x="1834" y="584"/>
                    <a:pt x="1834" y="643"/>
                  </a:cubicBezTo>
                  <a:lnTo>
                    <a:pt x="1834" y="679"/>
                  </a:lnTo>
                  <a:lnTo>
                    <a:pt x="1834" y="1131"/>
                  </a:lnTo>
                  <a:cubicBezTo>
                    <a:pt x="1834" y="1227"/>
                    <a:pt x="1905" y="1298"/>
                    <a:pt x="2001" y="1298"/>
                  </a:cubicBezTo>
                  <a:cubicBezTo>
                    <a:pt x="2084" y="1298"/>
                    <a:pt x="2167" y="1227"/>
                    <a:pt x="2167" y="1131"/>
                  </a:cubicBezTo>
                  <a:lnTo>
                    <a:pt x="2167" y="715"/>
                  </a:lnTo>
                  <a:cubicBezTo>
                    <a:pt x="2179" y="679"/>
                    <a:pt x="2227" y="655"/>
                    <a:pt x="2263" y="655"/>
                  </a:cubicBezTo>
                  <a:lnTo>
                    <a:pt x="2286" y="655"/>
                  </a:lnTo>
                  <a:cubicBezTo>
                    <a:pt x="2346" y="655"/>
                    <a:pt x="2406" y="715"/>
                    <a:pt x="2406" y="774"/>
                  </a:cubicBezTo>
                  <a:lnTo>
                    <a:pt x="2406" y="893"/>
                  </a:lnTo>
                  <a:lnTo>
                    <a:pt x="2406" y="1238"/>
                  </a:lnTo>
                  <a:cubicBezTo>
                    <a:pt x="2406" y="1334"/>
                    <a:pt x="2477" y="1405"/>
                    <a:pt x="2560" y="1405"/>
                  </a:cubicBezTo>
                  <a:cubicBezTo>
                    <a:pt x="2656" y="1405"/>
                    <a:pt x="2727" y="1334"/>
                    <a:pt x="2727" y="1238"/>
                  </a:cubicBezTo>
                  <a:lnTo>
                    <a:pt x="2727" y="893"/>
                  </a:lnTo>
                  <a:cubicBezTo>
                    <a:pt x="2727" y="834"/>
                    <a:pt x="2787" y="774"/>
                    <a:pt x="2846" y="774"/>
                  </a:cubicBezTo>
                  <a:lnTo>
                    <a:pt x="2858" y="774"/>
                  </a:lnTo>
                  <a:cubicBezTo>
                    <a:pt x="2917" y="774"/>
                    <a:pt x="2977" y="834"/>
                    <a:pt x="2977" y="893"/>
                  </a:cubicBezTo>
                  <a:lnTo>
                    <a:pt x="2977" y="1691"/>
                  </a:lnTo>
                  <a:lnTo>
                    <a:pt x="2977" y="1703"/>
                  </a:lnTo>
                  <a:cubicBezTo>
                    <a:pt x="3001" y="1893"/>
                    <a:pt x="2977" y="2477"/>
                    <a:pt x="2679" y="2727"/>
                  </a:cubicBezTo>
                  <a:cubicBezTo>
                    <a:pt x="2644" y="2762"/>
                    <a:pt x="2620" y="2798"/>
                    <a:pt x="2620" y="2858"/>
                  </a:cubicBezTo>
                  <a:lnTo>
                    <a:pt x="2620" y="3393"/>
                  </a:lnTo>
                  <a:lnTo>
                    <a:pt x="1012" y="3393"/>
                  </a:lnTo>
                  <a:lnTo>
                    <a:pt x="1012" y="3024"/>
                  </a:lnTo>
                  <a:cubicBezTo>
                    <a:pt x="1012" y="2965"/>
                    <a:pt x="989" y="2917"/>
                    <a:pt x="941" y="2893"/>
                  </a:cubicBezTo>
                  <a:cubicBezTo>
                    <a:pt x="989" y="2846"/>
                    <a:pt x="417" y="2417"/>
                    <a:pt x="393" y="1953"/>
                  </a:cubicBezTo>
                  <a:cubicBezTo>
                    <a:pt x="381" y="1691"/>
                    <a:pt x="358" y="1358"/>
                    <a:pt x="465" y="1274"/>
                  </a:cubicBezTo>
                  <a:cubicBezTo>
                    <a:pt x="501" y="1247"/>
                    <a:pt x="550" y="1234"/>
                    <a:pt x="617" y="1234"/>
                  </a:cubicBezTo>
                  <a:cubicBezTo>
                    <a:pt x="640" y="1234"/>
                    <a:pt x="664" y="1235"/>
                    <a:pt x="691" y="1238"/>
                  </a:cubicBezTo>
                  <a:lnTo>
                    <a:pt x="691" y="1465"/>
                  </a:lnTo>
                  <a:cubicBezTo>
                    <a:pt x="691" y="1548"/>
                    <a:pt x="762" y="1631"/>
                    <a:pt x="858" y="1631"/>
                  </a:cubicBezTo>
                  <a:cubicBezTo>
                    <a:pt x="941" y="1631"/>
                    <a:pt x="1012" y="1548"/>
                    <a:pt x="1012" y="1465"/>
                  </a:cubicBezTo>
                  <a:lnTo>
                    <a:pt x="1012" y="465"/>
                  </a:lnTo>
                  <a:cubicBezTo>
                    <a:pt x="1012" y="405"/>
                    <a:pt x="1072" y="345"/>
                    <a:pt x="1132" y="345"/>
                  </a:cubicBezTo>
                  <a:close/>
                  <a:moveTo>
                    <a:pt x="2941" y="3691"/>
                  </a:moveTo>
                  <a:lnTo>
                    <a:pt x="2941" y="4215"/>
                  </a:lnTo>
                  <a:lnTo>
                    <a:pt x="810" y="4215"/>
                  </a:lnTo>
                  <a:lnTo>
                    <a:pt x="810" y="3691"/>
                  </a:lnTo>
                  <a:close/>
                  <a:moveTo>
                    <a:pt x="2941" y="4548"/>
                  </a:moveTo>
                  <a:lnTo>
                    <a:pt x="2941" y="6787"/>
                  </a:lnTo>
                  <a:lnTo>
                    <a:pt x="810" y="6787"/>
                  </a:lnTo>
                  <a:lnTo>
                    <a:pt x="810" y="4548"/>
                  </a:lnTo>
                  <a:close/>
                  <a:moveTo>
                    <a:pt x="1132" y="0"/>
                  </a:moveTo>
                  <a:cubicBezTo>
                    <a:pt x="882" y="0"/>
                    <a:pt x="667" y="215"/>
                    <a:pt x="667" y="465"/>
                  </a:cubicBezTo>
                  <a:lnTo>
                    <a:pt x="667" y="893"/>
                  </a:lnTo>
                  <a:cubicBezTo>
                    <a:pt x="645" y="892"/>
                    <a:pt x="623" y="891"/>
                    <a:pt x="602" y="891"/>
                  </a:cubicBezTo>
                  <a:cubicBezTo>
                    <a:pt x="453" y="891"/>
                    <a:pt x="332" y="927"/>
                    <a:pt x="239" y="1000"/>
                  </a:cubicBezTo>
                  <a:cubicBezTo>
                    <a:pt x="0" y="1191"/>
                    <a:pt x="36" y="1584"/>
                    <a:pt x="48" y="1965"/>
                  </a:cubicBezTo>
                  <a:cubicBezTo>
                    <a:pt x="72" y="2489"/>
                    <a:pt x="536" y="2905"/>
                    <a:pt x="715" y="3060"/>
                  </a:cubicBezTo>
                  <a:lnTo>
                    <a:pt x="715" y="3334"/>
                  </a:lnTo>
                  <a:lnTo>
                    <a:pt x="631" y="3334"/>
                  </a:lnTo>
                  <a:cubicBezTo>
                    <a:pt x="536" y="3334"/>
                    <a:pt x="465" y="3405"/>
                    <a:pt x="465" y="3501"/>
                  </a:cubicBezTo>
                  <a:lnTo>
                    <a:pt x="465" y="4370"/>
                  </a:lnTo>
                  <a:lnTo>
                    <a:pt x="465" y="6953"/>
                  </a:lnTo>
                  <a:cubicBezTo>
                    <a:pt x="465" y="7049"/>
                    <a:pt x="536" y="7120"/>
                    <a:pt x="631" y="7120"/>
                  </a:cubicBezTo>
                  <a:lnTo>
                    <a:pt x="3096" y="7120"/>
                  </a:lnTo>
                  <a:cubicBezTo>
                    <a:pt x="3191" y="7120"/>
                    <a:pt x="3263" y="7049"/>
                    <a:pt x="3263" y="6953"/>
                  </a:cubicBezTo>
                  <a:lnTo>
                    <a:pt x="3263" y="4370"/>
                  </a:lnTo>
                  <a:lnTo>
                    <a:pt x="3263" y="3501"/>
                  </a:lnTo>
                  <a:cubicBezTo>
                    <a:pt x="3263" y="3429"/>
                    <a:pt x="3191" y="3358"/>
                    <a:pt x="3096" y="3358"/>
                  </a:cubicBezTo>
                  <a:lnTo>
                    <a:pt x="3001" y="3358"/>
                  </a:lnTo>
                  <a:lnTo>
                    <a:pt x="3001" y="2893"/>
                  </a:lnTo>
                  <a:cubicBezTo>
                    <a:pt x="3418" y="2477"/>
                    <a:pt x="3370" y="1727"/>
                    <a:pt x="3358" y="1643"/>
                  </a:cubicBezTo>
                  <a:lnTo>
                    <a:pt x="3358" y="869"/>
                  </a:lnTo>
                  <a:cubicBezTo>
                    <a:pt x="3358" y="619"/>
                    <a:pt x="3144" y="405"/>
                    <a:pt x="2894" y="405"/>
                  </a:cubicBezTo>
                  <a:lnTo>
                    <a:pt x="2870" y="405"/>
                  </a:lnTo>
                  <a:cubicBezTo>
                    <a:pt x="2798" y="405"/>
                    <a:pt x="2727" y="417"/>
                    <a:pt x="2656" y="465"/>
                  </a:cubicBezTo>
                  <a:cubicBezTo>
                    <a:pt x="2560" y="357"/>
                    <a:pt x="2441" y="286"/>
                    <a:pt x="2298" y="286"/>
                  </a:cubicBezTo>
                  <a:lnTo>
                    <a:pt x="2275" y="286"/>
                  </a:lnTo>
                  <a:cubicBezTo>
                    <a:pt x="2203" y="286"/>
                    <a:pt x="2132" y="298"/>
                    <a:pt x="2072" y="345"/>
                  </a:cubicBezTo>
                  <a:cubicBezTo>
                    <a:pt x="1977" y="238"/>
                    <a:pt x="1870" y="179"/>
                    <a:pt x="1727" y="179"/>
                  </a:cubicBezTo>
                  <a:lnTo>
                    <a:pt x="1715" y="179"/>
                  </a:lnTo>
                  <a:cubicBezTo>
                    <a:pt x="1655" y="179"/>
                    <a:pt x="1596" y="203"/>
                    <a:pt x="1536" y="215"/>
                  </a:cubicBezTo>
                  <a:cubicBezTo>
                    <a:pt x="1465" y="95"/>
                    <a:pt x="1310" y="0"/>
                    <a:pt x="1155" y="0"/>
                  </a:cubicBezTo>
                  <a:close/>
                </a:path>
              </a:pathLst>
            </a:custGeom>
            <a:solidFill>
              <a:schemeClr val="accent1"/>
            </a:solidFill>
            <a:ln>
              <a:solidFill>
                <a:srgbClr val="4685BC"/>
              </a:solidFill>
            </a:ln>
          </p:spPr>
          <p:txBody>
            <a:bodyPr spcFirstLastPara="1" wrap="square" lIns="121900" tIns="121900" rIns="121900" bIns="121900" anchor="ctr" anchorCtr="0">
              <a:noAutofit/>
            </a:bodyPr>
            <a:lstStyle/>
            <a:p>
              <a:endParaRPr sz="2400"/>
            </a:p>
          </p:txBody>
        </p:sp>
        <p:sp>
          <p:nvSpPr>
            <p:cNvPr id="918" name="Google Shape;918;p32"/>
            <p:cNvSpPr/>
            <p:nvPr/>
          </p:nvSpPr>
          <p:spPr>
            <a:xfrm>
              <a:off x="1406137" y="1989925"/>
              <a:ext cx="198587" cy="335074"/>
            </a:xfrm>
            <a:custGeom>
              <a:avLst/>
              <a:gdLst/>
              <a:ahLst/>
              <a:cxnLst/>
              <a:rect l="l" t="t" r="r" b="b"/>
              <a:pathLst>
                <a:path w="6239" h="10527" extrusionOk="0">
                  <a:moveTo>
                    <a:pt x="643" y="346"/>
                  </a:moveTo>
                  <a:lnTo>
                    <a:pt x="1060" y="382"/>
                  </a:lnTo>
                  <a:lnTo>
                    <a:pt x="941" y="644"/>
                  </a:lnTo>
                  <a:lnTo>
                    <a:pt x="643" y="346"/>
                  </a:lnTo>
                  <a:close/>
                  <a:moveTo>
                    <a:pt x="1393" y="453"/>
                  </a:moveTo>
                  <a:lnTo>
                    <a:pt x="2465" y="894"/>
                  </a:lnTo>
                  <a:lnTo>
                    <a:pt x="2346" y="1334"/>
                  </a:lnTo>
                  <a:lnTo>
                    <a:pt x="1203" y="858"/>
                  </a:lnTo>
                  <a:lnTo>
                    <a:pt x="1393" y="453"/>
                  </a:lnTo>
                  <a:close/>
                  <a:moveTo>
                    <a:pt x="4965" y="1942"/>
                  </a:moveTo>
                  <a:lnTo>
                    <a:pt x="5346" y="2108"/>
                  </a:lnTo>
                  <a:lnTo>
                    <a:pt x="5144" y="2525"/>
                  </a:lnTo>
                  <a:lnTo>
                    <a:pt x="4834" y="2382"/>
                  </a:lnTo>
                  <a:cubicBezTo>
                    <a:pt x="4846" y="2370"/>
                    <a:pt x="4846" y="2370"/>
                    <a:pt x="4846" y="2358"/>
                  </a:cubicBezTo>
                  <a:lnTo>
                    <a:pt x="4965" y="1942"/>
                  </a:lnTo>
                  <a:close/>
                  <a:moveTo>
                    <a:pt x="5656" y="2239"/>
                  </a:moveTo>
                  <a:lnTo>
                    <a:pt x="5834" y="2311"/>
                  </a:lnTo>
                  <a:cubicBezTo>
                    <a:pt x="5858" y="2323"/>
                    <a:pt x="5882" y="2346"/>
                    <a:pt x="5894" y="2370"/>
                  </a:cubicBezTo>
                  <a:cubicBezTo>
                    <a:pt x="5906" y="2406"/>
                    <a:pt x="5906" y="2430"/>
                    <a:pt x="5894" y="2442"/>
                  </a:cubicBezTo>
                  <a:lnTo>
                    <a:pt x="5798" y="2668"/>
                  </a:lnTo>
                  <a:cubicBezTo>
                    <a:pt x="5787" y="2704"/>
                    <a:pt x="5775" y="2716"/>
                    <a:pt x="5739" y="2727"/>
                  </a:cubicBezTo>
                  <a:cubicBezTo>
                    <a:pt x="5727" y="2733"/>
                    <a:pt x="5712" y="2736"/>
                    <a:pt x="5699" y="2736"/>
                  </a:cubicBezTo>
                  <a:cubicBezTo>
                    <a:pt x="5685" y="2736"/>
                    <a:pt x="5673" y="2733"/>
                    <a:pt x="5667" y="2727"/>
                  </a:cubicBezTo>
                  <a:lnTo>
                    <a:pt x="5477" y="2632"/>
                  </a:lnTo>
                  <a:lnTo>
                    <a:pt x="5656" y="2239"/>
                  </a:lnTo>
                  <a:close/>
                  <a:moveTo>
                    <a:pt x="3060" y="453"/>
                  </a:moveTo>
                  <a:cubicBezTo>
                    <a:pt x="3096" y="453"/>
                    <a:pt x="3120" y="477"/>
                    <a:pt x="3143" y="513"/>
                  </a:cubicBezTo>
                  <a:cubicBezTo>
                    <a:pt x="3155" y="537"/>
                    <a:pt x="3155" y="572"/>
                    <a:pt x="3155" y="596"/>
                  </a:cubicBezTo>
                  <a:lnTo>
                    <a:pt x="3143" y="668"/>
                  </a:lnTo>
                  <a:lnTo>
                    <a:pt x="2941" y="1358"/>
                  </a:lnTo>
                  <a:cubicBezTo>
                    <a:pt x="2917" y="1453"/>
                    <a:pt x="2977" y="1537"/>
                    <a:pt x="3060" y="1561"/>
                  </a:cubicBezTo>
                  <a:lnTo>
                    <a:pt x="3108" y="1561"/>
                  </a:lnTo>
                  <a:cubicBezTo>
                    <a:pt x="3179" y="1561"/>
                    <a:pt x="3239" y="1525"/>
                    <a:pt x="3274" y="1442"/>
                  </a:cubicBezTo>
                  <a:lnTo>
                    <a:pt x="3465" y="799"/>
                  </a:lnTo>
                  <a:cubicBezTo>
                    <a:pt x="3501" y="763"/>
                    <a:pt x="3536" y="751"/>
                    <a:pt x="3584" y="751"/>
                  </a:cubicBezTo>
                  <a:lnTo>
                    <a:pt x="3596" y="751"/>
                  </a:lnTo>
                  <a:cubicBezTo>
                    <a:pt x="3631" y="751"/>
                    <a:pt x="3655" y="775"/>
                    <a:pt x="3679" y="811"/>
                  </a:cubicBezTo>
                  <a:cubicBezTo>
                    <a:pt x="3691" y="834"/>
                    <a:pt x="3691" y="870"/>
                    <a:pt x="3691" y="894"/>
                  </a:cubicBezTo>
                  <a:lnTo>
                    <a:pt x="3512" y="1489"/>
                  </a:lnTo>
                  <a:cubicBezTo>
                    <a:pt x="3477" y="1584"/>
                    <a:pt x="3536" y="1668"/>
                    <a:pt x="3631" y="1704"/>
                  </a:cubicBezTo>
                  <a:lnTo>
                    <a:pt x="3679" y="1704"/>
                  </a:lnTo>
                  <a:cubicBezTo>
                    <a:pt x="3751" y="1704"/>
                    <a:pt x="3810" y="1656"/>
                    <a:pt x="3834" y="1584"/>
                  </a:cubicBezTo>
                  <a:lnTo>
                    <a:pt x="4001" y="1025"/>
                  </a:lnTo>
                  <a:cubicBezTo>
                    <a:pt x="4026" y="999"/>
                    <a:pt x="4052" y="980"/>
                    <a:pt x="4082" y="980"/>
                  </a:cubicBezTo>
                  <a:cubicBezTo>
                    <a:pt x="4094" y="980"/>
                    <a:pt x="4106" y="982"/>
                    <a:pt x="4120" y="989"/>
                  </a:cubicBezTo>
                  <a:lnTo>
                    <a:pt x="4132" y="989"/>
                  </a:lnTo>
                  <a:cubicBezTo>
                    <a:pt x="4191" y="1001"/>
                    <a:pt x="4239" y="1061"/>
                    <a:pt x="4227" y="1132"/>
                  </a:cubicBezTo>
                  <a:lnTo>
                    <a:pt x="4191" y="1239"/>
                  </a:lnTo>
                  <a:lnTo>
                    <a:pt x="4048" y="1704"/>
                  </a:lnTo>
                  <a:cubicBezTo>
                    <a:pt x="4012" y="1787"/>
                    <a:pt x="4060" y="1882"/>
                    <a:pt x="4155" y="1906"/>
                  </a:cubicBezTo>
                  <a:cubicBezTo>
                    <a:pt x="4167" y="1906"/>
                    <a:pt x="4179" y="1918"/>
                    <a:pt x="4191" y="1918"/>
                  </a:cubicBezTo>
                  <a:cubicBezTo>
                    <a:pt x="4274" y="1918"/>
                    <a:pt x="4334" y="1882"/>
                    <a:pt x="4358" y="1799"/>
                  </a:cubicBezTo>
                  <a:lnTo>
                    <a:pt x="4513" y="1346"/>
                  </a:lnTo>
                  <a:cubicBezTo>
                    <a:pt x="4523" y="1293"/>
                    <a:pt x="4572" y="1249"/>
                    <a:pt x="4633" y="1249"/>
                  </a:cubicBezTo>
                  <a:cubicBezTo>
                    <a:pt x="4641" y="1249"/>
                    <a:pt x="4648" y="1250"/>
                    <a:pt x="4655" y="1251"/>
                  </a:cubicBezTo>
                  <a:lnTo>
                    <a:pt x="4667" y="1251"/>
                  </a:lnTo>
                  <a:cubicBezTo>
                    <a:pt x="4727" y="1263"/>
                    <a:pt x="4774" y="1323"/>
                    <a:pt x="4763" y="1406"/>
                  </a:cubicBezTo>
                  <a:lnTo>
                    <a:pt x="4513" y="2299"/>
                  </a:lnTo>
                  <a:lnTo>
                    <a:pt x="4513" y="2311"/>
                  </a:lnTo>
                  <a:cubicBezTo>
                    <a:pt x="4524" y="2311"/>
                    <a:pt x="4417" y="3025"/>
                    <a:pt x="3989" y="3239"/>
                  </a:cubicBezTo>
                  <a:cubicBezTo>
                    <a:pt x="3929" y="3263"/>
                    <a:pt x="3893" y="3323"/>
                    <a:pt x="3893" y="3382"/>
                  </a:cubicBezTo>
                  <a:lnTo>
                    <a:pt x="3893" y="3894"/>
                  </a:lnTo>
                  <a:lnTo>
                    <a:pt x="2310" y="3894"/>
                  </a:lnTo>
                  <a:lnTo>
                    <a:pt x="2310" y="3085"/>
                  </a:lnTo>
                  <a:cubicBezTo>
                    <a:pt x="2310" y="3037"/>
                    <a:pt x="2286" y="3013"/>
                    <a:pt x="2262" y="2977"/>
                  </a:cubicBezTo>
                  <a:cubicBezTo>
                    <a:pt x="2262" y="2977"/>
                    <a:pt x="1798" y="2430"/>
                    <a:pt x="1893" y="1965"/>
                  </a:cubicBezTo>
                  <a:cubicBezTo>
                    <a:pt x="1917" y="1823"/>
                    <a:pt x="1941" y="1656"/>
                    <a:pt x="1977" y="1537"/>
                  </a:cubicBezTo>
                  <a:lnTo>
                    <a:pt x="2274" y="1668"/>
                  </a:lnTo>
                  <a:cubicBezTo>
                    <a:pt x="2286" y="1715"/>
                    <a:pt x="2334" y="1763"/>
                    <a:pt x="2393" y="1775"/>
                  </a:cubicBezTo>
                  <a:cubicBezTo>
                    <a:pt x="2412" y="1782"/>
                    <a:pt x="2431" y="1785"/>
                    <a:pt x="2449" y="1785"/>
                  </a:cubicBezTo>
                  <a:cubicBezTo>
                    <a:pt x="2520" y="1785"/>
                    <a:pt x="2579" y="1732"/>
                    <a:pt x="2608" y="1656"/>
                  </a:cubicBezTo>
                  <a:lnTo>
                    <a:pt x="2905" y="537"/>
                  </a:lnTo>
                  <a:cubicBezTo>
                    <a:pt x="2905" y="513"/>
                    <a:pt x="2929" y="477"/>
                    <a:pt x="2953" y="465"/>
                  </a:cubicBezTo>
                  <a:cubicBezTo>
                    <a:pt x="2989" y="453"/>
                    <a:pt x="3012" y="453"/>
                    <a:pt x="3048" y="453"/>
                  </a:cubicBezTo>
                  <a:close/>
                  <a:moveTo>
                    <a:pt x="4132" y="4263"/>
                  </a:moveTo>
                  <a:lnTo>
                    <a:pt x="4132" y="4787"/>
                  </a:lnTo>
                  <a:lnTo>
                    <a:pt x="2012" y="4787"/>
                  </a:lnTo>
                  <a:lnTo>
                    <a:pt x="2012" y="4263"/>
                  </a:lnTo>
                  <a:close/>
                  <a:moveTo>
                    <a:pt x="191" y="1"/>
                  </a:moveTo>
                  <a:cubicBezTo>
                    <a:pt x="119" y="1"/>
                    <a:pt x="60" y="37"/>
                    <a:pt x="24" y="108"/>
                  </a:cubicBezTo>
                  <a:cubicBezTo>
                    <a:pt x="0" y="168"/>
                    <a:pt x="12" y="239"/>
                    <a:pt x="60" y="299"/>
                  </a:cubicBezTo>
                  <a:lnTo>
                    <a:pt x="845" y="1072"/>
                  </a:lnTo>
                  <a:lnTo>
                    <a:pt x="857" y="1084"/>
                  </a:lnTo>
                  <a:lnTo>
                    <a:pt x="869" y="1084"/>
                  </a:lnTo>
                  <a:cubicBezTo>
                    <a:pt x="893" y="1108"/>
                    <a:pt x="917" y="1120"/>
                    <a:pt x="953" y="1120"/>
                  </a:cubicBezTo>
                  <a:lnTo>
                    <a:pt x="1667" y="1418"/>
                  </a:lnTo>
                  <a:cubicBezTo>
                    <a:pt x="1607" y="1561"/>
                    <a:pt x="1572" y="1763"/>
                    <a:pt x="1548" y="1918"/>
                  </a:cubicBezTo>
                  <a:cubicBezTo>
                    <a:pt x="1453" y="2442"/>
                    <a:pt x="1822" y="2989"/>
                    <a:pt x="1941" y="3156"/>
                  </a:cubicBezTo>
                  <a:lnTo>
                    <a:pt x="1941" y="3918"/>
                  </a:lnTo>
                  <a:lnTo>
                    <a:pt x="1810" y="3918"/>
                  </a:lnTo>
                  <a:cubicBezTo>
                    <a:pt x="1726" y="3918"/>
                    <a:pt x="1643" y="3990"/>
                    <a:pt x="1643" y="4085"/>
                  </a:cubicBezTo>
                  <a:lnTo>
                    <a:pt x="1643" y="4942"/>
                  </a:lnTo>
                  <a:lnTo>
                    <a:pt x="1643" y="10359"/>
                  </a:lnTo>
                  <a:cubicBezTo>
                    <a:pt x="1643" y="10455"/>
                    <a:pt x="1726" y="10526"/>
                    <a:pt x="1810" y="10526"/>
                  </a:cubicBezTo>
                  <a:lnTo>
                    <a:pt x="4286" y="10526"/>
                  </a:lnTo>
                  <a:cubicBezTo>
                    <a:pt x="4370" y="10526"/>
                    <a:pt x="4453" y="10455"/>
                    <a:pt x="4453" y="10359"/>
                  </a:cubicBezTo>
                  <a:lnTo>
                    <a:pt x="4453" y="6168"/>
                  </a:lnTo>
                  <a:cubicBezTo>
                    <a:pt x="4453" y="6073"/>
                    <a:pt x="4370" y="6002"/>
                    <a:pt x="4286" y="6002"/>
                  </a:cubicBezTo>
                  <a:cubicBezTo>
                    <a:pt x="4191" y="6002"/>
                    <a:pt x="4120" y="6073"/>
                    <a:pt x="4120" y="6168"/>
                  </a:cubicBezTo>
                  <a:lnTo>
                    <a:pt x="4120" y="10181"/>
                  </a:lnTo>
                  <a:lnTo>
                    <a:pt x="2012" y="10181"/>
                  </a:lnTo>
                  <a:lnTo>
                    <a:pt x="2012" y="5109"/>
                  </a:lnTo>
                  <a:lnTo>
                    <a:pt x="4132" y="5109"/>
                  </a:lnTo>
                  <a:lnTo>
                    <a:pt x="4132" y="5394"/>
                  </a:lnTo>
                  <a:lnTo>
                    <a:pt x="4132" y="5585"/>
                  </a:lnTo>
                  <a:cubicBezTo>
                    <a:pt x="4132" y="5668"/>
                    <a:pt x="4215" y="5752"/>
                    <a:pt x="4298" y="5752"/>
                  </a:cubicBezTo>
                  <a:cubicBezTo>
                    <a:pt x="4393" y="5752"/>
                    <a:pt x="4465" y="5668"/>
                    <a:pt x="4465" y="5585"/>
                  </a:cubicBezTo>
                  <a:lnTo>
                    <a:pt x="4465" y="5394"/>
                  </a:lnTo>
                  <a:lnTo>
                    <a:pt x="4465" y="4942"/>
                  </a:lnTo>
                  <a:lnTo>
                    <a:pt x="4465" y="4085"/>
                  </a:lnTo>
                  <a:cubicBezTo>
                    <a:pt x="4465" y="3990"/>
                    <a:pt x="4393" y="3918"/>
                    <a:pt x="4298" y="3918"/>
                  </a:cubicBezTo>
                  <a:lnTo>
                    <a:pt x="4239" y="3918"/>
                  </a:lnTo>
                  <a:lnTo>
                    <a:pt x="4239" y="3489"/>
                  </a:lnTo>
                  <a:cubicBezTo>
                    <a:pt x="4524" y="3299"/>
                    <a:pt x="4667" y="2966"/>
                    <a:pt x="4763" y="2716"/>
                  </a:cubicBezTo>
                  <a:lnTo>
                    <a:pt x="5525" y="3037"/>
                  </a:lnTo>
                  <a:cubicBezTo>
                    <a:pt x="5584" y="3073"/>
                    <a:pt x="5644" y="3073"/>
                    <a:pt x="5703" y="3073"/>
                  </a:cubicBezTo>
                  <a:cubicBezTo>
                    <a:pt x="5763" y="3073"/>
                    <a:pt x="5822" y="3049"/>
                    <a:pt x="5858" y="3037"/>
                  </a:cubicBezTo>
                  <a:cubicBezTo>
                    <a:pt x="5965" y="3001"/>
                    <a:pt x="6060" y="2906"/>
                    <a:pt x="6096" y="2799"/>
                  </a:cubicBezTo>
                  <a:lnTo>
                    <a:pt x="6191" y="2585"/>
                  </a:lnTo>
                  <a:cubicBezTo>
                    <a:pt x="6239" y="2477"/>
                    <a:pt x="6239" y="2358"/>
                    <a:pt x="6191" y="2239"/>
                  </a:cubicBezTo>
                  <a:cubicBezTo>
                    <a:pt x="6144" y="2132"/>
                    <a:pt x="6060" y="2037"/>
                    <a:pt x="5953" y="2001"/>
                  </a:cubicBezTo>
                  <a:lnTo>
                    <a:pt x="5048" y="1608"/>
                  </a:lnTo>
                  <a:lnTo>
                    <a:pt x="5084" y="1465"/>
                  </a:lnTo>
                  <a:cubicBezTo>
                    <a:pt x="5120" y="1346"/>
                    <a:pt x="5108" y="1227"/>
                    <a:pt x="5025" y="1120"/>
                  </a:cubicBezTo>
                  <a:cubicBezTo>
                    <a:pt x="4965" y="1013"/>
                    <a:pt x="4870" y="942"/>
                    <a:pt x="4751" y="906"/>
                  </a:cubicBezTo>
                  <a:lnTo>
                    <a:pt x="4727" y="906"/>
                  </a:lnTo>
                  <a:cubicBezTo>
                    <a:pt x="4691" y="900"/>
                    <a:pt x="4655" y="897"/>
                    <a:pt x="4620" y="897"/>
                  </a:cubicBezTo>
                  <a:cubicBezTo>
                    <a:pt x="4584" y="897"/>
                    <a:pt x="4548" y="900"/>
                    <a:pt x="4513" y="906"/>
                  </a:cubicBezTo>
                  <a:cubicBezTo>
                    <a:pt x="4453" y="787"/>
                    <a:pt x="4346" y="691"/>
                    <a:pt x="4191" y="656"/>
                  </a:cubicBezTo>
                  <a:lnTo>
                    <a:pt x="4179" y="656"/>
                  </a:lnTo>
                  <a:cubicBezTo>
                    <a:pt x="4143" y="650"/>
                    <a:pt x="4108" y="647"/>
                    <a:pt x="4071" y="647"/>
                  </a:cubicBezTo>
                  <a:cubicBezTo>
                    <a:pt x="4033" y="647"/>
                    <a:pt x="3995" y="650"/>
                    <a:pt x="3953" y="656"/>
                  </a:cubicBezTo>
                  <a:cubicBezTo>
                    <a:pt x="3953" y="644"/>
                    <a:pt x="3941" y="632"/>
                    <a:pt x="3941" y="632"/>
                  </a:cubicBezTo>
                  <a:cubicBezTo>
                    <a:pt x="3882" y="525"/>
                    <a:pt x="3774" y="453"/>
                    <a:pt x="3655" y="418"/>
                  </a:cubicBezTo>
                  <a:lnTo>
                    <a:pt x="3643" y="418"/>
                  </a:lnTo>
                  <a:cubicBezTo>
                    <a:pt x="3614" y="412"/>
                    <a:pt x="3584" y="409"/>
                    <a:pt x="3554" y="409"/>
                  </a:cubicBezTo>
                  <a:cubicBezTo>
                    <a:pt x="3524" y="409"/>
                    <a:pt x="3495" y="412"/>
                    <a:pt x="3465" y="418"/>
                  </a:cubicBezTo>
                  <a:lnTo>
                    <a:pt x="3417" y="334"/>
                  </a:lnTo>
                  <a:cubicBezTo>
                    <a:pt x="3358" y="227"/>
                    <a:pt x="3250" y="156"/>
                    <a:pt x="3143" y="120"/>
                  </a:cubicBezTo>
                  <a:lnTo>
                    <a:pt x="3120" y="120"/>
                  </a:lnTo>
                  <a:cubicBezTo>
                    <a:pt x="3083" y="113"/>
                    <a:pt x="3047" y="109"/>
                    <a:pt x="3012" y="109"/>
                  </a:cubicBezTo>
                  <a:cubicBezTo>
                    <a:pt x="2931" y="109"/>
                    <a:pt x="2853" y="130"/>
                    <a:pt x="2786" y="180"/>
                  </a:cubicBezTo>
                  <a:cubicBezTo>
                    <a:pt x="2679" y="239"/>
                    <a:pt x="2608" y="346"/>
                    <a:pt x="2572" y="465"/>
                  </a:cubicBezTo>
                  <a:lnTo>
                    <a:pt x="2548" y="572"/>
                  </a:lnTo>
                  <a:lnTo>
                    <a:pt x="1369" y="72"/>
                  </a:lnTo>
                  <a:lnTo>
                    <a:pt x="1310" y="72"/>
                  </a:lnTo>
                  <a:lnTo>
                    <a:pt x="191" y="1"/>
                  </a:lnTo>
                  <a:close/>
                </a:path>
              </a:pathLst>
            </a:custGeom>
            <a:solidFill>
              <a:schemeClr val="accent1"/>
            </a:solidFill>
            <a:ln>
              <a:solidFill>
                <a:srgbClr val="4685BC"/>
              </a:solidFill>
            </a:ln>
          </p:spPr>
          <p:txBody>
            <a:bodyPr spcFirstLastPara="1" wrap="square" lIns="121900" tIns="121900" rIns="121900" bIns="121900" anchor="ctr" anchorCtr="0">
              <a:noAutofit/>
            </a:bodyPr>
            <a:lstStyle/>
            <a:p>
              <a:endParaRPr sz="2400"/>
            </a:p>
          </p:txBody>
        </p:sp>
        <p:sp>
          <p:nvSpPr>
            <p:cNvPr id="919" name="Google Shape;919;p32"/>
            <p:cNvSpPr/>
            <p:nvPr/>
          </p:nvSpPr>
          <p:spPr>
            <a:xfrm>
              <a:off x="1329585" y="2127494"/>
              <a:ext cx="108795" cy="197123"/>
            </a:xfrm>
            <a:custGeom>
              <a:avLst/>
              <a:gdLst/>
              <a:ahLst/>
              <a:cxnLst/>
              <a:rect l="l" t="t" r="r" b="b"/>
              <a:pathLst>
                <a:path w="3418" h="6193" extrusionOk="0">
                  <a:moveTo>
                    <a:pt x="1155" y="358"/>
                  </a:moveTo>
                  <a:cubicBezTo>
                    <a:pt x="1214" y="358"/>
                    <a:pt x="1274" y="418"/>
                    <a:pt x="1274" y="477"/>
                  </a:cubicBezTo>
                  <a:lnTo>
                    <a:pt x="1274" y="549"/>
                  </a:lnTo>
                  <a:lnTo>
                    <a:pt x="1274" y="1120"/>
                  </a:lnTo>
                  <a:cubicBezTo>
                    <a:pt x="1274" y="1203"/>
                    <a:pt x="1345" y="1275"/>
                    <a:pt x="1441" y="1275"/>
                  </a:cubicBezTo>
                  <a:cubicBezTo>
                    <a:pt x="1524" y="1275"/>
                    <a:pt x="1595" y="1203"/>
                    <a:pt x="1595" y="1120"/>
                  </a:cubicBezTo>
                  <a:lnTo>
                    <a:pt x="1595" y="584"/>
                  </a:lnTo>
                  <a:cubicBezTo>
                    <a:pt x="1619" y="537"/>
                    <a:pt x="1655" y="525"/>
                    <a:pt x="1703" y="525"/>
                  </a:cubicBezTo>
                  <a:lnTo>
                    <a:pt x="1715" y="525"/>
                  </a:lnTo>
                  <a:cubicBezTo>
                    <a:pt x="1774" y="525"/>
                    <a:pt x="1834" y="584"/>
                    <a:pt x="1834" y="644"/>
                  </a:cubicBezTo>
                  <a:lnTo>
                    <a:pt x="1834" y="668"/>
                  </a:lnTo>
                  <a:lnTo>
                    <a:pt x="1834" y="1132"/>
                  </a:lnTo>
                  <a:cubicBezTo>
                    <a:pt x="1834" y="1215"/>
                    <a:pt x="1917" y="1299"/>
                    <a:pt x="2000" y="1299"/>
                  </a:cubicBezTo>
                  <a:cubicBezTo>
                    <a:pt x="2096" y="1299"/>
                    <a:pt x="2167" y="1215"/>
                    <a:pt x="2167" y="1132"/>
                  </a:cubicBezTo>
                  <a:lnTo>
                    <a:pt x="2167" y="715"/>
                  </a:lnTo>
                  <a:cubicBezTo>
                    <a:pt x="2179" y="668"/>
                    <a:pt x="2226" y="656"/>
                    <a:pt x="2274" y="656"/>
                  </a:cubicBezTo>
                  <a:lnTo>
                    <a:pt x="2286" y="656"/>
                  </a:lnTo>
                  <a:cubicBezTo>
                    <a:pt x="2346" y="656"/>
                    <a:pt x="2405" y="715"/>
                    <a:pt x="2405" y="775"/>
                  </a:cubicBezTo>
                  <a:lnTo>
                    <a:pt x="2405" y="894"/>
                  </a:lnTo>
                  <a:lnTo>
                    <a:pt x="2405" y="1239"/>
                  </a:lnTo>
                  <a:cubicBezTo>
                    <a:pt x="2405" y="1322"/>
                    <a:pt x="2477" y="1394"/>
                    <a:pt x="2572" y="1394"/>
                  </a:cubicBezTo>
                  <a:cubicBezTo>
                    <a:pt x="2655" y="1394"/>
                    <a:pt x="2727" y="1322"/>
                    <a:pt x="2727" y="1239"/>
                  </a:cubicBezTo>
                  <a:lnTo>
                    <a:pt x="2727" y="894"/>
                  </a:lnTo>
                  <a:cubicBezTo>
                    <a:pt x="2727" y="834"/>
                    <a:pt x="2786" y="775"/>
                    <a:pt x="2846" y="775"/>
                  </a:cubicBezTo>
                  <a:lnTo>
                    <a:pt x="2869" y="775"/>
                  </a:lnTo>
                  <a:cubicBezTo>
                    <a:pt x="2929" y="775"/>
                    <a:pt x="2988" y="834"/>
                    <a:pt x="2988" y="894"/>
                  </a:cubicBezTo>
                  <a:lnTo>
                    <a:pt x="2988" y="1680"/>
                  </a:lnTo>
                  <a:lnTo>
                    <a:pt x="2988" y="1692"/>
                  </a:lnTo>
                  <a:cubicBezTo>
                    <a:pt x="3060" y="1858"/>
                    <a:pt x="3048" y="2442"/>
                    <a:pt x="2727" y="2692"/>
                  </a:cubicBezTo>
                  <a:cubicBezTo>
                    <a:pt x="2679" y="2727"/>
                    <a:pt x="2667" y="2763"/>
                    <a:pt x="2667" y="2823"/>
                  </a:cubicBezTo>
                  <a:lnTo>
                    <a:pt x="2667" y="3358"/>
                  </a:lnTo>
                  <a:lnTo>
                    <a:pt x="1060" y="3358"/>
                  </a:lnTo>
                  <a:lnTo>
                    <a:pt x="1060" y="2989"/>
                  </a:lnTo>
                  <a:cubicBezTo>
                    <a:pt x="1060" y="2930"/>
                    <a:pt x="1036" y="2882"/>
                    <a:pt x="988" y="2858"/>
                  </a:cubicBezTo>
                  <a:cubicBezTo>
                    <a:pt x="822" y="2739"/>
                    <a:pt x="405" y="2346"/>
                    <a:pt x="393" y="1965"/>
                  </a:cubicBezTo>
                  <a:cubicBezTo>
                    <a:pt x="381" y="1692"/>
                    <a:pt x="369" y="1370"/>
                    <a:pt x="464" y="1275"/>
                  </a:cubicBezTo>
                  <a:cubicBezTo>
                    <a:pt x="499" y="1257"/>
                    <a:pt x="547" y="1246"/>
                    <a:pt x="612" y="1246"/>
                  </a:cubicBezTo>
                  <a:cubicBezTo>
                    <a:pt x="636" y="1246"/>
                    <a:pt x="662" y="1248"/>
                    <a:pt x="691" y="1251"/>
                  </a:cubicBezTo>
                  <a:lnTo>
                    <a:pt x="691" y="1477"/>
                  </a:lnTo>
                  <a:cubicBezTo>
                    <a:pt x="691" y="1561"/>
                    <a:pt x="762" y="1632"/>
                    <a:pt x="857" y="1632"/>
                  </a:cubicBezTo>
                  <a:cubicBezTo>
                    <a:pt x="941" y="1632"/>
                    <a:pt x="1024" y="1561"/>
                    <a:pt x="1024" y="1477"/>
                  </a:cubicBezTo>
                  <a:lnTo>
                    <a:pt x="1024" y="477"/>
                  </a:lnTo>
                  <a:cubicBezTo>
                    <a:pt x="1024" y="418"/>
                    <a:pt x="1083" y="358"/>
                    <a:pt x="1143" y="358"/>
                  </a:cubicBezTo>
                  <a:close/>
                  <a:moveTo>
                    <a:pt x="2941" y="3692"/>
                  </a:moveTo>
                  <a:lnTo>
                    <a:pt x="2941" y="4216"/>
                  </a:lnTo>
                  <a:lnTo>
                    <a:pt x="810" y="4216"/>
                  </a:lnTo>
                  <a:lnTo>
                    <a:pt x="810" y="3692"/>
                  </a:lnTo>
                  <a:close/>
                  <a:moveTo>
                    <a:pt x="2941" y="4537"/>
                  </a:moveTo>
                  <a:lnTo>
                    <a:pt x="2941" y="5859"/>
                  </a:lnTo>
                  <a:lnTo>
                    <a:pt x="810" y="5859"/>
                  </a:lnTo>
                  <a:lnTo>
                    <a:pt x="810" y="4537"/>
                  </a:lnTo>
                  <a:close/>
                  <a:moveTo>
                    <a:pt x="1143" y="1"/>
                  </a:moveTo>
                  <a:cubicBezTo>
                    <a:pt x="881" y="1"/>
                    <a:pt x="679" y="203"/>
                    <a:pt x="679" y="465"/>
                  </a:cubicBezTo>
                  <a:lnTo>
                    <a:pt x="679" y="894"/>
                  </a:lnTo>
                  <a:cubicBezTo>
                    <a:pt x="642" y="889"/>
                    <a:pt x="607" y="887"/>
                    <a:pt x="573" y="887"/>
                  </a:cubicBezTo>
                  <a:cubicBezTo>
                    <a:pt x="439" y="887"/>
                    <a:pt x="326" y="923"/>
                    <a:pt x="250" y="989"/>
                  </a:cubicBezTo>
                  <a:cubicBezTo>
                    <a:pt x="0" y="1192"/>
                    <a:pt x="36" y="1573"/>
                    <a:pt x="48" y="1965"/>
                  </a:cubicBezTo>
                  <a:cubicBezTo>
                    <a:pt x="83" y="2477"/>
                    <a:pt x="548" y="2894"/>
                    <a:pt x="726" y="3049"/>
                  </a:cubicBezTo>
                  <a:lnTo>
                    <a:pt x="726" y="3335"/>
                  </a:lnTo>
                  <a:lnTo>
                    <a:pt x="631" y="3335"/>
                  </a:lnTo>
                  <a:cubicBezTo>
                    <a:pt x="536" y="3335"/>
                    <a:pt x="464" y="3406"/>
                    <a:pt x="464" y="3489"/>
                  </a:cubicBezTo>
                  <a:lnTo>
                    <a:pt x="464" y="4359"/>
                  </a:lnTo>
                  <a:lnTo>
                    <a:pt x="464" y="6025"/>
                  </a:lnTo>
                  <a:cubicBezTo>
                    <a:pt x="464" y="6121"/>
                    <a:pt x="536" y="6192"/>
                    <a:pt x="631" y="6192"/>
                  </a:cubicBezTo>
                  <a:lnTo>
                    <a:pt x="3108" y="6192"/>
                  </a:lnTo>
                  <a:cubicBezTo>
                    <a:pt x="3191" y="6192"/>
                    <a:pt x="3262" y="6121"/>
                    <a:pt x="3262" y="6025"/>
                  </a:cubicBezTo>
                  <a:lnTo>
                    <a:pt x="3262" y="4359"/>
                  </a:lnTo>
                  <a:lnTo>
                    <a:pt x="3262" y="3489"/>
                  </a:lnTo>
                  <a:cubicBezTo>
                    <a:pt x="3262" y="3406"/>
                    <a:pt x="3191" y="3335"/>
                    <a:pt x="3108" y="3335"/>
                  </a:cubicBezTo>
                  <a:lnTo>
                    <a:pt x="3000" y="3335"/>
                  </a:lnTo>
                  <a:lnTo>
                    <a:pt x="3000" y="2870"/>
                  </a:lnTo>
                  <a:cubicBezTo>
                    <a:pt x="3417" y="2465"/>
                    <a:pt x="3369" y="1727"/>
                    <a:pt x="3369" y="1632"/>
                  </a:cubicBezTo>
                  <a:lnTo>
                    <a:pt x="3369" y="858"/>
                  </a:lnTo>
                  <a:cubicBezTo>
                    <a:pt x="3369" y="608"/>
                    <a:pt x="3167" y="406"/>
                    <a:pt x="2905" y="406"/>
                  </a:cubicBezTo>
                  <a:lnTo>
                    <a:pt x="2893" y="406"/>
                  </a:lnTo>
                  <a:cubicBezTo>
                    <a:pt x="2822" y="406"/>
                    <a:pt x="2738" y="418"/>
                    <a:pt x="2667" y="465"/>
                  </a:cubicBezTo>
                  <a:cubicBezTo>
                    <a:pt x="2584" y="358"/>
                    <a:pt x="2465" y="287"/>
                    <a:pt x="2310" y="287"/>
                  </a:cubicBezTo>
                  <a:lnTo>
                    <a:pt x="2298" y="287"/>
                  </a:lnTo>
                  <a:cubicBezTo>
                    <a:pt x="2226" y="287"/>
                    <a:pt x="2143" y="299"/>
                    <a:pt x="2084" y="346"/>
                  </a:cubicBezTo>
                  <a:cubicBezTo>
                    <a:pt x="2000" y="239"/>
                    <a:pt x="1881" y="179"/>
                    <a:pt x="1750" y="179"/>
                  </a:cubicBezTo>
                  <a:lnTo>
                    <a:pt x="1726" y="179"/>
                  </a:lnTo>
                  <a:cubicBezTo>
                    <a:pt x="1667" y="179"/>
                    <a:pt x="1607" y="191"/>
                    <a:pt x="1548" y="203"/>
                  </a:cubicBezTo>
                  <a:cubicBezTo>
                    <a:pt x="1476" y="84"/>
                    <a:pt x="1334" y="1"/>
                    <a:pt x="1167" y="1"/>
                  </a:cubicBezTo>
                  <a:close/>
                </a:path>
              </a:pathLst>
            </a:custGeom>
            <a:solidFill>
              <a:schemeClr val="accent1"/>
            </a:solidFill>
            <a:ln>
              <a:solidFill>
                <a:srgbClr val="4685BC"/>
              </a:solidFill>
            </a:ln>
          </p:spPr>
          <p:txBody>
            <a:bodyPr spcFirstLastPara="1" wrap="square" lIns="121900" tIns="121900" rIns="121900" bIns="121900" anchor="ctr" anchorCtr="0">
              <a:noAutofit/>
            </a:bodyPr>
            <a:lstStyle/>
            <a:p>
              <a:endParaRPr sz="2400"/>
            </a:p>
          </p:txBody>
        </p:sp>
      </p:grpSp>
      <p:grpSp>
        <p:nvGrpSpPr>
          <p:cNvPr id="920" name="Google Shape;920;p32"/>
          <p:cNvGrpSpPr/>
          <p:nvPr/>
        </p:nvGrpSpPr>
        <p:grpSpPr>
          <a:xfrm>
            <a:off x="6096000" y="1617251"/>
            <a:ext cx="2451200" cy="4313500"/>
            <a:chOff x="4572000" y="1212938"/>
            <a:chExt cx="1838400" cy="3235125"/>
          </a:xfrm>
        </p:grpSpPr>
        <p:sp>
          <p:nvSpPr>
            <p:cNvPr id="921" name="Google Shape;921;p32"/>
            <p:cNvSpPr/>
            <p:nvPr/>
          </p:nvSpPr>
          <p:spPr>
            <a:xfrm>
              <a:off x="5929200" y="1407875"/>
              <a:ext cx="481200" cy="481200"/>
            </a:xfrm>
            <a:prstGeom prst="rtTriangle">
              <a:avLst/>
            </a:prstGeom>
            <a:solidFill>
              <a:srgbClr val="2FC948"/>
            </a:solidFill>
            <a:ln>
              <a:noFill/>
            </a:ln>
          </p:spPr>
          <p:txBody>
            <a:bodyPr spcFirstLastPara="1" wrap="square" lIns="121900" tIns="121900" rIns="121900" bIns="121900" anchor="ctr" anchorCtr="0">
              <a:noAutofit/>
            </a:bodyPr>
            <a:lstStyle/>
            <a:p>
              <a:endParaRPr sz="2400"/>
            </a:p>
          </p:txBody>
        </p:sp>
        <p:sp>
          <p:nvSpPr>
            <p:cNvPr id="922" name="Google Shape;922;p32"/>
            <p:cNvSpPr/>
            <p:nvPr/>
          </p:nvSpPr>
          <p:spPr>
            <a:xfrm rot="-5400000">
              <a:off x="4572000" y="1407875"/>
              <a:ext cx="481200" cy="481200"/>
            </a:xfrm>
            <a:prstGeom prst="rtTriangle">
              <a:avLst/>
            </a:prstGeom>
            <a:solidFill>
              <a:srgbClr val="2FC948"/>
            </a:solidFill>
            <a:ln>
              <a:noFill/>
            </a:ln>
          </p:spPr>
          <p:txBody>
            <a:bodyPr spcFirstLastPara="1" wrap="square" lIns="121900" tIns="121900" rIns="121900" bIns="121900" anchor="ctr" anchorCtr="0">
              <a:noAutofit/>
            </a:bodyPr>
            <a:lstStyle/>
            <a:p>
              <a:endParaRPr sz="2400"/>
            </a:p>
          </p:txBody>
        </p:sp>
        <p:sp>
          <p:nvSpPr>
            <p:cNvPr id="923" name="Google Shape;923;p32"/>
            <p:cNvSpPr/>
            <p:nvPr/>
          </p:nvSpPr>
          <p:spPr>
            <a:xfrm>
              <a:off x="4572000" y="1889063"/>
              <a:ext cx="1838400" cy="2559000"/>
            </a:xfrm>
            <a:prstGeom prst="rect">
              <a:avLst/>
            </a:prstGeom>
            <a:solidFill>
              <a:srgbClr val="2FC948"/>
            </a:solidFill>
            <a:ln>
              <a:noFill/>
            </a:ln>
          </p:spPr>
          <p:txBody>
            <a:bodyPr spcFirstLastPara="1" wrap="square" lIns="121900" tIns="121900" rIns="121900" bIns="121900" anchor="ctr" anchorCtr="0">
              <a:noAutofit/>
            </a:bodyPr>
            <a:lstStyle/>
            <a:p>
              <a:endParaRPr sz="2400"/>
            </a:p>
          </p:txBody>
        </p:sp>
        <p:sp>
          <p:nvSpPr>
            <p:cNvPr id="924" name="Google Shape;924;p32"/>
            <p:cNvSpPr/>
            <p:nvPr/>
          </p:nvSpPr>
          <p:spPr>
            <a:xfrm>
              <a:off x="4929300" y="1212938"/>
              <a:ext cx="1123800" cy="1123800"/>
            </a:xfrm>
            <a:prstGeom prst="ellipse">
              <a:avLst/>
            </a:prstGeom>
            <a:solidFill>
              <a:srgbClr val="FFFFFF"/>
            </a:solidFill>
            <a:ln w="38100" cap="flat" cmpd="sng">
              <a:solidFill>
                <a:srgbClr val="2FC948"/>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925" name="Google Shape;925;p32"/>
            <p:cNvGrpSpPr/>
            <p:nvPr/>
          </p:nvGrpSpPr>
          <p:grpSpPr>
            <a:xfrm>
              <a:off x="4633500" y="2766087"/>
              <a:ext cx="1715400" cy="1109750"/>
              <a:chOff x="5532600" y="4757725"/>
              <a:chExt cx="1715400" cy="1109750"/>
            </a:xfrm>
          </p:grpSpPr>
          <p:sp>
            <p:nvSpPr>
              <p:cNvPr id="926" name="Google Shape;926;p32"/>
              <p:cNvSpPr txBox="1"/>
              <p:nvPr/>
            </p:nvSpPr>
            <p:spPr>
              <a:xfrm>
                <a:off x="5532600" y="4757725"/>
                <a:ext cx="17154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FFFFFF"/>
                    </a:solidFill>
                    <a:latin typeface="Fira Sans Extra Condensed Medium"/>
                    <a:ea typeface="Fira Sans Extra Condensed Medium"/>
                    <a:cs typeface="Fira Sans Extra Condensed Medium"/>
                    <a:sym typeface="Fira Sans Extra Condensed Medium"/>
                  </a:rPr>
                  <a:t>OPPORTUNITIES</a:t>
                </a:r>
                <a:endParaRPr sz="2267"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927" name="Google Shape;927;p32"/>
              <p:cNvSpPr txBox="1"/>
              <p:nvPr/>
            </p:nvSpPr>
            <p:spPr>
              <a:xfrm>
                <a:off x="5532600" y="5104575"/>
                <a:ext cx="1715400" cy="762900"/>
              </a:xfrm>
              <a:prstGeom prst="rect">
                <a:avLst/>
              </a:prstGeom>
              <a:noFill/>
              <a:ln>
                <a:noFill/>
              </a:ln>
            </p:spPr>
            <p:txBody>
              <a:bodyPr spcFirstLastPara="1" wrap="square" lIns="121900" tIns="121900" rIns="121900" bIns="121900" anchor="ctr" anchorCtr="0">
                <a:noAutofit/>
              </a:bodyPr>
              <a:lstStyle/>
              <a:p>
                <a:pPr algn="ctr"/>
                <a:endParaRPr lang="en-US" sz="1600" dirty="0">
                  <a:solidFill>
                    <a:srgbClr val="FFFFFF"/>
                  </a:solidFill>
                  <a:latin typeface="Roboto"/>
                  <a:ea typeface="Roboto"/>
                  <a:cs typeface="Roboto"/>
                  <a:sym typeface="Roboto"/>
                </a:endParaRPr>
              </a:p>
            </p:txBody>
          </p:sp>
        </p:grpSp>
        <p:cxnSp>
          <p:nvCxnSpPr>
            <p:cNvPr id="928" name="Google Shape;928;p32"/>
            <p:cNvCxnSpPr/>
            <p:nvPr/>
          </p:nvCxnSpPr>
          <p:spPr>
            <a:xfrm>
              <a:off x="4991100" y="2676500"/>
              <a:ext cx="1000200" cy="0"/>
            </a:xfrm>
            <a:prstGeom prst="straightConnector1">
              <a:avLst/>
            </a:prstGeom>
            <a:noFill/>
            <a:ln w="9525" cap="flat" cmpd="sng">
              <a:solidFill>
                <a:schemeClr val="lt1"/>
              </a:solidFill>
              <a:prstDash val="dash"/>
              <a:round/>
              <a:headEnd type="none" w="med" len="med"/>
              <a:tailEnd type="none" w="med" len="med"/>
            </a:ln>
          </p:spPr>
        </p:cxnSp>
        <p:sp>
          <p:nvSpPr>
            <p:cNvPr id="930" name="Google Shape;930;p32"/>
            <p:cNvSpPr/>
            <p:nvPr/>
          </p:nvSpPr>
          <p:spPr>
            <a:xfrm>
              <a:off x="5053200" y="1336850"/>
              <a:ext cx="876000" cy="876000"/>
            </a:xfrm>
            <a:prstGeom prst="ellipse">
              <a:avLst/>
            </a:prstGeom>
            <a:solidFill>
              <a:srgbClr val="FFFFFF"/>
            </a:solidFill>
            <a:ln w="9525" cap="flat" cmpd="sng">
              <a:solidFill>
                <a:srgbClr val="2FC948"/>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931" name="Google Shape;931;p32"/>
          <p:cNvGrpSpPr/>
          <p:nvPr/>
        </p:nvGrpSpPr>
        <p:grpSpPr>
          <a:xfrm>
            <a:off x="7031969" y="2076860"/>
            <a:ext cx="579280" cy="579233"/>
            <a:chOff x="1819576" y="1511679"/>
            <a:chExt cx="352103" cy="352103"/>
          </a:xfrm>
        </p:grpSpPr>
        <p:sp>
          <p:nvSpPr>
            <p:cNvPr id="932" name="Google Shape;932;p32"/>
            <p:cNvSpPr/>
            <p:nvPr/>
          </p:nvSpPr>
          <p:spPr>
            <a:xfrm>
              <a:off x="1819576" y="1511679"/>
              <a:ext cx="352103" cy="352103"/>
            </a:xfrm>
            <a:custGeom>
              <a:avLst/>
              <a:gdLst/>
              <a:ahLst/>
              <a:cxnLst/>
              <a:rect l="l" t="t" r="r" b="b"/>
              <a:pathLst>
                <a:path w="11062" h="11062" extrusionOk="0">
                  <a:moveTo>
                    <a:pt x="6216" y="310"/>
                  </a:moveTo>
                  <a:cubicBezTo>
                    <a:pt x="6216" y="310"/>
                    <a:pt x="6240" y="310"/>
                    <a:pt x="6240" y="322"/>
                  </a:cubicBezTo>
                  <a:lnTo>
                    <a:pt x="6240" y="786"/>
                  </a:lnTo>
                  <a:cubicBezTo>
                    <a:pt x="6240" y="953"/>
                    <a:pt x="6335" y="1084"/>
                    <a:pt x="6502" y="1108"/>
                  </a:cubicBezTo>
                  <a:cubicBezTo>
                    <a:pt x="7025" y="1227"/>
                    <a:pt x="7514" y="1429"/>
                    <a:pt x="7966" y="1727"/>
                  </a:cubicBezTo>
                  <a:cubicBezTo>
                    <a:pt x="8022" y="1762"/>
                    <a:pt x="8086" y="1780"/>
                    <a:pt x="8150" y="1780"/>
                  </a:cubicBezTo>
                  <a:cubicBezTo>
                    <a:pt x="8236" y="1780"/>
                    <a:pt x="8321" y="1747"/>
                    <a:pt x="8383" y="1679"/>
                  </a:cubicBezTo>
                  <a:lnTo>
                    <a:pt x="8704" y="1346"/>
                  </a:lnTo>
                  <a:lnTo>
                    <a:pt x="8716" y="1346"/>
                  </a:lnTo>
                  <a:lnTo>
                    <a:pt x="9704" y="2334"/>
                  </a:lnTo>
                  <a:lnTo>
                    <a:pt x="9704" y="2346"/>
                  </a:lnTo>
                  <a:lnTo>
                    <a:pt x="9371" y="2679"/>
                  </a:lnTo>
                  <a:cubicBezTo>
                    <a:pt x="9252" y="2798"/>
                    <a:pt x="9240" y="2953"/>
                    <a:pt x="9335" y="3096"/>
                  </a:cubicBezTo>
                  <a:cubicBezTo>
                    <a:pt x="9609" y="3536"/>
                    <a:pt x="9823" y="4025"/>
                    <a:pt x="9943" y="4548"/>
                  </a:cubicBezTo>
                  <a:cubicBezTo>
                    <a:pt x="9966" y="4703"/>
                    <a:pt x="10109" y="4822"/>
                    <a:pt x="10264" y="4822"/>
                  </a:cubicBezTo>
                  <a:lnTo>
                    <a:pt x="10728" y="4822"/>
                  </a:lnTo>
                  <a:cubicBezTo>
                    <a:pt x="10728" y="4822"/>
                    <a:pt x="10752" y="4822"/>
                    <a:pt x="10752" y="4834"/>
                  </a:cubicBezTo>
                  <a:lnTo>
                    <a:pt x="10728" y="6239"/>
                  </a:lnTo>
                  <a:lnTo>
                    <a:pt x="10264" y="6239"/>
                  </a:lnTo>
                  <a:cubicBezTo>
                    <a:pt x="10109" y="6239"/>
                    <a:pt x="9966" y="6334"/>
                    <a:pt x="9943" y="6501"/>
                  </a:cubicBezTo>
                  <a:cubicBezTo>
                    <a:pt x="9823" y="7025"/>
                    <a:pt x="9633" y="7513"/>
                    <a:pt x="9335" y="7966"/>
                  </a:cubicBezTo>
                  <a:cubicBezTo>
                    <a:pt x="9240" y="8097"/>
                    <a:pt x="9252" y="8275"/>
                    <a:pt x="9371" y="8382"/>
                  </a:cubicBezTo>
                  <a:lnTo>
                    <a:pt x="9704" y="8704"/>
                  </a:lnTo>
                  <a:lnTo>
                    <a:pt x="9704" y="8716"/>
                  </a:lnTo>
                  <a:lnTo>
                    <a:pt x="8716" y="9704"/>
                  </a:lnTo>
                  <a:lnTo>
                    <a:pt x="8704" y="9704"/>
                  </a:lnTo>
                  <a:lnTo>
                    <a:pt x="8383" y="9370"/>
                  </a:lnTo>
                  <a:cubicBezTo>
                    <a:pt x="8317" y="9304"/>
                    <a:pt x="8236" y="9271"/>
                    <a:pt x="8155" y="9271"/>
                  </a:cubicBezTo>
                  <a:cubicBezTo>
                    <a:pt x="8090" y="9271"/>
                    <a:pt x="8024" y="9292"/>
                    <a:pt x="7966" y="9335"/>
                  </a:cubicBezTo>
                  <a:cubicBezTo>
                    <a:pt x="7514" y="9609"/>
                    <a:pt x="7025" y="9823"/>
                    <a:pt x="6502" y="9942"/>
                  </a:cubicBezTo>
                  <a:cubicBezTo>
                    <a:pt x="6359" y="9966"/>
                    <a:pt x="6240" y="10109"/>
                    <a:pt x="6240" y="10263"/>
                  </a:cubicBezTo>
                  <a:lnTo>
                    <a:pt x="6240" y="10728"/>
                  </a:lnTo>
                  <a:cubicBezTo>
                    <a:pt x="6240" y="10728"/>
                    <a:pt x="6240" y="10740"/>
                    <a:pt x="6216" y="10740"/>
                  </a:cubicBezTo>
                  <a:lnTo>
                    <a:pt x="4835" y="10740"/>
                  </a:lnTo>
                  <a:cubicBezTo>
                    <a:pt x="4835" y="10740"/>
                    <a:pt x="4823" y="10740"/>
                    <a:pt x="4823" y="10728"/>
                  </a:cubicBezTo>
                  <a:lnTo>
                    <a:pt x="4823" y="10263"/>
                  </a:lnTo>
                  <a:cubicBezTo>
                    <a:pt x="4823" y="10109"/>
                    <a:pt x="4716" y="9966"/>
                    <a:pt x="4549" y="9942"/>
                  </a:cubicBezTo>
                  <a:cubicBezTo>
                    <a:pt x="4037" y="9823"/>
                    <a:pt x="3537" y="9632"/>
                    <a:pt x="3096" y="9335"/>
                  </a:cubicBezTo>
                  <a:cubicBezTo>
                    <a:pt x="3037" y="9299"/>
                    <a:pt x="2977" y="9275"/>
                    <a:pt x="2918" y="9275"/>
                  </a:cubicBezTo>
                  <a:cubicBezTo>
                    <a:pt x="2823" y="9275"/>
                    <a:pt x="2751" y="9299"/>
                    <a:pt x="2680" y="9370"/>
                  </a:cubicBezTo>
                  <a:lnTo>
                    <a:pt x="2346" y="9704"/>
                  </a:lnTo>
                  <a:lnTo>
                    <a:pt x="2334" y="9704"/>
                  </a:lnTo>
                  <a:lnTo>
                    <a:pt x="1358" y="8716"/>
                  </a:lnTo>
                  <a:lnTo>
                    <a:pt x="1358" y="8704"/>
                  </a:lnTo>
                  <a:lnTo>
                    <a:pt x="1680" y="8382"/>
                  </a:lnTo>
                  <a:cubicBezTo>
                    <a:pt x="1799" y="8263"/>
                    <a:pt x="1811" y="8097"/>
                    <a:pt x="1727" y="7966"/>
                  </a:cubicBezTo>
                  <a:cubicBezTo>
                    <a:pt x="1441" y="7513"/>
                    <a:pt x="1239" y="7025"/>
                    <a:pt x="1120" y="6501"/>
                  </a:cubicBezTo>
                  <a:cubicBezTo>
                    <a:pt x="1084" y="6358"/>
                    <a:pt x="953" y="6239"/>
                    <a:pt x="787" y="6239"/>
                  </a:cubicBezTo>
                  <a:lnTo>
                    <a:pt x="322" y="6239"/>
                  </a:lnTo>
                  <a:cubicBezTo>
                    <a:pt x="322" y="6239"/>
                    <a:pt x="310" y="6239"/>
                    <a:pt x="310" y="6215"/>
                  </a:cubicBezTo>
                  <a:lnTo>
                    <a:pt x="310" y="4834"/>
                  </a:lnTo>
                  <a:cubicBezTo>
                    <a:pt x="310" y="4834"/>
                    <a:pt x="310" y="4822"/>
                    <a:pt x="322" y="4822"/>
                  </a:cubicBezTo>
                  <a:lnTo>
                    <a:pt x="787" y="4822"/>
                  </a:lnTo>
                  <a:cubicBezTo>
                    <a:pt x="953" y="4822"/>
                    <a:pt x="1084" y="4715"/>
                    <a:pt x="1120" y="4548"/>
                  </a:cubicBezTo>
                  <a:cubicBezTo>
                    <a:pt x="1239" y="4025"/>
                    <a:pt x="1430" y="3536"/>
                    <a:pt x="1727" y="3096"/>
                  </a:cubicBezTo>
                  <a:cubicBezTo>
                    <a:pt x="1811" y="2953"/>
                    <a:pt x="1799" y="2774"/>
                    <a:pt x="1680" y="2679"/>
                  </a:cubicBezTo>
                  <a:lnTo>
                    <a:pt x="1358" y="2346"/>
                  </a:lnTo>
                  <a:lnTo>
                    <a:pt x="1358" y="2334"/>
                  </a:lnTo>
                  <a:lnTo>
                    <a:pt x="2334" y="1346"/>
                  </a:lnTo>
                  <a:lnTo>
                    <a:pt x="2346" y="1346"/>
                  </a:lnTo>
                  <a:lnTo>
                    <a:pt x="2680" y="1679"/>
                  </a:lnTo>
                  <a:cubicBezTo>
                    <a:pt x="2748" y="1747"/>
                    <a:pt x="2832" y="1780"/>
                    <a:pt x="2916" y="1780"/>
                  </a:cubicBezTo>
                  <a:cubicBezTo>
                    <a:pt x="2978" y="1780"/>
                    <a:pt x="3041" y="1762"/>
                    <a:pt x="3096" y="1727"/>
                  </a:cubicBezTo>
                  <a:cubicBezTo>
                    <a:pt x="3537" y="1441"/>
                    <a:pt x="4037" y="1227"/>
                    <a:pt x="4549" y="1108"/>
                  </a:cubicBezTo>
                  <a:cubicBezTo>
                    <a:pt x="4704" y="1084"/>
                    <a:pt x="4823" y="953"/>
                    <a:pt x="4823" y="786"/>
                  </a:cubicBezTo>
                  <a:lnTo>
                    <a:pt x="4823" y="322"/>
                  </a:lnTo>
                  <a:cubicBezTo>
                    <a:pt x="4823" y="322"/>
                    <a:pt x="4823" y="310"/>
                    <a:pt x="4835" y="310"/>
                  </a:cubicBezTo>
                  <a:close/>
                  <a:moveTo>
                    <a:pt x="4835" y="0"/>
                  </a:moveTo>
                  <a:cubicBezTo>
                    <a:pt x="4656" y="0"/>
                    <a:pt x="4513" y="143"/>
                    <a:pt x="4513" y="322"/>
                  </a:cubicBezTo>
                  <a:lnTo>
                    <a:pt x="4513" y="786"/>
                  </a:lnTo>
                  <a:cubicBezTo>
                    <a:pt x="4513" y="786"/>
                    <a:pt x="4513" y="798"/>
                    <a:pt x="4489" y="798"/>
                  </a:cubicBezTo>
                  <a:cubicBezTo>
                    <a:pt x="3930" y="917"/>
                    <a:pt x="3406" y="1143"/>
                    <a:pt x="2930" y="1453"/>
                  </a:cubicBezTo>
                  <a:lnTo>
                    <a:pt x="2918" y="1453"/>
                  </a:lnTo>
                  <a:lnTo>
                    <a:pt x="2584" y="1131"/>
                  </a:lnTo>
                  <a:cubicBezTo>
                    <a:pt x="2519" y="1066"/>
                    <a:pt x="2436" y="1033"/>
                    <a:pt x="2351" y="1033"/>
                  </a:cubicBezTo>
                  <a:cubicBezTo>
                    <a:pt x="2266" y="1033"/>
                    <a:pt x="2180" y="1066"/>
                    <a:pt x="2108" y="1131"/>
                  </a:cubicBezTo>
                  <a:lnTo>
                    <a:pt x="1132" y="2108"/>
                  </a:lnTo>
                  <a:cubicBezTo>
                    <a:pt x="1001" y="2251"/>
                    <a:pt x="1001" y="2453"/>
                    <a:pt x="1132" y="2584"/>
                  </a:cubicBezTo>
                  <a:lnTo>
                    <a:pt x="1453" y="2917"/>
                  </a:lnTo>
                  <a:lnTo>
                    <a:pt x="1453" y="2929"/>
                  </a:lnTo>
                  <a:cubicBezTo>
                    <a:pt x="1144" y="3405"/>
                    <a:pt x="941" y="3941"/>
                    <a:pt x="799" y="4489"/>
                  </a:cubicBezTo>
                  <a:cubicBezTo>
                    <a:pt x="799" y="4489"/>
                    <a:pt x="799" y="4513"/>
                    <a:pt x="787" y="4513"/>
                  </a:cubicBezTo>
                  <a:lnTo>
                    <a:pt x="322" y="4513"/>
                  </a:lnTo>
                  <a:cubicBezTo>
                    <a:pt x="144" y="4513"/>
                    <a:pt x="1" y="4656"/>
                    <a:pt x="1" y="4834"/>
                  </a:cubicBezTo>
                  <a:lnTo>
                    <a:pt x="1" y="6215"/>
                  </a:lnTo>
                  <a:cubicBezTo>
                    <a:pt x="1" y="6394"/>
                    <a:pt x="144" y="6549"/>
                    <a:pt x="322" y="6549"/>
                  </a:cubicBezTo>
                  <a:lnTo>
                    <a:pt x="787" y="6549"/>
                  </a:lnTo>
                  <a:cubicBezTo>
                    <a:pt x="787" y="6549"/>
                    <a:pt x="799" y="6549"/>
                    <a:pt x="799" y="6561"/>
                  </a:cubicBezTo>
                  <a:cubicBezTo>
                    <a:pt x="918" y="7132"/>
                    <a:pt x="1144" y="7644"/>
                    <a:pt x="1453" y="8120"/>
                  </a:cubicBezTo>
                  <a:lnTo>
                    <a:pt x="1453" y="8144"/>
                  </a:lnTo>
                  <a:lnTo>
                    <a:pt x="1132" y="8466"/>
                  </a:lnTo>
                  <a:cubicBezTo>
                    <a:pt x="1001" y="8597"/>
                    <a:pt x="1001" y="8811"/>
                    <a:pt x="1132" y="8942"/>
                  </a:cubicBezTo>
                  <a:lnTo>
                    <a:pt x="2108" y="9930"/>
                  </a:lnTo>
                  <a:cubicBezTo>
                    <a:pt x="2180" y="9996"/>
                    <a:pt x="2266" y="10028"/>
                    <a:pt x="2351" y="10028"/>
                  </a:cubicBezTo>
                  <a:cubicBezTo>
                    <a:pt x="2436" y="10028"/>
                    <a:pt x="2519" y="9996"/>
                    <a:pt x="2584" y="9930"/>
                  </a:cubicBezTo>
                  <a:lnTo>
                    <a:pt x="2918" y="9597"/>
                  </a:lnTo>
                  <a:lnTo>
                    <a:pt x="2930" y="9597"/>
                  </a:lnTo>
                  <a:cubicBezTo>
                    <a:pt x="3406" y="9906"/>
                    <a:pt x="3942" y="10121"/>
                    <a:pt x="4489" y="10252"/>
                  </a:cubicBezTo>
                  <a:cubicBezTo>
                    <a:pt x="4489" y="10252"/>
                    <a:pt x="4513" y="10252"/>
                    <a:pt x="4513" y="10263"/>
                  </a:cubicBezTo>
                  <a:lnTo>
                    <a:pt x="4513" y="10728"/>
                  </a:lnTo>
                  <a:cubicBezTo>
                    <a:pt x="4513" y="10906"/>
                    <a:pt x="4656" y="11061"/>
                    <a:pt x="4835" y="11061"/>
                  </a:cubicBezTo>
                  <a:lnTo>
                    <a:pt x="6216" y="11061"/>
                  </a:lnTo>
                  <a:cubicBezTo>
                    <a:pt x="6394" y="11061"/>
                    <a:pt x="6549" y="10906"/>
                    <a:pt x="6549" y="10728"/>
                  </a:cubicBezTo>
                  <a:lnTo>
                    <a:pt x="6549" y="10263"/>
                  </a:lnTo>
                  <a:cubicBezTo>
                    <a:pt x="6549" y="10263"/>
                    <a:pt x="6549" y="10252"/>
                    <a:pt x="6561" y="10252"/>
                  </a:cubicBezTo>
                  <a:cubicBezTo>
                    <a:pt x="7133" y="10132"/>
                    <a:pt x="7645" y="9906"/>
                    <a:pt x="8121" y="9597"/>
                  </a:cubicBezTo>
                  <a:lnTo>
                    <a:pt x="8145" y="9597"/>
                  </a:lnTo>
                  <a:lnTo>
                    <a:pt x="8466" y="9930"/>
                  </a:lnTo>
                  <a:cubicBezTo>
                    <a:pt x="8532" y="9996"/>
                    <a:pt x="8618" y="10028"/>
                    <a:pt x="8704" y="10028"/>
                  </a:cubicBezTo>
                  <a:cubicBezTo>
                    <a:pt x="8791" y="10028"/>
                    <a:pt x="8877" y="9996"/>
                    <a:pt x="8942" y="9930"/>
                  </a:cubicBezTo>
                  <a:lnTo>
                    <a:pt x="9931" y="8942"/>
                  </a:lnTo>
                  <a:cubicBezTo>
                    <a:pt x="10062" y="8811"/>
                    <a:pt x="10062" y="8597"/>
                    <a:pt x="9931" y="8466"/>
                  </a:cubicBezTo>
                  <a:lnTo>
                    <a:pt x="9597" y="8144"/>
                  </a:lnTo>
                  <a:lnTo>
                    <a:pt x="9597" y="8120"/>
                  </a:lnTo>
                  <a:cubicBezTo>
                    <a:pt x="9919" y="7644"/>
                    <a:pt x="10121" y="7108"/>
                    <a:pt x="10252" y="6561"/>
                  </a:cubicBezTo>
                  <a:cubicBezTo>
                    <a:pt x="10252" y="6561"/>
                    <a:pt x="10252" y="6549"/>
                    <a:pt x="10264" y="6549"/>
                  </a:cubicBezTo>
                  <a:lnTo>
                    <a:pt x="10728" y="6549"/>
                  </a:lnTo>
                  <a:cubicBezTo>
                    <a:pt x="10907" y="6549"/>
                    <a:pt x="11062" y="6394"/>
                    <a:pt x="11062" y="6215"/>
                  </a:cubicBezTo>
                  <a:lnTo>
                    <a:pt x="11062" y="4834"/>
                  </a:lnTo>
                  <a:cubicBezTo>
                    <a:pt x="11062" y="4656"/>
                    <a:pt x="10907" y="4513"/>
                    <a:pt x="10728" y="4513"/>
                  </a:cubicBezTo>
                  <a:lnTo>
                    <a:pt x="10264" y="4513"/>
                  </a:lnTo>
                  <a:cubicBezTo>
                    <a:pt x="10264" y="4513"/>
                    <a:pt x="10252" y="4513"/>
                    <a:pt x="10252" y="4489"/>
                  </a:cubicBezTo>
                  <a:cubicBezTo>
                    <a:pt x="10133" y="3929"/>
                    <a:pt x="9907" y="3405"/>
                    <a:pt x="9597" y="2929"/>
                  </a:cubicBezTo>
                  <a:lnTo>
                    <a:pt x="9597" y="2917"/>
                  </a:lnTo>
                  <a:lnTo>
                    <a:pt x="9931" y="2584"/>
                  </a:lnTo>
                  <a:cubicBezTo>
                    <a:pt x="10062" y="2453"/>
                    <a:pt x="10062" y="2239"/>
                    <a:pt x="9931" y="2108"/>
                  </a:cubicBezTo>
                  <a:lnTo>
                    <a:pt x="8942" y="1131"/>
                  </a:lnTo>
                  <a:cubicBezTo>
                    <a:pt x="8877" y="1066"/>
                    <a:pt x="8791" y="1033"/>
                    <a:pt x="8704" y="1033"/>
                  </a:cubicBezTo>
                  <a:cubicBezTo>
                    <a:pt x="8618" y="1033"/>
                    <a:pt x="8532" y="1066"/>
                    <a:pt x="8466" y="1131"/>
                  </a:cubicBezTo>
                  <a:lnTo>
                    <a:pt x="8145" y="1453"/>
                  </a:lnTo>
                  <a:lnTo>
                    <a:pt x="8121" y="1453"/>
                  </a:lnTo>
                  <a:cubicBezTo>
                    <a:pt x="7645" y="1143"/>
                    <a:pt x="7109" y="941"/>
                    <a:pt x="6561" y="798"/>
                  </a:cubicBezTo>
                  <a:cubicBezTo>
                    <a:pt x="6561" y="798"/>
                    <a:pt x="6549" y="798"/>
                    <a:pt x="6549" y="786"/>
                  </a:cubicBezTo>
                  <a:lnTo>
                    <a:pt x="6549" y="322"/>
                  </a:lnTo>
                  <a:cubicBezTo>
                    <a:pt x="6549" y="143"/>
                    <a:pt x="6394" y="0"/>
                    <a:pt x="6216" y="0"/>
                  </a:cubicBezTo>
                  <a:close/>
                </a:path>
              </a:pathLst>
            </a:custGeom>
            <a:solidFill>
              <a:schemeClr val="accent2"/>
            </a:solidFill>
            <a:ln>
              <a:solidFill>
                <a:srgbClr val="2FC948"/>
              </a:solidFill>
            </a:ln>
          </p:spPr>
          <p:txBody>
            <a:bodyPr spcFirstLastPara="1" wrap="square" lIns="121900" tIns="121900" rIns="121900" bIns="121900" anchor="ctr" anchorCtr="0">
              <a:noAutofit/>
            </a:bodyPr>
            <a:lstStyle/>
            <a:p>
              <a:endParaRPr sz="2400"/>
            </a:p>
          </p:txBody>
        </p:sp>
        <p:sp>
          <p:nvSpPr>
            <p:cNvPr id="933" name="Google Shape;933;p32"/>
            <p:cNvSpPr/>
            <p:nvPr/>
          </p:nvSpPr>
          <p:spPr>
            <a:xfrm>
              <a:off x="1885146" y="1578204"/>
              <a:ext cx="182322" cy="180603"/>
            </a:xfrm>
            <a:custGeom>
              <a:avLst/>
              <a:gdLst/>
              <a:ahLst/>
              <a:cxnLst/>
              <a:rect l="l" t="t" r="r" b="b"/>
              <a:pathLst>
                <a:path w="5728" h="5674" extrusionOk="0">
                  <a:moveTo>
                    <a:pt x="3502" y="0"/>
                  </a:moveTo>
                  <a:cubicBezTo>
                    <a:pt x="3438" y="0"/>
                    <a:pt x="3374" y="2"/>
                    <a:pt x="3311" y="6"/>
                  </a:cubicBezTo>
                  <a:cubicBezTo>
                    <a:pt x="2453" y="53"/>
                    <a:pt x="1644" y="411"/>
                    <a:pt x="1048" y="1018"/>
                  </a:cubicBezTo>
                  <a:cubicBezTo>
                    <a:pt x="441" y="1625"/>
                    <a:pt x="84" y="2435"/>
                    <a:pt x="36" y="3280"/>
                  </a:cubicBezTo>
                  <a:cubicBezTo>
                    <a:pt x="1" y="4125"/>
                    <a:pt x="263" y="4959"/>
                    <a:pt x="798" y="5614"/>
                  </a:cubicBezTo>
                  <a:cubicBezTo>
                    <a:pt x="834" y="5661"/>
                    <a:pt x="870" y="5673"/>
                    <a:pt x="917" y="5673"/>
                  </a:cubicBezTo>
                  <a:cubicBezTo>
                    <a:pt x="953" y="5673"/>
                    <a:pt x="989" y="5661"/>
                    <a:pt x="1025" y="5649"/>
                  </a:cubicBezTo>
                  <a:cubicBezTo>
                    <a:pt x="1096" y="5590"/>
                    <a:pt x="1096" y="5483"/>
                    <a:pt x="1048" y="5423"/>
                  </a:cubicBezTo>
                  <a:cubicBezTo>
                    <a:pt x="572" y="4828"/>
                    <a:pt x="322" y="4066"/>
                    <a:pt x="370" y="3304"/>
                  </a:cubicBezTo>
                  <a:cubicBezTo>
                    <a:pt x="417" y="2530"/>
                    <a:pt x="727" y="1804"/>
                    <a:pt x="1275" y="1256"/>
                  </a:cubicBezTo>
                  <a:cubicBezTo>
                    <a:pt x="1822" y="708"/>
                    <a:pt x="2560" y="375"/>
                    <a:pt x="3334" y="351"/>
                  </a:cubicBezTo>
                  <a:cubicBezTo>
                    <a:pt x="3397" y="347"/>
                    <a:pt x="3459" y="345"/>
                    <a:pt x="3521" y="345"/>
                  </a:cubicBezTo>
                  <a:cubicBezTo>
                    <a:pt x="4227" y="345"/>
                    <a:pt x="4895" y="592"/>
                    <a:pt x="5442" y="1030"/>
                  </a:cubicBezTo>
                  <a:cubicBezTo>
                    <a:pt x="5473" y="1055"/>
                    <a:pt x="5510" y="1068"/>
                    <a:pt x="5547" y="1068"/>
                  </a:cubicBezTo>
                  <a:cubicBezTo>
                    <a:pt x="5595" y="1068"/>
                    <a:pt x="5641" y="1046"/>
                    <a:pt x="5668" y="1006"/>
                  </a:cubicBezTo>
                  <a:cubicBezTo>
                    <a:pt x="5727" y="911"/>
                    <a:pt x="5716" y="815"/>
                    <a:pt x="5656" y="768"/>
                  </a:cubicBezTo>
                  <a:cubicBezTo>
                    <a:pt x="5050" y="272"/>
                    <a:pt x="4291" y="0"/>
                    <a:pt x="3502" y="0"/>
                  </a:cubicBezTo>
                  <a:close/>
                </a:path>
              </a:pathLst>
            </a:custGeom>
            <a:solidFill>
              <a:schemeClr val="accent2"/>
            </a:solidFill>
            <a:ln>
              <a:solidFill>
                <a:srgbClr val="2FC948"/>
              </a:solidFill>
            </a:ln>
          </p:spPr>
          <p:txBody>
            <a:bodyPr spcFirstLastPara="1" wrap="square" lIns="121900" tIns="121900" rIns="121900" bIns="121900" anchor="ctr" anchorCtr="0">
              <a:noAutofit/>
            </a:bodyPr>
            <a:lstStyle/>
            <a:p>
              <a:endParaRPr sz="2400"/>
            </a:p>
          </p:txBody>
        </p:sp>
        <p:sp>
          <p:nvSpPr>
            <p:cNvPr id="934" name="Google Shape;934;p32"/>
            <p:cNvSpPr/>
            <p:nvPr/>
          </p:nvSpPr>
          <p:spPr>
            <a:xfrm>
              <a:off x="1923820" y="1610193"/>
              <a:ext cx="183054" cy="186874"/>
            </a:xfrm>
            <a:custGeom>
              <a:avLst/>
              <a:gdLst/>
              <a:ahLst/>
              <a:cxnLst/>
              <a:rect l="l" t="t" r="r" b="b"/>
              <a:pathLst>
                <a:path w="5751" h="5871" extrusionOk="0">
                  <a:moveTo>
                    <a:pt x="3310" y="358"/>
                  </a:moveTo>
                  <a:lnTo>
                    <a:pt x="3310" y="1025"/>
                  </a:lnTo>
                  <a:cubicBezTo>
                    <a:pt x="3310" y="1132"/>
                    <a:pt x="3274" y="1251"/>
                    <a:pt x="3227" y="1334"/>
                  </a:cubicBezTo>
                  <a:lnTo>
                    <a:pt x="3155" y="1501"/>
                  </a:lnTo>
                  <a:cubicBezTo>
                    <a:pt x="3143" y="1525"/>
                    <a:pt x="3143" y="1549"/>
                    <a:pt x="3143" y="1573"/>
                  </a:cubicBezTo>
                  <a:lnTo>
                    <a:pt x="3143" y="1918"/>
                  </a:lnTo>
                  <a:cubicBezTo>
                    <a:pt x="3143" y="2156"/>
                    <a:pt x="3048" y="2382"/>
                    <a:pt x="2869" y="2549"/>
                  </a:cubicBezTo>
                  <a:cubicBezTo>
                    <a:pt x="2691" y="2704"/>
                    <a:pt x="2477" y="2799"/>
                    <a:pt x="2226" y="2799"/>
                  </a:cubicBezTo>
                  <a:cubicBezTo>
                    <a:pt x="1774" y="2787"/>
                    <a:pt x="1381" y="2370"/>
                    <a:pt x="1381" y="1870"/>
                  </a:cubicBezTo>
                  <a:lnTo>
                    <a:pt x="1381" y="1573"/>
                  </a:lnTo>
                  <a:cubicBezTo>
                    <a:pt x="1381" y="1549"/>
                    <a:pt x="1381" y="1525"/>
                    <a:pt x="1369" y="1501"/>
                  </a:cubicBezTo>
                  <a:lnTo>
                    <a:pt x="1262" y="1311"/>
                  </a:lnTo>
                  <a:cubicBezTo>
                    <a:pt x="1238" y="1227"/>
                    <a:pt x="1203" y="1156"/>
                    <a:pt x="1203" y="1072"/>
                  </a:cubicBezTo>
                  <a:lnTo>
                    <a:pt x="1203" y="1049"/>
                  </a:lnTo>
                  <a:cubicBezTo>
                    <a:pt x="1203" y="668"/>
                    <a:pt x="1524" y="358"/>
                    <a:pt x="1905" y="358"/>
                  </a:cubicBezTo>
                  <a:close/>
                  <a:moveTo>
                    <a:pt x="1905" y="3049"/>
                  </a:moveTo>
                  <a:cubicBezTo>
                    <a:pt x="2012" y="3085"/>
                    <a:pt x="2119" y="3108"/>
                    <a:pt x="2238" y="3108"/>
                  </a:cubicBezTo>
                  <a:lnTo>
                    <a:pt x="2274" y="3108"/>
                  </a:lnTo>
                  <a:cubicBezTo>
                    <a:pt x="2393" y="3108"/>
                    <a:pt x="2512" y="3097"/>
                    <a:pt x="2631" y="3049"/>
                  </a:cubicBezTo>
                  <a:lnTo>
                    <a:pt x="2631" y="3049"/>
                  </a:lnTo>
                  <a:cubicBezTo>
                    <a:pt x="2619" y="3108"/>
                    <a:pt x="2631" y="3156"/>
                    <a:pt x="2655" y="3204"/>
                  </a:cubicBezTo>
                  <a:lnTo>
                    <a:pt x="2512" y="3335"/>
                  </a:lnTo>
                  <a:cubicBezTo>
                    <a:pt x="2441" y="3406"/>
                    <a:pt x="2357" y="3442"/>
                    <a:pt x="2262" y="3442"/>
                  </a:cubicBezTo>
                  <a:cubicBezTo>
                    <a:pt x="2179" y="3442"/>
                    <a:pt x="2084" y="3406"/>
                    <a:pt x="2012" y="3335"/>
                  </a:cubicBezTo>
                  <a:lnTo>
                    <a:pt x="1881" y="3204"/>
                  </a:lnTo>
                  <a:cubicBezTo>
                    <a:pt x="1893" y="3156"/>
                    <a:pt x="1905" y="3108"/>
                    <a:pt x="1905" y="3049"/>
                  </a:cubicBezTo>
                  <a:close/>
                  <a:moveTo>
                    <a:pt x="2810" y="3466"/>
                  </a:moveTo>
                  <a:cubicBezTo>
                    <a:pt x="2858" y="3501"/>
                    <a:pt x="2905" y="3513"/>
                    <a:pt x="2941" y="3525"/>
                  </a:cubicBezTo>
                  <a:lnTo>
                    <a:pt x="3524" y="3692"/>
                  </a:lnTo>
                  <a:cubicBezTo>
                    <a:pt x="3679" y="3739"/>
                    <a:pt x="3774" y="3870"/>
                    <a:pt x="3774" y="4037"/>
                  </a:cubicBezTo>
                  <a:lnTo>
                    <a:pt x="3774" y="5132"/>
                  </a:lnTo>
                  <a:lnTo>
                    <a:pt x="3822" y="5132"/>
                  </a:lnTo>
                  <a:cubicBezTo>
                    <a:pt x="3703" y="5204"/>
                    <a:pt x="3584" y="5263"/>
                    <a:pt x="3453" y="5311"/>
                  </a:cubicBezTo>
                  <a:lnTo>
                    <a:pt x="3453" y="4335"/>
                  </a:lnTo>
                  <a:cubicBezTo>
                    <a:pt x="3453" y="4240"/>
                    <a:pt x="3381" y="4168"/>
                    <a:pt x="3286" y="4168"/>
                  </a:cubicBezTo>
                  <a:cubicBezTo>
                    <a:pt x="3203" y="4168"/>
                    <a:pt x="3119" y="4240"/>
                    <a:pt x="3119" y="4335"/>
                  </a:cubicBezTo>
                  <a:lnTo>
                    <a:pt x="3119" y="5430"/>
                  </a:lnTo>
                  <a:cubicBezTo>
                    <a:pt x="2881" y="5502"/>
                    <a:pt x="2655" y="5537"/>
                    <a:pt x="2405" y="5549"/>
                  </a:cubicBezTo>
                  <a:lnTo>
                    <a:pt x="2262" y="5549"/>
                  </a:lnTo>
                  <a:cubicBezTo>
                    <a:pt x="1965" y="5549"/>
                    <a:pt x="1667" y="5502"/>
                    <a:pt x="1381" y="5430"/>
                  </a:cubicBezTo>
                  <a:lnTo>
                    <a:pt x="1381" y="4335"/>
                  </a:lnTo>
                  <a:cubicBezTo>
                    <a:pt x="1381" y="4240"/>
                    <a:pt x="1310" y="4168"/>
                    <a:pt x="1214" y="4168"/>
                  </a:cubicBezTo>
                  <a:cubicBezTo>
                    <a:pt x="1131" y="4168"/>
                    <a:pt x="1060" y="4240"/>
                    <a:pt x="1060" y="4335"/>
                  </a:cubicBezTo>
                  <a:lnTo>
                    <a:pt x="1060" y="5311"/>
                  </a:lnTo>
                  <a:cubicBezTo>
                    <a:pt x="941" y="5252"/>
                    <a:pt x="798" y="5192"/>
                    <a:pt x="679" y="5132"/>
                  </a:cubicBezTo>
                  <a:lnTo>
                    <a:pt x="679" y="4037"/>
                  </a:lnTo>
                  <a:cubicBezTo>
                    <a:pt x="679" y="3870"/>
                    <a:pt x="786" y="3739"/>
                    <a:pt x="941" y="3692"/>
                  </a:cubicBezTo>
                  <a:lnTo>
                    <a:pt x="1512" y="3525"/>
                  </a:lnTo>
                  <a:cubicBezTo>
                    <a:pt x="1560" y="3513"/>
                    <a:pt x="1619" y="3501"/>
                    <a:pt x="1655" y="3466"/>
                  </a:cubicBezTo>
                  <a:lnTo>
                    <a:pt x="1750" y="3573"/>
                  </a:lnTo>
                  <a:cubicBezTo>
                    <a:pt x="1893" y="3704"/>
                    <a:pt x="2072" y="3763"/>
                    <a:pt x="2226" y="3763"/>
                  </a:cubicBezTo>
                  <a:cubicBezTo>
                    <a:pt x="2405" y="3763"/>
                    <a:pt x="2572" y="3704"/>
                    <a:pt x="2703" y="3573"/>
                  </a:cubicBezTo>
                  <a:lnTo>
                    <a:pt x="2810" y="3466"/>
                  </a:lnTo>
                  <a:close/>
                  <a:moveTo>
                    <a:pt x="1893" y="1"/>
                  </a:moveTo>
                  <a:cubicBezTo>
                    <a:pt x="1322" y="1"/>
                    <a:pt x="869" y="465"/>
                    <a:pt x="869" y="1025"/>
                  </a:cubicBezTo>
                  <a:lnTo>
                    <a:pt x="869" y="1037"/>
                  </a:lnTo>
                  <a:cubicBezTo>
                    <a:pt x="869" y="1168"/>
                    <a:pt x="893" y="1311"/>
                    <a:pt x="953" y="1430"/>
                  </a:cubicBezTo>
                  <a:lnTo>
                    <a:pt x="1048" y="1596"/>
                  </a:lnTo>
                  <a:lnTo>
                    <a:pt x="1048" y="1858"/>
                  </a:lnTo>
                  <a:cubicBezTo>
                    <a:pt x="1048" y="2275"/>
                    <a:pt x="1250" y="2644"/>
                    <a:pt x="1560" y="2882"/>
                  </a:cubicBezTo>
                  <a:lnTo>
                    <a:pt x="1560" y="3037"/>
                  </a:lnTo>
                  <a:cubicBezTo>
                    <a:pt x="1560" y="3108"/>
                    <a:pt x="1500" y="3180"/>
                    <a:pt x="1429" y="3216"/>
                  </a:cubicBezTo>
                  <a:lnTo>
                    <a:pt x="845" y="3382"/>
                  </a:lnTo>
                  <a:cubicBezTo>
                    <a:pt x="548" y="3466"/>
                    <a:pt x="357" y="3739"/>
                    <a:pt x="357" y="4037"/>
                  </a:cubicBezTo>
                  <a:lnTo>
                    <a:pt x="357" y="4906"/>
                  </a:lnTo>
                  <a:cubicBezTo>
                    <a:pt x="333" y="4894"/>
                    <a:pt x="310" y="4859"/>
                    <a:pt x="286" y="4847"/>
                  </a:cubicBezTo>
                  <a:cubicBezTo>
                    <a:pt x="256" y="4822"/>
                    <a:pt x="220" y="4810"/>
                    <a:pt x="185" y="4810"/>
                  </a:cubicBezTo>
                  <a:cubicBezTo>
                    <a:pt x="135" y="4810"/>
                    <a:pt x="87" y="4834"/>
                    <a:pt x="60" y="4882"/>
                  </a:cubicBezTo>
                  <a:cubicBezTo>
                    <a:pt x="0" y="4954"/>
                    <a:pt x="12" y="5061"/>
                    <a:pt x="95" y="5097"/>
                  </a:cubicBezTo>
                  <a:cubicBezTo>
                    <a:pt x="702" y="5597"/>
                    <a:pt x="1476" y="5871"/>
                    <a:pt x="2262" y="5871"/>
                  </a:cubicBezTo>
                  <a:lnTo>
                    <a:pt x="2429" y="5871"/>
                  </a:lnTo>
                  <a:cubicBezTo>
                    <a:pt x="3286" y="5835"/>
                    <a:pt x="4096" y="5478"/>
                    <a:pt x="4691" y="4859"/>
                  </a:cubicBezTo>
                  <a:cubicBezTo>
                    <a:pt x="5298" y="4251"/>
                    <a:pt x="5655" y="3454"/>
                    <a:pt x="5703" y="2596"/>
                  </a:cubicBezTo>
                  <a:cubicBezTo>
                    <a:pt x="5751" y="1751"/>
                    <a:pt x="5477" y="918"/>
                    <a:pt x="4941" y="263"/>
                  </a:cubicBezTo>
                  <a:cubicBezTo>
                    <a:pt x="4908" y="223"/>
                    <a:pt x="4861" y="206"/>
                    <a:pt x="4815" y="206"/>
                  </a:cubicBezTo>
                  <a:cubicBezTo>
                    <a:pt x="4778" y="206"/>
                    <a:pt x="4742" y="218"/>
                    <a:pt x="4715" y="239"/>
                  </a:cubicBezTo>
                  <a:cubicBezTo>
                    <a:pt x="4643" y="299"/>
                    <a:pt x="4643" y="406"/>
                    <a:pt x="4691" y="465"/>
                  </a:cubicBezTo>
                  <a:cubicBezTo>
                    <a:pt x="5167" y="1061"/>
                    <a:pt x="5417" y="1811"/>
                    <a:pt x="5370" y="2573"/>
                  </a:cubicBezTo>
                  <a:cubicBezTo>
                    <a:pt x="5334" y="3347"/>
                    <a:pt x="5013" y="4073"/>
                    <a:pt x="4465" y="4632"/>
                  </a:cubicBezTo>
                  <a:cubicBezTo>
                    <a:pt x="4358" y="4728"/>
                    <a:pt x="4262" y="4823"/>
                    <a:pt x="4155" y="4906"/>
                  </a:cubicBezTo>
                  <a:lnTo>
                    <a:pt x="4155" y="4037"/>
                  </a:lnTo>
                  <a:cubicBezTo>
                    <a:pt x="4155" y="3739"/>
                    <a:pt x="3941" y="3466"/>
                    <a:pt x="3667" y="3382"/>
                  </a:cubicBezTo>
                  <a:lnTo>
                    <a:pt x="3084" y="3216"/>
                  </a:lnTo>
                  <a:cubicBezTo>
                    <a:pt x="3012" y="3180"/>
                    <a:pt x="2953" y="3120"/>
                    <a:pt x="2953" y="3037"/>
                  </a:cubicBezTo>
                  <a:lnTo>
                    <a:pt x="2953" y="2906"/>
                  </a:lnTo>
                  <a:cubicBezTo>
                    <a:pt x="3012" y="2858"/>
                    <a:pt x="3048" y="2823"/>
                    <a:pt x="3096" y="2763"/>
                  </a:cubicBezTo>
                  <a:cubicBezTo>
                    <a:pt x="3334" y="2549"/>
                    <a:pt x="3453" y="2227"/>
                    <a:pt x="3453" y="1906"/>
                  </a:cubicBezTo>
                  <a:lnTo>
                    <a:pt x="3453" y="1596"/>
                  </a:lnTo>
                  <a:lnTo>
                    <a:pt x="3512" y="1453"/>
                  </a:lnTo>
                  <a:cubicBezTo>
                    <a:pt x="3584" y="1311"/>
                    <a:pt x="3620" y="1156"/>
                    <a:pt x="3620" y="1001"/>
                  </a:cubicBezTo>
                  <a:lnTo>
                    <a:pt x="3620" y="168"/>
                  </a:lnTo>
                  <a:cubicBezTo>
                    <a:pt x="3620" y="72"/>
                    <a:pt x="3548" y="1"/>
                    <a:pt x="3453" y="1"/>
                  </a:cubicBezTo>
                  <a:close/>
                </a:path>
              </a:pathLst>
            </a:custGeom>
            <a:solidFill>
              <a:schemeClr val="accent2"/>
            </a:solidFill>
            <a:ln>
              <a:solidFill>
                <a:srgbClr val="2FC948"/>
              </a:solidFill>
            </a:ln>
          </p:spPr>
          <p:txBody>
            <a:bodyPr spcFirstLastPara="1" wrap="square" lIns="121900" tIns="121900" rIns="121900" bIns="121900" anchor="ctr" anchorCtr="0">
              <a:noAutofit/>
            </a:bodyPr>
            <a:lstStyle/>
            <a:p>
              <a:endParaRPr sz="2400"/>
            </a:p>
          </p:txBody>
        </p:sp>
        <p:sp>
          <p:nvSpPr>
            <p:cNvPr id="935" name="Google Shape;935;p32"/>
            <p:cNvSpPr/>
            <p:nvPr/>
          </p:nvSpPr>
          <p:spPr>
            <a:xfrm>
              <a:off x="1974207" y="1638617"/>
              <a:ext cx="43989" cy="15597"/>
            </a:xfrm>
            <a:custGeom>
              <a:avLst/>
              <a:gdLst/>
              <a:ahLst/>
              <a:cxnLst/>
              <a:rect l="l" t="t" r="r" b="b"/>
              <a:pathLst>
                <a:path w="1382" h="490" extrusionOk="0">
                  <a:moveTo>
                    <a:pt x="155" y="1"/>
                  </a:moveTo>
                  <a:cubicBezTo>
                    <a:pt x="72" y="1"/>
                    <a:pt x="1" y="72"/>
                    <a:pt x="1" y="168"/>
                  </a:cubicBezTo>
                  <a:cubicBezTo>
                    <a:pt x="1" y="251"/>
                    <a:pt x="72" y="322"/>
                    <a:pt x="155" y="322"/>
                  </a:cubicBezTo>
                  <a:cubicBezTo>
                    <a:pt x="334" y="322"/>
                    <a:pt x="870" y="358"/>
                    <a:pt x="1132" y="477"/>
                  </a:cubicBezTo>
                  <a:cubicBezTo>
                    <a:pt x="1155" y="489"/>
                    <a:pt x="1167" y="489"/>
                    <a:pt x="1203" y="489"/>
                  </a:cubicBezTo>
                  <a:cubicBezTo>
                    <a:pt x="1263" y="489"/>
                    <a:pt x="1322" y="465"/>
                    <a:pt x="1346" y="406"/>
                  </a:cubicBezTo>
                  <a:cubicBezTo>
                    <a:pt x="1382" y="322"/>
                    <a:pt x="1346" y="227"/>
                    <a:pt x="1275" y="191"/>
                  </a:cubicBezTo>
                  <a:cubicBezTo>
                    <a:pt x="905" y="1"/>
                    <a:pt x="191" y="1"/>
                    <a:pt x="155" y="1"/>
                  </a:cubicBezTo>
                  <a:close/>
                </a:path>
              </a:pathLst>
            </a:custGeom>
            <a:solidFill>
              <a:schemeClr val="accent2"/>
            </a:solidFill>
            <a:ln>
              <a:solidFill>
                <a:srgbClr val="2FC948"/>
              </a:solidFill>
            </a:ln>
          </p:spPr>
          <p:txBody>
            <a:bodyPr spcFirstLastPara="1" wrap="square" lIns="121900" tIns="121900" rIns="121900" bIns="121900" anchor="ctr" anchorCtr="0">
              <a:noAutofit/>
            </a:bodyPr>
            <a:lstStyle/>
            <a:p>
              <a:endParaRPr sz="2400"/>
            </a:p>
          </p:txBody>
        </p:sp>
      </p:grpSp>
      <p:sp>
        <p:nvSpPr>
          <p:cNvPr id="7" name="TextBox 6">
            <a:extLst>
              <a:ext uri="{FF2B5EF4-FFF2-40B4-BE49-F238E27FC236}">
                <a16:creationId xmlns:a16="http://schemas.microsoft.com/office/drawing/2014/main" id="{8438AB7D-F247-E8A8-019E-C46AC860198B}"/>
              </a:ext>
            </a:extLst>
          </p:cNvPr>
          <p:cNvSpPr txBox="1"/>
          <p:nvPr/>
        </p:nvSpPr>
        <p:spPr>
          <a:xfrm>
            <a:off x="6230654" y="4108674"/>
            <a:ext cx="2186683" cy="1708160"/>
          </a:xfrm>
          <a:prstGeom prst="rect">
            <a:avLst/>
          </a:prstGeom>
          <a:noFill/>
        </p:spPr>
        <p:txBody>
          <a:bodyPr wrap="square">
            <a:spAutoFit/>
          </a:bodyPr>
          <a:lstStyle/>
          <a:p>
            <a:r>
              <a:rPr lang="en-US" sz="1500" b="0" i="0" dirty="0">
                <a:solidFill>
                  <a:srgbClr val="374151"/>
                </a:solidFill>
                <a:effectLst/>
                <a:latin typeface="Söhne"/>
              </a:rPr>
              <a:t>Growing Domestic Tourism: The increasing middle-class population and rising disposable incomes in India present a significant opportunity for Indian Hotels Co. </a:t>
            </a:r>
            <a:endParaRPr lang="en-IN" sz="1500" dirty="0"/>
          </a:p>
        </p:txBody>
      </p:sp>
    </p:spTree>
    <p:extLst>
      <p:ext uri="{BB962C8B-B14F-4D97-AF65-F5344CB8AC3E}">
        <p14:creationId xmlns:p14="http://schemas.microsoft.com/office/powerpoint/2010/main" val="318130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Company</a:t>
            </a:r>
            <a:endParaRPr lang="en-IN" dirty="0"/>
          </a:p>
        </p:txBody>
      </p:sp>
      <p:sp>
        <p:nvSpPr>
          <p:cNvPr id="3" name="Subtitle 2"/>
          <p:cNvSpPr>
            <a:spLocks noGrp="1"/>
          </p:cNvSpPr>
          <p:nvPr>
            <p:ph sz="quarter" idx="10"/>
          </p:nvPr>
        </p:nvSpPr>
        <p:spPr/>
        <p:txBody>
          <a:bodyPr/>
          <a:lstStyle/>
          <a:p>
            <a:pPr>
              <a:lnSpc>
                <a:spcPct val="150000"/>
              </a:lnSpc>
            </a:pPr>
            <a:r>
              <a:rPr lang="en-US" sz="2000" dirty="0">
                <a:solidFill>
                  <a:srgbClr val="C00000"/>
                </a:solidFill>
              </a:rPr>
              <a:t>Why knowing this company useful for you </a:t>
            </a:r>
          </a:p>
          <a:p>
            <a:pPr lvl="1">
              <a:lnSpc>
                <a:spcPct val="150000"/>
              </a:lnSpc>
            </a:pPr>
            <a:r>
              <a:rPr lang="en-US" sz="2000" b="0" i="0" dirty="0">
                <a:effectLst/>
                <a:latin typeface="Söhne"/>
              </a:rPr>
              <a:t>Knowing about "Indian </a:t>
            </a:r>
            <a:r>
              <a:rPr lang="en-US" sz="2000" b="0" i="0" dirty="0" err="1">
                <a:effectLst/>
                <a:latin typeface="Söhne"/>
              </a:rPr>
              <a:t>Hotel.co</a:t>
            </a:r>
            <a:r>
              <a:rPr lang="en-US" sz="2000" b="0" i="0" dirty="0">
                <a:effectLst/>
                <a:latin typeface="Söhne"/>
              </a:rPr>
              <a:t>" or any specific company would be useful to me if it is a well-known or significant player in the hotel industry. Understanding the background, operations, and developments of a specific company helps me provide more accurate and relevant information when discussing industry trends, challenges, opportunities, and best practices. It enables me to offer insights, analyze strategies, and provide context-specific information to users seeking assistance or conducting research.</a:t>
            </a:r>
            <a:endParaRPr lang="en-US" sz="2000" dirty="0"/>
          </a:p>
          <a:p>
            <a:pPr>
              <a:lnSpc>
                <a:spcPct val="150000"/>
              </a:lnSpc>
            </a:pPr>
            <a:r>
              <a:rPr lang="en-US" sz="2000" dirty="0">
                <a:solidFill>
                  <a:srgbClr val="C00000"/>
                </a:solidFill>
              </a:rPr>
              <a:t>How would you prepare for this company</a:t>
            </a:r>
          </a:p>
          <a:p>
            <a:pPr lvl="1">
              <a:lnSpc>
                <a:spcPct val="150000"/>
              </a:lnSpc>
            </a:pPr>
            <a:r>
              <a:rPr lang="en-US" sz="1800" dirty="0"/>
              <a:t>Jobs available (Review sites such as Glassdoor, Mouthshut.com etc. for Roles, Comps, Company feedback etc.)</a:t>
            </a:r>
          </a:p>
          <a:p>
            <a:pPr lvl="1">
              <a:lnSpc>
                <a:spcPct val="150000"/>
              </a:lnSpc>
            </a:pPr>
            <a:r>
              <a:rPr lang="en-US" sz="1800" dirty="0"/>
              <a:t>By experiencing for a yar in that industry </a:t>
            </a:r>
          </a:p>
          <a:p>
            <a:pPr lvl="1">
              <a:lnSpc>
                <a:spcPct val="150000"/>
              </a:lnSpc>
            </a:pPr>
            <a:r>
              <a:rPr lang="en-US" sz="1800" dirty="0"/>
              <a:t>Research about the company that how it works!</a:t>
            </a:r>
          </a:p>
          <a:p>
            <a:pPr lvl="1">
              <a:lnSpc>
                <a:spcPct val="150000"/>
              </a:lnSpc>
            </a:pPr>
            <a:r>
              <a:rPr lang="en-US" sz="1800" dirty="0"/>
              <a:t>Opening up own business in the same industry </a:t>
            </a:r>
          </a:p>
        </p:txBody>
      </p:sp>
    </p:spTree>
    <p:extLst>
      <p:ext uri="{BB962C8B-B14F-4D97-AF65-F5344CB8AC3E}">
        <p14:creationId xmlns:p14="http://schemas.microsoft.com/office/powerpoint/2010/main" val="378539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Learnings</a:t>
            </a:r>
            <a:endParaRPr lang="en-IN" dirty="0"/>
          </a:p>
        </p:txBody>
      </p:sp>
      <p:sp>
        <p:nvSpPr>
          <p:cNvPr id="3" name="Subtitle 2"/>
          <p:cNvSpPr>
            <a:spLocks noGrp="1"/>
          </p:cNvSpPr>
          <p:nvPr>
            <p:ph sz="quarter" idx="10"/>
          </p:nvPr>
        </p:nvSpPr>
        <p:spPr/>
        <p:txBody>
          <a:bodyPr/>
          <a:lstStyle/>
          <a:p>
            <a:pPr algn="l">
              <a:buFont typeface="+mj-lt"/>
              <a:buAutoNum type="arabicPeriod"/>
            </a:pPr>
            <a:r>
              <a:rPr lang="en-US" sz="2000" b="0" i="0" dirty="0">
                <a:solidFill>
                  <a:srgbClr val="C00000"/>
                </a:solidFill>
                <a:effectLst/>
              </a:rPr>
              <a:t>Practical Training</a:t>
            </a:r>
            <a:r>
              <a:rPr lang="en-US" sz="2000" b="0" i="0" dirty="0">
                <a:solidFill>
                  <a:srgbClr val="374151"/>
                </a:solidFill>
                <a:effectLst/>
              </a:rPr>
              <a:t>: Seek internships or entry-level positions in the hotel industry to gain hands-on experience. This allows you to apply theoretical knowledge to real-world situations and develop practical skills in areas such as guest services, front desk operations, food and beverage, housekeeping, and event management.</a:t>
            </a:r>
          </a:p>
          <a:p>
            <a:pPr marL="0" indent="0" algn="l">
              <a:buNone/>
            </a:pPr>
            <a:endParaRPr lang="en-US" sz="2000" b="0" i="0" dirty="0">
              <a:solidFill>
                <a:srgbClr val="374151"/>
              </a:solidFill>
              <a:effectLst/>
            </a:endParaRPr>
          </a:p>
          <a:p>
            <a:pPr marL="0" indent="0" algn="l">
              <a:buNone/>
            </a:pPr>
            <a:r>
              <a:rPr lang="en-US" sz="2000" b="0" i="0" dirty="0">
                <a:solidFill>
                  <a:srgbClr val="C00000"/>
                </a:solidFill>
                <a:effectLst/>
              </a:rPr>
              <a:t>2 . Industry Networking: </a:t>
            </a:r>
            <a:r>
              <a:rPr lang="en-US" sz="2000" b="0" i="0" dirty="0">
                <a:solidFill>
                  <a:srgbClr val="374151"/>
                </a:solidFill>
                <a:effectLst/>
              </a:rPr>
              <a:t>Attend industry conferences, seminars, and workshops to connect with professionals and experts in the hotel sector. Networking provides opportunities to learn from experienced individuals, stay updated on industry trends, and gain insights into best practices.</a:t>
            </a:r>
          </a:p>
          <a:p>
            <a:pPr marL="0" indent="0" algn="l">
              <a:buNone/>
            </a:pPr>
            <a:endParaRPr lang="en-US" sz="2000" b="0" i="0" dirty="0">
              <a:solidFill>
                <a:srgbClr val="374151"/>
              </a:solidFill>
              <a:effectLst/>
            </a:endParaRPr>
          </a:p>
          <a:p>
            <a:pPr marL="0" indent="0" algn="l">
              <a:buNone/>
            </a:pPr>
            <a:r>
              <a:rPr lang="en-US" sz="2000" dirty="0">
                <a:solidFill>
                  <a:srgbClr val="C00000"/>
                </a:solidFill>
              </a:rPr>
              <a:t>3</a:t>
            </a:r>
            <a:r>
              <a:rPr lang="en-US" sz="2000" dirty="0">
                <a:solidFill>
                  <a:srgbClr val="374151"/>
                </a:solidFill>
              </a:rPr>
              <a:t>. </a:t>
            </a:r>
            <a:r>
              <a:rPr lang="en-US" sz="2000" b="0" i="0" dirty="0">
                <a:solidFill>
                  <a:srgbClr val="C00000"/>
                </a:solidFill>
                <a:effectLst/>
              </a:rPr>
              <a:t>Industry Research</a:t>
            </a:r>
            <a:r>
              <a:rPr lang="en-US" sz="2000" b="0" i="0" dirty="0">
                <a:solidFill>
                  <a:srgbClr val="374151"/>
                </a:solidFill>
                <a:effectLst/>
              </a:rPr>
              <a:t>: Stay informed about the latest trends, challenges, and innovations in the hotel sector by reading industry publications, research reports, and news articles. This will help you develop a broader understanding of the industry and identify areas for further learning and development</a:t>
            </a:r>
          </a:p>
          <a:p>
            <a:pPr>
              <a:lnSpc>
                <a:spcPct val="150000"/>
              </a:lnSpc>
            </a:pPr>
            <a:endParaRPr lang="en-US" sz="2000" dirty="0"/>
          </a:p>
        </p:txBody>
      </p:sp>
      <p:pic>
        <p:nvPicPr>
          <p:cNvPr id="4" name="Picture 3">
            <a:extLst>
              <a:ext uri="{FF2B5EF4-FFF2-40B4-BE49-F238E27FC236}">
                <a16:creationId xmlns:a16="http://schemas.microsoft.com/office/drawing/2014/main" id="{0EC34702-4BC6-BEC2-FA9F-A23B9BC3C6F6}"/>
              </a:ext>
            </a:extLst>
          </p:cNvPr>
          <p:cNvPicPr>
            <a:picLocks noChangeAspect="1"/>
          </p:cNvPicPr>
          <p:nvPr/>
        </p:nvPicPr>
        <p:blipFill>
          <a:blip r:embed="rId2"/>
          <a:stretch>
            <a:fillRect/>
          </a:stretch>
        </p:blipFill>
        <p:spPr>
          <a:xfrm>
            <a:off x="1459345" y="4655511"/>
            <a:ext cx="2852882" cy="2202489"/>
          </a:xfrm>
          <a:prstGeom prst="rect">
            <a:avLst/>
          </a:prstGeom>
        </p:spPr>
      </p:pic>
    </p:spTree>
    <p:extLst>
      <p:ext uri="{BB962C8B-B14F-4D97-AF65-F5344CB8AC3E}">
        <p14:creationId xmlns:p14="http://schemas.microsoft.com/office/powerpoint/2010/main" val="305099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data you captured</a:t>
            </a:r>
            <a:endParaRPr lang="en-IN" dirty="0"/>
          </a:p>
        </p:txBody>
      </p:sp>
      <p:sp>
        <p:nvSpPr>
          <p:cNvPr id="3" name="Subtitle 2"/>
          <p:cNvSpPr>
            <a:spLocks noGrp="1"/>
          </p:cNvSpPr>
          <p:nvPr>
            <p:ph sz="quarter" idx="10"/>
          </p:nvPr>
        </p:nvSpPr>
        <p:spPr/>
        <p:txBody>
          <a:bodyPr/>
          <a:lstStyle/>
          <a:p>
            <a:pPr>
              <a:lnSpc>
                <a:spcPct val="150000"/>
              </a:lnSpc>
            </a:pPr>
            <a:r>
              <a:rPr lang="en-US" sz="1800" dirty="0"/>
              <a:t>Indian </a:t>
            </a:r>
            <a:r>
              <a:rPr lang="en-US" sz="1800" dirty="0" err="1"/>
              <a:t>hotel.co.limited</a:t>
            </a:r>
            <a:r>
              <a:rPr lang="en-US" sz="1800" dirty="0"/>
              <a:t> </a:t>
            </a:r>
          </a:p>
          <a:p>
            <a:pPr>
              <a:lnSpc>
                <a:spcPct val="150000"/>
              </a:lnSpc>
            </a:pPr>
            <a:r>
              <a:rPr lang="en-US" sz="1800" dirty="0"/>
              <a:t>Tata Group </a:t>
            </a:r>
          </a:p>
          <a:p>
            <a:pPr>
              <a:lnSpc>
                <a:spcPct val="150000"/>
              </a:lnSpc>
            </a:pPr>
            <a:r>
              <a:rPr lang="en-US" sz="1800" dirty="0"/>
              <a:t>Hospitality sectors of </a:t>
            </a:r>
            <a:r>
              <a:rPr lang="en-US" sz="1800" dirty="0" err="1"/>
              <a:t>india</a:t>
            </a: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149328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Industry / Sector </a:t>
            </a:r>
            <a:endParaRPr lang="en-IN" dirty="0"/>
          </a:p>
        </p:txBody>
      </p:sp>
      <p:sp>
        <p:nvSpPr>
          <p:cNvPr id="3" name="Subtitle 2"/>
          <p:cNvSpPr>
            <a:spLocks noGrp="1"/>
          </p:cNvSpPr>
          <p:nvPr>
            <p:ph sz="quarter" idx="10"/>
          </p:nvPr>
        </p:nvSpPr>
        <p:spPr>
          <a:xfrm>
            <a:off x="74612" y="917564"/>
            <a:ext cx="12042775" cy="5826556"/>
          </a:xfrm>
        </p:spPr>
        <p:txBody>
          <a:bodyPr/>
          <a:lstStyle/>
          <a:p>
            <a:pPr>
              <a:lnSpc>
                <a:spcPct val="150000"/>
              </a:lnSpc>
            </a:pPr>
            <a:r>
              <a:rPr lang="en-US" sz="2000" b="0" i="0" dirty="0">
                <a:solidFill>
                  <a:schemeClr val="accent2">
                    <a:lumMod val="75000"/>
                  </a:schemeClr>
                </a:solidFill>
                <a:effectLst/>
              </a:rPr>
              <a:t>The Indian hotel sector plays a vital role in the country's economy, contributing significantly to its GDP and providing employment opportunities to a large number of people. It encompasses various segments and categories, catering to both domestic and international travelers. </a:t>
            </a:r>
          </a:p>
          <a:p>
            <a:pPr>
              <a:lnSpc>
                <a:spcPct val="150000"/>
              </a:lnSpc>
            </a:pPr>
            <a:r>
              <a:rPr lang="en-US" sz="2000" b="1" i="0" dirty="0">
                <a:solidFill>
                  <a:srgbClr val="374151"/>
                </a:solidFill>
                <a:effectLst/>
              </a:rPr>
              <a:t>Industry Characteristics</a:t>
            </a:r>
            <a:r>
              <a:rPr lang="en-US" sz="2000" b="0" i="0" dirty="0">
                <a:solidFill>
                  <a:srgbClr val="374151"/>
                </a:solidFill>
                <a:effectLst/>
              </a:rPr>
              <a:t>: The Indian hotel sector is characterized by a diverse range of accommodations, including luxury hotels, business hotels, resorts, budget hotels, and boutique hotels. It caters to various types of travelers, including tourists, business travelers, and pilgrims.</a:t>
            </a:r>
            <a:endParaRPr lang="en-US" sz="2000" dirty="0">
              <a:solidFill>
                <a:srgbClr val="374151"/>
              </a:solidFill>
            </a:endParaRPr>
          </a:p>
          <a:p>
            <a:r>
              <a:rPr lang="en-US" sz="2000" b="1" i="0" dirty="0">
                <a:solidFill>
                  <a:srgbClr val="374151"/>
                </a:solidFill>
                <a:effectLst/>
              </a:rPr>
              <a:t>Segments/Categories</a:t>
            </a:r>
            <a:endParaRPr lang="en-US" sz="2000" b="0" i="0" dirty="0">
              <a:solidFill>
                <a:srgbClr val="374151"/>
              </a:solidFill>
              <a:effectLst/>
            </a:endParaRPr>
          </a:p>
          <a:p>
            <a:r>
              <a:rPr lang="en-US" sz="2000" b="0" dirty="0">
                <a:solidFill>
                  <a:srgbClr val="C00000"/>
                </a:solidFill>
                <a:effectLst/>
              </a:rPr>
              <a:t>Luxury Hotels: </a:t>
            </a:r>
            <a:r>
              <a:rPr lang="en-US" sz="2000" b="0" i="0" dirty="0">
                <a:solidFill>
                  <a:srgbClr val="374151"/>
                </a:solidFill>
                <a:effectLst/>
              </a:rPr>
              <a:t>These are high-end hotels known for their luxury amenities, premium services, and exclusive</a:t>
            </a:r>
          </a:p>
          <a:p>
            <a:pPr marL="0" indent="0">
              <a:buNone/>
            </a:pPr>
            <a:r>
              <a:rPr lang="en-US" sz="2000" b="0" i="0" dirty="0">
                <a:solidFill>
                  <a:srgbClr val="374151"/>
                </a:solidFill>
                <a:effectLst/>
              </a:rPr>
              <a:t>    experiences. They typically target affluent travelers and cater to both leisure and business purposes.</a:t>
            </a:r>
          </a:p>
          <a:p>
            <a:r>
              <a:rPr lang="en-US" sz="2000" i="1" dirty="0">
                <a:solidFill>
                  <a:srgbClr val="374151"/>
                </a:solidFill>
              </a:rPr>
              <a:t> </a:t>
            </a:r>
            <a:r>
              <a:rPr lang="en-US" sz="2000" b="0" i="1" dirty="0">
                <a:solidFill>
                  <a:srgbClr val="C00000"/>
                </a:solidFill>
                <a:effectLst/>
              </a:rPr>
              <a:t>Business Hotels</a:t>
            </a:r>
            <a:r>
              <a:rPr lang="en-US" sz="2000" b="0" i="0" dirty="0">
                <a:solidFill>
                  <a:srgbClr val="C00000"/>
                </a:solidFill>
                <a:effectLst/>
              </a:rPr>
              <a:t>: </a:t>
            </a:r>
            <a:r>
              <a:rPr lang="en-US" sz="2000" b="0" i="0" dirty="0">
                <a:solidFill>
                  <a:srgbClr val="374151"/>
                </a:solidFill>
                <a:effectLst/>
              </a:rPr>
              <a:t>These hotels primarily cater to business travelers and provide essential amenities such as </a:t>
            </a:r>
          </a:p>
          <a:p>
            <a:pPr marL="0" indent="0">
              <a:buNone/>
            </a:pPr>
            <a:r>
              <a:rPr lang="en-US" sz="2000" b="0" i="0" dirty="0">
                <a:solidFill>
                  <a:srgbClr val="374151"/>
                </a:solidFill>
                <a:effectLst/>
              </a:rPr>
              <a:t>     conference rooms, meeting facilities, and convenient locations near commercial hubs.</a:t>
            </a:r>
          </a:p>
          <a:p>
            <a:pPr>
              <a:lnSpc>
                <a:spcPct val="150000"/>
              </a:lnSpc>
            </a:pPr>
            <a:endParaRPr lang="en-IN" sz="2000" dirty="0"/>
          </a:p>
        </p:txBody>
      </p:sp>
    </p:spTree>
    <p:extLst>
      <p:ext uri="{BB962C8B-B14F-4D97-AF65-F5344CB8AC3E}">
        <p14:creationId xmlns:p14="http://schemas.microsoft.com/office/powerpoint/2010/main" val="403332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44BE0-49CD-C39D-A6A1-92BF42A54670}"/>
              </a:ext>
            </a:extLst>
          </p:cNvPr>
          <p:cNvSpPr txBox="1"/>
          <p:nvPr/>
        </p:nvSpPr>
        <p:spPr>
          <a:xfrm>
            <a:off x="136813" y="948690"/>
            <a:ext cx="11918373" cy="5909310"/>
          </a:xfrm>
          <a:prstGeom prst="rect">
            <a:avLst/>
          </a:prstGeom>
          <a:noFill/>
        </p:spPr>
        <p:txBody>
          <a:bodyPr wrap="square" rtlCol="0">
            <a:spAutoFit/>
          </a:bodyPr>
          <a:lstStyle/>
          <a:p>
            <a:pPr algn="l"/>
            <a:r>
              <a:rPr lang="en-US" sz="2000" b="0" i="0" dirty="0">
                <a:solidFill>
                  <a:srgbClr val="374151"/>
                </a:solidFill>
                <a:effectLst/>
              </a:rPr>
              <a:t>Challenges, Opportunities, and Trends: The Indian hotel sector faces several challenges and opportunities, along with evolving trends. Some key points include:</a:t>
            </a:r>
          </a:p>
          <a:p>
            <a:pPr algn="l"/>
            <a:r>
              <a:rPr lang="en-US" sz="2000" b="1" i="0" dirty="0">
                <a:solidFill>
                  <a:srgbClr val="374151"/>
                </a:solidFill>
                <a:effectLst/>
              </a:rPr>
              <a:t>Challenges:</a:t>
            </a:r>
          </a:p>
          <a:p>
            <a:pPr algn="l"/>
            <a:endParaRPr lang="en-US" sz="2000" b="1" i="0" dirty="0">
              <a:solidFill>
                <a:srgbClr val="374151"/>
              </a:solidFill>
              <a:effectLst/>
            </a:endParaRPr>
          </a:p>
          <a:p>
            <a:pPr algn="l">
              <a:buFont typeface="+mj-lt"/>
              <a:buAutoNum type="arabicPeriod"/>
            </a:pPr>
            <a:r>
              <a:rPr lang="en-US" sz="2000" b="1" i="0" dirty="0">
                <a:solidFill>
                  <a:srgbClr val="C00000"/>
                </a:solidFill>
                <a:effectLst/>
              </a:rPr>
              <a:t>Intense Competition: </a:t>
            </a:r>
            <a:r>
              <a:rPr lang="en-US" sz="2000" b="0" i="0" dirty="0">
                <a:solidFill>
                  <a:srgbClr val="374151"/>
                </a:solidFill>
                <a:effectLst/>
              </a:rPr>
              <a:t>The sector is highly competitive, with a large number of players vying for market share. Established hotel chains, local players, and online aggregators all compete for customers, leading to price wars and margin pressures.</a:t>
            </a:r>
          </a:p>
          <a:p>
            <a:pPr algn="l">
              <a:buFont typeface="+mj-lt"/>
              <a:buAutoNum type="arabicPeriod"/>
            </a:pPr>
            <a:r>
              <a:rPr lang="en-US" sz="2000" b="1" i="0" dirty="0">
                <a:solidFill>
                  <a:srgbClr val="C00000"/>
                </a:solidFill>
                <a:effectLst/>
              </a:rPr>
              <a:t>Infrastructure Development</a:t>
            </a:r>
            <a:r>
              <a:rPr lang="en-US" sz="2000" b="0" i="0" dirty="0">
                <a:solidFill>
                  <a:srgbClr val="C00000"/>
                </a:solidFill>
                <a:effectLst/>
              </a:rPr>
              <a:t>: </a:t>
            </a:r>
            <a:r>
              <a:rPr lang="en-US" sz="2000" b="0" i="0" dirty="0">
                <a:solidFill>
                  <a:srgbClr val="374151"/>
                </a:solidFill>
                <a:effectLst/>
              </a:rPr>
              <a:t>The availability of adequate infrastructure, such as connectivity, transportation, and basic amenities, remains a challenge in certain regions, limiting the sector's growth potential.</a:t>
            </a:r>
          </a:p>
          <a:p>
            <a:pPr algn="l"/>
            <a:endParaRPr lang="en-US" sz="2000" b="1" i="0" dirty="0">
              <a:solidFill>
                <a:srgbClr val="374151"/>
              </a:solidFill>
              <a:effectLst/>
            </a:endParaRPr>
          </a:p>
          <a:p>
            <a:pPr algn="l"/>
            <a:r>
              <a:rPr lang="en-US" sz="2000" b="1" i="0" dirty="0">
                <a:solidFill>
                  <a:srgbClr val="374151"/>
                </a:solidFill>
                <a:effectLst/>
              </a:rPr>
              <a:t>Opportunities:</a:t>
            </a:r>
          </a:p>
          <a:p>
            <a:pPr algn="l"/>
            <a:endParaRPr lang="en-US" sz="2000" b="0" i="0" dirty="0">
              <a:solidFill>
                <a:srgbClr val="374151"/>
              </a:solidFill>
              <a:effectLst/>
            </a:endParaRPr>
          </a:p>
          <a:p>
            <a:pPr algn="l">
              <a:buFont typeface="+mj-lt"/>
              <a:buAutoNum type="arabicPeriod"/>
            </a:pPr>
            <a:r>
              <a:rPr lang="en-US" sz="2000" b="1" i="0" dirty="0">
                <a:solidFill>
                  <a:srgbClr val="C00000"/>
                </a:solidFill>
                <a:effectLst/>
              </a:rPr>
              <a:t>Growing Domestic Tourism</a:t>
            </a:r>
            <a:r>
              <a:rPr lang="en-US" sz="2000" b="0" i="0" dirty="0">
                <a:solidFill>
                  <a:srgbClr val="C00000"/>
                </a:solidFill>
                <a:effectLst/>
              </a:rPr>
              <a:t>: </a:t>
            </a:r>
            <a:r>
              <a:rPr lang="en-US" sz="2000" b="0" i="0" dirty="0">
                <a:solidFill>
                  <a:srgbClr val="374151"/>
                </a:solidFill>
                <a:effectLst/>
              </a:rPr>
              <a:t>The rise of the middle class and increasing disposable incomes have fueled domestic tourism, presenting a significant opportunity for hoteliers to tap into this market segment.</a:t>
            </a:r>
          </a:p>
          <a:p>
            <a:pPr algn="l">
              <a:buFont typeface="+mj-lt"/>
              <a:buAutoNum type="arabicPeriod"/>
            </a:pPr>
            <a:endParaRPr lang="en-US" sz="2000" b="0" i="0" dirty="0">
              <a:solidFill>
                <a:srgbClr val="374151"/>
              </a:solidFill>
              <a:effectLst/>
            </a:endParaRPr>
          </a:p>
          <a:p>
            <a:pPr algn="l">
              <a:buFont typeface="+mj-lt"/>
              <a:buAutoNum type="arabicPeriod"/>
            </a:pPr>
            <a:r>
              <a:rPr lang="en-US" sz="2000" b="1" i="0" dirty="0">
                <a:solidFill>
                  <a:srgbClr val="C00000"/>
                </a:solidFill>
                <a:effectLst/>
              </a:rPr>
              <a:t>Focus on Tier 2 and Tier 3 Cities</a:t>
            </a:r>
            <a:r>
              <a:rPr lang="en-US" sz="2000" b="0" i="0" dirty="0">
                <a:solidFill>
                  <a:srgbClr val="374151"/>
                </a:solidFill>
                <a:effectLst/>
              </a:rPr>
              <a:t>: With improving infrastructure and rising economic activities in smaller cities, there is a growing demand for quality accommodations. Expanding into these untapped markets can be a lucrative opportunity for hotel companies.</a:t>
            </a:r>
          </a:p>
          <a:p>
            <a:endParaRPr lang="en-IN" dirty="0"/>
          </a:p>
        </p:txBody>
      </p:sp>
    </p:spTree>
    <p:extLst>
      <p:ext uri="{BB962C8B-B14F-4D97-AF65-F5344CB8AC3E}">
        <p14:creationId xmlns:p14="http://schemas.microsoft.com/office/powerpoint/2010/main" val="400920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in the Industry?</a:t>
            </a:r>
            <a:endParaRPr lang="en-IN" dirty="0"/>
          </a:p>
        </p:txBody>
      </p:sp>
      <p:sp>
        <p:nvSpPr>
          <p:cNvPr id="3" name="Subtitle 2"/>
          <p:cNvSpPr>
            <a:spLocks noGrp="1"/>
          </p:cNvSpPr>
          <p:nvPr>
            <p:ph sz="quarter" idx="10"/>
          </p:nvPr>
        </p:nvSpPr>
        <p:spPr/>
        <p:txBody>
          <a:bodyPr/>
          <a:lstStyle/>
          <a:p>
            <a:pPr>
              <a:lnSpc>
                <a:spcPct val="150000"/>
              </a:lnSpc>
            </a:pPr>
            <a:r>
              <a:rPr lang="en-IN" sz="2000" b="1" i="0" dirty="0">
                <a:solidFill>
                  <a:srgbClr val="374151"/>
                </a:solidFill>
                <a:effectLst/>
              </a:rPr>
              <a:t>Latest Trends, New Developments</a:t>
            </a:r>
          </a:p>
          <a:p>
            <a:r>
              <a:rPr lang="en-US" sz="2000" b="1" i="1" dirty="0">
                <a:solidFill>
                  <a:srgbClr val="374151"/>
                </a:solidFill>
                <a:effectLst/>
              </a:rPr>
              <a:t>Contactless Experience:</a:t>
            </a:r>
          </a:p>
          <a:p>
            <a:pPr marL="0" indent="0" algn="l">
              <a:buNone/>
            </a:pPr>
            <a:r>
              <a:rPr lang="en-US" sz="2000" b="0" i="0" dirty="0">
                <a:solidFill>
                  <a:srgbClr val="374151"/>
                </a:solidFill>
                <a:effectLst/>
              </a:rPr>
              <a:t>In response to the COVID-19 pandemic, hotels have adopted contactless technologies to ensure a safe and hygienic environment. This includes contactless check-ins, digital room keys, touchless payment systems, and QR code-based menus.</a:t>
            </a:r>
          </a:p>
          <a:p>
            <a:r>
              <a:rPr lang="en-US" sz="2000" b="1" i="1" dirty="0">
                <a:solidFill>
                  <a:srgbClr val="374151"/>
                </a:solidFill>
                <a:effectLst/>
              </a:rPr>
              <a:t>Hybrid Workspaces:</a:t>
            </a:r>
          </a:p>
          <a:p>
            <a:pPr marL="0" indent="0" algn="l">
              <a:buNone/>
            </a:pPr>
            <a:r>
              <a:rPr lang="en-US" sz="2000" b="0" i="1" dirty="0">
                <a:solidFill>
                  <a:srgbClr val="374151"/>
                </a:solidFill>
                <a:effectLst/>
              </a:rPr>
              <a:t> </a:t>
            </a:r>
            <a:r>
              <a:rPr lang="en-US" sz="2000" b="0" i="0" dirty="0">
                <a:solidFill>
                  <a:srgbClr val="374151"/>
                </a:solidFill>
                <a:effectLst/>
              </a:rPr>
              <a:t>With the rise of remote work and the need for flexible spaces, hotels are incorporating coworking spaces and offering packages that cater to digital nomads and business travelers seeking a work-friendly environment.</a:t>
            </a:r>
          </a:p>
          <a:p>
            <a:r>
              <a:rPr lang="en-US" sz="2000" b="1" i="1" dirty="0">
                <a:solidFill>
                  <a:srgbClr val="374151"/>
                </a:solidFill>
                <a:effectLst/>
              </a:rPr>
              <a:t>Health and Wellness Offerings:</a:t>
            </a:r>
          </a:p>
          <a:p>
            <a:pPr marL="0" indent="0" algn="l">
              <a:buNone/>
            </a:pPr>
            <a:r>
              <a:rPr lang="en-US" sz="2000" b="0" i="1" dirty="0">
                <a:solidFill>
                  <a:srgbClr val="374151"/>
                </a:solidFill>
                <a:effectLst/>
              </a:rPr>
              <a:t> </a:t>
            </a:r>
            <a:r>
              <a:rPr lang="en-US" sz="2000" b="0" i="0" dirty="0">
                <a:solidFill>
                  <a:srgbClr val="374151"/>
                </a:solidFill>
                <a:effectLst/>
              </a:rPr>
              <a:t>Many hotels are focusing on health and wellness amenities to attract guests looking for wellness retreats. This includes in-house spas, yoga and fitness centers, healthy dining options, and wellness programs.</a:t>
            </a:r>
          </a:p>
        </p:txBody>
      </p:sp>
    </p:spTree>
    <p:extLst>
      <p:ext uri="{BB962C8B-B14F-4D97-AF65-F5344CB8AC3E}">
        <p14:creationId xmlns:p14="http://schemas.microsoft.com/office/powerpoint/2010/main" val="242823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B9B39-0493-C5CA-29EA-2831C56E64CA}"/>
              </a:ext>
            </a:extLst>
          </p:cNvPr>
          <p:cNvSpPr txBox="1"/>
          <p:nvPr/>
        </p:nvSpPr>
        <p:spPr>
          <a:xfrm>
            <a:off x="290946" y="820880"/>
            <a:ext cx="11637818" cy="560070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7F4AB0B-8DE1-6252-CC4D-27D739D27C27}"/>
              </a:ext>
            </a:extLst>
          </p:cNvPr>
          <p:cNvSpPr txBox="1"/>
          <p:nvPr/>
        </p:nvSpPr>
        <p:spPr>
          <a:xfrm>
            <a:off x="263236" y="994062"/>
            <a:ext cx="11637818" cy="4955203"/>
          </a:xfrm>
          <a:prstGeom prst="rect">
            <a:avLst/>
          </a:prstGeom>
          <a:noFill/>
        </p:spPr>
        <p:txBody>
          <a:bodyPr wrap="square" rtlCol="0">
            <a:spAutoFit/>
          </a:bodyPr>
          <a:lstStyle/>
          <a:p>
            <a:r>
              <a:rPr lang="en-US" sz="2000" b="1" i="0" dirty="0">
                <a:solidFill>
                  <a:srgbClr val="374151"/>
                </a:solidFill>
                <a:effectLst/>
              </a:rPr>
              <a:t>Innovation and Technology in the Hotel Sector:</a:t>
            </a:r>
          </a:p>
          <a:p>
            <a:endParaRPr lang="en-US" sz="2000" b="1" i="0" dirty="0">
              <a:solidFill>
                <a:srgbClr val="374151"/>
              </a:solidFill>
              <a:effectLst/>
            </a:endParaRPr>
          </a:p>
          <a:p>
            <a:pPr algn="l">
              <a:buFont typeface="+mj-lt"/>
              <a:buAutoNum type="arabicPeriod"/>
            </a:pPr>
            <a:r>
              <a:rPr lang="en-US" sz="2000" b="1" i="0" dirty="0">
                <a:solidFill>
                  <a:srgbClr val="C00000"/>
                </a:solidFill>
                <a:effectLst/>
                <a:latin typeface="Söhne"/>
              </a:rPr>
              <a:t>Artificial Intelligence (AI): </a:t>
            </a:r>
            <a:r>
              <a:rPr lang="en-US" sz="2000" b="0" i="0" dirty="0">
                <a:solidFill>
                  <a:srgbClr val="374151"/>
                </a:solidFill>
                <a:effectLst/>
                <a:latin typeface="Söhne"/>
              </a:rPr>
              <a:t>AI-powered chatbots and virtual assistants are being used to provide instant customer support and personalized recommendations. AI is also used for revenue management, predictive analytics, and enhancing operational efficiency.</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C00000"/>
                </a:solidFill>
                <a:effectLst/>
                <a:latin typeface="Söhne"/>
              </a:rPr>
              <a:t>Automation: </a:t>
            </a:r>
            <a:r>
              <a:rPr lang="en-US" sz="2000" b="0" i="0" dirty="0">
                <a:solidFill>
                  <a:srgbClr val="374151"/>
                </a:solidFill>
                <a:effectLst/>
                <a:latin typeface="Söhne"/>
              </a:rPr>
              <a:t>Hotels are incorporating automation in various processes, such as automated check-in and check-out systems, robotic room service, and smart room controls. This improves operational efficiency and guest experiences.</a:t>
            </a:r>
          </a:p>
          <a:p>
            <a:pPr algn="l">
              <a:buFont typeface="+mj-lt"/>
              <a:buAutoNum type="arabicPeriod"/>
            </a:pPr>
            <a:endParaRPr lang="en-US" sz="2000" b="0" i="0" dirty="0">
              <a:solidFill>
                <a:srgbClr val="374151"/>
              </a:solidFill>
              <a:effectLst/>
              <a:latin typeface="Söhne"/>
            </a:endParaRPr>
          </a:p>
          <a:p>
            <a:pPr algn="l">
              <a:buFont typeface="+mj-lt"/>
              <a:buAutoNum type="arabicPeriod"/>
            </a:pPr>
            <a:r>
              <a:rPr lang="en-US" sz="2000" b="1" i="0" dirty="0">
                <a:solidFill>
                  <a:srgbClr val="C00000"/>
                </a:solidFill>
                <a:effectLst/>
                <a:latin typeface="Söhne"/>
              </a:rPr>
              <a:t>Internet of Things (IoT): </a:t>
            </a:r>
            <a:r>
              <a:rPr lang="en-US" sz="2000" b="0" i="0" dirty="0">
                <a:solidFill>
                  <a:srgbClr val="374151"/>
                </a:solidFill>
                <a:effectLst/>
                <a:latin typeface="Söhne"/>
              </a:rPr>
              <a:t>IoT devices are being deployed in hotel rooms to offer enhanced control and connectivity. Guests can control room features, such as lighting, temperature, and entertainment systems, through their smartphones or voice commands.</a:t>
            </a:r>
          </a:p>
          <a:p>
            <a:endParaRPr lang="en-US" sz="2000" b="1" i="0" dirty="0">
              <a:solidFill>
                <a:srgbClr val="374151"/>
              </a:solidFill>
              <a:effectLst/>
            </a:endParaRPr>
          </a:p>
          <a:p>
            <a:endParaRPr lang="en-IN" dirty="0"/>
          </a:p>
          <a:p>
            <a:endParaRPr lang="en-IN" dirty="0"/>
          </a:p>
        </p:txBody>
      </p:sp>
    </p:spTree>
    <p:extLst>
      <p:ext uri="{BB962C8B-B14F-4D97-AF65-F5344CB8AC3E}">
        <p14:creationId xmlns:p14="http://schemas.microsoft.com/office/powerpoint/2010/main" val="360499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BMC - Sector</a:t>
            </a:r>
            <a:endParaRPr lang="en-IN" dirty="0"/>
          </a:p>
        </p:txBody>
      </p:sp>
      <p:grpSp>
        <p:nvGrpSpPr>
          <p:cNvPr id="16" name="Group 15">
            <a:extLst>
              <a:ext uri="{FF2B5EF4-FFF2-40B4-BE49-F238E27FC236}">
                <a16:creationId xmlns:a16="http://schemas.microsoft.com/office/drawing/2014/main" id="{385093C1-D03B-174F-2536-5F1522F9281A}"/>
              </a:ext>
            </a:extLst>
          </p:cNvPr>
          <p:cNvGrpSpPr/>
          <p:nvPr/>
        </p:nvGrpSpPr>
        <p:grpSpPr>
          <a:xfrm>
            <a:off x="0" y="895350"/>
            <a:ext cx="12192000" cy="6010833"/>
            <a:chOff x="0" y="895350"/>
            <a:chExt cx="12192000" cy="6010833"/>
          </a:xfrm>
        </p:grpSpPr>
        <p:pic>
          <p:nvPicPr>
            <p:cNvPr id="17" name="Picture 16">
              <a:extLst>
                <a:ext uri="{FF2B5EF4-FFF2-40B4-BE49-F238E27FC236}">
                  <a16:creationId xmlns:a16="http://schemas.microsoft.com/office/drawing/2014/main" id="{70E6F6E7-7EF2-DA6D-8CA6-51B43A58E160}"/>
                </a:ext>
              </a:extLst>
            </p:cNvPr>
            <p:cNvPicPr>
              <a:picLocks noChangeAspect="1"/>
            </p:cNvPicPr>
            <p:nvPr/>
          </p:nvPicPr>
          <p:blipFill>
            <a:blip r:embed="rId3"/>
            <a:stretch>
              <a:fillRect/>
            </a:stretch>
          </p:blipFill>
          <p:spPr>
            <a:xfrm>
              <a:off x="0" y="895350"/>
              <a:ext cx="12192000" cy="5962650"/>
            </a:xfrm>
            <a:prstGeom prst="rect">
              <a:avLst/>
            </a:prstGeom>
          </p:spPr>
        </p:pic>
        <p:sp>
          <p:nvSpPr>
            <p:cNvPr id="18" name="TextBox 17">
              <a:extLst>
                <a:ext uri="{FF2B5EF4-FFF2-40B4-BE49-F238E27FC236}">
                  <a16:creationId xmlns:a16="http://schemas.microsoft.com/office/drawing/2014/main" id="{14854F6B-03E4-1C62-9BFA-4014C6845A66}"/>
                </a:ext>
              </a:extLst>
            </p:cNvPr>
            <p:cNvSpPr txBox="1"/>
            <p:nvPr/>
          </p:nvSpPr>
          <p:spPr>
            <a:xfrm>
              <a:off x="11746" y="1261110"/>
              <a:ext cx="2455695" cy="3539430"/>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accent2">
                      <a:lumMod val="75000"/>
                    </a:schemeClr>
                  </a:solidFill>
                </a:rPr>
                <a:t>other homestays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Private agencies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(Tour operators)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Public agencies</a:t>
              </a:r>
            </a:p>
            <a:p>
              <a:pPr marL="285750" indent="-285750" algn="just">
                <a:buFont typeface="Arial" panose="020B0604020202020204" pitchFamily="34" charset="0"/>
                <a:buChar char="•"/>
              </a:pPr>
              <a:endParaRPr lang="en-US" sz="1600" dirty="0">
                <a:solidFill>
                  <a:schemeClr val="accent2">
                    <a:lumMod val="75000"/>
                  </a:schemeClr>
                </a:solidFill>
              </a:endParaRPr>
            </a:p>
            <a:p>
              <a:pPr algn="just"/>
              <a:r>
                <a:rPr lang="en-US" sz="1600" dirty="0">
                  <a:solidFill>
                    <a:schemeClr val="accent2">
                      <a:lumMod val="75000"/>
                    </a:schemeClr>
                  </a:solidFill>
                </a:rPr>
                <a:t>         (National and state government) </a:t>
              </a:r>
            </a:p>
            <a:p>
              <a:pPr marL="285750" indent="-285750" algn="just">
                <a:buFont typeface="Arial" panose="020B0604020202020204" pitchFamily="34" charset="0"/>
                <a:buChar char="•"/>
              </a:pPr>
              <a:r>
                <a:rPr lang="en-US" sz="1600" dirty="0">
                  <a:solidFill>
                    <a:schemeClr val="accent2">
                      <a:lumMod val="75000"/>
                    </a:schemeClr>
                  </a:solidFill>
                </a:rPr>
                <a:t>Restaurants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Universities, Institute of higher learning</a:t>
              </a:r>
            </a:p>
          </p:txBody>
        </p:sp>
        <p:sp>
          <p:nvSpPr>
            <p:cNvPr id="20" name="TextBox 19">
              <a:extLst>
                <a:ext uri="{FF2B5EF4-FFF2-40B4-BE49-F238E27FC236}">
                  <a16:creationId xmlns:a16="http://schemas.microsoft.com/office/drawing/2014/main" id="{4288B1C6-9150-42A7-291C-7F3AB73C6E85}"/>
                </a:ext>
              </a:extLst>
            </p:cNvPr>
            <p:cNvSpPr txBox="1"/>
            <p:nvPr/>
          </p:nvSpPr>
          <p:spPr>
            <a:xfrm>
              <a:off x="2467441" y="3530346"/>
              <a:ext cx="2344725" cy="1323439"/>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accent2">
                      <a:lumMod val="75000"/>
                    </a:schemeClr>
                  </a:solidFill>
                </a:rPr>
                <a:t>Capital cost</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Assets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Interior Design </a:t>
              </a:r>
            </a:p>
          </p:txBody>
        </p:sp>
        <p:sp>
          <p:nvSpPr>
            <p:cNvPr id="21" name="TextBox 20">
              <a:extLst>
                <a:ext uri="{FF2B5EF4-FFF2-40B4-BE49-F238E27FC236}">
                  <a16:creationId xmlns:a16="http://schemas.microsoft.com/office/drawing/2014/main" id="{E34B7A3A-50FE-590F-2423-B4289FB9C599}"/>
                </a:ext>
              </a:extLst>
            </p:cNvPr>
            <p:cNvSpPr txBox="1"/>
            <p:nvPr/>
          </p:nvSpPr>
          <p:spPr>
            <a:xfrm>
              <a:off x="4942553" y="1346047"/>
              <a:ext cx="2436336"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accent2">
                      <a:lumMod val="75000"/>
                    </a:schemeClr>
                  </a:solidFill>
                </a:rPr>
                <a:t>Homestay</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Tourists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Backpackers</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Temporary accommodation</a:t>
              </a:r>
            </a:p>
          </p:txBody>
        </p:sp>
        <p:sp>
          <p:nvSpPr>
            <p:cNvPr id="22" name="TextBox 21">
              <a:extLst>
                <a:ext uri="{FF2B5EF4-FFF2-40B4-BE49-F238E27FC236}">
                  <a16:creationId xmlns:a16="http://schemas.microsoft.com/office/drawing/2014/main" id="{2A83CE04-3DB3-D06D-0DC5-54887AE19917}"/>
                </a:ext>
              </a:extLst>
            </p:cNvPr>
            <p:cNvSpPr txBox="1"/>
            <p:nvPr/>
          </p:nvSpPr>
          <p:spPr>
            <a:xfrm>
              <a:off x="9716472" y="1263387"/>
              <a:ext cx="2447586" cy="1815882"/>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accent2">
                      <a:lumMod val="75000"/>
                    </a:schemeClr>
                  </a:solidFill>
                </a:rPr>
                <a:t>Tourist </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Short stay</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Long stay</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Tourist Attraction</a:t>
              </a:r>
            </a:p>
          </p:txBody>
        </p:sp>
        <p:sp>
          <p:nvSpPr>
            <p:cNvPr id="23" name="TextBox 22">
              <a:extLst>
                <a:ext uri="{FF2B5EF4-FFF2-40B4-BE49-F238E27FC236}">
                  <a16:creationId xmlns:a16="http://schemas.microsoft.com/office/drawing/2014/main" id="{1058CD5E-F849-639E-4D04-9AFD75D53636}"/>
                </a:ext>
              </a:extLst>
            </p:cNvPr>
            <p:cNvSpPr txBox="1"/>
            <p:nvPr/>
          </p:nvSpPr>
          <p:spPr>
            <a:xfrm>
              <a:off x="7313722" y="3567280"/>
              <a:ext cx="2384460" cy="1815882"/>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accent2">
                      <a:lumMod val="75000"/>
                    </a:schemeClr>
                  </a:solidFill>
                </a:rPr>
                <a:t>Official website</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Social media</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Business card </a:t>
              </a:r>
            </a:p>
            <a:p>
              <a:pPr marL="285750" indent="-285750" algn="just">
                <a:buFont typeface="Arial" panose="020B0604020202020204" pitchFamily="34" charset="0"/>
                <a:buChar char="•"/>
              </a:pPr>
              <a:endParaRPr lang="en-US" sz="1600" dirty="0">
                <a:solidFill>
                  <a:schemeClr val="accent2">
                    <a:lumMod val="75000"/>
                  </a:schemeClr>
                </a:solidFill>
              </a:endParaRPr>
            </a:p>
            <a:p>
              <a:pPr marL="285750" indent="-285750" algn="just">
                <a:buFont typeface="Arial" panose="020B0604020202020204" pitchFamily="34" charset="0"/>
                <a:buChar char="•"/>
              </a:pPr>
              <a:r>
                <a:rPr lang="en-US" sz="1600" dirty="0">
                  <a:solidFill>
                    <a:schemeClr val="accent2">
                      <a:lumMod val="75000"/>
                    </a:schemeClr>
                  </a:solidFill>
                </a:rPr>
                <a:t>Hoardings </a:t>
              </a:r>
            </a:p>
          </p:txBody>
        </p:sp>
        <p:sp>
          <p:nvSpPr>
            <p:cNvPr id="24" name="TextBox 23">
              <a:extLst>
                <a:ext uri="{FF2B5EF4-FFF2-40B4-BE49-F238E27FC236}">
                  <a16:creationId xmlns:a16="http://schemas.microsoft.com/office/drawing/2014/main" id="{C94053A7-8929-E0CE-DE06-980F698001B5}"/>
                </a:ext>
              </a:extLst>
            </p:cNvPr>
            <p:cNvSpPr txBox="1"/>
            <p:nvPr/>
          </p:nvSpPr>
          <p:spPr>
            <a:xfrm>
              <a:off x="154621" y="5705854"/>
              <a:ext cx="6055679" cy="12003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accent2">
                      <a:lumMod val="75000"/>
                    </a:schemeClr>
                  </a:solidFill>
                </a:rPr>
                <a:t>Staff payment </a:t>
              </a:r>
            </a:p>
            <a:p>
              <a:pPr marL="285750" indent="-285750" algn="just">
                <a:buFont typeface="Arial" panose="020B0604020202020204" pitchFamily="34" charset="0"/>
                <a:buChar char="•"/>
              </a:pPr>
              <a:endParaRPr lang="en-US" dirty="0">
                <a:solidFill>
                  <a:schemeClr val="accent2">
                    <a:lumMod val="75000"/>
                  </a:schemeClr>
                </a:solidFill>
              </a:endParaRPr>
            </a:p>
            <a:p>
              <a:pPr marL="285750" indent="-285750" algn="just">
                <a:buFont typeface="Arial" panose="020B0604020202020204" pitchFamily="34" charset="0"/>
                <a:buChar char="•"/>
              </a:pPr>
              <a:r>
                <a:rPr lang="en-US" dirty="0">
                  <a:solidFill>
                    <a:schemeClr val="accent2">
                      <a:lumMod val="75000"/>
                    </a:schemeClr>
                  </a:solidFill>
                </a:rPr>
                <a:t>Maintenance cost</a:t>
              </a:r>
            </a:p>
            <a:p>
              <a:pPr marL="285750" indent="-285750" algn="just">
                <a:buFont typeface="Arial" panose="020B0604020202020204" pitchFamily="34" charset="0"/>
                <a:buChar char="•"/>
              </a:pPr>
              <a:endParaRPr lang="en-US" dirty="0">
                <a:solidFill>
                  <a:schemeClr val="accent2">
                    <a:lumMod val="75000"/>
                  </a:schemeClr>
                </a:solidFill>
              </a:endParaRPr>
            </a:p>
          </p:txBody>
        </p:sp>
        <p:sp>
          <p:nvSpPr>
            <p:cNvPr id="25" name="TextBox 24">
              <a:extLst>
                <a:ext uri="{FF2B5EF4-FFF2-40B4-BE49-F238E27FC236}">
                  <a16:creationId xmlns:a16="http://schemas.microsoft.com/office/drawing/2014/main" id="{7A343E2F-88AF-7A17-40F9-94B77D183429}"/>
                </a:ext>
              </a:extLst>
            </p:cNvPr>
            <p:cNvSpPr txBox="1"/>
            <p:nvPr/>
          </p:nvSpPr>
          <p:spPr>
            <a:xfrm>
              <a:off x="6096000" y="5651764"/>
              <a:ext cx="6086424" cy="1169551"/>
            </a:xfrm>
            <a:prstGeom prst="rect">
              <a:avLst/>
            </a:prstGeom>
            <a:noFill/>
          </p:spPr>
          <p:txBody>
            <a:bodyPr wrap="square">
              <a:spAutoFit/>
            </a:bodyPr>
            <a:lstStyle/>
            <a:p>
              <a:pPr marL="285750" indent="-285750" algn="just">
                <a:buFont typeface="Arial" panose="020B0604020202020204" pitchFamily="34" charset="0"/>
                <a:buChar char="•"/>
              </a:pPr>
              <a:r>
                <a:rPr lang="en-US" sz="1400" dirty="0">
                  <a:solidFill>
                    <a:schemeClr val="accent2">
                      <a:lumMod val="75000"/>
                    </a:schemeClr>
                  </a:solidFill>
                </a:rPr>
                <a:t>Paying guests</a:t>
              </a:r>
            </a:p>
            <a:p>
              <a:pPr marL="285750" indent="-285750" algn="just">
                <a:buFont typeface="Arial" panose="020B0604020202020204" pitchFamily="34" charset="0"/>
                <a:buChar char="•"/>
              </a:pPr>
              <a:endParaRPr lang="en-US" sz="1400" dirty="0">
                <a:solidFill>
                  <a:schemeClr val="accent2">
                    <a:lumMod val="75000"/>
                  </a:schemeClr>
                </a:solidFill>
              </a:endParaRPr>
            </a:p>
            <a:p>
              <a:pPr marL="285750" indent="-285750" algn="just">
                <a:buFont typeface="Arial" panose="020B0604020202020204" pitchFamily="34" charset="0"/>
                <a:buChar char="•"/>
              </a:pPr>
              <a:r>
                <a:rPr lang="en-US" sz="1400" dirty="0">
                  <a:solidFill>
                    <a:schemeClr val="accent2">
                      <a:lumMod val="75000"/>
                    </a:schemeClr>
                  </a:solidFill>
                </a:rPr>
                <a:t>Surge pricing</a:t>
              </a:r>
            </a:p>
            <a:p>
              <a:pPr marL="285750" indent="-285750" algn="just">
                <a:buFont typeface="Arial" panose="020B0604020202020204" pitchFamily="34" charset="0"/>
                <a:buChar char="•"/>
              </a:pPr>
              <a:endParaRPr lang="en-US" sz="1400" dirty="0">
                <a:solidFill>
                  <a:schemeClr val="accent2">
                    <a:lumMod val="75000"/>
                  </a:schemeClr>
                </a:solidFill>
              </a:endParaRPr>
            </a:p>
            <a:p>
              <a:pPr marL="285750" indent="-285750" algn="just">
                <a:buFont typeface="Arial" panose="020B0604020202020204" pitchFamily="34" charset="0"/>
                <a:buChar char="•"/>
              </a:pPr>
              <a:r>
                <a:rPr lang="en-US" sz="1400" dirty="0">
                  <a:solidFill>
                    <a:schemeClr val="accent2">
                      <a:lumMod val="75000"/>
                    </a:schemeClr>
                  </a:solidFill>
                </a:rPr>
                <a:t>Commission from restaurants and tours</a:t>
              </a:r>
            </a:p>
          </p:txBody>
        </p:sp>
        <p:sp>
          <p:nvSpPr>
            <p:cNvPr id="26" name="TextBox 25">
              <a:extLst>
                <a:ext uri="{FF2B5EF4-FFF2-40B4-BE49-F238E27FC236}">
                  <a16:creationId xmlns:a16="http://schemas.microsoft.com/office/drawing/2014/main" id="{E399EB98-9437-8A8C-9485-2CD9271E879F}"/>
                </a:ext>
              </a:extLst>
            </p:cNvPr>
            <p:cNvSpPr txBox="1"/>
            <p:nvPr/>
          </p:nvSpPr>
          <p:spPr>
            <a:xfrm>
              <a:off x="7241360" y="1273326"/>
              <a:ext cx="2547120" cy="1815882"/>
            </a:xfrm>
            <a:prstGeom prst="rect">
              <a:avLst/>
            </a:prstGeom>
            <a:noFill/>
          </p:spPr>
          <p:txBody>
            <a:bodyPr wrap="square">
              <a:spAutoFit/>
            </a:bodyPr>
            <a:lstStyle/>
            <a:p>
              <a:pPr marL="285750" indent="-285750" algn="just">
                <a:buFont typeface="Arial" panose="020B0604020202020204" pitchFamily="34" charset="0"/>
                <a:buChar char="•"/>
              </a:pPr>
              <a:r>
                <a:rPr lang="en-US" sz="1400" dirty="0">
                  <a:solidFill>
                    <a:schemeClr val="accent2">
                      <a:lumMod val="75000"/>
                    </a:schemeClr>
                  </a:solidFill>
                </a:rPr>
                <a:t>Customer satisfaction</a:t>
              </a:r>
            </a:p>
            <a:p>
              <a:pPr marL="285750" indent="-285750" algn="just">
                <a:buFont typeface="Arial" panose="020B0604020202020204" pitchFamily="34" charset="0"/>
                <a:buChar char="•"/>
              </a:pPr>
              <a:endParaRPr lang="en-US" sz="1400" dirty="0">
                <a:solidFill>
                  <a:schemeClr val="accent2">
                    <a:lumMod val="75000"/>
                  </a:schemeClr>
                </a:solidFill>
              </a:endParaRPr>
            </a:p>
            <a:p>
              <a:pPr marL="285750" indent="-285750" algn="just">
                <a:buFont typeface="Arial" panose="020B0604020202020204" pitchFamily="34" charset="0"/>
                <a:buChar char="•"/>
              </a:pPr>
              <a:r>
                <a:rPr lang="en-US" sz="1400" dirty="0">
                  <a:solidFill>
                    <a:schemeClr val="accent2">
                      <a:lumMod val="75000"/>
                    </a:schemeClr>
                  </a:solidFill>
                </a:rPr>
                <a:t>Reward loyalty</a:t>
              </a:r>
            </a:p>
            <a:p>
              <a:pPr marL="285750" indent="-285750" algn="just">
                <a:buFont typeface="Arial" panose="020B0604020202020204" pitchFamily="34" charset="0"/>
                <a:buChar char="•"/>
              </a:pPr>
              <a:endParaRPr lang="en-US" sz="1400" dirty="0">
                <a:solidFill>
                  <a:schemeClr val="accent2">
                    <a:lumMod val="75000"/>
                  </a:schemeClr>
                </a:solidFill>
              </a:endParaRPr>
            </a:p>
            <a:p>
              <a:pPr marL="285750" indent="-285750" algn="just">
                <a:buFont typeface="Arial" panose="020B0604020202020204" pitchFamily="34" charset="0"/>
                <a:buChar char="•"/>
              </a:pPr>
              <a:r>
                <a:rPr lang="en-US" sz="1400" dirty="0">
                  <a:solidFill>
                    <a:schemeClr val="accent2">
                      <a:lumMod val="75000"/>
                    </a:schemeClr>
                  </a:solidFill>
                </a:rPr>
                <a:t>Stay in contacts with customers</a:t>
              </a:r>
            </a:p>
            <a:p>
              <a:pPr marL="285750" indent="-285750" algn="just">
                <a:buFont typeface="Arial" panose="020B0604020202020204" pitchFamily="34" charset="0"/>
                <a:buChar char="•"/>
              </a:pPr>
              <a:endParaRPr lang="en-US" sz="1400" dirty="0">
                <a:solidFill>
                  <a:schemeClr val="accent2">
                    <a:lumMod val="75000"/>
                  </a:schemeClr>
                </a:solidFill>
              </a:endParaRPr>
            </a:p>
            <a:p>
              <a:pPr marL="285750" indent="-285750" algn="just">
                <a:buFont typeface="Arial" panose="020B0604020202020204" pitchFamily="34" charset="0"/>
                <a:buChar char="•"/>
              </a:pPr>
              <a:r>
                <a:rPr lang="en-US" sz="1400" dirty="0">
                  <a:solidFill>
                    <a:schemeClr val="accent2">
                      <a:lumMod val="75000"/>
                    </a:schemeClr>
                  </a:solidFill>
                </a:rPr>
                <a:t>Lean about customers</a:t>
              </a:r>
            </a:p>
          </p:txBody>
        </p:sp>
      </p:grpSp>
      <p:sp>
        <p:nvSpPr>
          <p:cNvPr id="3" name="TextBox 2">
            <a:extLst>
              <a:ext uri="{FF2B5EF4-FFF2-40B4-BE49-F238E27FC236}">
                <a16:creationId xmlns:a16="http://schemas.microsoft.com/office/drawing/2014/main" id="{F6EBE222-5229-63FE-8A19-BFA4FB70DB94}"/>
              </a:ext>
            </a:extLst>
          </p:cNvPr>
          <p:cNvSpPr txBox="1"/>
          <p:nvPr/>
        </p:nvSpPr>
        <p:spPr>
          <a:xfrm>
            <a:off x="2428005" y="1273326"/>
            <a:ext cx="2186331" cy="1600438"/>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accent2">
                    <a:lumMod val="75000"/>
                  </a:schemeClr>
                </a:solidFill>
              </a:rPr>
              <a:t>Advance booking</a:t>
            </a:r>
          </a:p>
          <a:p>
            <a:pPr marL="285750" indent="-285750">
              <a:buFont typeface="Arial" panose="020B0604020202020204" pitchFamily="34" charset="0"/>
              <a:buChar char="•"/>
            </a:pPr>
            <a:endParaRPr lang="en-IN" sz="1600" dirty="0">
              <a:solidFill>
                <a:schemeClr val="accent2">
                  <a:lumMod val="75000"/>
                </a:schemeClr>
              </a:solidFill>
            </a:endParaRPr>
          </a:p>
          <a:p>
            <a:pPr marL="285750" indent="-285750">
              <a:buFont typeface="Arial" panose="020B0604020202020204" pitchFamily="34" charset="0"/>
              <a:buChar char="•"/>
            </a:pPr>
            <a:r>
              <a:rPr lang="en-IN" sz="1600" dirty="0">
                <a:solidFill>
                  <a:schemeClr val="accent2">
                    <a:lumMod val="75000"/>
                  </a:schemeClr>
                </a:solidFill>
              </a:rPr>
              <a:t>Amenities</a:t>
            </a:r>
          </a:p>
          <a:p>
            <a:pPr marL="285750" indent="-285750">
              <a:buFont typeface="Arial" panose="020B0604020202020204" pitchFamily="34" charset="0"/>
              <a:buChar char="•"/>
            </a:pPr>
            <a:endParaRPr lang="en-IN" sz="1600" dirty="0">
              <a:solidFill>
                <a:schemeClr val="accent2">
                  <a:lumMod val="75000"/>
                </a:schemeClr>
              </a:solidFill>
            </a:endParaRPr>
          </a:p>
          <a:p>
            <a:pPr marL="285750" indent="-285750">
              <a:buFont typeface="Arial" panose="020B0604020202020204" pitchFamily="34" charset="0"/>
              <a:buChar char="•"/>
            </a:pPr>
            <a:r>
              <a:rPr lang="en-IN" sz="1600" dirty="0">
                <a:solidFill>
                  <a:schemeClr val="accent2">
                    <a:lumMod val="75000"/>
                  </a:schemeClr>
                </a:solidFill>
              </a:rPr>
              <a:t>Housekeeping</a:t>
            </a:r>
          </a:p>
          <a:p>
            <a:endParaRPr lang="en-IN" dirty="0"/>
          </a:p>
        </p:txBody>
      </p:sp>
    </p:spTree>
    <p:extLst>
      <p:ext uri="{BB962C8B-B14F-4D97-AF65-F5344CB8AC3E}">
        <p14:creationId xmlns:p14="http://schemas.microsoft.com/office/powerpoint/2010/main" val="23957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Five Forces Model - Sector</a:t>
            </a:r>
            <a:endParaRPr lang="en-IN" dirty="0"/>
          </a:p>
        </p:txBody>
      </p:sp>
      <p:sp>
        <p:nvSpPr>
          <p:cNvPr id="6" name="Google Shape;1019;p43"/>
          <p:cNvSpPr/>
          <p:nvPr/>
        </p:nvSpPr>
        <p:spPr>
          <a:xfrm>
            <a:off x="3984473" y="3091512"/>
            <a:ext cx="1603499" cy="2008953"/>
          </a:xfrm>
          <a:custGeom>
            <a:avLst/>
            <a:gdLst/>
            <a:ahLst/>
            <a:cxnLst/>
            <a:rect l="l" t="t" r="r" b="b"/>
            <a:pathLst>
              <a:path w="25912" h="32464" extrusionOk="0">
                <a:moveTo>
                  <a:pt x="12310" y="1"/>
                </a:moveTo>
                <a:cubicBezTo>
                  <a:pt x="10126" y="1"/>
                  <a:pt x="8368" y="1759"/>
                  <a:pt x="8368" y="3943"/>
                </a:cubicBezTo>
                <a:cubicBezTo>
                  <a:pt x="8368" y="4951"/>
                  <a:pt x="8736" y="5858"/>
                  <a:pt x="9347" y="6539"/>
                </a:cubicBezTo>
                <a:lnTo>
                  <a:pt x="0" y="6539"/>
                </a:lnTo>
                <a:lnTo>
                  <a:pt x="0" y="6553"/>
                </a:lnTo>
                <a:cubicBezTo>
                  <a:pt x="0" y="20863"/>
                  <a:pt x="11601" y="32463"/>
                  <a:pt x="25911" y="32463"/>
                </a:cubicBezTo>
                <a:lnTo>
                  <a:pt x="25911" y="23103"/>
                </a:lnTo>
                <a:cubicBezTo>
                  <a:pt x="25216" y="23727"/>
                  <a:pt x="24308" y="24096"/>
                  <a:pt x="23302" y="24096"/>
                </a:cubicBezTo>
                <a:cubicBezTo>
                  <a:pt x="21131" y="24096"/>
                  <a:pt x="19359" y="22338"/>
                  <a:pt x="19359" y="20154"/>
                </a:cubicBezTo>
                <a:cubicBezTo>
                  <a:pt x="19359" y="17983"/>
                  <a:pt x="21131" y="16211"/>
                  <a:pt x="23302" y="16211"/>
                </a:cubicBezTo>
                <a:cubicBezTo>
                  <a:pt x="24308" y="16211"/>
                  <a:pt x="25216" y="16593"/>
                  <a:pt x="25911" y="17204"/>
                </a:cubicBezTo>
                <a:lnTo>
                  <a:pt x="25911" y="6539"/>
                </a:lnTo>
                <a:lnTo>
                  <a:pt x="15260" y="6539"/>
                </a:lnTo>
                <a:cubicBezTo>
                  <a:pt x="15870" y="5858"/>
                  <a:pt x="16253" y="4951"/>
                  <a:pt x="16253" y="3943"/>
                </a:cubicBezTo>
                <a:cubicBezTo>
                  <a:pt x="16253" y="1759"/>
                  <a:pt x="14481" y="1"/>
                  <a:pt x="12310" y="1"/>
                </a:cubicBezTo>
                <a:close/>
              </a:path>
            </a:pathLst>
          </a:custGeom>
          <a:solidFill>
            <a:schemeClr val="accent6">
              <a:lumMod val="50000"/>
            </a:schemeClr>
          </a:solid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50000"/>
                </a:schemeClr>
              </a:solidFill>
            </a:endParaRPr>
          </a:p>
        </p:txBody>
      </p:sp>
      <p:sp>
        <p:nvSpPr>
          <p:cNvPr id="7" name="Google Shape;1020;p43"/>
          <p:cNvSpPr/>
          <p:nvPr/>
        </p:nvSpPr>
        <p:spPr>
          <a:xfrm>
            <a:off x="3889670" y="4300860"/>
            <a:ext cx="665299" cy="665237"/>
          </a:xfrm>
          <a:custGeom>
            <a:avLst/>
            <a:gdLst/>
            <a:ahLst/>
            <a:cxnLst/>
            <a:rect l="l" t="t" r="r" b="b"/>
            <a:pathLst>
              <a:path w="10751" h="10750" extrusionOk="0">
                <a:moveTo>
                  <a:pt x="5376" y="0"/>
                </a:moveTo>
                <a:cubicBezTo>
                  <a:pt x="2412" y="0"/>
                  <a:pt x="1" y="2411"/>
                  <a:pt x="1" y="5376"/>
                </a:cubicBezTo>
                <a:cubicBezTo>
                  <a:pt x="1" y="8354"/>
                  <a:pt x="2412" y="10750"/>
                  <a:pt x="5376" y="10750"/>
                </a:cubicBezTo>
                <a:cubicBezTo>
                  <a:pt x="8340" y="10750"/>
                  <a:pt x="10751" y="8354"/>
                  <a:pt x="10751" y="5376"/>
                </a:cubicBezTo>
                <a:cubicBezTo>
                  <a:pt x="10751" y="2411"/>
                  <a:pt x="8340" y="0"/>
                  <a:pt x="5376" y="0"/>
                </a:cubicBezTo>
                <a:close/>
              </a:path>
            </a:pathLst>
          </a:custGeom>
          <a:solidFill>
            <a:schemeClr val="accent6">
              <a:lumMod val="50000"/>
            </a:schemeClr>
          </a:solidFill>
          <a:ln w="19050"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lumMod val="50000"/>
                </a:schemeClr>
              </a:solidFill>
            </a:endParaRPr>
          </a:p>
        </p:txBody>
      </p:sp>
      <p:sp>
        <p:nvSpPr>
          <p:cNvPr id="8" name="Google Shape;1021;p43"/>
          <p:cNvSpPr txBox="1"/>
          <p:nvPr/>
        </p:nvSpPr>
        <p:spPr>
          <a:xfrm>
            <a:off x="3923149" y="4313808"/>
            <a:ext cx="576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Fira Sans Condensed Medium"/>
                <a:ea typeface="Fira Sans Condensed Medium"/>
                <a:cs typeface="Fira Sans Condensed Medium"/>
                <a:sym typeface="Fira Sans Condensed Medium"/>
              </a:rPr>
              <a:t>C</a:t>
            </a:r>
            <a:endParaRPr sz="3000">
              <a:solidFill>
                <a:srgbClr val="FFFFFF"/>
              </a:solidFill>
              <a:latin typeface="Fira Sans Condensed Medium"/>
              <a:ea typeface="Fira Sans Condensed Medium"/>
              <a:cs typeface="Fira Sans Condensed Medium"/>
              <a:sym typeface="Fira Sans Condensed Medium"/>
            </a:endParaRPr>
          </a:p>
        </p:txBody>
      </p:sp>
      <p:sp>
        <p:nvSpPr>
          <p:cNvPr id="9" name="Google Shape;1022;p43"/>
          <p:cNvSpPr txBox="1"/>
          <p:nvPr/>
        </p:nvSpPr>
        <p:spPr>
          <a:xfrm>
            <a:off x="1018979" y="4116303"/>
            <a:ext cx="2699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accent6">
                    <a:lumMod val="50000"/>
                  </a:schemeClr>
                </a:solidFill>
                <a:latin typeface="Fira Sans Condensed Medium"/>
                <a:ea typeface="Fira Sans Condensed Medium"/>
                <a:cs typeface="Fira Sans Condensed Medium"/>
                <a:sym typeface="Fira Sans Condensed Medium"/>
              </a:rPr>
              <a:t>Threat of New Entry</a:t>
            </a:r>
            <a:endParaRPr sz="1500" b="1" dirty="0">
              <a:solidFill>
                <a:schemeClr val="accent6">
                  <a:lumMod val="50000"/>
                </a:schemeClr>
              </a:solidFill>
              <a:latin typeface="Fira Sans Extra Condensed"/>
              <a:ea typeface="Fira Sans Extra Condensed"/>
              <a:cs typeface="Fira Sans Extra Condensed"/>
              <a:sym typeface="Fira Sans Extra Condensed"/>
            </a:endParaRPr>
          </a:p>
        </p:txBody>
      </p:sp>
      <p:sp>
        <p:nvSpPr>
          <p:cNvPr id="10" name="Google Shape;1023;p43"/>
          <p:cNvSpPr txBox="1"/>
          <p:nvPr/>
        </p:nvSpPr>
        <p:spPr>
          <a:xfrm>
            <a:off x="1259929" y="4534243"/>
            <a:ext cx="2242500" cy="606300"/>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 sz="1200" dirty="0">
                <a:latin typeface="Roboto"/>
                <a:ea typeface="Roboto"/>
                <a:cs typeface="Roboto"/>
                <a:sym typeface="Roboto"/>
              </a:rPr>
              <a:t>Number of competitors </a:t>
            </a:r>
          </a:p>
          <a:p>
            <a:pPr marL="171450" lvl="0" indent="-171450" rtl="0">
              <a:spcBef>
                <a:spcPts val="0"/>
              </a:spcBef>
              <a:spcAft>
                <a:spcPts val="0"/>
              </a:spcAft>
              <a:buFont typeface="Arial" panose="020B0604020202020204" pitchFamily="34" charset="0"/>
              <a:buChar char="•"/>
            </a:pPr>
            <a:endParaRPr lang="e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 sz="1200" dirty="0">
                <a:latin typeface="Roboto"/>
                <a:ea typeface="Roboto"/>
                <a:cs typeface="Roboto"/>
                <a:sym typeface="Roboto"/>
              </a:rPr>
              <a:t>Industry profitability </a:t>
            </a:r>
            <a:endParaRPr sz="1200" dirty="0">
              <a:latin typeface="Roboto"/>
              <a:ea typeface="Roboto"/>
              <a:cs typeface="Roboto"/>
              <a:sym typeface="Roboto"/>
            </a:endParaRPr>
          </a:p>
        </p:txBody>
      </p:sp>
      <p:cxnSp>
        <p:nvCxnSpPr>
          <p:cNvPr id="11" name="Google Shape;1024;p43"/>
          <p:cNvCxnSpPr/>
          <p:nvPr/>
        </p:nvCxnSpPr>
        <p:spPr>
          <a:xfrm flipH="1">
            <a:off x="3248955" y="3875078"/>
            <a:ext cx="883800" cy="234900"/>
          </a:xfrm>
          <a:prstGeom prst="bentConnector3">
            <a:avLst>
              <a:gd name="adj1" fmla="val 101675"/>
            </a:avLst>
          </a:prstGeom>
          <a:noFill/>
          <a:ln w="28575" cap="flat" cmpd="sng">
            <a:solidFill>
              <a:schemeClr val="accent6">
                <a:lumMod val="50000"/>
              </a:schemeClr>
            </a:solidFill>
            <a:prstDash val="solid"/>
            <a:round/>
            <a:headEnd type="none" w="med" len="med"/>
            <a:tailEnd type="oval" w="med" len="med"/>
          </a:ln>
        </p:spPr>
      </p:cxnSp>
      <p:sp>
        <p:nvSpPr>
          <p:cNvPr id="12" name="Google Shape;1025;p43"/>
          <p:cNvSpPr/>
          <p:nvPr/>
        </p:nvSpPr>
        <p:spPr>
          <a:xfrm>
            <a:off x="5182436" y="3496959"/>
            <a:ext cx="2008830" cy="1603499"/>
          </a:xfrm>
          <a:custGeom>
            <a:avLst/>
            <a:gdLst/>
            <a:ahLst/>
            <a:cxnLst/>
            <a:rect l="l" t="t" r="r" b="b"/>
            <a:pathLst>
              <a:path w="32462" h="25912" extrusionOk="0">
                <a:moveTo>
                  <a:pt x="6552" y="1"/>
                </a:moveTo>
                <a:lnTo>
                  <a:pt x="6552" y="10652"/>
                </a:lnTo>
                <a:cubicBezTo>
                  <a:pt x="5857" y="10041"/>
                  <a:pt x="4949" y="9659"/>
                  <a:pt x="3943" y="9659"/>
                </a:cubicBezTo>
                <a:cubicBezTo>
                  <a:pt x="1772" y="9659"/>
                  <a:pt x="0" y="11431"/>
                  <a:pt x="0" y="13602"/>
                </a:cubicBezTo>
                <a:cubicBezTo>
                  <a:pt x="0" y="15786"/>
                  <a:pt x="1772" y="17544"/>
                  <a:pt x="3943" y="17544"/>
                </a:cubicBezTo>
                <a:cubicBezTo>
                  <a:pt x="4949" y="17544"/>
                  <a:pt x="5857" y="17175"/>
                  <a:pt x="6552" y="16551"/>
                </a:cubicBezTo>
                <a:lnTo>
                  <a:pt x="6552" y="25911"/>
                </a:lnTo>
                <a:cubicBezTo>
                  <a:pt x="13700" y="25911"/>
                  <a:pt x="20180" y="23003"/>
                  <a:pt x="24875" y="18323"/>
                </a:cubicBezTo>
                <a:cubicBezTo>
                  <a:pt x="29555" y="13630"/>
                  <a:pt x="32462" y="7148"/>
                  <a:pt x="32462" y="1"/>
                </a:cubicBezTo>
                <a:lnTo>
                  <a:pt x="23116" y="1"/>
                </a:lnTo>
                <a:cubicBezTo>
                  <a:pt x="23726" y="696"/>
                  <a:pt x="24094" y="1604"/>
                  <a:pt x="24094" y="2610"/>
                </a:cubicBezTo>
                <a:cubicBezTo>
                  <a:pt x="24094" y="4781"/>
                  <a:pt x="22336" y="6539"/>
                  <a:pt x="20152" y="6539"/>
                </a:cubicBezTo>
                <a:cubicBezTo>
                  <a:pt x="17983" y="6539"/>
                  <a:pt x="16209" y="4781"/>
                  <a:pt x="16209" y="2610"/>
                </a:cubicBezTo>
                <a:cubicBezTo>
                  <a:pt x="16209" y="1604"/>
                  <a:pt x="16593" y="696"/>
                  <a:pt x="17202" y="1"/>
                </a:cubicBez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6;p43"/>
          <p:cNvSpPr/>
          <p:nvPr/>
        </p:nvSpPr>
        <p:spPr>
          <a:xfrm>
            <a:off x="6494384" y="4300860"/>
            <a:ext cx="665299" cy="665237"/>
          </a:xfrm>
          <a:custGeom>
            <a:avLst/>
            <a:gdLst/>
            <a:ahLst/>
            <a:cxnLst/>
            <a:rect l="l" t="t" r="r" b="b"/>
            <a:pathLst>
              <a:path w="10751" h="10750" extrusionOk="0">
                <a:moveTo>
                  <a:pt x="5376" y="0"/>
                </a:moveTo>
                <a:cubicBezTo>
                  <a:pt x="2411" y="0"/>
                  <a:pt x="0" y="2411"/>
                  <a:pt x="0" y="5376"/>
                </a:cubicBezTo>
                <a:cubicBezTo>
                  <a:pt x="0" y="8354"/>
                  <a:pt x="2411" y="10750"/>
                  <a:pt x="5376" y="10750"/>
                </a:cubicBezTo>
                <a:cubicBezTo>
                  <a:pt x="8354" y="10750"/>
                  <a:pt x="10750" y="8354"/>
                  <a:pt x="10750" y="5376"/>
                </a:cubicBezTo>
                <a:cubicBezTo>
                  <a:pt x="10750" y="2411"/>
                  <a:pt x="8354" y="0"/>
                  <a:pt x="5376" y="0"/>
                </a:cubicBezTo>
                <a:close/>
              </a:path>
            </a:pathLst>
          </a:custGeom>
          <a:solidFill>
            <a:schemeClr val="accent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27;p43"/>
          <p:cNvSpPr txBox="1"/>
          <p:nvPr/>
        </p:nvSpPr>
        <p:spPr>
          <a:xfrm>
            <a:off x="6534957" y="4313808"/>
            <a:ext cx="576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Fira Sans Condensed Medium"/>
                <a:ea typeface="Fira Sans Condensed Medium"/>
                <a:cs typeface="Fira Sans Condensed Medium"/>
                <a:sym typeface="Fira Sans Condensed Medium"/>
              </a:rPr>
              <a:t>D</a:t>
            </a:r>
            <a:endParaRPr sz="3000">
              <a:solidFill>
                <a:srgbClr val="FFFFFF"/>
              </a:solidFill>
              <a:latin typeface="Fira Sans Condensed Medium"/>
              <a:ea typeface="Fira Sans Condensed Medium"/>
              <a:cs typeface="Fira Sans Condensed Medium"/>
              <a:sym typeface="Fira Sans Condensed Medium"/>
            </a:endParaRPr>
          </a:p>
        </p:txBody>
      </p:sp>
      <p:sp>
        <p:nvSpPr>
          <p:cNvPr id="15" name="Google Shape;1028;p43"/>
          <p:cNvSpPr txBox="1"/>
          <p:nvPr/>
        </p:nvSpPr>
        <p:spPr>
          <a:xfrm>
            <a:off x="7463301" y="4131726"/>
            <a:ext cx="2699700" cy="4205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Fira Sans Condensed Medium"/>
                <a:ea typeface="Fira Sans Condensed Medium"/>
                <a:cs typeface="Fira Sans Condensed Medium"/>
                <a:sym typeface="Fira Sans Condensed Medium"/>
              </a:rPr>
              <a:t>Substitutes</a:t>
            </a:r>
            <a:endParaRPr sz="1500" b="1">
              <a:solidFill>
                <a:schemeClr val="accent3"/>
              </a:solidFill>
              <a:latin typeface="Fira Sans Extra Condensed"/>
              <a:ea typeface="Fira Sans Extra Condensed"/>
              <a:cs typeface="Fira Sans Extra Condensed"/>
              <a:sym typeface="Fira Sans Extra Condensed"/>
            </a:endParaRPr>
          </a:p>
        </p:txBody>
      </p:sp>
      <p:sp>
        <p:nvSpPr>
          <p:cNvPr id="16" name="Google Shape;1029;p43"/>
          <p:cNvSpPr txBox="1"/>
          <p:nvPr/>
        </p:nvSpPr>
        <p:spPr>
          <a:xfrm>
            <a:off x="8097678" y="4611939"/>
            <a:ext cx="2242500" cy="6063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dirty="0">
                <a:latin typeface="Roboto"/>
                <a:ea typeface="Roboto"/>
                <a:cs typeface="Roboto"/>
                <a:sym typeface="Roboto"/>
              </a:rPr>
              <a:t>Changes in the technology </a:t>
            </a:r>
          </a:p>
          <a:p>
            <a:pPr marL="171450" lvl="0" indent="-171450" algn="l" rtl="0">
              <a:spcBef>
                <a:spcPts val="0"/>
              </a:spcBef>
              <a:spcAft>
                <a:spcPts val="0"/>
              </a:spcAft>
              <a:buFont typeface="Arial" panose="020B0604020202020204" pitchFamily="34" charset="0"/>
              <a:buChar char="•"/>
            </a:pPr>
            <a:endParaRPr lang="en" sz="1200" dirty="0">
              <a:latin typeface="Roboto"/>
              <a:ea typeface="Roboto"/>
              <a:cs typeface="Roboto"/>
              <a:sym typeface="Roboto"/>
            </a:endParaRPr>
          </a:p>
          <a:p>
            <a:pPr marL="171450" lvl="0" indent="-171450" algn="l" rtl="0">
              <a:spcBef>
                <a:spcPts val="0"/>
              </a:spcBef>
              <a:spcAft>
                <a:spcPts val="0"/>
              </a:spcAft>
              <a:buFont typeface="Arial" panose="020B0604020202020204" pitchFamily="34" charset="0"/>
              <a:buChar char="•"/>
            </a:pPr>
            <a:r>
              <a:rPr lang="en" sz="1200" dirty="0">
                <a:latin typeface="Roboto"/>
                <a:ea typeface="Roboto"/>
                <a:cs typeface="Roboto"/>
                <a:sym typeface="Roboto"/>
              </a:rPr>
              <a:t>Video confercing</a:t>
            </a:r>
            <a:endParaRPr sz="1200" dirty="0">
              <a:latin typeface="Roboto"/>
              <a:ea typeface="Roboto"/>
              <a:cs typeface="Roboto"/>
              <a:sym typeface="Roboto"/>
            </a:endParaRPr>
          </a:p>
        </p:txBody>
      </p:sp>
      <p:cxnSp>
        <p:nvCxnSpPr>
          <p:cNvPr id="17" name="Google Shape;1030;p43"/>
          <p:cNvCxnSpPr/>
          <p:nvPr/>
        </p:nvCxnSpPr>
        <p:spPr>
          <a:xfrm>
            <a:off x="7040961" y="3875084"/>
            <a:ext cx="876000" cy="234900"/>
          </a:xfrm>
          <a:prstGeom prst="bentConnector3">
            <a:avLst>
              <a:gd name="adj1" fmla="val 101675"/>
            </a:avLst>
          </a:prstGeom>
          <a:noFill/>
          <a:ln w="28575" cap="flat" cmpd="sng">
            <a:solidFill>
              <a:schemeClr val="accent3"/>
            </a:solidFill>
            <a:prstDash val="solid"/>
            <a:round/>
            <a:headEnd type="none" w="med" len="med"/>
            <a:tailEnd type="oval" w="med" len="med"/>
          </a:ln>
        </p:spPr>
      </p:cxnSp>
      <p:sp>
        <p:nvSpPr>
          <p:cNvPr id="18" name="Google Shape;1031;p43"/>
          <p:cNvSpPr/>
          <p:nvPr/>
        </p:nvSpPr>
        <p:spPr>
          <a:xfrm>
            <a:off x="5587983" y="1893674"/>
            <a:ext cx="1603376" cy="2008025"/>
          </a:xfrm>
          <a:custGeom>
            <a:avLst/>
            <a:gdLst/>
            <a:ahLst/>
            <a:cxnLst/>
            <a:rect l="l" t="t" r="r" b="b"/>
            <a:pathLst>
              <a:path w="25910" h="32449" extrusionOk="0">
                <a:moveTo>
                  <a:pt x="0" y="0"/>
                </a:moveTo>
                <a:lnTo>
                  <a:pt x="0" y="9345"/>
                </a:lnTo>
                <a:cubicBezTo>
                  <a:pt x="694" y="8736"/>
                  <a:pt x="1602" y="8353"/>
                  <a:pt x="2610" y="8353"/>
                </a:cubicBezTo>
                <a:cubicBezTo>
                  <a:pt x="4779" y="8353"/>
                  <a:pt x="6552" y="10126"/>
                  <a:pt x="6552" y="12295"/>
                </a:cubicBezTo>
                <a:cubicBezTo>
                  <a:pt x="6552" y="14479"/>
                  <a:pt x="4779" y="16238"/>
                  <a:pt x="2610" y="16238"/>
                </a:cubicBezTo>
                <a:cubicBezTo>
                  <a:pt x="1602" y="16238"/>
                  <a:pt x="694" y="15869"/>
                  <a:pt x="0" y="15260"/>
                </a:cubicBezTo>
                <a:lnTo>
                  <a:pt x="0" y="25910"/>
                </a:lnTo>
                <a:lnTo>
                  <a:pt x="10650" y="25910"/>
                </a:lnTo>
                <a:cubicBezTo>
                  <a:pt x="10041" y="26605"/>
                  <a:pt x="9657" y="27513"/>
                  <a:pt x="9657" y="28519"/>
                </a:cubicBezTo>
                <a:cubicBezTo>
                  <a:pt x="9657" y="30690"/>
                  <a:pt x="11431" y="32448"/>
                  <a:pt x="13600" y="32448"/>
                </a:cubicBezTo>
                <a:cubicBezTo>
                  <a:pt x="15784" y="32448"/>
                  <a:pt x="17542" y="30690"/>
                  <a:pt x="17542" y="28519"/>
                </a:cubicBezTo>
                <a:cubicBezTo>
                  <a:pt x="17542" y="27513"/>
                  <a:pt x="17174" y="26605"/>
                  <a:pt x="16564" y="25910"/>
                </a:cubicBezTo>
                <a:lnTo>
                  <a:pt x="25910" y="25910"/>
                </a:lnTo>
                <a:cubicBezTo>
                  <a:pt x="25910" y="11601"/>
                  <a:pt x="14309" y="0"/>
                  <a:pt x="0" y="0"/>
                </a:cubicBezTo>
                <a:close/>
              </a:path>
            </a:pathLst>
          </a:custGeom>
          <a:solidFill>
            <a:srgbClr val="F3850D"/>
          </a:solidFill>
          <a:ln w="19050" cap="flat" cmpd="sng">
            <a:solidFill>
              <a:srgbClr val="F385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19" name="Google Shape;1032;p43"/>
          <p:cNvSpPr/>
          <p:nvPr/>
        </p:nvSpPr>
        <p:spPr>
          <a:xfrm>
            <a:off x="6494384" y="2111311"/>
            <a:ext cx="665299" cy="666103"/>
          </a:xfrm>
          <a:custGeom>
            <a:avLst/>
            <a:gdLst/>
            <a:ahLst/>
            <a:cxnLst/>
            <a:rect l="l" t="t" r="r" b="b"/>
            <a:pathLst>
              <a:path w="10751" h="10764" extrusionOk="0">
                <a:moveTo>
                  <a:pt x="5376" y="0"/>
                </a:moveTo>
                <a:cubicBezTo>
                  <a:pt x="2411" y="0"/>
                  <a:pt x="0" y="2411"/>
                  <a:pt x="0" y="5389"/>
                </a:cubicBezTo>
                <a:cubicBezTo>
                  <a:pt x="0" y="8353"/>
                  <a:pt x="2411" y="10764"/>
                  <a:pt x="5376" y="10764"/>
                </a:cubicBezTo>
                <a:cubicBezTo>
                  <a:pt x="8354" y="10764"/>
                  <a:pt x="10750" y="8353"/>
                  <a:pt x="10750" y="5389"/>
                </a:cubicBezTo>
                <a:cubicBezTo>
                  <a:pt x="10750" y="2411"/>
                  <a:pt x="8354" y="0"/>
                  <a:pt x="5376" y="0"/>
                </a:cubicBezTo>
                <a:close/>
              </a:path>
            </a:pathLst>
          </a:custGeom>
          <a:solidFill>
            <a:srgbClr val="F3850D"/>
          </a:solidFill>
          <a:ln w="19050" cap="flat" cmpd="sng">
            <a:solidFill>
              <a:srgbClr val="F385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0" name="Google Shape;1033;p43"/>
          <p:cNvSpPr txBox="1"/>
          <p:nvPr/>
        </p:nvSpPr>
        <p:spPr>
          <a:xfrm>
            <a:off x="6544903" y="2124196"/>
            <a:ext cx="576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Fira Sans Condensed Medium"/>
                <a:ea typeface="Fira Sans Condensed Medium"/>
                <a:cs typeface="Fira Sans Condensed Medium"/>
                <a:sym typeface="Fira Sans Condensed Medium"/>
              </a:rPr>
              <a:t>B</a:t>
            </a:r>
            <a:endParaRPr sz="3000">
              <a:solidFill>
                <a:srgbClr val="FFFFFF"/>
              </a:solidFill>
              <a:latin typeface="Fira Sans Condensed Medium"/>
              <a:ea typeface="Fira Sans Condensed Medium"/>
              <a:cs typeface="Fira Sans Condensed Medium"/>
              <a:sym typeface="Fira Sans Condensed Medium"/>
            </a:endParaRPr>
          </a:p>
        </p:txBody>
      </p:sp>
      <p:sp>
        <p:nvSpPr>
          <p:cNvPr id="21" name="Google Shape;1034;p43"/>
          <p:cNvSpPr txBox="1"/>
          <p:nvPr/>
        </p:nvSpPr>
        <p:spPr>
          <a:xfrm>
            <a:off x="7463301" y="1957127"/>
            <a:ext cx="26997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F3850D"/>
                </a:solidFill>
                <a:latin typeface="Fira Sans Condensed Medium"/>
                <a:ea typeface="Fira Sans Condensed Medium"/>
                <a:cs typeface="Fira Sans Condensed Medium"/>
                <a:sym typeface="Fira Sans Condensed Medium"/>
              </a:rPr>
              <a:t>Buyer Power</a:t>
            </a:r>
            <a:endParaRPr sz="1500" b="1" dirty="0">
              <a:solidFill>
                <a:srgbClr val="F3850D"/>
              </a:solidFill>
              <a:latin typeface="Fira Sans Extra Condensed"/>
              <a:ea typeface="Fira Sans Extra Condensed"/>
              <a:cs typeface="Fira Sans Extra Condensed"/>
              <a:sym typeface="Fira Sans Extra Condensed"/>
            </a:endParaRPr>
          </a:p>
        </p:txBody>
      </p:sp>
      <p:sp>
        <p:nvSpPr>
          <p:cNvPr id="22" name="Google Shape;1035;p43"/>
          <p:cNvSpPr txBox="1"/>
          <p:nvPr/>
        </p:nvSpPr>
        <p:spPr>
          <a:xfrm>
            <a:off x="8014020" y="2257309"/>
            <a:ext cx="2242500" cy="110988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dirty="0">
                <a:latin typeface="Roboto"/>
                <a:ea typeface="Roboto"/>
                <a:cs typeface="Roboto"/>
                <a:sym typeface="Roboto"/>
              </a:rPr>
              <a:t>Dependancy on key accounts</a:t>
            </a:r>
          </a:p>
          <a:p>
            <a:pPr marL="171450" lvl="0" indent="-171450" algn="l" rtl="0">
              <a:spcBef>
                <a:spcPts val="0"/>
              </a:spcBef>
              <a:spcAft>
                <a:spcPts val="0"/>
              </a:spcAft>
              <a:buFont typeface="Arial" panose="020B0604020202020204" pitchFamily="34" charset="0"/>
              <a:buChar char="•"/>
            </a:pPr>
            <a:endParaRPr lang="en" sz="1200" dirty="0">
              <a:latin typeface="Roboto"/>
              <a:ea typeface="Roboto"/>
              <a:cs typeface="Roboto"/>
              <a:sym typeface="Roboto"/>
            </a:endParaRPr>
          </a:p>
          <a:p>
            <a:pPr marL="171450" lvl="0" indent="-171450" algn="l" rtl="0">
              <a:spcBef>
                <a:spcPts val="0"/>
              </a:spcBef>
              <a:spcAft>
                <a:spcPts val="0"/>
              </a:spcAft>
              <a:buFont typeface="Arial" panose="020B0604020202020204" pitchFamily="34" charset="0"/>
              <a:buChar char="•"/>
            </a:pPr>
            <a:r>
              <a:rPr lang="en-IN" sz="1200" dirty="0">
                <a:latin typeface="Roboto"/>
                <a:ea typeface="Roboto"/>
                <a:cs typeface="Roboto"/>
                <a:sym typeface="Roboto"/>
              </a:rPr>
              <a:t>N</a:t>
            </a:r>
            <a:r>
              <a:rPr lang="en" sz="1200" dirty="0">
                <a:latin typeface="Roboto"/>
                <a:ea typeface="Roboto"/>
                <a:cs typeface="Roboto"/>
                <a:sym typeface="Roboto"/>
              </a:rPr>
              <a:t>egotiation </a:t>
            </a:r>
            <a:endParaRPr sz="1200" dirty="0">
              <a:latin typeface="Roboto"/>
              <a:ea typeface="Roboto"/>
              <a:cs typeface="Roboto"/>
              <a:sym typeface="Roboto"/>
            </a:endParaRPr>
          </a:p>
        </p:txBody>
      </p:sp>
      <p:cxnSp>
        <p:nvCxnSpPr>
          <p:cNvPr id="23" name="Google Shape;1036;p43"/>
          <p:cNvCxnSpPr/>
          <p:nvPr/>
        </p:nvCxnSpPr>
        <p:spPr>
          <a:xfrm rot="10800000" flipH="1">
            <a:off x="7032774" y="2880152"/>
            <a:ext cx="879900" cy="235800"/>
          </a:xfrm>
          <a:prstGeom prst="bentConnector3">
            <a:avLst>
              <a:gd name="adj1" fmla="val 102155"/>
            </a:avLst>
          </a:prstGeom>
          <a:noFill/>
          <a:ln w="28575" cap="flat" cmpd="sng">
            <a:solidFill>
              <a:srgbClr val="F3850D"/>
            </a:solidFill>
            <a:prstDash val="solid"/>
            <a:round/>
            <a:headEnd type="none" w="med" len="med"/>
            <a:tailEnd type="oval" w="med" len="med"/>
          </a:ln>
        </p:spPr>
      </p:cxnSp>
      <p:sp>
        <p:nvSpPr>
          <p:cNvPr id="24" name="Google Shape;1037;p43"/>
          <p:cNvSpPr/>
          <p:nvPr/>
        </p:nvSpPr>
        <p:spPr>
          <a:xfrm>
            <a:off x="3984473" y="1893674"/>
            <a:ext cx="2008953" cy="1602571"/>
          </a:xfrm>
          <a:custGeom>
            <a:avLst/>
            <a:gdLst/>
            <a:ahLst/>
            <a:cxnLst/>
            <a:rect l="l" t="t" r="r" b="b"/>
            <a:pathLst>
              <a:path w="32464" h="25897" extrusionOk="0">
                <a:moveTo>
                  <a:pt x="25911" y="0"/>
                </a:moveTo>
                <a:cubicBezTo>
                  <a:pt x="11601" y="0"/>
                  <a:pt x="0" y="11601"/>
                  <a:pt x="0" y="25896"/>
                </a:cubicBezTo>
                <a:lnTo>
                  <a:pt x="9347" y="25896"/>
                </a:lnTo>
                <a:cubicBezTo>
                  <a:pt x="8736" y="25215"/>
                  <a:pt x="8368" y="24308"/>
                  <a:pt x="8368" y="23300"/>
                </a:cubicBezTo>
                <a:cubicBezTo>
                  <a:pt x="8368" y="21116"/>
                  <a:pt x="10126" y="19358"/>
                  <a:pt x="12310" y="19358"/>
                </a:cubicBezTo>
                <a:cubicBezTo>
                  <a:pt x="14481" y="19358"/>
                  <a:pt x="16253" y="21116"/>
                  <a:pt x="16253" y="23300"/>
                </a:cubicBezTo>
                <a:cubicBezTo>
                  <a:pt x="16253" y="24308"/>
                  <a:pt x="15870" y="25215"/>
                  <a:pt x="15260" y="25896"/>
                </a:cubicBezTo>
                <a:lnTo>
                  <a:pt x="25911" y="25896"/>
                </a:lnTo>
                <a:lnTo>
                  <a:pt x="25911" y="15260"/>
                </a:lnTo>
                <a:cubicBezTo>
                  <a:pt x="26605" y="15869"/>
                  <a:pt x="27513" y="16238"/>
                  <a:pt x="28521" y="16238"/>
                </a:cubicBezTo>
                <a:cubicBezTo>
                  <a:pt x="30690" y="16238"/>
                  <a:pt x="32463" y="14479"/>
                  <a:pt x="32463" y="12295"/>
                </a:cubicBezTo>
                <a:cubicBezTo>
                  <a:pt x="32463" y="10126"/>
                  <a:pt x="30690" y="8353"/>
                  <a:pt x="28521" y="8353"/>
                </a:cubicBezTo>
                <a:cubicBezTo>
                  <a:pt x="27513" y="8353"/>
                  <a:pt x="26605" y="8736"/>
                  <a:pt x="25911" y="9345"/>
                </a:cubicBezTo>
                <a:lnTo>
                  <a:pt x="25911" y="0"/>
                </a:lnTo>
                <a:close/>
              </a:path>
            </a:pathLst>
          </a:custGeom>
          <a:solidFill>
            <a:srgbClr val="FFC00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5" name="Google Shape;1038;p43"/>
          <p:cNvSpPr/>
          <p:nvPr/>
        </p:nvSpPr>
        <p:spPr>
          <a:xfrm>
            <a:off x="3889670" y="2111311"/>
            <a:ext cx="665299" cy="666103"/>
          </a:xfrm>
          <a:custGeom>
            <a:avLst/>
            <a:gdLst/>
            <a:ahLst/>
            <a:cxnLst/>
            <a:rect l="l" t="t" r="r" b="b"/>
            <a:pathLst>
              <a:path w="10751" h="10764" extrusionOk="0">
                <a:moveTo>
                  <a:pt x="5376" y="0"/>
                </a:moveTo>
                <a:cubicBezTo>
                  <a:pt x="2412" y="0"/>
                  <a:pt x="1" y="2411"/>
                  <a:pt x="1" y="5389"/>
                </a:cubicBezTo>
                <a:cubicBezTo>
                  <a:pt x="1" y="8353"/>
                  <a:pt x="2412" y="10764"/>
                  <a:pt x="5376" y="10764"/>
                </a:cubicBezTo>
                <a:cubicBezTo>
                  <a:pt x="8340" y="10764"/>
                  <a:pt x="10751" y="8353"/>
                  <a:pt x="10751" y="5389"/>
                </a:cubicBezTo>
                <a:cubicBezTo>
                  <a:pt x="10751" y="2411"/>
                  <a:pt x="8340" y="0"/>
                  <a:pt x="5376" y="0"/>
                </a:cubicBezTo>
                <a:close/>
              </a:path>
            </a:pathLst>
          </a:custGeom>
          <a:solidFill>
            <a:srgbClr val="FFC0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C000"/>
              </a:solidFill>
            </a:endParaRPr>
          </a:p>
        </p:txBody>
      </p:sp>
      <p:sp>
        <p:nvSpPr>
          <p:cNvPr id="26" name="Google Shape;1039;p43"/>
          <p:cNvSpPr txBox="1"/>
          <p:nvPr/>
        </p:nvSpPr>
        <p:spPr>
          <a:xfrm>
            <a:off x="3941317" y="2124196"/>
            <a:ext cx="576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FFFFF"/>
                </a:solidFill>
                <a:latin typeface="Fira Sans Condensed Medium"/>
                <a:ea typeface="Fira Sans Condensed Medium"/>
                <a:cs typeface="Fira Sans Condensed Medium"/>
                <a:sym typeface="Fira Sans Condensed Medium"/>
              </a:rPr>
              <a:t>A</a:t>
            </a:r>
            <a:endParaRPr sz="3000" dirty="0">
              <a:solidFill>
                <a:srgbClr val="FFFFFF"/>
              </a:solidFill>
              <a:latin typeface="Fira Sans Condensed Medium"/>
              <a:ea typeface="Fira Sans Condensed Medium"/>
              <a:cs typeface="Fira Sans Condensed Medium"/>
              <a:sym typeface="Fira Sans Condensed Medium"/>
            </a:endParaRPr>
          </a:p>
        </p:txBody>
      </p:sp>
      <p:sp>
        <p:nvSpPr>
          <p:cNvPr id="27" name="Google Shape;1040;p43"/>
          <p:cNvSpPr txBox="1"/>
          <p:nvPr/>
        </p:nvSpPr>
        <p:spPr>
          <a:xfrm>
            <a:off x="1019026" y="1953727"/>
            <a:ext cx="2699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FC000"/>
                </a:solidFill>
                <a:latin typeface="Fira Sans Condensed Medium"/>
                <a:ea typeface="Fira Sans Condensed Medium"/>
                <a:cs typeface="Fira Sans Condensed Medium"/>
                <a:sym typeface="Fira Sans Condensed Medium"/>
              </a:rPr>
              <a:t>Supplier Power</a:t>
            </a:r>
            <a:endParaRPr sz="1500" b="1" dirty="0">
              <a:solidFill>
                <a:srgbClr val="FFC000"/>
              </a:solidFill>
              <a:latin typeface="Fira Sans Extra Condensed"/>
              <a:ea typeface="Fira Sans Extra Condensed"/>
              <a:cs typeface="Fira Sans Extra Condensed"/>
              <a:sym typeface="Fira Sans Extra Condensed"/>
            </a:endParaRPr>
          </a:p>
        </p:txBody>
      </p:sp>
      <p:sp>
        <p:nvSpPr>
          <p:cNvPr id="28" name="Google Shape;1041;p43"/>
          <p:cNvSpPr txBox="1"/>
          <p:nvPr/>
        </p:nvSpPr>
        <p:spPr>
          <a:xfrm>
            <a:off x="1228029" y="2301159"/>
            <a:ext cx="2438442" cy="1269507"/>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 sz="1200" dirty="0">
                <a:latin typeface="Roboto"/>
                <a:ea typeface="Roboto"/>
                <a:cs typeface="Roboto"/>
                <a:sym typeface="Roboto"/>
              </a:rPr>
              <a:t>Availability of skilled employers and management</a:t>
            </a:r>
          </a:p>
          <a:p>
            <a:pPr marL="171450" lvl="0" indent="-171450" rtl="0">
              <a:spcBef>
                <a:spcPts val="0"/>
              </a:spcBef>
              <a:spcAft>
                <a:spcPts val="0"/>
              </a:spcAft>
              <a:buFont typeface="Arial" panose="020B0604020202020204" pitchFamily="34" charset="0"/>
              <a:buChar char="•"/>
            </a:pPr>
            <a:endParaRPr lang="en" sz="1200" dirty="0">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 sz="1200" dirty="0">
                <a:latin typeface="Roboto"/>
                <a:ea typeface="Roboto"/>
                <a:cs typeface="Roboto"/>
                <a:sym typeface="Roboto"/>
              </a:rPr>
              <a:t>Avaibility of finanace for hospitality project  </a:t>
            </a:r>
          </a:p>
          <a:p>
            <a:pPr marL="0" lvl="0" indent="0" algn="r" rtl="0">
              <a:spcBef>
                <a:spcPts val="0"/>
              </a:spcBef>
              <a:spcAft>
                <a:spcPts val="0"/>
              </a:spcAft>
              <a:buNone/>
            </a:pPr>
            <a:endParaRPr sz="1200" dirty="0">
              <a:latin typeface="Roboto"/>
              <a:ea typeface="Roboto"/>
              <a:cs typeface="Roboto"/>
              <a:sym typeface="Roboto"/>
            </a:endParaRPr>
          </a:p>
        </p:txBody>
      </p:sp>
      <p:cxnSp>
        <p:nvCxnSpPr>
          <p:cNvPr id="29" name="Google Shape;1042;p43"/>
          <p:cNvCxnSpPr/>
          <p:nvPr/>
        </p:nvCxnSpPr>
        <p:spPr>
          <a:xfrm rot="10800000">
            <a:off x="3253016" y="2880151"/>
            <a:ext cx="888000" cy="235800"/>
          </a:xfrm>
          <a:prstGeom prst="bentConnector3">
            <a:avLst>
              <a:gd name="adj1" fmla="val 102155"/>
            </a:avLst>
          </a:prstGeom>
          <a:noFill/>
          <a:ln w="28575" cap="flat" cmpd="sng">
            <a:solidFill>
              <a:srgbClr val="FFC000"/>
            </a:solidFill>
            <a:prstDash val="solid"/>
            <a:round/>
            <a:headEnd type="none" w="med" len="med"/>
            <a:tailEnd type="oval" w="med" len="med"/>
          </a:ln>
        </p:spPr>
      </p:cxnSp>
      <p:grpSp>
        <p:nvGrpSpPr>
          <p:cNvPr id="30" name="Google Shape;1043;p43"/>
          <p:cNvGrpSpPr/>
          <p:nvPr/>
        </p:nvGrpSpPr>
        <p:grpSpPr>
          <a:xfrm>
            <a:off x="4759760" y="2524876"/>
            <a:ext cx="340168" cy="340168"/>
            <a:chOff x="2676100" y="832575"/>
            <a:chExt cx="483125" cy="483125"/>
          </a:xfrm>
        </p:grpSpPr>
        <p:sp>
          <p:nvSpPr>
            <p:cNvPr id="31" name="Google Shape;1044;p43"/>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1045;p43"/>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1046;p43"/>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4" name="Google Shape;1047;p43"/>
          <p:cNvGrpSpPr/>
          <p:nvPr/>
        </p:nvGrpSpPr>
        <p:grpSpPr>
          <a:xfrm>
            <a:off x="4768052" y="4104474"/>
            <a:ext cx="323587" cy="320242"/>
            <a:chOff x="3282325" y="2035675"/>
            <a:chExt cx="459575" cy="454825"/>
          </a:xfrm>
        </p:grpSpPr>
        <p:sp>
          <p:nvSpPr>
            <p:cNvPr id="35" name="Google Shape;1048;p43"/>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1049;p43"/>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1050;p43"/>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1051;p43"/>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 name="Google Shape;1052;p43"/>
          <p:cNvSpPr/>
          <p:nvPr/>
        </p:nvSpPr>
        <p:spPr>
          <a:xfrm>
            <a:off x="6086849" y="4106252"/>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0" name="Google Shape;1053;p43"/>
          <p:cNvGrpSpPr/>
          <p:nvPr/>
        </p:nvGrpSpPr>
        <p:grpSpPr>
          <a:xfrm>
            <a:off x="6085913" y="2521161"/>
            <a:ext cx="315977" cy="347599"/>
            <a:chOff x="1790525" y="2319150"/>
            <a:chExt cx="267800" cy="294600"/>
          </a:xfrm>
        </p:grpSpPr>
        <p:sp>
          <p:nvSpPr>
            <p:cNvPr id="41" name="Google Shape;1054;p43"/>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55;p43"/>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1056;p43"/>
          <p:cNvSpPr/>
          <p:nvPr/>
        </p:nvSpPr>
        <p:spPr>
          <a:xfrm>
            <a:off x="4858383" y="2764526"/>
            <a:ext cx="1465138" cy="1465088"/>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chemeClr val="accent5"/>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Fira Sans Condensed Medium"/>
                <a:ea typeface="Fira Sans Condensed Medium"/>
                <a:cs typeface="Fira Sans Condensed Medium"/>
                <a:sym typeface="Fira Sans Condensed Medium"/>
              </a:rPr>
              <a:t>Competitive</a:t>
            </a:r>
            <a:endParaRPr sz="1800">
              <a:solidFill>
                <a:schemeClr val="lt1"/>
              </a:solidFill>
              <a:latin typeface="Fira Sans Condensed Medium"/>
              <a:ea typeface="Fira Sans Condensed Medium"/>
              <a:cs typeface="Fira Sans Condensed Medium"/>
              <a:sym typeface="Fira Sans Condensed Medium"/>
            </a:endParaRPr>
          </a:p>
          <a:p>
            <a:pPr marL="0" lvl="0" indent="0" algn="ctr" rtl="0">
              <a:spcBef>
                <a:spcPts val="0"/>
              </a:spcBef>
              <a:spcAft>
                <a:spcPts val="0"/>
              </a:spcAft>
              <a:buNone/>
            </a:pPr>
            <a:r>
              <a:rPr lang="en" sz="1800">
                <a:solidFill>
                  <a:schemeClr val="lt1"/>
                </a:solidFill>
                <a:latin typeface="Fira Sans Condensed Medium"/>
                <a:ea typeface="Fira Sans Condensed Medium"/>
                <a:cs typeface="Fira Sans Condensed Medium"/>
                <a:sym typeface="Fira Sans Condensed Medium"/>
              </a:rPr>
              <a:t>Rivalry</a:t>
            </a:r>
            <a:endParaRPr>
              <a:solidFill>
                <a:schemeClr val="lt1"/>
              </a:solidFill>
            </a:endParaRPr>
          </a:p>
        </p:txBody>
      </p:sp>
    </p:spTree>
    <p:extLst>
      <p:ext uri="{BB962C8B-B14F-4D97-AF65-F5344CB8AC3E}">
        <p14:creationId xmlns:p14="http://schemas.microsoft.com/office/powerpoint/2010/main" val="347726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PESTEL Analysis - Sector</a:t>
            </a:r>
          </a:p>
        </p:txBody>
      </p:sp>
      <p:sp>
        <p:nvSpPr>
          <p:cNvPr id="4" name="Rectangle 3">
            <a:extLst>
              <a:ext uri="{FF2B5EF4-FFF2-40B4-BE49-F238E27FC236}">
                <a16:creationId xmlns:a16="http://schemas.microsoft.com/office/drawing/2014/main" id="{53565CE4-3CF7-40F5-918F-7F59AF925F99}"/>
              </a:ext>
            </a:extLst>
          </p:cNvPr>
          <p:cNvSpPr/>
          <p:nvPr/>
        </p:nvSpPr>
        <p:spPr>
          <a:xfrm>
            <a:off x="713385" y="1204921"/>
            <a:ext cx="1735493" cy="15372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53565CE4-3CF7-40F5-918F-7F59AF925F99}"/>
              </a:ext>
            </a:extLst>
          </p:cNvPr>
          <p:cNvSpPr/>
          <p:nvPr/>
        </p:nvSpPr>
        <p:spPr>
          <a:xfrm>
            <a:off x="2599334" y="1204921"/>
            <a:ext cx="1735493" cy="15372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53565CE4-3CF7-40F5-918F-7F59AF925F99}"/>
              </a:ext>
            </a:extLst>
          </p:cNvPr>
          <p:cNvSpPr/>
          <p:nvPr/>
        </p:nvSpPr>
        <p:spPr>
          <a:xfrm>
            <a:off x="4485283" y="1204921"/>
            <a:ext cx="1735493" cy="15372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3565CE4-3CF7-40F5-918F-7F59AF925F99}"/>
              </a:ext>
            </a:extLst>
          </p:cNvPr>
          <p:cNvSpPr/>
          <p:nvPr/>
        </p:nvSpPr>
        <p:spPr>
          <a:xfrm>
            <a:off x="6371234" y="1204921"/>
            <a:ext cx="1735493" cy="15372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53565CE4-3CF7-40F5-918F-7F59AF925F99}"/>
              </a:ext>
            </a:extLst>
          </p:cNvPr>
          <p:cNvSpPr/>
          <p:nvPr/>
        </p:nvSpPr>
        <p:spPr>
          <a:xfrm>
            <a:off x="8257183" y="1204921"/>
            <a:ext cx="1735493" cy="15372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3565CE4-3CF7-40F5-918F-7F59AF925F99}"/>
              </a:ext>
            </a:extLst>
          </p:cNvPr>
          <p:cNvSpPr/>
          <p:nvPr/>
        </p:nvSpPr>
        <p:spPr>
          <a:xfrm>
            <a:off x="10181213" y="1204921"/>
            <a:ext cx="1735493" cy="15372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28DB34D-FE65-4C68-93D3-132B177F5C5B}"/>
              </a:ext>
            </a:extLst>
          </p:cNvPr>
          <p:cNvSpPr txBox="1"/>
          <p:nvPr/>
        </p:nvSpPr>
        <p:spPr>
          <a:xfrm>
            <a:off x="713384" y="2886021"/>
            <a:ext cx="1735493" cy="5786199"/>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Söhne"/>
              </a:rPr>
              <a:t>Government regulations and policies regarding tourism</a:t>
            </a:r>
          </a:p>
          <a:p>
            <a:pPr marL="285750" indent="-285750">
              <a:buFont typeface="Arial" panose="020B0604020202020204" pitchFamily="34" charset="0"/>
              <a:buChar char="•"/>
            </a:pPr>
            <a:endParaRPr lang="en-IN" sz="1600" b="0" i="0" dirty="0">
              <a:solidFill>
                <a:srgbClr val="062F62"/>
              </a:solidFill>
              <a:effectLst/>
              <a:latin typeface="Söhne"/>
            </a:endParaRPr>
          </a:p>
          <a:p>
            <a:pPr marL="285750" indent="-285750">
              <a:buFont typeface="Arial" panose="020B0604020202020204" pitchFamily="34" charset="0"/>
              <a:buChar char="•"/>
            </a:pPr>
            <a:r>
              <a:rPr lang="en-IN" sz="1600" dirty="0">
                <a:solidFill>
                  <a:srgbClr val="062F62"/>
                </a:solidFill>
                <a:latin typeface="Söhne"/>
              </a:rPr>
              <a:t> </a:t>
            </a:r>
            <a:r>
              <a:rPr lang="en-IN" sz="1600" dirty="0">
                <a:solidFill>
                  <a:srgbClr val="374151"/>
                </a:solidFill>
                <a:latin typeface="Söhne"/>
              </a:rPr>
              <a:t>F</a:t>
            </a:r>
            <a:r>
              <a:rPr lang="en-IN" sz="1600" b="0" i="0" dirty="0">
                <a:solidFill>
                  <a:srgbClr val="374151"/>
                </a:solidFill>
                <a:effectLst/>
                <a:latin typeface="Söhne"/>
              </a:rPr>
              <a:t>oreign investment</a:t>
            </a:r>
          </a:p>
          <a:p>
            <a:pPr marL="285750" indent="-285750">
              <a:buFont typeface="Arial" panose="020B0604020202020204" pitchFamily="34" charset="0"/>
              <a:buChar char="•"/>
            </a:pPr>
            <a:endParaRPr lang="en-IN" sz="1600" dirty="0">
              <a:solidFill>
                <a:srgbClr val="062F62"/>
              </a:solidFill>
              <a:latin typeface="Söhne"/>
            </a:endParaRPr>
          </a:p>
          <a:p>
            <a:pPr marL="285750" indent="-285750">
              <a:buFont typeface="Arial" panose="020B0604020202020204" pitchFamily="34" charset="0"/>
              <a:buChar char="•"/>
            </a:pPr>
            <a:r>
              <a:rPr lang="en-IN" sz="1600" dirty="0">
                <a:solidFill>
                  <a:srgbClr val="062F62"/>
                </a:solidFill>
                <a:latin typeface="Söhne"/>
              </a:rPr>
              <a:t>Taxation</a:t>
            </a:r>
            <a:endParaRPr lang="en-IN"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r>
              <a:rPr lang="en-US" sz="1600" dirty="0">
                <a:solidFill>
                  <a:srgbClr val="062F62"/>
                </a:solidFill>
              </a:rPr>
              <a:t>Text</a:t>
            </a:r>
            <a:endParaRPr lang="en-IN" sz="1600" dirty="0">
              <a:solidFill>
                <a:srgbClr val="062F62"/>
              </a:solidFill>
            </a:endParaRPr>
          </a:p>
          <a:p>
            <a:endParaRPr lang="en-IN" sz="1600" dirty="0">
              <a:solidFill>
                <a:srgbClr val="062F62"/>
              </a:solidFill>
            </a:endParaRPr>
          </a:p>
          <a:p>
            <a:pPr marL="285750" indent="-285750">
              <a:buFont typeface="Arial" panose="020B0604020202020204" pitchFamily="34" charset="0"/>
              <a:buChar char="•"/>
            </a:pPr>
            <a:endParaRPr lang="en-IN" dirty="0">
              <a:solidFill>
                <a:srgbClr val="062F62"/>
              </a:solidFill>
            </a:endParaRPr>
          </a:p>
        </p:txBody>
      </p:sp>
      <p:sp>
        <p:nvSpPr>
          <p:cNvPr id="12" name="TextBox 11">
            <a:extLst>
              <a:ext uri="{FF2B5EF4-FFF2-40B4-BE49-F238E27FC236}">
                <a16:creationId xmlns:a16="http://schemas.microsoft.com/office/drawing/2014/main" id="{B28DB34D-FE65-4C68-93D3-132B177F5C5B}"/>
              </a:ext>
            </a:extLst>
          </p:cNvPr>
          <p:cNvSpPr txBox="1"/>
          <p:nvPr/>
        </p:nvSpPr>
        <p:spPr>
          <a:xfrm>
            <a:off x="2599333" y="2886021"/>
            <a:ext cx="1735493" cy="4770537"/>
          </a:xfrm>
          <a:prstGeom prst="rect">
            <a:avLst/>
          </a:prstGeom>
          <a:solidFill>
            <a:srgbClr val="FBB3B3"/>
          </a:solidFill>
        </p:spPr>
        <p:txBody>
          <a:bodyPr wrap="square" rtlCol="0">
            <a:spAutoFit/>
          </a:bodyPr>
          <a:lstStyle/>
          <a:p>
            <a:pPr marL="285750" indent="-285750">
              <a:buFont typeface="Arial" panose="020B0604020202020204" pitchFamily="34" charset="0"/>
              <a:buChar char="•"/>
            </a:pPr>
            <a:r>
              <a:rPr lang="en-IN" sz="1600" b="0" i="0" dirty="0">
                <a:solidFill>
                  <a:srgbClr val="374151"/>
                </a:solidFill>
                <a:effectLst/>
                <a:latin typeface="Söhne"/>
              </a:rPr>
              <a:t>GDP Growth</a:t>
            </a:r>
            <a:endParaRPr lang="en-US" sz="1600" b="0" i="0" dirty="0">
              <a:solidFill>
                <a:srgbClr val="FF0000"/>
              </a:solidFill>
              <a:effectLst/>
              <a:latin typeface="Söhne"/>
            </a:endParaRPr>
          </a:p>
          <a:p>
            <a:pPr marL="285750" indent="-285750">
              <a:buFont typeface="Arial" panose="020B0604020202020204" pitchFamily="34" charset="0"/>
              <a:buChar char="•"/>
            </a:pPr>
            <a:endParaRPr lang="en-US" sz="1600" dirty="0">
              <a:solidFill>
                <a:srgbClr val="FF0000"/>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Foreign Exchange Rates</a:t>
            </a:r>
            <a:endParaRPr lang="en-US" sz="1600" b="0" i="0" dirty="0">
              <a:solidFill>
                <a:srgbClr val="FF0000"/>
              </a:solidFill>
              <a:effectLst/>
              <a:latin typeface="Söhne"/>
            </a:endParaRPr>
          </a:p>
          <a:p>
            <a:pPr marL="285750" indent="-285750">
              <a:buFont typeface="Arial" panose="020B0604020202020204" pitchFamily="34" charset="0"/>
              <a:buChar char="•"/>
            </a:pPr>
            <a:endParaRPr lang="en-US" sz="1600" dirty="0">
              <a:solidFill>
                <a:srgbClr val="FF0000"/>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Disposable Income</a:t>
            </a: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062F62"/>
              </a:solidFill>
            </a:endParaRPr>
          </a:p>
          <a:p>
            <a:endParaRPr lang="en-IN" sz="1600" dirty="0">
              <a:solidFill>
                <a:srgbClr val="062F62"/>
              </a:solidFill>
            </a:endParaRPr>
          </a:p>
        </p:txBody>
      </p:sp>
      <p:sp>
        <p:nvSpPr>
          <p:cNvPr id="13" name="TextBox 12">
            <a:extLst>
              <a:ext uri="{FF2B5EF4-FFF2-40B4-BE49-F238E27FC236}">
                <a16:creationId xmlns:a16="http://schemas.microsoft.com/office/drawing/2014/main" id="{B28DB34D-FE65-4C68-93D3-132B177F5C5B}"/>
              </a:ext>
            </a:extLst>
          </p:cNvPr>
          <p:cNvSpPr txBox="1"/>
          <p:nvPr/>
        </p:nvSpPr>
        <p:spPr>
          <a:xfrm>
            <a:off x="4485283" y="2850073"/>
            <a:ext cx="1735493" cy="1815882"/>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IN" sz="1600" b="0" i="0" dirty="0">
                <a:solidFill>
                  <a:srgbClr val="374151"/>
                </a:solidFill>
                <a:effectLst/>
                <a:latin typeface="Söhne"/>
              </a:rPr>
              <a:t>Domestic and International Tourism</a:t>
            </a:r>
          </a:p>
          <a:p>
            <a:pPr marL="285750" indent="-285750">
              <a:buFont typeface="Arial" panose="020B0604020202020204" pitchFamily="34" charset="0"/>
              <a:buChar char="•"/>
            </a:pPr>
            <a:endParaRPr lang="en-IN" sz="1600" dirty="0">
              <a:solidFill>
                <a:srgbClr val="374151"/>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Cultural Heritage and Events</a:t>
            </a:r>
            <a:endParaRPr lang="en-IN" sz="1600" dirty="0">
              <a:solidFill>
                <a:srgbClr val="062F62"/>
              </a:solidFill>
            </a:endParaRPr>
          </a:p>
        </p:txBody>
      </p:sp>
      <p:sp>
        <p:nvSpPr>
          <p:cNvPr id="14" name="TextBox 13">
            <a:extLst>
              <a:ext uri="{FF2B5EF4-FFF2-40B4-BE49-F238E27FC236}">
                <a16:creationId xmlns:a16="http://schemas.microsoft.com/office/drawing/2014/main" id="{B28DB34D-FE65-4C68-93D3-132B177F5C5B}"/>
              </a:ext>
            </a:extLst>
          </p:cNvPr>
          <p:cNvSpPr txBox="1"/>
          <p:nvPr/>
        </p:nvSpPr>
        <p:spPr>
          <a:xfrm>
            <a:off x="6427422" y="2850073"/>
            <a:ext cx="1735493" cy="4524315"/>
          </a:xfrm>
          <a:prstGeom prst="rect">
            <a:avLst/>
          </a:prstGeom>
          <a:solidFill>
            <a:srgbClr val="FBB3B3"/>
          </a:solidFill>
        </p:spPr>
        <p:txBody>
          <a:bodyPr wrap="square" rtlCol="0">
            <a:spAutoFit/>
          </a:bodyPr>
          <a:lstStyle/>
          <a:p>
            <a:pPr marL="285750" indent="-285750">
              <a:buFont typeface="Arial" panose="020B0604020202020204" pitchFamily="34" charset="0"/>
              <a:buChar char="•"/>
            </a:pPr>
            <a:r>
              <a:rPr lang="en-IN" sz="1600" b="0" i="0" dirty="0">
                <a:solidFill>
                  <a:srgbClr val="374151"/>
                </a:solidFill>
                <a:effectLst/>
                <a:latin typeface="Söhne"/>
              </a:rPr>
              <a:t>Digitalization and Online Platforms</a:t>
            </a:r>
          </a:p>
          <a:p>
            <a:pPr marL="285750" indent="-285750">
              <a:buFont typeface="Arial" panose="020B0604020202020204" pitchFamily="34" charset="0"/>
              <a:buChar char="•"/>
            </a:pPr>
            <a:endParaRPr lang="en-IN" sz="1600" dirty="0">
              <a:solidFill>
                <a:srgbClr val="374151"/>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Technology Integration</a:t>
            </a: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endParaRPr lang="en-IN" sz="1600" dirty="0">
              <a:solidFill>
                <a:srgbClr val="FF0000"/>
              </a:solidFill>
            </a:endParaRPr>
          </a:p>
          <a:p>
            <a:pPr marL="285750" indent="-285750">
              <a:buFont typeface="Arial" panose="020B0604020202020204" pitchFamily="34" charset="0"/>
              <a:buChar char="•"/>
            </a:pPr>
            <a:endParaRPr lang="en-IN" sz="1600" dirty="0">
              <a:solidFill>
                <a:srgbClr val="062F62"/>
              </a:solidFill>
            </a:endParaRPr>
          </a:p>
          <a:p>
            <a:endParaRPr lang="en-IN" sz="1600" dirty="0">
              <a:solidFill>
                <a:srgbClr val="062F62"/>
              </a:solidFill>
            </a:endParaRPr>
          </a:p>
        </p:txBody>
      </p:sp>
      <p:sp>
        <p:nvSpPr>
          <p:cNvPr id="15" name="TextBox 14">
            <a:extLst>
              <a:ext uri="{FF2B5EF4-FFF2-40B4-BE49-F238E27FC236}">
                <a16:creationId xmlns:a16="http://schemas.microsoft.com/office/drawing/2014/main" id="{B28DB34D-FE65-4C68-93D3-132B177F5C5B}"/>
              </a:ext>
            </a:extLst>
          </p:cNvPr>
          <p:cNvSpPr txBox="1"/>
          <p:nvPr/>
        </p:nvSpPr>
        <p:spPr>
          <a:xfrm>
            <a:off x="8257183" y="2855321"/>
            <a:ext cx="1735493" cy="6001643"/>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sz="1600" b="0" i="0" dirty="0">
                <a:solidFill>
                  <a:srgbClr val="374151"/>
                </a:solidFill>
                <a:effectLst/>
                <a:latin typeface="Söhne"/>
              </a:rPr>
              <a:t>Hotels are adopting eco-friendly practices</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energy-efficient measures</a:t>
            </a:r>
            <a:endParaRPr lang="en-US" sz="1600" b="0" i="0" dirty="0">
              <a:solidFill>
                <a:srgbClr val="374151"/>
              </a:solidFill>
              <a:effectLst/>
              <a:latin typeface="Söhne"/>
            </a:endParaRP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waste management systems</a:t>
            </a: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US" sz="1600" dirty="0">
              <a:solidFill>
                <a:srgbClr val="062F62"/>
              </a:solidFill>
            </a:endParaRPr>
          </a:p>
          <a:p>
            <a:pPr marL="285750" indent="-285750">
              <a:buFont typeface="Arial" panose="020B0604020202020204" pitchFamily="34" charset="0"/>
              <a:buChar char="•"/>
            </a:pPr>
            <a:endParaRPr lang="en-IN" sz="1600" dirty="0">
              <a:solidFill>
                <a:srgbClr val="062F62"/>
              </a:solidFill>
            </a:endParaRPr>
          </a:p>
          <a:p>
            <a:endParaRPr lang="en-IN" sz="1600" dirty="0">
              <a:solidFill>
                <a:srgbClr val="062F62"/>
              </a:solidFill>
            </a:endParaRPr>
          </a:p>
          <a:p>
            <a:pPr marL="285750" indent="-285750">
              <a:buFont typeface="Arial" panose="020B0604020202020204" pitchFamily="34" charset="0"/>
              <a:buChar char="•"/>
            </a:pPr>
            <a:endParaRPr lang="en-IN" sz="1600" dirty="0">
              <a:solidFill>
                <a:srgbClr val="062F62"/>
              </a:solidFill>
            </a:endParaRPr>
          </a:p>
        </p:txBody>
      </p:sp>
      <p:sp>
        <p:nvSpPr>
          <p:cNvPr id="16" name="TextBox 15">
            <a:extLst>
              <a:ext uri="{FF2B5EF4-FFF2-40B4-BE49-F238E27FC236}">
                <a16:creationId xmlns:a16="http://schemas.microsoft.com/office/drawing/2014/main" id="{B28DB34D-FE65-4C68-93D3-132B177F5C5B}"/>
              </a:ext>
            </a:extLst>
          </p:cNvPr>
          <p:cNvSpPr txBox="1"/>
          <p:nvPr/>
        </p:nvSpPr>
        <p:spPr>
          <a:xfrm>
            <a:off x="10181212" y="2843671"/>
            <a:ext cx="1735493" cy="5755422"/>
          </a:xfrm>
          <a:prstGeom prst="rect">
            <a:avLst/>
          </a:prstGeom>
          <a:solidFill>
            <a:srgbClr val="FBB3B3"/>
          </a:solidFill>
        </p:spPr>
        <p:txBody>
          <a:bodyPr wrap="square" rtlCol="0">
            <a:spAutoFit/>
          </a:bodyPr>
          <a:lstStyle/>
          <a:p>
            <a:pPr marL="285750" indent="-285750">
              <a:buFont typeface="Arial" panose="020B0604020202020204" pitchFamily="34" charset="0"/>
              <a:buChar char="•"/>
            </a:pPr>
            <a:r>
              <a:rPr lang="en-IN" sz="1600" b="0" i="0" dirty="0">
                <a:solidFill>
                  <a:srgbClr val="374151"/>
                </a:solidFill>
                <a:effectLst/>
                <a:latin typeface="Söhne"/>
              </a:rPr>
              <a:t>Licensing and Compliance</a:t>
            </a:r>
          </a:p>
          <a:p>
            <a:pPr marL="285750" indent="-285750">
              <a:buFont typeface="Arial" panose="020B0604020202020204" pitchFamily="34" charset="0"/>
              <a:buChar char="•"/>
            </a:pPr>
            <a:endParaRPr lang="en-IN" sz="1600" dirty="0">
              <a:solidFill>
                <a:srgbClr val="374151"/>
              </a:solidFill>
              <a:latin typeface="Söhne"/>
            </a:endParaRPr>
          </a:p>
          <a:p>
            <a:pPr marL="285750" indent="-285750">
              <a:buFont typeface="Arial" panose="020B0604020202020204" pitchFamily="34" charset="0"/>
              <a:buChar char="•"/>
            </a:pPr>
            <a:r>
              <a:rPr lang="en-IN" sz="1600" b="0" i="0" dirty="0">
                <a:solidFill>
                  <a:srgbClr val="374151"/>
                </a:solidFill>
                <a:effectLst/>
                <a:latin typeface="Söhne"/>
              </a:rPr>
              <a:t>Intellectual Property</a:t>
            </a:r>
          </a:p>
          <a:p>
            <a:pPr marL="285750" indent="-285750">
              <a:buFont typeface="Arial" panose="020B0604020202020204" pitchFamily="34" charset="0"/>
              <a:buChar char="•"/>
            </a:pPr>
            <a:endParaRPr lang="en-IN" sz="1600" dirty="0">
              <a:solidFill>
                <a:srgbClr val="374151"/>
              </a:solidFill>
              <a:latin typeface="Söhne"/>
            </a:endParaRPr>
          </a:p>
          <a:p>
            <a:pPr marL="285750" indent="-285750">
              <a:buFont typeface="Arial" panose="020B0604020202020204" pitchFamily="34" charset="0"/>
              <a:buChar char="•"/>
            </a:pPr>
            <a:r>
              <a:rPr lang="en-US" sz="1600" b="0" i="0" dirty="0">
                <a:solidFill>
                  <a:srgbClr val="374151"/>
                </a:solidFill>
                <a:effectLst/>
                <a:latin typeface="Söhne"/>
              </a:rPr>
              <a:t>health and safety regulations, labor laws</a:t>
            </a: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FF0000"/>
              </a:solidFill>
            </a:endParaRPr>
          </a:p>
          <a:p>
            <a:pPr marL="285750" indent="-285750">
              <a:buFont typeface="Arial" panose="020B0604020202020204" pitchFamily="34" charset="0"/>
              <a:buChar char="•"/>
            </a:pPr>
            <a:endParaRPr lang="en-IN" sz="1600" dirty="0">
              <a:solidFill>
                <a:srgbClr val="062F62"/>
              </a:solidFill>
            </a:endParaRPr>
          </a:p>
          <a:p>
            <a:endParaRPr lang="en-IN" sz="1600" dirty="0">
              <a:solidFill>
                <a:srgbClr val="062F62"/>
              </a:solidFill>
            </a:endParaRPr>
          </a:p>
        </p:txBody>
      </p:sp>
      <p:sp>
        <p:nvSpPr>
          <p:cNvPr id="17" name="TextBox 16"/>
          <p:cNvSpPr txBox="1"/>
          <p:nvPr/>
        </p:nvSpPr>
        <p:spPr>
          <a:xfrm>
            <a:off x="713383" y="1285875"/>
            <a:ext cx="1697413" cy="1323439"/>
          </a:xfrm>
          <a:prstGeom prst="rect">
            <a:avLst/>
          </a:prstGeom>
          <a:noFill/>
        </p:spPr>
        <p:txBody>
          <a:bodyPr wrap="square" rtlCol="0">
            <a:spAutoFit/>
          </a:bodyPr>
          <a:lstStyle/>
          <a:p>
            <a:pPr algn="ctr"/>
            <a:r>
              <a:rPr lang="en-IN" sz="8000" dirty="0">
                <a:solidFill>
                  <a:schemeClr val="bg1"/>
                </a:solidFill>
              </a:rPr>
              <a:t>P</a:t>
            </a:r>
          </a:p>
        </p:txBody>
      </p:sp>
      <p:sp>
        <p:nvSpPr>
          <p:cNvPr id="18" name="TextBox 17"/>
          <p:cNvSpPr txBox="1"/>
          <p:nvPr/>
        </p:nvSpPr>
        <p:spPr>
          <a:xfrm>
            <a:off x="4485283" y="1285875"/>
            <a:ext cx="1648817" cy="1323439"/>
          </a:xfrm>
          <a:prstGeom prst="rect">
            <a:avLst/>
          </a:prstGeom>
          <a:noFill/>
        </p:spPr>
        <p:txBody>
          <a:bodyPr wrap="square" rtlCol="0">
            <a:spAutoFit/>
          </a:bodyPr>
          <a:lstStyle/>
          <a:p>
            <a:pPr algn="ctr"/>
            <a:r>
              <a:rPr lang="en-IN" sz="8000" dirty="0">
                <a:solidFill>
                  <a:schemeClr val="bg1"/>
                </a:solidFill>
              </a:rPr>
              <a:t>S</a:t>
            </a:r>
          </a:p>
        </p:txBody>
      </p:sp>
      <p:sp>
        <p:nvSpPr>
          <p:cNvPr id="19" name="TextBox 18"/>
          <p:cNvSpPr txBox="1"/>
          <p:nvPr/>
        </p:nvSpPr>
        <p:spPr>
          <a:xfrm>
            <a:off x="8295262" y="1285875"/>
            <a:ext cx="1629788" cy="1323439"/>
          </a:xfrm>
          <a:prstGeom prst="rect">
            <a:avLst/>
          </a:prstGeom>
          <a:noFill/>
        </p:spPr>
        <p:txBody>
          <a:bodyPr wrap="square" rtlCol="0">
            <a:spAutoFit/>
          </a:bodyPr>
          <a:lstStyle/>
          <a:p>
            <a:pPr algn="ctr"/>
            <a:r>
              <a:rPr lang="en-IN" sz="8000" dirty="0">
                <a:solidFill>
                  <a:schemeClr val="bg1"/>
                </a:solidFill>
              </a:rPr>
              <a:t>E</a:t>
            </a:r>
          </a:p>
        </p:txBody>
      </p:sp>
      <p:sp>
        <p:nvSpPr>
          <p:cNvPr id="20" name="TextBox 19"/>
          <p:cNvSpPr txBox="1"/>
          <p:nvPr/>
        </p:nvSpPr>
        <p:spPr>
          <a:xfrm>
            <a:off x="2637414" y="1285874"/>
            <a:ext cx="1659331" cy="1323439"/>
          </a:xfrm>
          <a:prstGeom prst="rect">
            <a:avLst/>
          </a:prstGeom>
          <a:noFill/>
        </p:spPr>
        <p:txBody>
          <a:bodyPr wrap="square" rtlCol="0">
            <a:spAutoFit/>
          </a:bodyPr>
          <a:lstStyle/>
          <a:p>
            <a:pPr algn="ctr"/>
            <a:r>
              <a:rPr lang="en-IN" sz="8000" dirty="0">
                <a:solidFill>
                  <a:schemeClr val="bg1"/>
                </a:solidFill>
              </a:rPr>
              <a:t>E</a:t>
            </a:r>
          </a:p>
        </p:txBody>
      </p:sp>
      <p:sp>
        <p:nvSpPr>
          <p:cNvPr id="21" name="TextBox 20"/>
          <p:cNvSpPr txBox="1"/>
          <p:nvPr/>
        </p:nvSpPr>
        <p:spPr>
          <a:xfrm>
            <a:off x="6409313" y="1285874"/>
            <a:ext cx="1659333" cy="1323439"/>
          </a:xfrm>
          <a:prstGeom prst="rect">
            <a:avLst/>
          </a:prstGeom>
          <a:noFill/>
        </p:spPr>
        <p:txBody>
          <a:bodyPr wrap="square" rtlCol="0">
            <a:spAutoFit/>
          </a:bodyPr>
          <a:lstStyle/>
          <a:p>
            <a:pPr algn="ctr"/>
            <a:r>
              <a:rPr lang="en-IN" sz="8000" dirty="0">
                <a:solidFill>
                  <a:schemeClr val="bg1"/>
                </a:solidFill>
              </a:rPr>
              <a:t>T</a:t>
            </a:r>
          </a:p>
        </p:txBody>
      </p:sp>
      <p:sp>
        <p:nvSpPr>
          <p:cNvPr id="22" name="TextBox 21"/>
          <p:cNvSpPr txBox="1"/>
          <p:nvPr/>
        </p:nvSpPr>
        <p:spPr>
          <a:xfrm>
            <a:off x="10181212" y="1285874"/>
            <a:ext cx="1735493" cy="1323439"/>
          </a:xfrm>
          <a:prstGeom prst="rect">
            <a:avLst/>
          </a:prstGeom>
          <a:noFill/>
        </p:spPr>
        <p:txBody>
          <a:bodyPr wrap="square" rtlCol="0">
            <a:spAutoFit/>
          </a:bodyPr>
          <a:lstStyle/>
          <a:p>
            <a:pPr algn="ctr"/>
            <a:r>
              <a:rPr lang="en-IN" sz="8000" dirty="0">
                <a:solidFill>
                  <a:schemeClr val="bg1"/>
                </a:solidFill>
              </a:rPr>
              <a:t>L</a:t>
            </a:r>
          </a:p>
        </p:txBody>
      </p:sp>
    </p:spTree>
    <p:extLst>
      <p:ext uri="{BB962C8B-B14F-4D97-AF65-F5344CB8AC3E}">
        <p14:creationId xmlns:p14="http://schemas.microsoft.com/office/powerpoint/2010/main" val="101972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0720-B8E4-EE61-9B5B-3FAEB629C5F2}"/>
              </a:ext>
            </a:extLst>
          </p:cNvPr>
          <p:cNvSpPr>
            <a:spLocks noGrp="1"/>
          </p:cNvSpPr>
          <p:nvPr>
            <p:ph type="title"/>
          </p:nvPr>
        </p:nvSpPr>
        <p:spPr/>
        <p:txBody>
          <a:bodyPr/>
          <a:lstStyle/>
          <a:p>
            <a:r>
              <a:rPr lang="en-IN" dirty="0"/>
              <a:t>Background of company </a:t>
            </a:r>
          </a:p>
        </p:txBody>
      </p:sp>
      <p:sp>
        <p:nvSpPr>
          <p:cNvPr id="3" name="Content Placeholder 2">
            <a:extLst>
              <a:ext uri="{FF2B5EF4-FFF2-40B4-BE49-F238E27FC236}">
                <a16:creationId xmlns:a16="http://schemas.microsoft.com/office/drawing/2014/main" id="{09831CF1-822F-C8B7-2D4E-0294FFCC5D39}"/>
              </a:ext>
            </a:extLst>
          </p:cNvPr>
          <p:cNvSpPr>
            <a:spLocks noGrp="1"/>
          </p:cNvSpPr>
          <p:nvPr>
            <p:ph sz="quarter" idx="10"/>
          </p:nvPr>
        </p:nvSpPr>
        <p:spPr/>
        <p:txBody>
          <a:bodyPr/>
          <a:lstStyle/>
          <a:p>
            <a:pPr algn="l"/>
            <a:r>
              <a:rPr lang="en-US" b="1" i="0" dirty="0">
                <a:solidFill>
                  <a:srgbClr val="202122"/>
                </a:solidFill>
                <a:effectLst/>
                <a:latin typeface="Arial" panose="020B0604020202020204" pitchFamily="34" charset="0"/>
              </a:rPr>
              <a:t>The Indian Hotels Company Limited</a:t>
            </a:r>
            <a:r>
              <a:rPr lang="en-US" b="0"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IHCL</a:t>
            </a:r>
            <a:r>
              <a:rPr lang="en-US" b="0" i="0" dirty="0">
                <a:solidFill>
                  <a:srgbClr val="202122"/>
                </a:solidFill>
                <a:effectLst/>
                <a:latin typeface="Arial" panose="020B0604020202020204" pitchFamily="34" charset="0"/>
              </a:rPr>
              <a:t>) </a:t>
            </a:r>
            <a:r>
              <a:rPr lang="en-US" b="0" i="0" dirty="0">
                <a:effectLst/>
                <a:latin typeface="Arial" panose="020B0604020202020204" pitchFamily="34" charset="0"/>
              </a:rPr>
              <a:t>is an Indian hospitality company  that manages a portfolio of hotels, resorts, jungle safaris, palaces, spas and in-flight catering services. The company is part of India's </a:t>
            </a:r>
            <a:r>
              <a:rPr lang="en-US" b="0" i="0" u="none" strike="noStrike" dirty="0">
                <a:effectLst/>
                <a:latin typeface="Arial" panose="020B0604020202020204" pitchFamily="34" charset="0"/>
              </a:rPr>
              <a:t>Tata </a:t>
            </a:r>
            <a:r>
              <a:rPr lang="en-US" b="0" i="0" dirty="0" err="1">
                <a:effectLst/>
                <a:latin typeface="Arial" panose="020B0604020202020204" pitchFamily="34" charset="0"/>
              </a:rPr>
              <a:t>IHCL</a:t>
            </a:r>
            <a:r>
              <a:rPr lang="en-US" b="0" i="0" dirty="0">
                <a:effectLst/>
                <a:latin typeface="Arial" panose="020B0604020202020204" pitchFamily="34" charset="0"/>
              </a:rPr>
              <a:t> was founded in 1902 by </a:t>
            </a:r>
            <a:r>
              <a:rPr lang="en-US" b="0" i="0" strike="noStrike" dirty="0" err="1">
                <a:effectLst/>
                <a:latin typeface="Arial" panose="020B0604020202020204" pitchFamily="34" charset="0"/>
              </a:rPr>
              <a:t>Jamsetji</a:t>
            </a:r>
            <a:r>
              <a:rPr lang="en-US" b="0" i="0" strike="noStrike" dirty="0">
                <a:effectLst/>
                <a:latin typeface="Arial" panose="020B0604020202020204" pitchFamily="34" charset="0"/>
              </a:rPr>
              <a:t> Tata</a:t>
            </a:r>
            <a:r>
              <a:rPr lang="en-US" strike="noStrike" dirty="0">
                <a:latin typeface="Arial" panose="020B0604020202020204" pitchFamily="34" charset="0"/>
              </a:rPr>
              <a:t> </a:t>
            </a:r>
            <a:r>
              <a:rPr lang="en-US" b="0" i="0" dirty="0">
                <a:effectLst/>
                <a:latin typeface="Arial" panose="020B0604020202020204" pitchFamily="34" charset="0"/>
              </a:rPr>
              <a:t>and is headquartered in </a:t>
            </a:r>
            <a:r>
              <a:rPr lang="en-US" b="0" i="0" u="none" strike="noStrike" dirty="0">
                <a:effectLst/>
                <a:latin typeface="Arial" panose="020B0604020202020204" pitchFamily="34" charset="0"/>
              </a:rPr>
              <a:t>Mumbai</a:t>
            </a:r>
            <a:r>
              <a:rPr lang="en-US" b="0" i="0" dirty="0">
                <a:effectLst/>
                <a:latin typeface="Arial" panose="020B0604020202020204" pitchFamily="34" charset="0"/>
              </a:rPr>
              <a:t> where its flagship hotel </a:t>
            </a:r>
            <a:r>
              <a:rPr lang="en-US" b="0" i="0" u="none" strike="noStrike" dirty="0">
                <a:effectLst/>
                <a:latin typeface="Arial" panose="020B0604020202020204" pitchFamily="34" charset="0"/>
              </a:rPr>
              <a:t>Taj Mahal </a:t>
            </a:r>
            <a:r>
              <a:rPr lang="en-US" b="0" i="0" strike="noStrike" dirty="0">
                <a:effectLst/>
                <a:latin typeface="Arial" panose="020B0604020202020204" pitchFamily="34" charset="0"/>
              </a:rPr>
              <a:t>Palace</a:t>
            </a:r>
            <a:r>
              <a:rPr lang="en-US" b="0" i="0" u="none" strike="noStrike" dirty="0">
                <a:effectLst/>
                <a:latin typeface="Arial" panose="020B0604020202020204" pitchFamily="34" charset="0"/>
              </a:rPr>
              <a:t> Hotel</a:t>
            </a:r>
            <a:r>
              <a:rPr lang="en-US" b="0" i="0" dirty="0">
                <a:effectLst/>
                <a:latin typeface="Arial" panose="020B0604020202020204" pitchFamily="34" charset="0"/>
              </a:rPr>
              <a:t> is also located.</a:t>
            </a:r>
          </a:p>
          <a:p>
            <a:pPr algn="l"/>
            <a:endParaRPr lang="en-US" b="0" i="0" dirty="0">
              <a:effectLst/>
              <a:latin typeface="Arial" panose="020B0604020202020204" pitchFamily="34" charset="0"/>
            </a:endParaRPr>
          </a:p>
          <a:p>
            <a:r>
              <a:rPr lang="en-US" b="0" i="0" dirty="0">
                <a:effectLst/>
                <a:latin typeface="Arial" panose="020B0604020202020204" pitchFamily="34" charset="0"/>
              </a:rPr>
              <a:t>The company's hotel chains include Taj</a:t>
            </a:r>
            <a:r>
              <a:rPr lang="en-US" u="none" strike="noStrike" dirty="0">
                <a:latin typeface="Arial" panose="020B0604020202020204" pitchFamily="34" charset="0"/>
              </a:rPr>
              <a:t> </a:t>
            </a:r>
            <a:r>
              <a:rPr lang="en-US" b="0" i="0" dirty="0" err="1">
                <a:effectLst/>
                <a:latin typeface="Arial" panose="020B0604020202020204" pitchFamily="34" charset="0"/>
              </a:rPr>
              <a:t>SeleQtions</a:t>
            </a:r>
            <a:r>
              <a:rPr lang="en-US" b="0" i="0" dirty="0">
                <a:effectLst/>
                <a:latin typeface="Arial" panose="020B0604020202020204" pitchFamily="34" charset="0"/>
              </a:rPr>
              <a:t>, </a:t>
            </a:r>
            <a:r>
              <a:rPr lang="en-US" b="0" i="0" strike="noStrike" dirty="0">
                <a:effectLst/>
                <a:latin typeface="Arial" panose="020B0604020202020204" pitchFamily="34" charset="0"/>
              </a:rPr>
              <a:t>Vivanta</a:t>
            </a:r>
            <a:r>
              <a:rPr lang="en-US" b="0" i="0" dirty="0">
                <a:effectLst/>
                <a:latin typeface="Arial" panose="020B0604020202020204" pitchFamily="34" charset="0"/>
              </a:rPr>
              <a:t>, and </a:t>
            </a:r>
            <a:r>
              <a:rPr lang="en-US" b="0" i="0" strike="noStrike" dirty="0">
                <a:effectLst/>
                <a:latin typeface="Arial" panose="020B0604020202020204" pitchFamily="34" charset="0"/>
              </a:rPr>
              <a:t>Ginger</a:t>
            </a:r>
            <a:r>
              <a:rPr lang="en-US" b="0" i="0" dirty="0">
                <a:effectLst/>
                <a:latin typeface="Arial" panose="020B0604020202020204" pitchFamily="34" charset="0"/>
              </a:rPr>
              <a:t>.</a:t>
            </a:r>
          </a:p>
          <a:p>
            <a:pPr algn="l"/>
            <a:endParaRPr lang="en-US" b="0" i="0" dirty="0">
              <a:effectLst/>
              <a:latin typeface="Arial" panose="020B0604020202020204" pitchFamily="34" charset="0"/>
            </a:endParaRPr>
          </a:p>
          <a:p>
            <a:r>
              <a:rPr lang="en-US" b="0" i="0" dirty="0">
                <a:effectLst/>
                <a:latin typeface="Arial" panose="020B0604020202020204" pitchFamily="34" charset="0"/>
              </a:rPr>
              <a:t>TAJ is the luxury hotels brand with 90 hotels in more than 70 locations. Its portfolio consists of luxury hotels, resorts, jungle safaris and palaces.</a:t>
            </a:r>
          </a:p>
          <a:p>
            <a:endParaRPr lang="en-US" b="0" i="0" dirty="0">
              <a:effectLst/>
              <a:latin typeface="Arial" panose="020B0604020202020204" pitchFamily="34" charset="0"/>
            </a:endParaRPr>
          </a:p>
          <a:p>
            <a:r>
              <a:rPr lang="en-US" b="0" i="0" dirty="0">
                <a:solidFill>
                  <a:srgbClr val="202122"/>
                </a:solidFill>
                <a:effectLst/>
                <a:latin typeface="Arial" panose="020B0604020202020204" pitchFamily="34" charset="0"/>
              </a:rPr>
              <a:t> is the upscale hotels brand of the company with 25 hotels in 20 locations. It has properties mostly in tier 2 and tier 3 cities of India like</a:t>
            </a:r>
            <a:r>
              <a:rPr lang="en-US" b="0" i="0" dirty="0">
                <a:effectLst/>
                <a:latin typeface="Arial" panose="020B0604020202020204" pitchFamily="34" charset="0"/>
              </a:rPr>
              <a:t> </a:t>
            </a:r>
            <a:r>
              <a:rPr lang="en-US" b="0" i="0" u="none" strike="noStrike" dirty="0">
                <a:effectLst/>
                <a:latin typeface="Arial" panose="020B0604020202020204" pitchFamily="34" charset="0"/>
              </a:rPr>
              <a:t>Coimbatore</a:t>
            </a:r>
            <a:r>
              <a:rPr lang="en-US" b="0" i="0" dirty="0">
                <a:effectLst/>
                <a:latin typeface="Arial" panose="020B0604020202020204" pitchFamily="34" charset="0"/>
              </a:rPr>
              <a:t>, </a:t>
            </a:r>
            <a:r>
              <a:rPr lang="en-US" b="0" i="0" u="none" strike="noStrike" dirty="0">
                <a:effectLst/>
                <a:latin typeface="Arial" panose="020B0604020202020204" pitchFamily="34" charset="0"/>
              </a:rPr>
              <a:t>Vadodara</a:t>
            </a:r>
            <a:r>
              <a:rPr lang="en-US" b="0" i="0" dirty="0">
                <a:effectLst/>
                <a:latin typeface="Arial" panose="020B0604020202020204" pitchFamily="34" charset="0"/>
              </a:rPr>
              <a:t> and </a:t>
            </a:r>
            <a:r>
              <a:rPr lang="en-US" b="0" i="0" u="none" strike="noStrike" dirty="0">
                <a:effectLst/>
                <a:latin typeface="Arial" panose="020B0604020202020204" pitchFamily="34" charset="0"/>
              </a:rPr>
              <a:t>Bhubaneswar</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to promote tourism over there.</a:t>
            </a:r>
            <a:endParaRPr lang="en-IN" dirty="0"/>
          </a:p>
        </p:txBody>
      </p:sp>
    </p:spTree>
    <p:extLst>
      <p:ext uri="{BB962C8B-B14F-4D97-AF65-F5344CB8AC3E}">
        <p14:creationId xmlns:p14="http://schemas.microsoft.com/office/powerpoint/2010/main" val="3174153493"/>
      </p:ext>
    </p:extLst>
  </p:cSld>
  <p:clrMapOvr>
    <a:masterClrMapping/>
  </p:clrMapOvr>
</p:sld>
</file>

<file path=ppt/theme/theme1.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TotalTime>
  <Words>1722</Words>
  <Application>Microsoft Office PowerPoint</Application>
  <PresentationFormat>Widescreen</PresentationFormat>
  <Paragraphs>281</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DIN Alternate</vt:lpstr>
      <vt:lpstr>Fira Sans Condensed Medium</vt:lpstr>
      <vt:lpstr>Fira Sans Extra Condensed</vt:lpstr>
      <vt:lpstr>Fira Sans Extra Condensed Medium</vt:lpstr>
      <vt:lpstr>Roboto</vt:lpstr>
      <vt:lpstr>Segoe UI Variable Small</vt:lpstr>
      <vt:lpstr>Snap ITC</vt:lpstr>
      <vt:lpstr>Söhne</vt:lpstr>
      <vt:lpstr>Contents Slide Master</vt:lpstr>
      <vt:lpstr>PowerPoint Presentation</vt:lpstr>
      <vt:lpstr>About the Industry / Sector </vt:lpstr>
      <vt:lpstr>PowerPoint Presentation</vt:lpstr>
      <vt:lpstr>What’s new in the Industry?</vt:lpstr>
      <vt:lpstr>PowerPoint Presentation</vt:lpstr>
      <vt:lpstr>BMC - Sector</vt:lpstr>
      <vt:lpstr>Porter’s Five Forces Model - Sector</vt:lpstr>
      <vt:lpstr>PESTEL Analysis - Sector</vt:lpstr>
      <vt:lpstr>Background of company </vt:lpstr>
      <vt:lpstr>What’s new at company name?</vt:lpstr>
      <vt:lpstr>Performance Matrices</vt:lpstr>
      <vt:lpstr>SWOT Analysis - Company Name</vt:lpstr>
      <vt:lpstr>Preparing for the Company</vt:lpstr>
      <vt:lpstr>Learnings</vt:lpstr>
      <vt:lpstr>Sources of data you captured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Abhishek Katruwar</cp:lastModifiedBy>
  <cp:revision>9</cp:revision>
  <dcterms:created xsi:type="dcterms:W3CDTF">2023-05-06T09:49:44Z</dcterms:created>
  <dcterms:modified xsi:type="dcterms:W3CDTF">2023-07-02T17:50:15Z</dcterms:modified>
</cp:coreProperties>
</file>