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911E0-55CB-4AF5-885D-A886AB384ABC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24EC98-85FC-48C5-B0EB-C0FF8DEC85FD}">
      <dgm:prSet phldrT="[Text]" custT="1"/>
      <dgm:spPr/>
      <dgm:t>
        <a:bodyPr/>
        <a:lstStyle/>
        <a:p>
          <a:r>
            <a:rPr lang="en-US" sz="1800"/>
            <a:t>Financial Statements</a:t>
          </a:r>
          <a:endParaRPr lang="en-US" sz="1800" dirty="0"/>
        </a:p>
      </dgm:t>
    </dgm:pt>
    <dgm:pt modelId="{D61F94AE-FC40-4353-82A6-D49D3A95720C}" type="parTrans" cxnId="{E2819390-56AD-4780-955F-2D045A6F3F83}">
      <dgm:prSet/>
      <dgm:spPr/>
      <dgm:t>
        <a:bodyPr/>
        <a:lstStyle/>
        <a:p>
          <a:endParaRPr lang="en-US"/>
        </a:p>
      </dgm:t>
    </dgm:pt>
    <dgm:pt modelId="{A9A658B0-3CB1-457F-A223-CC8B7611AE28}" type="sibTrans" cxnId="{E2819390-56AD-4780-955F-2D045A6F3F83}">
      <dgm:prSet/>
      <dgm:spPr/>
      <dgm:t>
        <a:bodyPr/>
        <a:lstStyle/>
        <a:p>
          <a:endParaRPr lang="en-US"/>
        </a:p>
      </dgm:t>
    </dgm:pt>
    <dgm:pt modelId="{991F3585-14FE-466E-AE97-A34F8FAFB2BC}">
      <dgm:prSet phldrT="[Text]" custT="1"/>
      <dgm:spPr/>
      <dgm:t>
        <a:bodyPr/>
        <a:lstStyle/>
        <a:p>
          <a:r>
            <a:rPr lang="en-US" sz="1800" b="0" i="0" dirty="0"/>
            <a:t>Market News and Sentiment</a:t>
          </a:r>
          <a:endParaRPr lang="en-US" sz="1800" dirty="0"/>
        </a:p>
      </dgm:t>
    </dgm:pt>
    <dgm:pt modelId="{B430D02A-B4D7-46C3-8160-2DE5DF0D672E}" type="parTrans" cxnId="{A5FA8075-E4CE-4DCD-B7A6-2933497C3E4E}">
      <dgm:prSet/>
      <dgm:spPr/>
      <dgm:t>
        <a:bodyPr/>
        <a:lstStyle/>
        <a:p>
          <a:endParaRPr lang="en-US"/>
        </a:p>
      </dgm:t>
    </dgm:pt>
    <dgm:pt modelId="{DE6F2689-01A1-4CAF-8AA3-1504C0CFC892}" type="sibTrans" cxnId="{A5FA8075-E4CE-4DCD-B7A6-2933497C3E4E}">
      <dgm:prSet/>
      <dgm:spPr/>
      <dgm:t>
        <a:bodyPr/>
        <a:lstStyle/>
        <a:p>
          <a:endParaRPr lang="en-US"/>
        </a:p>
      </dgm:t>
    </dgm:pt>
    <dgm:pt modelId="{0053E556-3F10-4A02-AD20-69C58FF34314}">
      <dgm:prSet phldrT="[Text]" custT="1"/>
      <dgm:spPr/>
      <dgm:t>
        <a:bodyPr/>
        <a:lstStyle/>
        <a:p>
          <a:r>
            <a:rPr lang="en-US" sz="1800" dirty="0"/>
            <a:t>News articles (Analysis of Financial Advisors)</a:t>
          </a:r>
        </a:p>
      </dgm:t>
    </dgm:pt>
    <dgm:pt modelId="{A555387E-3A00-4FEB-8604-3502FE39998A}" type="parTrans" cxnId="{9912EC29-5309-488D-999C-3E01051A96A3}">
      <dgm:prSet/>
      <dgm:spPr/>
      <dgm:t>
        <a:bodyPr/>
        <a:lstStyle/>
        <a:p>
          <a:endParaRPr lang="en-US"/>
        </a:p>
      </dgm:t>
    </dgm:pt>
    <dgm:pt modelId="{703916B9-282A-4551-952A-1580C90BC39C}" type="sibTrans" cxnId="{9912EC29-5309-488D-999C-3E01051A96A3}">
      <dgm:prSet/>
      <dgm:spPr/>
      <dgm:t>
        <a:bodyPr/>
        <a:lstStyle/>
        <a:p>
          <a:endParaRPr lang="en-US"/>
        </a:p>
      </dgm:t>
    </dgm:pt>
    <dgm:pt modelId="{411B06C8-E494-4A34-832C-0670A43E82B3}">
      <dgm:prSet phldrT="[Text]" custT="1"/>
      <dgm:spPr/>
      <dgm:t>
        <a:bodyPr/>
        <a:lstStyle/>
        <a:p>
          <a:r>
            <a:rPr lang="en-US" sz="1800" dirty="0"/>
            <a:t>Past Stock Price Trends</a:t>
          </a:r>
        </a:p>
      </dgm:t>
    </dgm:pt>
    <dgm:pt modelId="{E5098323-ED98-48A7-8A3F-49937DA2D5D4}" type="parTrans" cxnId="{E14230CF-56FD-493F-AC3D-2C09668BFC5A}">
      <dgm:prSet/>
      <dgm:spPr/>
      <dgm:t>
        <a:bodyPr/>
        <a:lstStyle/>
        <a:p>
          <a:endParaRPr lang="en-US"/>
        </a:p>
      </dgm:t>
    </dgm:pt>
    <dgm:pt modelId="{45DAA3D4-EE04-49B1-ADC9-F9F38C95E06B}" type="sibTrans" cxnId="{E14230CF-56FD-493F-AC3D-2C09668BFC5A}">
      <dgm:prSet/>
      <dgm:spPr/>
      <dgm:t>
        <a:bodyPr/>
        <a:lstStyle/>
        <a:p>
          <a:endParaRPr lang="en-US"/>
        </a:p>
      </dgm:t>
    </dgm:pt>
    <dgm:pt modelId="{FF3ED34E-B85B-4391-9BA3-5DBEC4BAE30C}">
      <dgm:prSet phldrT="[Text]" custT="1"/>
      <dgm:spPr/>
      <dgm:t>
        <a:bodyPr/>
        <a:lstStyle/>
        <a:p>
          <a:r>
            <a:rPr lang="en-US" sz="1800" dirty="0"/>
            <a:t>Model the past trend and seasonality patterns to predict long term and short-term price movements</a:t>
          </a:r>
        </a:p>
      </dgm:t>
    </dgm:pt>
    <dgm:pt modelId="{60D0238A-BA34-46B6-B346-ABC0CA1948E9}" type="parTrans" cxnId="{E9A608C5-E6FF-4EFE-AD79-F3F0E67F12E1}">
      <dgm:prSet/>
      <dgm:spPr/>
      <dgm:t>
        <a:bodyPr/>
        <a:lstStyle/>
        <a:p>
          <a:endParaRPr lang="en-US"/>
        </a:p>
      </dgm:t>
    </dgm:pt>
    <dgm:pt modelId="{4C5911FE-DCFC-4D93-B6BC-1F00D88903B3}" type="sibTrans" cxnId="{E9A608C5-E6FF-4EFE-AD79-F3F0E67F12E1}">
      <dgm:prSet/>
      <dgm:spPr/>
      <dgm:t>
        <a:bodyPr/>
        <a:lstStyle/>
        <a:p>
          <a:endParaRPr lang="en-US"/>
        </a:p>
      </dgm:t>
    </dgm:pt>
    <dgm:pt modelId="{8F214CBE-8C2C-43B8-9E0D-62634D2878AD}">
      <dgm:prSet phldrT="[Text]" custT="1"/>
      <dgm:spPr/>
      <dgm:t>
        <a:bodyPr/>
        <a:lstStyle/>
        <a:p>
          <a:r>
            <a:rPr lang="en-US" sz="1800" dirty="0"/>
            <a:t>YOY Revenue and Profit %Change</a:t>
          </a:r>
        </a:p>
      </dgm:t>
    </dgm:pt>
    <dgm:pt modelId="{B7EFCA2D-BAB6-4CCC-8A67-A88B939E68FC}" type="sibTrans" cxnId="{DECE1F1F-D4DB-41B2-8456-D1608B74BD16}">
      <dgm:prSet/>
      <dgm:spPr/>
      <dgm:t>
        <a:bodyPr/>
        <a:lstStyle/>
        <a:p>
          <a:endParaRPr lang="en-US"/>
        </a:p>
      </dgm:t>
    </dgm:pt>
    <dgm:pt modelId="{50D00327-ADBA-4378-A39F-6C14C8D07C1E}" type="parTrans" cxnId="{DECE1F1F-D4DB-41B2-8456-D1608B74BD16}">
      <dgm:prSet/>
      <dgm:spPr/>
      <dgm:t>
        <a:bodyPr/>
        <a:lstStyle/>
        <a:p>
          <a:endParaRPr lang="en-US"/>
        </a:p>
      </dgm:t>
    </dgm:pt>
    <dgm:pt modelId="{338A6A33-CC70-4BE4-80E7-2AC281357A22}">
      <dgm:prSet phldrT="[Text]" custT="1"/>
      <dgm:spPr/>
      <dgm:t>
        <a:bodyPr/>
        <a:lstStyle/>
        <a:p>
          <a:r>
            <a:rPr lang="en-US" sz="1800" dirty="0"/>
            <a:t>Opening and closing price of stocks in last 10 years</a:t>
          </a:r>
        </a:p>
      </dgm:t>
    </dgm:pt>
    <dgm:pt modelId="{546561C5-1D81-4A71-BB62-F505ABD6812B}" type="parTrans" cxnId="{6CD4D446-EB47-48FC-94B2-1FAB130CC330}">
      <dgm:prSet/>
      <dgm:spPr/>
    </dgm:pt>
    <dgm:pt modelId="{20EC64EF-56AD-4AF8-A653-34F16A4BC861}" type="sibTrans" cxnId="{6CD4D446-EB47-48FC-94B2-1FAB130CC330}">
      <dgm:prSet/>
      <dgm:spPr/>
    </dgm:pt>
    <dgm:pt modelId="{AED1AE57-6D9C-40D7-A254-40FC68BE2A54}">
      <dgm:prSet phldrT="[Text]" custT="1"/>
      <dgm:spPr/>
      <dgm:t>
        <a:bodyPr/>
        <a:lstStyle/>
        <a:p>
          <a:r>
            <a:rPr lang="en-US" sz="1800" dirty="0"/>
            <a:t>Forecasting Algorithm Predictions</a:t>
          </a:r>
        </a:p>
      </dgm:t>
    </dgm:pt>
    <dgm:pt modelId="{A5268BBD-AE37-408E-BBA4-2726AE3DF053}" type="parTrans" cxnId="{6B6C1835-D775-4E91-8831-40E579F87192}">
      <dgm:prSet/>
      <dgm:spPr/>
    </dgm:pt>
    <dgm:pt modelId="{13492C4D-BE4B-43EF-9650-DBA5473C6554}" type="sibTrans" cxnId="{6B6C1835-D775-4E91-8831-40E579F87192}">
      <dgm:prSet/>
      <dgm:spPr/>
    </dgm:pt>
    <dgm:pt modelId="{0FBAC9CD-3ADF-4455-A873-821FCA400E15}" type="pres">
      <dgm:prSet presAssocID="{C64911E0-55CB-4AF5-885D-A886AB384ABC}" presName="Name0" presStyleCnt="0">
        <dgm:presLayoutVars>
          <dgm:dir/>
          <dgm:animLvl val="lvl"/>
          <dgm:resizeHandles val="exact"/>
        </dgm:presLayoutVars>
      </dgm:prSet>
      <dgm:spPr/>
    </dgm:pt>
    <dgm:pt modelId="{C4625670-D466-48F1-AF8E-DBAB012F8A8F}" type="pres">
      <dgm:prSet presAssocID="{4224EC98-85FC-48C5-B0EB-C0FF8DEC85FD}" presName="linNode" presStyleCnt="0"/>
      <dgm:spPr/>
    </dgm:pt>
    <dgm:pt modelId="{0BDF5F6C-C0C8-4B4A-AEF3-C77BE9AA24B4}" type="pres">
      <dgm:prSet presAssocID="{4224EC98-85FC-48C5-B0EB-C0FF8DEC85FD}" presName="parTx" presStyleLbl="revTx" presStyleIdx="0" presStyleCnt="4">
        <dgm:presLayoutVars>
          <dgm:chMax val="1"/>
          <dgm:bulletEnabled val="1"/>
        </dgm:presLayoutVars>
      </dgm:prSet>
      <dgm:spPr/>
    </dgm:pt>
    <dgm:pt modelId="{7552EA84-04CB-466C-9674-F266A1026723}" type="pres">
      <dgm:prSet presAssocID="{4224EC98-85FC-48C5-B0EB-C0FF8DEC85FD}" presName="bracket" presStyleLbl="parChTrans1D1" presStyleIdx="0" presStyleCnt="4"/>
      <dgm:spPr/>
    </dgm:pt>
    <dgm:pt modelId="{DD9DA229-1A29-4584-AAE8-BDDC87A158E9}" type="pres">
      <dgm:prSet presAssocID="{4224EC98-85FC-48C5-B0EB-C0FF8DEC85FD}" presName="spH" presStyleCnt="0"/>
      <dgm:spPr/>
    </dgm:pt>
    <dgm:pt modelId="{23A74A23-F5A5-49ED-9D66-664BA8280492}" type="pres">
      <dgm:prSet presAssocID="{4224EC98-85FC-48C5-B0EB-C0FF8DEC85FD}" presName="desTx" presStyleLbl="node1" presStyleIdx="0" presStyleCnt="4">
        <dgm:presLayoutVars>
          <dgm:bulletEnabled val="1"/>
        </dgm:presLayoutVars>
      </dgm:prSet>
      <dgm:spPr/>
    </dgm:pt>
    <dgm:pt modelId="{F337C06C-ED1D-47BD-9C18-6C8B862E9679}" type="pres">
      <dgm:prSet presAssocID="{A9A658B0-3CB1-457F-A223-CC8B7611AE28}" presName="spV" presStyleCnt="0"/>
      <dgm:spPr/>
    </dgm:pt>
    <dgm:pt modelId="{109CA688-9D87-487B-BA25-42AA3D7D1594}" type="pres">
      <dgm:prSet presAssocID="{991F3585-14FE-466E-AE97-A34F8FAFB2BC}" presName="linNode" presStyleCnt="0"/>
      <dgm:spPr/>
    </dgm:pt>
    <dgm:pt modelId="{2D558A30-C4C2-4598-AFAB-E4194A861E86}" type="pres">
      <dgm:prSet presAssocID="{991F3585-14FE-466E-AE97-A34F8FAFB2BC}" presName="parTx" presStyleLbl="revTx" presStyleIdx="1" presStyleCnt="4">
        <dgm:presLayoutVars>
          <dgm:chMax val="1"/>
          <dgm:bulletEnabled val="1"/>
        </dgm:presLayoutVars>
      </dgm:prSet>
      <dgm:spPr/>
    </dgm:pt>
    <dgm:pt modelId="{997C1E71-4F2C-4B50-872F-166587431DAD}" type="pres">
      <dgm:prSet presAssocID="{991F3585-14FE-466E-AE97-A34F8FAFB2BC}" presName="bracket" presStyleLbl="parChTrans1D1" presStyleIdx="1" presStyleCnt="4"/>
      <dgm:spPr/>
    </dgm:pt>
    <dgm:pt modelId="{4AEED61C-69FB-4684-9D38-7BD4CD745FB1}" type="pres">
      <dgm:prSet presAssocID="{991F3585-14FE-466E-AE97-A34F8FAFB2BC}" presName="spH" presStyleCnt="0"/>
      <dgm:spPr/>
    </dgm:pt>
    <dgm:pt modelId="{23B9F3BE-8F31-407F-A375-6B32A558F3EA}" type="pres">
      <dgm:prSet presAssocID="{991F3585-14FE-466E-AE97-A34F8FAFB2BC}" presName="desTx" presStyleLbl="node1" presStyleIdx="1" presStyleCnt="4">
        <dgm:presLayoutVars>
          <dgm:bulletEnabled val="1"/>
        </dgm:presLayoutVars>
      </dgm:prSet>
      <dgm:spPr/>
    </dgm:pt>
    <dgm:pt modelId="{4AD497C4-9D84-4F69-BD33-E15CB816B6CE}" type="pres">
      <dgm:prSet presAssocID="{DE6F2689-01A1-4CAF-8AA3-1504C0CFC892}" presName="spV" presStyleCnt="0"/>
      <dgm:spPr/>
    </dgm:pt>
    <dgm:pt modelId="{D2E22008-BF3B-490A-9A0E-95FC1FCEB606}" type="pres">
      <dgm:prSet presAssocID="{411B06C8-E494-4A34-832C-0670A43E82B3}" presName="linNode" presStyleCnt="0"/>
      <dgm:spPr/>
    </dgm:pt>
    <dgm:pt modelId="{620DA23D-94F2-465C-9AF4-CCF2304532B3}" type="pres">
      <dgm:prSet presAssocID="{411B06C8-E494-4A34-832C-0670A43E82B3}" presName="parTx" presStyleLbl="revTx" presStyleIdx="2" presStyleCnt="4">
        <dgm:presLayoutVars>
          <dgm:chMax val="1"/>
          <dgm:bulletEnabled val="1"/>
        </dgm:presLayoutVars>
      </dgm:prSet>
      <dgm:spPr/>
    </dgm:pt>
    <dgm:pt modelId="{0AD05920-5866-467B-898A-85296317E3CE}" type="pres">
      <dgm:prSet presAssocID="{411B06C8-E494-4A34-832C-0670A43E82B3}" presName="bracket" presStyleLbl="parChTrans1D1" presStyleIdx="2" presStyleCnt="4"/>
      <dgm:spPr/>
    </dgm:pt>
    <dgm:pt modelId="{58F79AC2-F328-4FCE-9C56-EA7C8E9BEFC6}" type="pres">
      <dgm:prSet presAssocID="{411B06C8-E494-4A34-832C-0670A43E82B3}" presName="spH" presStyleCnt="0"/>
      <dgm:spPr/>
    </dgm:pt>
    <dgm:pt modelId="{18A4153A-B50D-4D0E-806C-E48328C2FFA3}" type="pres">
      <dgm:prSet presAssocID="{411B06C8-E494-4A34-832C-0670A43E82B3}" presName="desTx" presStyleLbl="node1" presStyleIdx="2" presStyleCnt="4">
        <dgm:presLayoutVars>
          <dgm:bulletEnabled val="1"/>
        </dgm:presLayoutVars>
      </dgm:prSet>
      <dgm:spPr/>
    </dgm:pt>
    <dgm:pt modelId="{6BAE281B-3697-4182-A88D-1CAD91EBAF51}" type="pres">
      <dgm:prSet presAssocID="{45DAA3D4-EE04-49B1-ADC9-F9F38C95E06B}" presName="spV" presStyleCnt="0"/>
      <dgm:spPr/>
    </dgm:pt>
    <dgm:pt modelId="{689750C0-1A83-437B-9BA2-CD7D0E294382}" type="pres">
      <dgm:prSet presAssocID="{AED1AE57-6D9C-40D7-A254-40FC68BE2A54}" presName="linNode" presStyleCnt="0"/>
      <dgm:spPr/>
    </dgm:pt>
    <dgm:pt modelId="{40B32C71-03DC-4799-A150-06B5852CAF6F}" type="pres">
      <dgm:prSet presAssocID="{AED1AE57-6D9C-40D7-A254-40FC68BE2A54}" presName="parTx" presStyleLbl="revTx" presStyleIdx="3" presStyleCnt="4">
        <dgm:presLayoutVars>
          <dgm:chMax val="1"/>
          <dgm:bulletEnabled val="1"/>
        </dgm:presLayoutVars>
      </dgm:prSet>
      <dgm:spPr/>
    </dgm:pt>
    <dgm:pt modelId="{7F84BF24-5F7D-47D5-9D54-FFB94111CFB0}" type="pres">
      <dgm:prSet presAssocID="{AED1AE57-6D9C-40D7-A254-40FC68BE2A54}" presName="bracket" presStyleLbl="parChTrans1D1" presStyleIdx="3" presStyleCnt="4"/>
      <dgm:spPr/>
    </dgm:pt>
    <dgm:pt modelId="{83CCEE76-CA28-4578-8F29-635827545E16}" type="pres">
      <dgm:prSet presAssocID="{AED1AE57-6D9C-40D7-A254-40FC68BE2A54}" presName="spH" presStyleCnt="0"/>
      <dgm:spPr/>
    </dgm:pt>
    <dgm:pt modelId="{DD0B9E1E-E711-4E20-AC5C-4A39BDBD83A3}" type="pres">
      <dgm:prSet presAssocID="{AED1AE57-6D9C-40D7-A254-40FC68BE2A54}" presName="desTx" presStyleLbl="node1" presStyleIdx="3" presStyleCnt="4">
        <dgm:presLayoutVars>
          <dgm:bulletEnabled val="1"/>
        </dgm:presLayoutVars>
      </dgm:prSet>
      <dgm:spPr/>
    </dgm:pt>
  </dgm:ptLst>
  <dgm:cxnLst>
    <dgm:cxn modelId="{EAEB740E-B434-4A68-9EE9-294FA4177197}" type="presOf" srcId="{4224EC98-85FC-48C5-B0EB-C0FF8DEC85FD}" destId="{0BDF5F6C-C0C8-4B4A-AEF3-C77BE9AA24B4}" srcOrd="0" destOrd="0" presId="urn:diagrams.loki3.com/BracketList"/>
    <dgm:cxn modelId="{DECE1F1F-D4DB-41B2-8456-D1608B74BD16}" srcId="{4224EC98-85FC-48C5-B0EB-C0FF8DEC85FD}" destId="{8F214CBE-8C2C-43B8-9E0D-62634D2878AD}" srcOrd="0" destOrd="0" parTransId="{50D00327-ADBA-4378-A39F-6C14C8D07C1E}" sibTransId="{B7EFCA2D-BAB6-4CCC-8A67-A88B939E68FC}"/>
    <dgm:cxn modelId="{9912EC29-5309-488D-999C-3E01051A96A3}" srcId="{991F3585-14FE-466E-AE97-A34F8FAFB2BC}" destId="{0053E556-3F10-4A02-AD20-69C58FF34314}" srcOrd="0" destOrd="0" parTransId="{A555387E-3A00-4FEB-8604-3502FE39998A}" sibTransId="{703916B9-282A-4551-952A-1580C90BC39C}"/>
    <dgm:cxn modelId="{6B6C1835-D775-4E91-8831-40E579F87192}" srcId="{C64911E0-55CB-4AF5-885D-A886AB384ABC}" destId="{AED1AE57-6D9C-40D7-A254-40FC68BE2A54}" srcOrd="3" destOrd="0" parTransId="{A5268BBD-AE37-408E-BBA4-2726AE3DF053}" sibTransId="{13492C4D-BE4B-43EF-9650-DBA5473C6554}"/>
    <dgm:cxn modelId="{6CD4D446-EB47-48FC-94B2-1FAB130CC330}" srcId="{411B06C8-E494-4A34-832C-0670A43E82B3}" destId="{338A6A33-CC70-4BE4-80E7-2AC281357A22}" srcOrd="0" destOrd="0" parTransId="{546561C5-1D81-4A71-BB62-F505ABD6812B}" sibTransId="{20EC64EF-56AD-4AF8-A653-34F16A4BC861}"/>
    <dgm:cxn modelId="{243ABA6B-95FD-4B09-9BEA-BD29334A2EBD}" type="presOf" srcId="{FF3ED34E-B85B-4391-9BA3-5DBEC4BAE30C}" destId="{DD0B9E1E-E711-4E20-AC5C-4A39BDBD83A3}" srcOrd="0" destOrd="0" presId="urn:diagrams.loki3.com/BracketList"/>
    <dgm:cxn modelId="{A2A22874-E4DB-4C1B-A09A-E76D9ADB5949}" type="presOf" srcId="{338A6A33-CC70-4BE4-80E7-2AC281357A22}" destId="{18A4153A-B50D-4D0E-806C-E48328C2FFA3}" srcOrd="0" destOrd="0" presId="urn:diagrams.loki3.com/BracketList"/>
    <dgm:cxn modelId="{A5FA8075-E4CE-4DCD-B7A6-2933497C3E4E}" srcId="{C64911E0-55CB-4AF5-885D-A886AB384ABC}" destId="{991F3585-14FE-466E-AE97-A34F8FAFB2BC}" srcOrd="1" destOrd="0" parTransId="{B430D02A-B4D7-46C3-8160-2DE5DF0D672E}" sibTransId="{DE6F2689-01A1-4CAF-8AA3-1504C0CFC892}"/>
    <dgm:cxn modelId="{E2819390-56AD-4780-955F-2D045A6F3F83}" srcId="{C64911E0-55CB-4AF5-885D-A886AB384ABC}" destId="{4224EC98-85FC-48C5-B0EB-C0FF8DEC85FD}" srcOrd="0" destOrd="0" parTransId="{D61F94AE-FC40-4353-82A6-D49D3A95720C}" sibTransId="{A9A658B0-3CB1-457F-A223-CC8B7611AE28}"/>
    <dgm:cxn modelId="{B5C366C1-85A3-4214-A9FC-C90FC8F443E5}" type="presOf" srcId="{991F3585-14FE-466E-AE97-A34F8FAFB2BC}" destId="{2D558A30-C4C2-4598-AFAB-E4194A861E86}" srcOrd="0" destOrd="0" presId="urn:diagrams.loki3.com/BracketList"/>
    <dgm:cxn modelId="{E9A608C5-E6FF-4EFE-AD79-F3F0E67F12E1}" srcId="{AED1AE57-6D9C-40D7-A254-40FC68BE2A54}" destId="{FF3ED34E-B85B-4391-9BA3-5DBEC4BAE30C}" srcOrd="0" destOrd="0" parTransId="{60D0238A-BA34-46B6-B346-ABC0CA1948E9}" sibTransId="{4C5911FE-DCFC-4D93-B6BC-1F00D88903B3}"/>
    <dgm:cxn modelId="{E14230CF-56FD-493F-AC3D-2C09668BFC5A}" srcId="{C64911E0-55CB-4AF5-885D-A886AB384ABC}" destId="{411B06C8-E494-4A34-832C-0670A43E82B3}" srcOrd="2" destOrd="0" parTransId="{E5098323-ED98-48A7-8A3F-49937DA2D5D4}" sibTransId="{45DAA3D4-EE04-49B1-ADC9-F9F38C95E06B}"/>
    <dgm:cxn modelId="{A1104ED3-49A0-4A6A-B3FB-74BA1B6ACDA8}" type="presOf" srcId="{0053E556-3F10-4A02-AD20-69C58FF34314}" destId="{23B9F3BE-8F31-407F-A375-6B32A558F3EA}" srcOrd="0" destOrd="0" presId="urn:diagrams.loki3.com/BracketList"/>
    <dgm:cxn modelId="{BAEB50D7-40C6-496F-8990-5236D3496443}" type="presOf" srcId="{411B06C8-E494-4A34-832C-0670A43E82B3}" destId="{620DA23D-94F2-465C-9AF4-CCF2304532B3}" srcOrd="0" destOrd="0" presId="urn:diagrams.loki3.com/BracketList"/>
    <dgm:cxn modelId="{B49B83E1-5E08-4D2D-AB8F-EB331E3CBAF8}" type="presOf" srcId="{8F214CBE-8C2C-43B8-9E0D-62634D2878AD}" destId="{23A74A23-F5A5-49ED-9D66-664BA8280492}" srcOrd="0" destOrd="0" presId="urn:diagrams.loki3.com/BracketList"/>
    <dgm:cxn modelId="{7CCEB3E5-5E0B-40F7-B54A-7140CD903B22}" type="presOf" srcId="{AED1AE57-6D9C-40D7-A254-40FC68BE2A54}" destId="{40B32C71-03DC-4799-A150-06B5852CAF6F}" srcOrd="0" destOrd="0" presId="urn:diagrams.loki3.com/BracketList"/>
    <dgm:cxn modelId="{5B804DEC-3E9C-405F-A5E6-4B0608978255}" type="presOf" srcId="{C64911E0-55CB-4AF5-885D-A886AB384ABC}" destId="{0FBAC9CD-3ADF-4455-A873-821FCA400E15}" srcOrd="0" destOrd="0" presId="urn:diagrams.loki3.com/BracketList"/>
    <dgm:cxn modelId="{2F8730D7-193B-47A7-B1D1-D6598DF91809}" type="presParOf" srcId="{0FBAC9CD-3ADF-4455-A873-821FCA400E15}" destId="{C4625670-D466-48F1-AF8E-DBAB012F8A8F}" srcOrd="0" destOrd="0" presId="urn:diagrams.loki3.com/BracketList"/>
    <dgm:cxn modelId="{56E29DAD-3D36-4C6D-8109-AA9AE69B968A}" type="presParOf" srcId="{C4625670-D466-48F1-AF8E-DBAB012F8A8F}" destId="{0BDF5F6C-C0C8-4B4A-AEF3-C77BE9AA24B4}" srcOrd="0" destOrd="0" presId="urn:diagrams.loki3.com/BracketList"/>
    <dgm:cxn modelId="{71CCC583-752A-455F-876F-732593B88DCA}" type="presParOf" srcId="{C4625670-D466-48F1-AF8E-DBAB012F8A8F}" destId="{7552EA84-04CB-466C-9674-F266A1026723}" srcOrd="1" destOrd="0" presId="urn:diagrams.loki3.com/BracketList"/>
    <dgm:cxn modelId="{6F9EDDE1-C684-4B80-8568-2183B8977A46}" type="presParOf" srcId="{C4625670-D466-48F1-AF8E-DBAB012F8A8F}" destId="{DD9DA229-1A29-4584-AAE8-BDDC87A158E9}" srcOrd="2" destOrd="0" presId="urn:diagrams.loki3.com/BracketList"/>
    <dgm:cxn modelId="{A96D0D63-B046-47AF-AB21-D6B093246BE0}" type="presParOf" srcId="{C4625670-D466-48F1-AF8E-DBAB012F8A8F}" destId="{23A74A23-F5A5-49ED-9D66-664BA8280492}" srcOrd="3" destOrd="0" presId="urn:diagrams.loki3.com/BracketList"/>
    <dgm:cxn modelId="{92BDEDA4-F414-4E12-89AD-A68BE683F980}" type="presParOf" srcId="{0FBAC9CD-3ADF-4455-A873-821FCA400E15}" destId="{F337C06C-ED1D-47BD-9C18-6C8B862E9679}" srcOrd="1" destOrd="0" presId="urn:diagrams.loki3.com/BracketList"/>
    <dgm:cxn modelId="{D38D31BE-8FA5-4067-BE3D-C4D1206F2A38}" type="presParOf" srcId="{0FBAC9CD-3ADF-4455-A873-821FCA400E15}" destId="{109CA688-9D87-487B-BA25-42AA3D7D1594}" srcOrd="2" destOrd="0" presId="urn:diagrams.loki3.com/BracketList"/>
    <dgm:cxn modelId="{8FA80E0A-82BA-499B-91F4-8CA4C2EBDA81}" type="presParOf" srcId="{109CA688-9D87-487B-BA25-42AA3D7D1594}" destId="{2D558A30-C4C2-4598-AFAB-E4194A861E86}" srcOrd="0" destOrd="0" presId="urn:diagrams.loki3.com/BracketList"/>
    <dgm:cxn modelId="{FFE7362C-1F5B-4DB1-A448-2F6B19E01CF7}" type="presParOf" srcId="{109CA688-9D87-487B-BA25-42AA3D7D1594}" destId="{997C1E71-4F2C-4B50-872F-166587431DAD}" srcOrd="1" destOrd="0" presId="urn:diagrams.loki3.com/BracketList"/>
    <dgm:cxn modelId="{E78B7130-76B7-47CB-827E-A55EB1058954}" type="presParOf" srcId="{109CA688-9D87-487B-BA25-42AA3D7D1594}" destId="{4AEED61C-69FB-4684-9D38-7BD4CD745FB1}" srcOrd="2" destOrd="0" presId="urn:diagrams.loki3.com/BracketList"/>
    <dgm:cxn modelId="{1BF5A2A9-6061-423F-81D6-00EEC2EE30E0}" type="presParOf" srcId="{109CA688-9D87-487B-BA25-42AA3D7D1594}" destId="{23B9F3BE-8F31-407F-A375-6B32A558F3EA}" srcOrd="3" destOrd="0" presId="urn:diagrams.loki3.com/BracketList"/>
    <dgm:cxn modelId="{AE449818-E706-4A18-9852-428277AC1177}" type="presParOf" srcId="{0FBAC9CD-3ADF-4455-A873-821FCA400E15}" destId="{4AD497C4-9D84-4F69-BD33-E15CB816B6CE}" srcOrd="3" destOrd="0" presId="urn:diagrams.loki3.com/BracketList"/>
    <dgm:cxn modelId="{7983D417-FBFB-49B8-95E8-E00E59D9A906}" type="presParOf" srcId="{0FBAC9CD-3ADF-4455-A873-821FCA400E15}" destId="{D2E22008-BF3B-490A-9A0E-95FC1FCEB606}" srcOrd="4" destOrd="0" presId="urn:diagrams.loki3.com/BracketList"/>
    <dgm:cxn modelId="{0702BE04-1A65-4BB5-8C45-FF755747D889}" type="presParOf" srcId="{D2E22008-BF3B-490A-9A0E-95FC1FCEB606}" destId="{620DA23D-94F2-465C-9AF4-CCF2304532B3}" srcOrd="0" destOrd="0" presId="urn:diagrams.loki3.com/BracketList"/>
    <dgm:cxn modelId="{105DDDDC-E879-4D25-A91E-21B950D32214}" type="presParOf" srcId="{D2E22008-BF3B-490A-9A0E-95FC1FCEB606}" destId="{0AD05920-5866-467B-898A-85296317E3CE}" srcOrd="1" destOrd="0" presId="urn:diagrams.loki3.com/BracketList"/>
    <dgm:cxn modelId="{6C73FC58-883C-4C86-87A4-A2A85427239D}" type="presParOf" srcId="{D2E22008-BF3B-490A-9A0E-95FC1FCEB606}" destId="{58F79AC2-F328-4FCE-9C56-EA7C8E9BEFC6}" srcOrd="2" destOrd="0" presId="urn:diagrams.loki3.com/BracketList"/>
    <dgm:cxn modelId="{628EC114-5C9B-4705-BDAA-AD8D776FF02C}" type="presParOf" srcId="{D2E22008-BF3B-490A-9A0E-95FC1FCEB606}" destId="{18A4153A-B50D-4D0E-806C-E48328C2FFA3}" srcOrd="3" destOrd="0" presId="urn:diagrams.loki3.com/BracketList"/>
    <dgm:cxn modelId="{E7C786E5-4282-4E0C-8683-878CC1D96858}" type="presParOf" srcId="{0FBAC9CD-3ADF-4455-A873-821FCA400E15}" destId="{6BAE281B-3697-4182-A88D-1CAD91EBAF51}" srcOrd="5" destOrd="0" presId="urn:diagrams.loki3.com/BracketList"/>
    <dgm:cxn modelId="{367BF066-7CF8-40CC-B1C6-010CE6B2E799}" type="presParOf" srcId="{0FBAC9CD-3ADF-4455-A873-821FCA400E15}" destId="{689750C0-1A83-437B-9BA2-CD7D0E294382}" srcOrd="6" destOrd="0" presId="urn:diagrams.loki3.com/BracketList"/>
    <dgm:cxn modelId="{B3AF3D94-D010-4DDA-B36B-9A8174E94B7C}" type="presParOf" srcId="{689750C0-1A83-437B-9BA2-CD7D0E294382}" destId="{40B32C71-03DC-4799-A150-06B5852CAF6F}" srcOrd="0" destOrd="0" presId="urn:diagrams.loki3.com/BracketList"/>
    <dgm:cxn modelId="{E12BF621-8889-47D9-8324-DB7170D395B4}" type="presParOf" srcId="{689750C0-1A83-437B-9BA2-CD7D0E294382}" destId="{7F84BF24-5F7D-47D5-9D54-FFB94111CFB0}" srcOrd="1" destOrd="0" presId="urn:diagrams.loki3.com/BracketList"/>
    <dgm:cxn modelId="{A773A506-911D-47F9-A4AB-493620AED06E}" type="presParOf" srcId="{689750C0-1A83-437B-9BA2-CD7D0E294382}" destId="{83CCEE76-CA28-4578-8F29-635827545E16}" srcOrd="2" destOrd="0" presId="urn:diagrams.loki3.com/BracketList"/>
    <dgm:cxn modelId="{F948671D-697B-4931-A96B-00F877785132}" type="presParOf" srcId="{689750C0-1A83-437B-9BA2-CD7D0E294382}" destId="{DD0B9E1E-E711-4E20-AC5C-4A39BDBD83A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F5F6C-C0C8-4B4A-AEF3-C77BE9AA24B4}">
      <dsp:nvSpPr>
        <dsp:cNvPr id="0" name=""/>
        <dsp:cNvSpPr/>
      </dsp:nvSpPr>
      <dsp:spPr>
        <a:xfrm>
          <a:off x="0" y="22619"/>
          <a:ext cx="2565699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Financial Statements</a:t>
          </a:r>
          <a:endParaRPr lang="en-US" sz="1800" kern="1200" dirty="0"/>
        </a:p>
      </dsp:txBody>
      <dsp:txXfrm>
        <a:off x="0" y="22619"/>
        <a:ext cx="2565699" cy="811800"/>
      </dsp:txXfrm>
    </dsp:sp>
    <dsp:sp modelId="{7552EA84-04CB-466C-9674-F266A1026723}">
      <dsp:nvSpPr>
        <dsp:cNvPr id="0" name=""/>
        <dsp:cNvSpPr/>
      </dsp:nvSpPr>
      <dsp:spPr>
        <a:xfrm>
          <a:off x="2565699" y="22619"/>
          <a:ext cx="513139" cy="811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74A23-F5A5-49ED-9D66-664BA8280492}">
      <dsp:nvSpPr>
        <dsp:cNvPr id="0" name=""/>
        <dsp:cNvSpPr/>
      </dsp:nvSpPr>
      <dsp:spPr>
        <a:xfrm>
          <a:off x="3284095" y="22619"/>
          <a:ext cx="6978703" cy="811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YOY Revenue and Profit %Change</a:t>
          </a:r>
        </a:p>
      </dsp:txBody>
      <dsp:txXfrm>
        <a:off x="3284095" y="22619"/>
        <a:ext cx="6978703" cy="811800"/>
      </dsp:txXfrm>
    </dsp:sp>
    <dsp:sp modelId="{2D558A30-C4C2-4598-AFAB-E4194A861E86}">
      <dsp:nvSpPr>
        <dsp:cNvPr id="0" name=""/>
        <dsp:cNvSpPr/>
      </dsp:nvSpPr>
      <dsp:spPr>
        <a:xfrm>
          <a:off x="0" y="982019"/>
          <a:ext cx="2565699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Market News and Sentiment</a:t>
          </a:r>
          <a:endParaRPr lang="en-US" sz="1800" kern="1200" dirty="0"/>
        </a:p>
      </dsp:txBody>
      <dsp:txXfrm>
        <a:off x="0" y="982019"/>
        <a:ext cx="2565699" cy="811800"/>
      </dsp:txXfrm>
    </dsp:sp>
    <dsp:sp modelId="{997C1E71-4F2C-4B50-872F-166587431DAD}">
      <dsp:nvSpPr>
        <dsp:cNvPr id="0" name=""/>
        <dsp:cNvSpPr/>
      </dsp:nvSpPr>
      <dsp:spPr>
        <a:xfrm>
          <a:off x="2565699" y="982019"/>
          <a:ext cx="513139" cy="811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9F3BE-8F31-407F-A375-6B32A558F3EA}">
      <dsp:nvSpPr>
        <dsp:cNvPr id="0" name=""/>
        <dsp:cNvSpPr/>
      </dsp:nvSpPr>
      <dsp:spPr>
        <a:xfrm>
          <a:off x="3284095" y="982019"/>
          <a:ext cx="6978703" cy="811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News articles (Analysis of Financial Advisors)</a:t>
          </a:r>
        </a:p>
      </dsp:txBody>
      <dsp:txXfrm>
        <a:off x="3284095" y="982019"/>
        <a:ext cx="6978703" cy="811800"/>
      </dsp:txXfrm>
    </dsp:sp>
    <dsp:sp modelId="{620DA23D-94F2-465C-9AF4-CCF2304532B3}">
      <dsp:nvSpPr>
        <dsp:cNvPr id="0" name=""/>
        <dsp:cNvSpPr/>
      </dsp:nvSpPr>
      <dsp:spPr>
        <a:xfrm>
          <a:off x="0" y="1941419"/>
          <a:ext cx="2565699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Past Stock Price Trends</a:t>
          </a:r>
        </a:p>
      </dsp:txBody>
      <dsp:txXfrm>
        <a:off x="0" y="1941419"/>
        <a:ext cx="2565699" cy="811800"/>
      </dsp:txXfrm>
    </dsp:sp>
    <dsp:sp modelId="{0AD05920-5866-467B-898A-85296317E3CE}">
      <dsp:nvSpPr>
        <dsp:cNvPr id="0" name=""/>
        <dsp:cNvSpPr/>
      </dsp:nvSpPr>
      <dsp:spPr>
        <a:xfrm>
          <a:off x="2565699" y="1941419"/>
          <a:ext cx="513139" cy="811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4153A-B50D-4D0E-806C-E48328C2FFA3}">
      <dsp:nvSpPr>
        <dsp:cNvPr id="0" name=""/>
        <dsp:cNvSpPr/>
      </dsp:nvSpPr>
      <dsp:spPr>
        <a:xfrm>
          <a:off x="3284095" y="1941419"/>
          <a:ext cx="6978703" cy="811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Opening and closing price of stocks in last 10 years</a:t>
          </a:r>
        </a:p>
      </dsp:txBody>
      <dsp:txXfrm>
        <a:off x="3284095" y="1941419"/>
        <a:ext cx="6978703" cy="811800"/>
      </dsp:txXfrm>
    </dsp:sp>
    <dsp:sp modelId="{40B32C71-03DC-4799-A150-06B5852CAF6F}">
      <dsp:nvSpPr>
        <dsp:cNvPr id="0" name=""/>
        <dsp:cNvSpPr/>
      </dsp:nvSpPr>
      <dsp:spPr>
        <a:xfrm>
          <a:off x="0" y="2900819"/>
          <a:ext cx="2565699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Forecasting Algorithm Predictions</a:t>
          </a:r>
        </a:p>
      </dsp:txBody>
      <dsp:txXfrm>
        <a:off x="0" y="2900819"/>
        <a:ext cx="2565699" cy="811800"/>
      </dsp:txXfrm>
    </dsp:sp>
    <dsp:sp modelId="{7F84BF24-5F7D-47D5-9D54-FFB94111CFB0}">
      <dsp:nvSpPr>
        <dsp:cNvPr id="0" name=""/>
        <dsp:cNvSpPr/>
      </dsp:nvSpPr>
      <dsp:spPr>
        <a:xfrm>
          <a:off x="2565699" y="2900819"/>
          <a:ext cx="513139" cy="811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B9E1E-E711-4E20-AC5C-4A39BDBD83A3}">
      <dsp:nvSpPr>
        <dsp:cNvPr id="0" name=""/>
        <dsp:cNvSpPr/>
      </dsp:nvSpPr>
      <dsp:spPr>
        <a:xfrm>
          <a:off x="3284095" y="2900819"/>
          <a:ext cx="6978703" cy="811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Model the past trend and seasonality patterns to predict long term and short-term price movements</a:t>
          </a:r>
        </a:p>
      </dsp:txBody>
      <dsp:txXfrm>
        <a:off x="3284095" y="2900819"/>
        <a:ext cx="6978703" cy="81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5842-5E60-041F-9ACC-734660BD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95360-E6D9-3C30-384D-D9E8C863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4D45-5596-3631-EE25-B8BA146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3157-9D2D-C557-672A-B04165B1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43A5-3CBD-DCCF-14DE-2CCC7A94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8D36-6DA2-473A-39F7-68210CB5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C32B-8481-BB29-7942-789C660C7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67C6-44C7-B6F1-961D-756D9CD4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0B28-87E7-CD3D-6461-A416AE9B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93EA-67BB-1D11-17AF-33C356ED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6BCBA-CF80-AA64-3D7F-19FDAC462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B5B31-250C-AA2D-34DC-D9ECC984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2957-4492-C0A7-4069-B0B9A2FD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817B-1A41-06B9-FA70-C04BA992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253F-2D74-0A28-1514-F61F4BE2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0988-7EE7-0EBC-338B-487E96E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376C-3D6C-3DF6-F76A-82496072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868B-85B5-5E6F-B963-1C44A9DE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09-872D-7E5F-B80D-92A56C38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45C5-2B8C-E310-90C0-0A1DC579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222-5EB2-534F-DF5A-F919A7BD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F352-E600-09C6-F156-D15E46FE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78F4-978A-4F33-ECF4-6C4F712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B7B1-1D7C-AC76-E9C5-56D11B24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5EB0-896F-3A8F-BF6A-4BC53820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9DD7-9ECC-A3F7-A3C0-B7EE6B44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089A-03F9-F432-270B-892B2E10E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462DA-D206-BF15-88A8-AE1749A7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344E-07C1-4180-E02F-19682D13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99F77-602E-50E9-C484-8E732CA3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9299F-184D-E2CE-AA0A-76348AE3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9735-F76C-CF0B-5CAF-420A1503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DE23F-91AA-456C-6917-4DAD55DF7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C0B8-09EB-D1C0-4955-5712628A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236D6-27DF-D94E-0D6C-481BFB9F0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3DE15-8481-BE54-CB5C-3969E28E7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81230-3179-CD16-73E8-73E12BE5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8C066-5F7C-CB4A-7AE0-11ADB102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9141A-5F85-3454-96F7-0F59CF81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FEE1-5067-369A-770E-75D973F6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536C-DE29-BAF4-46E8-A42C68E9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02645-1252-8268-152C-AAD63F3B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069B6-E79A-4776-CED4-6F55BDC7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AE81C-6889-39AF-735A-3786679E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5102F-AE7E-8A22-7D48-748EA94D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328CE-5133-8CEE-9990-CB067A9C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8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0B3F-74B5-1885-A5F2-E3B79F4A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EFF3-2953-9444-5ED8-E85A0DEB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357C1-13FC-35CC-FB3F-097280AE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4544-715E-7C6E-F1BC-0D076F99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70A1-DD98-C7AD-AC5C-01E00FB7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B62D6-9D8E-6A82-4F43-3C563698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8163-6F68-CDD8-0A74-A266C069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7945C-B4C3-329E-D6D1-C2B113315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28773-7115-43DF-76B7-A381456DF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B751-22B3-44DC-B2A7-684C45A7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47ED9-CDDA-43C5-6BD0-E22D120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B72BF-1F13-C3F5-7B23-DECC63FE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1284A-AD11-5B1D-C345-56E6F092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FEBF-B22E-B135-321D-01F0BB51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98C6-C3DB-863F-ADBA-588C9EC8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C0370-71CC-4CD0-9013-A2393B00E6A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D3A8-6E78-C529-B8B3-069E2A59D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783EB-9521-17FE-4AC0-84FB75500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7E513-FCAA-4A56-B836-CF47CF0D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847477FE-5BD6-5930-6274-F24F01D26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88" b="13253"/>
          <a:stretch/>
        </p:blipFill>
        <p:spPr>
          <a:xfrm>
            <a:off x="-1504" y="-220100"/>
            <a:ext cx="12191980" cy="707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FFA48-8F46-AF33-F2A4-F83302CF5903}"/>
              </a:ext>
            </a:extLst>
          </p:cNvPr>
          <p:cNvSpPr txBox="1"/>
          <p:nvPr/>
        </p:nvSpPr>
        <p:spPr>
          <a:xfrm>
            <a:off x="10051954" y="2219568"/>
            <a:ext cx="1970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STOCK PRICE PREDICTION USING LSTM NEURAL NETWORKS AND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FBProphet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-AKSHAY KHANNA</a:t>
            </a:r>
          </a:p>
        </p:txBody>
      </p:sp>
    </p:spTree>
    <p:extLst>
      <p:ext uri="{BB962C8B-B14F-4D97-AF65-F5344CB8AC3E}">
        <p14:creationId xmlns:p14="http://schemas.microsoft.com/office/powerpoint/2010/main" val="21294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FB4BE-12AA-C8AA-833B-EDEA172C9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4E7F1B8-25D6-AABA-2362-50BF9AC0F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DB562E-C344-122C-DA6D-755E6381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2EBA8F-0D87-E37B-D77D-B08641459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F71564-198D-FEAA-11CE-CF26C60E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FB9B7-0B73-EE5C-B05D-275DE77E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+mn-lt"/>
              </a:rPr>
              <a:t>WHAT FACTORS IMPACT A COMPANY’S SHARE PRICE ?</a:t>
            </a:r>
          </a:p>
        </p:txBody>
      </p:sp>
      <p:sp>
        <p:nvSpPr>
          <p:cNvPr id="8" name="Rectangle 7" descr="Upward trend">
            <a:extLst>
              <a:ext uri="{FF2B5EF4-FFF2-40B4-BE49-F238E27FC236}">
                <a16:creationId xmlns:a16="http://schemas.microsoft.com/office/drawing/2014/main" id="{E31D8A7D-1D6A-61F9-6543-7FA2562CACF6}"/>
              </a:ext>
            </a:extLst>
          </p:cNvPr>
          <p:cNvSpPr/>
          <p:nvPr/>
        </p:nvSpPr>
        <p:spPr>
          <a:xfrm>
            <a:off x="1147523" y="1816350"/>
            <a:ext cx="802880" cy="8028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7CF7F1-04B1-41F6-4039-83A76E78ED13}"/>
              </a:ext>
            </a:extLst>
          </p:cNvPr>
          <p:cNvGrpSpPr/>
          <p:nvPr/>
        </p:nvGrpSpPr>
        <p:grpSpPr>
          <a:xfrm>
            <a:off x="656873" y="2677567"/>
            <a:ext cx="1784179" cy="922968"/>
            <a:chOff x="1427207" y="1221896"/>
            <a:chExt cx="1784179" cy="9229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BF4233-1F96-13BE-D859-5FFBAE9FC941}"/>
                </a:ext>
              </a:extLst>
            </p:cNvPr>
            <p:cNvSpPr/>
            <p:nvPr/>
          </p:nvSpPr>
          <p:spPr>
            <a:xfrm>
              <a:off x="1427207" y="1431193"/>
              <a:ext cx="1784179" cy="71367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E2E92C-D13C-3142-BA50-C800349289FE}"/>
                </a:ext>
              </a:extLst>
            </p:cNvPr>
            <p:cNvSpPr txBox="1"/>
            <p:nvPr/>
          </p:nvSpPr>
          <p:spPr>
            <a:xfrm>
              <a:off x="1427207" y="1221896"/>
              <a:ext cx="1784179" cy="71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Investor Confidence</a:t>
              </a:r>
            </a:p>
          </p:txBody>
        </p:sp>
      </p:grpSp>
      <p:sp>
        <p:nvSpPr>
          <p:cNvPr id="12" name="Rectangle 11" descr="Money">
            <a:extLst>
              <a:ext uri="{FF2B5EF4-FFF2-40B4-BE49-F238E27FC236}">
                <a16:creationId xmlns:a16="http://schemas.microsoft.com/office/drawing/2014/main" id="{FD05B539-6D6F-7FBC-6F62-50BDFCD80810}"/>
              </a:ext>
            </a:extLst>
          </p:cNvPr>
          <p:cNvSpPr/>
          <p:nvPr/>
        </p:nvSpPr>
        <p:spPr>
          <a:xfrm>
            <a:off x="1110764" y="4584843"/>
            <a:ext cx="802880" cy="80288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556B2F-6C2E-4B91-FCB1-4128CB3F4DDC}"/>
              </a:ext>
            </a:extLst>
          </p:cNvPr>
          <p:cNvGrpSpPr/>
          <p:nvPr/>
        </p:nvGrpSpPr>
        <p:grpSpPr>
          <a:xfrm>
            <a:off x="620115" y="5601785"/>
            <a:ext cx="1784179" cy="713671"/>
            <a:chOff x="2475413" y="1431193"/>
            <a:chExt cx="1784179" cy="7136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400D31-9475-60BE-4724-DED4760EB814}"/>
                </a:ext>
              </a:extLst>
            </p:cNvPr>
            <p:cNvSpPr/>
            <p:nvPr/>
          </p:nvSpPr>
          <p:spPr>
            <a:xfrm>
              <a:off x="2475413" y="1431193"/>
              <a:ext cx="1784179" cy="71367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4F85A4-B473-018F-7E84-E0A417B3BE2C}"/>
                </a:ext>
              </a:extLst>
            </p:cNvPr>
            <p:cNvSpPr txBox="1"/>
            <p:nvPr/>
          </p:nvSpPr>
          <p:spPr>
            <a:xfrm>
              <a:off x="2475413" y="1431193"/>
              <a:ext cx="1784179" cy="71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Company’s Financials</a:t>
              </a:r>
            </a:p>
          </p:txBody>
        </p:sp>
      </p:grpSp>
      <p:sp>
        <p:nvSpPr>
          <p:cNvPr id="16" name="Rectangle 15" descr="Factory">
            <a:extLst>
              <a:ext uri="{FF2B5EF4-FFF2-40B4-BE49-F238E27FC236}">
                <a16:creationId xmlns:a16="http://schemas.microsoft.com/office/drawing/2014/main" id="{F23C5060-F9E3-979A-8F52-893566AB0B4E}"/>
              </a:ext>
            </a:extLst>
          </p:cNvPr>
          <p:cNvSpPr/>
          <p:nvPr/>
        </p:nvSpPr>
        <p:spPr>
          <a:xfrm>
            <a:off x="6254042" y="1708136"/>
            <a:ext cx="906103" cy="80288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B4CEF6-807B-052C-873B-4A9A4516C9D2}"/>
              </a:ext>
            </a:extLst>
          </p:cNvPr>
          <p:cNvGrpSpPr/>
          <p:nvPr/>
        </p:nvGrpSpPr>
        <p:grpSpPr>
          <a:xfrm>
            <a:off x="5812677" y="2595480"/>
            <a:ext cx="1784180" cy="713671"/>
            <a:chOff x="2307445" y="1166976"/>
            <a:chExt cx="3215158" cy="12776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72EA5-BA47-4A15-16BF-5A47DF901BCF}"/>
                </a:ext>
              </a:extLst>
            </p:cNvPr>
            <p:cNvSpPr/>
            <p:nvPr/>
          </p:nvSpPr>
          <p:spPr>
            <a:xfrm>
              <a:off x="2307445" y="1724648"/>
              <a:ext cx="290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A092D5-9080-65E5-8604-BB8C179CDFA1}"/>
                </a:ext>
              </a:extLst>
            </p:cNvPr>
            <p:cNvSpPr txBox="1"/>
            <p:nvPr/>
          </p:nvSpPr>
          <p:spPr>
            <a:xfrm>
              <a:off x="2620103" y="1166976"/>
              <a:ext cx="29025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Industry Dynamics</a:t>
              </a:r>
            </a:p>
          </p:txBody>
        </p:sp>
      </p:grpSp>
      <p:sp>
        <p:nvSpPr>
          <p:cNvPr id="20" name="Rectangle 19" descr="Coins">
            <a:extLst>
              <a:ext uri="{FF2B5EF4-FFF2-40B4-BE49-F238E27FC236}">
                <a16:creationId xmlns:a16="http://schemas.microsoft.com/office/drawing/2014/main" id="{9FC8E80A-A453-EBD5-CAF6-B5045DE6E226}"/>
              </a:ext>
            </a:extLst>
          </p:cNvPr>
          <p:cNvSpPr/>
          <p:nvPr/>
        </p:nvSpPr>
        <p:spPr>
          <a:xfrm>
            <a:off x="6414144" y="4367173"/>
            <a:ext cx="978092" cy="90467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FD2A2B-9E41-68BA-FD01-ADCC726548B6}"/>
              </a:ext>
            </a:extLst>
          </p:cNvPr>
          <p:cNvGrpSpPr/>
          <p:nvPr/>
        </p:nvGrpSpPr>
        <p:grpSpPr>
          <a:xfrm>
            <a:off x="6126516" y="5302128"/>
            <a:ext cx="1707268" cy="720000"/>
            <a:chOff x="4012664" y="1724648"/>
            <a:chExt cx="2902500" cy="72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61256A-360B-DB70-D1F7-A3443EF60CA6}"/>
                </a:ext>
              </a:extLst>
            </p:cNvPr>
            <p:cNvSpPr/>
            <p:nvPr/>
          </p:nvSpPr>
          <p:spPr>
            <a:xfrm>
              <a:off x="4012664" y="1724648"/>
              <a:ext cx="290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023267-CDA4-0423-6B2F-690ED7C2F6BC}"/>
                </a:ext>
              </a:extLst>
            </p:cNvPr>
            <p:cNvSpPr txBox="1"/>
            <p:nvPr/>
          </p:nvSpPr>
          <p:spPr>
            <a:xfrm>
              <a:off x="4012664" y="1809112"/>
              <a:ext cx="2630296" cy="6355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Macro Economic Facto</a:t>
              </a:r>
              <a:r>
                <a:rPr lang="en-US" sz="1900" dirty="0"/>
                <a:t>r</a:t>
              </a:r>
              <a:r>
                <a:rPr lang="en-US" sz="1900" kern="1200" dirty="0"/>
                <a:t>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E451738-5711-F976-E096-CC6791D8B110}"/>
              </a:ext>
            </a:extLst>
          </p:cNvPr>
          <p:cNvSpPr txBox="1"/>
          <p:nvPr/>
        </p:nvSpPr>
        <p:spPr>
          <a:xfrm>
            <a:off x="2404294" y="1911425"/>
            <a:ext cx="204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News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Volumes traded in the past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B68EE-1C30-BAD6-8108-800D657CDD77}"/>
              </a:ext>
            </a:extLst>
          </p:cNvPr>
          <p:cNvSpPr txBox="1"/>
          <p:nvPr/>
        </p:nvSpPr>
        <p:spPr>
          <a:xfrm>
            <a:off x="2404294" y="4721112"/>
            <a:ext cx="2044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Flow 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D9FB4-9A9B-95AE-DCE3-D3AFC33D970F}"/>
              </a:ext>
            </a:extLst>
          </p:cNvPr>
          <p:cNvSpPr txBox="1"/>
          <p:nvPr/>
        </p:nvSpPr>
        <p:spPr>
          <a:xfrm>
            <a:off x="7769982" y="1734653"/>
            <a:ext cx="2743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Seasonality impacting supply and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Substitutes of the product or service impacting the industry revenue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5381A-A991-B6A7-A4ED-5E1504122CB7}"/>
              </a:ext>
            </a:extLst>
          </p:cNvPr>
          <p:cNvSpPr txBox="1"/>
          <p:nvPr/>
        </p:nvSpPr>
        <p:spPr>
          <a:xfrm>
            <a:off x="7833784" y="4678455"/>
            <a:ext cx="204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Policies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Events</a:t>
            </a:r>
          </a:p>
        </p:txBody>
      </p:sp>
    </p:spTree>
    <p:extLst>
      <p:ext uri="{BB962C8B-B14F-4D97-AF65-F5344CB8AC3E}">
        <p14:creationId xmlns:p14="http://schemas.microsoft.com/office/powerpoint/2010/main" val="61448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1EE86-46AD-58CC-D540-9E4426C2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5611677-B201-1DFC-C3F6-D40D3773F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D76942-C10B-1FB8-8C46-F93D1D0BD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D38572-A912-64E1-7EAF-FAB4E01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B8577B-0F7D-C794-C45A-2D4EAA148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B87ED-2731-9DBA-AC87-0B52CCC9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+mn-lt"/>
              </a:rPr>
              <a:t>WHAT FACTORS CAN WE COVER IN OUR WEB APPLICATION 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E2DB7A3-88EF-77D1-5601-78CE4E4F2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63046"/>
              </p:ext>
            </p:extLst>
          </p:nvPr>
        </p:nvGraphicFramePr>
        <p:xfrm>
          <a:off x="337576" y="2225615"/>
          <a:ext cx="10262799" cy="3735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47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76347-5D77-6A7D-16E4-D4A9913E8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EFD6148-2C56-DBFC-8EE5-232EFAE52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A9E3-1A57-A14A-98E0-A7580F60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B71D20-D39C-7422-9E43-8769470B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17BB21-41D8-309F-92CE-CD873703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3364E-346F-3389-79A2-2E4C8161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+mn-lt"/>
              </a:rPr>
              <a:t>STOCK PRICE PREDICTION APPLICATION</a:t>
            </a:r>
          </a:p>
        </p:txBody>
      </p:sp>
      <p:pic>
        <p:nvPicPr>
          <p:cNvPr id="7170" name="Picture 2" descr="Yahoo! Finance - Wikipedia">
            <a:extLst>
              <a:ext uri="{FF2B5EF4-FFF2-40B4-BE49-F238E27FC236}">
                <a16:creationId xmlns:a16="http://schemas.microsoft.com/office/drawing/2014/main" id="{732B76D4-B21E-898C-0E49-6BA2CF3D5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0" y="3385678"/>
            <a:ext cx="134369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ownloading Historical Stock prices with Alpha Vantage | by Michelangiolo  Mazzeschi | Towards AI">
            <a:extLst>
              <a:ext uri="{FF2B5EF4-FFF2-40B4-BE49-F238E27FC236}">
                <a16:creationId xmlns:a16="http://schemas.microsoft.com/office/drawing/2014/main" id="{57C55727-6AF9-D619-8582-2A644991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1" y="5092162"/>
            <a:ext cx="1971064" cy="8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50EC0-AE67-E926-503E-7CCE2FAE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14" y="3390383"/>
            <a:ext cx="1432560" cy="998365"/>
          </a:xfrm>
          <a:prstGeom prst="rect">
            <a:avLst/>
          </a:prstGeom>
        </p:spPr>
      </p:pic>
      <p:pic>
        <p:nvPicPr>
          <p:cNvPr id="7174" name="Picture 6" descr="Weather Forecast using Deep Learning Model Prophet | by Muskaan Pirani |  Geek Culture | Medium">
            <a:extLst>
              <a:ext uri="{FF2B5EF4-FFF2-40B4-BE49-F238E27FC236}">
                <a16:creationId xmlns:a16="http://schemas.microsoft.com/office/drawing/2014/main" id="{822B2B06-36E1-AD01-35BD-5B24DA06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27" y="5307853"/>
            <a:ext cx="1432560" cy="4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ython Vector SVG Icon (13) - SVG Repo">
            <a:extLst>
              <a:ext uri="{FF2B5EF4-FFF2-40B4-BE49-F238E27FC236}">
                <a16:creationId xmlns:a16="http://schemas.microsoft.com/office/drawing/2014/main" id="{415D05D9-D75B-21D9-5EE8-3FC2DA10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71" y="3906213"/>
            <a:ext cx="1250886" cy="125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7112CB7-9376-10C9-3916-85F9E778B45D}"/>
              </a:ext>
            </a:extLst>
          </p:cNvPr>
          <p:cNvGrpSpPr/>
          <p:nvPr/>
        </p:nvGrpSpPr>
        <p:grpSpPr>
          <a:xfrm>
            <a:off x="583987" y="2072354"/>
            <a:ext cx="1432560" cy="862764"/>
            <a:chOff x="3284095" y="2818"/>
            <a:chExt cx="6978703" cy="110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9B43FD-FAAF-4477-8443-DD065E03ED9D}"/>
                </a:ext>
              </a:extLst>
            </p:cNvPr>
            <p:cNvSpPr/>
            <p:nvPr/>
          </p:nvSpPr>
          <p:spPr>
            <a:xfrm>
              <a:off x="3284095" y="2818"/>
              <a:ext cx="6978703" cy="1108800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62C487-E63D-D000-569A-B829A8755DD1}"/>
                </a:ext>
              </a:extLst>
            </p:cNvPr>
            <p:cNvSpPr txBox="1"/>
            <p:nvPr/>
          </p:nvSpPr>
          <p:spPr>
            <a:xfrm>
              <a:off x="3284095" y="2818"/>
              <a:ext cx="6097320" cy="110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 dirty="0"/>
                <a:t>Data Collection APIs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EF72EC-23DC-EF83-854C-6CF42CB13202}"/>
              </a:ext>
            </a:extLst>
          </p:cNvPr>
          <p:cNvGrpSpPr/>
          <p:nvPr/>
        </p:nvGrpSpPr>
        <p:grpSpPr>
          <a:xfrm>
            <a:off x="2778547" y="2082514"/>
            <a:ext cx="1432560" cy="862764"/>
            <a:chOff x="3284095" y="2818"/>
            <a:chExt cx="6978703" cy="1108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5EF905-5FD0-0222-C7B0-993807044CBD}"/>
                </a:ext>
              </a:extLst>
            </p:cNvPr>
            <p:cNvSpPr/>
            <p:nvPr/>
          </p:nvSpPr>
          <p:spPr>
            <a:xfrm>
              <a:off x="3284095" y="2818"/>
              <a:ext cx="6978703" cy="1108800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68C9CB-FE77-49EC-4E02-0744253FF34E}"/>
                </a:ext>
              </a:extLst>
            </p:cNvPr>
            <p:cNvSpPr txBox="1"/>
            <p:nvPr/>
          </p:nvSpPr>
          <p:spPr>
            <a:xfrm>
              <a:off x="3284095" y="2818"/>
              <a:ext cx="6097320" cy="110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 dirty="0"/>
                <a:t>Data Processing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5D0101-92AF-7DA3-4A46-FE7E240CC659}"/>
              </a:ext>
            </a:extLst>
          </p:cNvPr>
          <p:cNvGrpSpPr/>
          <p:nvPr/>
        </p:nvGrpSpPr>
        <p:grpSpPr>
          <a:xfrm>
            <a:off x="5051881" y="2082514"/>
            <a:ext cx="1432560" cy="852604"/>
            <a:chOff x="3284095" y="2818"/>
            <a:chExt cx="6978703" cy="110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2F3E31-627D-1F1C-D788-CA48D87960A7}"/>
                </a:ext>
              </a:extLst>
            </p:cNvPr>
            <p:cNvSpPr/>
            <p:nvPr/>
          </p:nvSpPr>
          <p:spPr>
            <a:xfrm>
              <a:off x="3284095" y="2818"/>
              <a:ext cx="6978703" cy="1108800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98DF07-D9F6-4ECD-5B3A-864DF264B3F2}"/>
                </a:ext>
              </a:extLst>
            </p:cNvPr>
            <p:cNvSpPr txBox="1"/>
            <p:nvPr/>
          </p:nvSpPr>
          <p:spPr>
            <a:xfrm>
              <a:off x="3284095" y="2818"/>
              <a:ext cx="6097320" cy="110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dirty="0"/>
                <a:t>Time Series </a:t>
              </a:r>
              <a:r>
                <a:rPr lang="en-US" sz="1400" kern="1200" dirty="0"/>
                <a:t>Forecasting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C30A02-F39B-967F-AA77-3DDC8EB98A7F}"/>
              </a:ext>
            </a:extLst>
          </p:cNvPr>
          <p:cNvGrpSpPr/>
          <p:nvPr/>
        </p:nvGrpSpPr>
        <p:grpSpPr>
          <a:xfrm>
            <a:off x="8266432" y="4433568"/>
            <a:ext cx="1432560" cy="862764"/>
            <a:chOff x="3284095" y="2818"/>
            <a:chExt cx="6978703" cy="1108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CC6E68-2D3F-4A8E-AB04-3DC1A874FAD8}"/>
                </a:ext>
              </a:extLst>
            </p:cNvPr>
            <p:cNvSpPr/>
            <p:nvPr/>
          </p:nvSpPr>
          <p:spPr>
            <a:xfrm>
              <a:off x="3284095" y="2818"/>
              <a:ext cx="6978703" cy="1108800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BACE1F-BD59-8A54-0985-D87B7FAF7729}"/>
                </a:ext>
              </a:extLst>
            </p:cNvPr>
            <p:cNvSpPr txBox="1"/>
            <p:nvPr/>
          </p:nvSpPr>
          <p:spPr>
            <a:xfrm>
              <a:off x="3284095" y="2818"/>
              <a:ext cx="6097319" cy="110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 dirty="0"/>
                <a:t>Web Application</a:t>
              </a:r>
            </a:p>
          </p:txBody>
        </p:sp>
      </p:grpSp>
      <p:pic>
        <p:nvPicPr>
          <p:cNvPr id="7178" name="Picture 10" descr="Streamlit • A faster way to build and share data apps">
            <a:extLst>
              <a:ext uri="{FF2B5EF4-FFF2-40B4-BE49-F238E27FC236}">
                <a16:creationId xmlns:a16="http://schemas.microsoft.com/office/drawing/2014/main" id="{CE47C8EC-2BD5-7DC4-B69F-2940E743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581" y="5319123"/>
            <a:ext cx="1251633" cy="9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ow to host Python Flask API on Apache web Server? - Beyond the Horizon...">
            <a:extLst>
              <a:ext uri="{FF2B5EF4-FFF2-40B4-BE49-F238E27FC236}">
                <a16:creationId xmlns:a16="http://schemas.microsoft.com/office/drawing/2014/main" id="{714AF997-DB9F-0026-4E3B-DB93889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03" y="3143667"/>
            <a:ext cx="1328022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19D1C-7E16-CD05-DB08-D5C471A032EE}"/>
              </a:ext>
            </a:extLst>
          </p:cNvPr>
          <p:cNvGrpSpPr/>
          <p:nvPr/>
        </p:nvGrpSpPr>
        <p:grpSpPr>
          <a:xfrm>
            <a:off x="8267043" y="2098763"/>
            <a:ext cx="1432560" cy="862764"/>
            <a:chOff x="3284095" y="2818"/>
            <a:chExt cx="6978703" cy="110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6C9378D-9E9A-8CA2-D640-2C05FC184AA0}"/>
                </a:ext>
              </a:extLst>
            </p:cNvPr>
            <p:cNvSpPr/>
            <p:nvPr/>
          </p:nvSpPr>
          <p:spPr>
            <a:xfrm>
              <a:off x="3284095" y="2818"/>
              <a:ext cx="6978703" cy="1108800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819EA3-1CF3-FCC0-5206-A3D4B22A0BA4}"/>
                </a:ext>
              </a:extLst>
            </p:cNvPr>
            <p:cNvSpPr txBox="1"/>
            <p:nvPr/>
          </p:nvSpPr>
          <p:spPr>
            <a:xfrm>
              <a:off x="3284095" y="2818"/>
              <a:ext cx="6097319" cy="9750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 dirty="0"/>
                <a:t>REST API for 3</a:t>
              </a:r>
              <a:r>
                <a:rPr lang="en-US" sz="1400" kern="1200" baseline="30000" dirty="0"/>
                <a:t>rd</a:t>
              </a:r>
              <a:r>
                <a:rPr lang="en-US" sz="1400" kern="1200" dirty="0"/>
                <a:t> Party Integration</a:t>
              </a:r>
            </a:p>
          </p:txBody>
        </p:sp>
      </p:grpSp>
      <p:pic>
        <p:nvPicPr>
          <p:cNvPr id="7182" name="Picture 14" descr="Docker Logo and symbol, meaning, history, PNG, brand">
            <a:extLst>
              <a:ext uri="{FF2B5EF4-FFF2-40B4-BE49-F238E27FC236}">
                <a16:creationId xmlns:a16="http://schemas.microsoft.com/office/drawing/2014/main" id="{C7520908-25A7-5368-D9EC-634166DBC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332" y="3934318"/>
            <a:ext cx="998928" cy="6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EE0D09D-3E60-063B-00FC-754A20E1CD34}"/>
              </a:ext>
            </a:extLst>
          </p:cNvPr>
          <p:cNvGrpSpPr/>
          <p:nvPr/>
        </p:nvGrpSpPr>
        <p:grpSpPr>
          <a:xfrm>
            <a:off x="10848196" y="3012022"/>
            <a:ext cx="1158710" cy="811705"/>
            <a:chOff x="3284095" y="2818"/>
            <a:chExt cx="6978703" cy="1108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765C0A-8198-7090-861D-7250F56A5ADD}"/>
                </a:ext>
              </a:extLst>
            </p:cNvPr>
            <p:cNvSpPr/>
            <p:nvPr/>
          </p:nvSpPr>
          <p:spPr>
            <a:xfrm>
              <a:off x="3284095" y="2818"/>
              <a:ext cx="6978703" cy="1108800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CAEAB7-BC22-0427-4545-D50EFC5AC530}"/>
                </a:ext>
              </a:extLst>
            </p:cNvPr>
            <p:cNvSpPr txBox="1"/>
            <p:nvPr/>
          </p:nvSpPr>
          <p:spPr>
            <a:xfrm>
              <a:off x="3284095" y="2818"/>
              <a:ext cx="6978703" cy="110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 dirty="0"/>
                <a:t>Docker Container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6642AC-DF22-D30E-E795-619948A5AC64}"/>
              </a:ext>
            </a:extLst>
          </p:cNvPr>
          <p:cNvCxnSpPr>
            <a:cxnSpLocks/>
          </p:cNvCxnSpPr>
          <p:nvPr/>
        </p:nvCxnSpPr>
        <p:spPr>
          <a:xfrm>
            <a:off x="2107933" y="3580598"/>
            <a:ext cx="1386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08B67B-3D5F-C2FC-956F-189D24681169}"/>
              </a:ext>
            </a:extLst>
          </p:cNvPr>
          <p:cNvCxnSpPr>
            <a:cxnSpLocks/>
          </p:cNvCxnSpPr>
          <p:nvPr/>
        </p:nvCxnSpPr>
        <p:spPr>
          <a:xfrm>
            <a:off x="2061926" y="5523544"/>
            <a:ext cx="14329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EDD3A3-9924-261D-8BE5-8FB7B85963DA}"/>
              </a:ext>
            </a:extLst>
          </p:cNvPr>
          <p:cNvCxnSpPr/>
          <p:nvPr/>
        </p:nvCxnSpPr>
        <p:spPr>
          <a:xfrm flipV="1">
            <a:off x="3494827" y="4928135"/>
            <a:ext cx="0" cy="595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20BBA6-C157-5C1F-EAE2-EDC25038CF50}"/>
              </a:ext>
            </a:extLst>
          </p:cNvPr>
          <p:cNvCxnSpPr>
            <a:cxnSpLocks/>
          </p:cNvCxnSpPr>
          <p:nvPr/>
        </p:nvCxnSpPr>
        <p:spPr>
          <a:xfrm>
            <a:off x="3499119" y="3580598"/>
            <a:ext cx="0" cy="579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1909E0-4D2C-FAA6-A2E7-B068829EEB30}"/>
              </a:ext>
            </a:extLst>
          </p:cNvPr>
          <p:cNvCxnSpPr>
            <a:cxnSpLocks/>
          </p:cNvCxnSpPr>
          <p:nvPr/>
        </p:nvCxnSpPr>
        <p:spPr>
          <a:xfrm>
            <a:off x="3907857" y="4531656"/>
            <a:ext cx="10658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BC44B9F-299E-24EF-2481-706B9B2AC197}"/>
              </a:ext>
            </a:extLst>
          </p:cNvPr>
          <p:cNvSpPr/>
          <p:nvPr/>
        </p:nvSpPr>
        <p:spPr>
          <a:xfrm>
            <a:off x="4973714" y="3203142"/>
            <a:ext cx="1685058" cy="2751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79E0AAF3-EB7A-BACD-F362-5E1EF771BFE2}"/>
              </a:ext>
            </a:extLst>
          </p:cNvPr>
          <p:cNvSpPr/>
          <p:nvPr/>
        </p:nvSpPr>
        <p:spPr>
          <a:xfrm>
            <a:off x="5617477" y="4490507"/>
            <a:ext cx="301367" cy="314417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Rectangle 7168">
            <a:extLst>
              <a:ext uri="{FF2B5EF4-FFF2-40B4-BE49-F238E27FC236}">
                <a16:creationId xmlns:a16="http://schemas.microsoft.com/office/drawing/2014/main" id="{C1D39FCE-CBA4-874D-AB0F-87C773035E03}"/>
              </a:ext>
            </a:extLst>
          </p:cNvPr>
          <p:cNvSpPr/>
          <p:nvPr/>
        </p:nvSpPr>
        <p:spPr>
          <a:xfrm>
            <a:off x="346509" y="1876926"/>
            <a:ext cx="6619920" cy="4446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21C71A70-EF6F-4C0B-67BB-6CAF7389173C}"/>
              </a:ext>
            </a:extLst>
          </p:cNvPr>
          <p:cNvCxnSpPr/>
          <p:nvPr/>
        </p:nvCxnSpPr>
        <p:spPr>
          <a:xfrm>
            <a:off x="6966429" y="2695074"/>
            <a:ext cx="13000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Connector 7182">
            <a:extLst>
              <a:ext uri="{FF2B5EF4-FFF2-40B4-BE49-F238E27FC236}">
                <a16:creationId xmlns:a16="http://schemas.microsoft.com/office/drawing/2014/main" id="{A03A7982-7DAE-4347-ADD4-1739F432503E}"/>
              </a:ext>
            </a:extLst>
          </p:cNvPr>
          <p:cNvCxnSpPr/>
          <p:nvPr/>
        </p:nvCxnSpPr>
        <p:spPr>
          <a:xfrm>
            <a:off x="6966429" y="4928135"/>
            <a:ext cx="13000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5AB3512E-10F0-3BF1-41C1-76C41682147E}"/>
              </a:ext>
            </a:extLst>
          </p:cNvPr>
          <p:cNvSpPr/>
          <p:nvPr/>
        </p:nvSpPr>
        <p:spPr>
          <a:xfrm>
            <a:off x="144379" y="1674796"/>
            <a:ext cx="10703816" cy="48343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135E24-925A-91B4-6937-D1C3587CE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D6AB34C-A221-6589-1314-6670E254C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997589-DEE2-7A1E-C05E-AA44A1D52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33949A-64F1-F0B8-152C-CEC49EF52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BA55B5-5778-FBCF-67B0-97486F88F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3F410-1E7E-8435-3F7A-79734509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+mn-lt"/>
              </a:rPr>
              <a:t>Web App Demo</a:t>
            </a:r>
          </a:p>
        </p:txBody>
      </p:sp>
    </p:spTree>
    <p:extLst>
      <p:ext uri="{BB962C8B-B14F-4D97-AF65-F5344CB8AC3E}">
        <p14:creationId xmlns:p14="http://schemas.microsoft.com/office/powerpoint/2010/main" val="8777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BD346-6C64-4C68-EA6C-D1979603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WHAT FACTORS IMPACT A COMPANY’S SHARE PRICE ?</vt:lpstr>
      <vt:lpstr>WHAT FACTORS CAN WE COVER IN OUR WEB APPLICATION ?</vt:lpstr>
      <vt:lpstr>STOCK PRICE PREDICTION APPLICATION</vt:lpstr>
      <vt:lpstr>Web App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Khanna</dc:creator>
  <cp:lastModifiedBy>Akshay Khanna</cp:lastModifiedBy>
  <cp:revision>21</cp:revision>
  <dcterms:created xsi:type="dcterms:W3CDTF">2024-02-15T14:31:11Z</dcterms:created>
  <dcterms:modified xsi:type="dcterms:W3CDTF">2024-02-16T05:17:42Z</dcterms:modified>
</cp:coreProperties>
</file>