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8" r:id="rId3"/>
    <p:sldId id="257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00"/>
    <a:srgbClr val="FFFF66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990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990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57200"/>
            <a:ext cx="742950" cy="703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anose="05000000000000000000" pitchFamily="2" charset="2"/>
              <a:buChar char="q"/>
              <a:defRPr/>
            </a:lvl1pPr>
            <a:lvl2pPr marL="742950" indent="-285750">
              <a:buClr>
                <a:srgbClr val="008000"/>
              </a:buClr>
              <a:buSzPct val="70000"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SzPct val="70000"/>
              <a:buFont typeface="Courier New" panose="02070309020205020404" pitchFamily="49" charset="0"/>
              <a:buChar char="o"/>
              <a:defRPr/>
            </a:lvl3pPr>
            <a:lvl4pPr marL="1600200" indent="-228600">
              <a:buClr>
                <a:srgbClr val="008000"/>
              </a:buClr>
              <a:buSzPct val="70000"/>
              <a:buFont typeface="Wingdings" panose="05000000000000000000" pitchFamily="2" charset="2"/>
              <a:buChar char="q"/>
              <a:defRPr/>
            </a:lvl4pPr>
            <a:lvl5pPr marL="2057400" indent="-228600">
              <a:buClr>
                <a:srgbClr val="008000"/>
              </a:buClr>
              <a:buSzPct val="7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3"/>
          <p:cNvSpPr txBox="1"/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DHA Suffa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DHA Suffa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DHA Suffa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DHA Suffa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CS-FYP    DHA Suffa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93/eurheartj/ehae020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248401" cy="152340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>
              <a:spcBef>
                <a:spcPts val="3260"/>
              </a:spcBef>
              <a:tabLst>
                <a:tab pos="2025015" algn="l"/>
                <a:tab pos="3712210" algn="l"/>
              </a:tabLst>
            </a:pPr>
            <a:r>
              <a:rPr lang="en-US" altLang="en-US" sz="3600" kern="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Heart Disease 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438401"/>
            <a:ext cx="511719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Akshay Kumar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Hitesh Kumar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Dinesh Kumar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Muhammad Umer</a:t>
            </a:r>
          </a:p>
          <a:p>
            <a:pPr algn="ctr"/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Instructor: Mr. Zahid Hussain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Industry Partner:   Rajesh Kumar 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-1"/>
            <a:ext cx="2816012" cy="707886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AI-FEST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Project Evaluation</a:t>
            </a:r>
          </a:p>
        </p:txBody>
      </p:sp>
      <p:sp>
        <p:nvSpPr>
          <p:cNvPr id="21" name="Isosceles Triangle 20"/>
          <p:cNvSpPr/>
          <p:nvPr/>
        </p:nvSpPr>
        <p:spPr>
          <a:xfrm flipV="1">
            <a:off x="1981200" y="4419599"/>
            <a:ext cx="838200" cy="838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16002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5715000"/>
            <a:ext cx="6172200" cy="49529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Department of Computer Science </a:t>
            </a:r>
            <a:r>
              <a:rPr lang="en-US" sz="2000" dirty="0"/>
              <a:t>- </a:t>
            </a:r>
            <a:r>
              <a:rPr lang="en-US" sz="2000" b="1" dirty="0"/>
              <a:t>DHA </a:t>
            </a:r>
            <a:r>
              <a:rPr lang="en-US" sz="2000" b="1" dirty="0" err="1"/>
              <a:t>Suffa</a:t>
            </a:r>
            <a:r>
              <a:rPr lang="en-US" sz="2000" b="1" dirty="0"/>
              <a:t>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6248400"/>
            <a:ext cx="6168811" cy="1524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" y="4989970"/>
            <a:ext cx="1637172" cy="16371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279950" y="769497"/>
            <a:ext cx="2864050" cy="753910"/>
          </a:xfrm>
          <a:prstGeom prst="rect">
            <a:avLst/>
          </a:prstGeom>
        </p:spPr>
      </p:pic>
      <p:pic>
        <p:nvPicPr>
          <p:cNvPr id="3" name="Picture 2" descr="heart-anatomy_G_5301998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324735"/>
            <a:ext cx="31115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7- Methodology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R="0" lvl="0" algn="l" fontAlgn="base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3. Exploratory Data Analysis (EDA)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Segoe UI Symbol" panose="020B0502040204020203" pitchFamily="34" charset="0"/>
                <a:cs typeface="Calibri" panose="020F0502020204030204" pitchFamily="34" charset="0"/>
                <a:sym typeface="+mn-ea"/>
              </a:rPr>
              <a:t>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Descriptive Statistics: Summarize the main characteristics of the data.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Visualizations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Use histograms, box plots, correlation matrices, and scatter plots to identify patterns and relationships.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14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Feature Engineering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Create new features based on domain knowledge (e.g., BMI from height and weight). </a:t>
            </a:r>
            <a:endParaRPr lang="en-US" sz="16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4. Model Selection and Development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Algorithm Selection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Choose suitable machine learning algorithms. Potential candidates include: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692150" marR="2042795" indent="-6350" algn="just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Logistic Regression </a:t>
            </a: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Decision Trees </a:t>
            </a: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Random Forest </a:t>
            </a: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Gradient Boosting Machines (GBM) </a:t>
            </a: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Support Vector Machines (SVM) </a:t>
            </a:r>
            <a:r>
              <a:rPr lang="en-US" sz="1600" kern="100" dirty="0">
                <a:solidFill>
                  <a:srgbClr val="000000"/>
                </a:solidFill>
                <a:effectLst/>
                <a:ea typeface="Courier New" panose="02070309020205020404" pitchFamily="49" charset="0"/>
                <a:cs typeface="Calibri" panose="020F0502020204030204" pitchFamily="34" charset="0"/>
                <a:sym typeface="+mn-ea"/>
              </a:rPr>
              <a:t>o</a:t>
            </a:r>
            <a:r>
              <a:rPr lang="en-US" sz="1600" kern="1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Neural Networks </a:t>
            </a:r>
            <a:endParaRPr lang="en-US" sz="16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48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Model Training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Split the dataset into training and test sets (e.g., 80-20 split). Train the selected algorithms using the training set.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7- Methodology to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7500" lnSpcReduction="10000"/>
          </a:bodyPr>
          <a:lstStyle/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5. Model Evaluation and Tuning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Cross-Validation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Use k-fold cross-validation to ensure the model generalizes well to unseen data.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Hyperparameter Tuning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Use techniques like Grid Search or Random Search to optimize model parameters.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14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Evaluation Metrics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Assess model performance using metrics like accuracy, precision, recall, F1 score, and AUC-ROC. </a:t>
            </a:r>
            <a:endParaRPr lang="en-US" sz="29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6. Model Interpretation and Validation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Feature Importance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Identify the most influential features for predictions.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Model Explainability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Use techniques like SHAP values or LIME to explain individual predictions.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n-US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Validation</a:t>
            </a:r>
            <a:r>
              <a:rPr lang="en-US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: Validate the model on an independent dataset if available to ensure robustness. 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endParaRPr lang="en-US"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7- Methodology to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7500" lnSpcReduction="10000"/>
          </a:bodyPr>
          <a:lstStyle/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7. Deployment and Monitoring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Deployment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Implement the model in a real-world setting, such as a hospital's decision support system.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48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Monitoring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Continuously monitor model performance and retrain with new data to maintain accuracy.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8. Reporting and Documentation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Documentation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Document the entire process, from data collection to model deployment.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48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Reporting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Create comprehensive reports and visualizations to communicate findings and model performance to stakeholders.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R="0" lvl="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9. Ethical Considerations and Compliance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9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Data Privacy</a:t>
            </a:r>
            <a:r>
              <a:rPr lang="en-US" sz="29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Ensure compliance with regulations like HIPAA to protect patient data privacy. </a:t>
            </a:r>
            <a:endParaRPr lang="en-US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n-US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        .    Bias Mitigation</a:t>
            </a:r>
            <a:r>
              <a:rPr lang="en-US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: Regularly assess and mitigate any biases in the model to ensure fair and equitable predictions across different demographics.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endParaRPr lang="en-US"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8- Group Member 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0108" y="2209800"/>
            <a:ext cx="8153400" cy="4495800"/>
          </a:xfrm>
        </p:spPr>
        <p:txBody>
          <a:bodyPr/>
          <a:lstStyle/>
          <a:p>
            <a:pPr marL="0" marR="3001645" indent="0" algn="just">
              <a:lnSpc>
                <a:spcPct val="107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Muhammad Umer SE201053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001645" indent="0" algn="just">
              <a:lnSpc>
                <a:spcPct val="107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Hitesh Kumar SE202022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001645" indent="0" algn="just">
              <a:lnSpc>
                <a:spcPct val="107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Dinesh Kumar SE202013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001645" indent="0" algn="just">
              <a:lnSpc>
                <a:spcPct val="107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Akshay Kumar SE202040</a:t>
            </a:r>
            <a:r>
              <a:rPr lang="en-US" sz="25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endParaRPr lang="en-US" sz="2500"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 </a:t>
            </a:r>
            <a:r>
              <a:rPr lang="en-US" dirty="0">
                <a:solidFill>
                  <a:srgbClr val="FF0000"/>
                </a:solidFill>
              </a:rPr>
              <a:t>Chicago style  </a:t>
            </a:r>
            <a:r>
              <a:rPr lang="en-US" dirty="0"/>
              <a:t>of referencing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Examples</a:t>
            </a:r>
          </a:p>
          <a:p>
            <a:r>
              <a:rPr lang="en-US" dirty="0"/>
              <a:t>Book reference</a:t>
            </a:r>
          </a:p>
          <a:p>
            <a:pPr lvl="1"/>
            <a:r>
              <a:rPr lang="en-US" sz="1700" dirty="0"/>
              <a:t>Baban </a:t>
            </a:r>
            <a:r>
              <a:rPr lang="en-US" sz="1700" dirty="0" err="1"/>
              <a:t>Uthamrao</a:t>
            </a:r>
            <a:r>
              <a:rPr lang="en-US" sz="1700" dirty="0"/>
              <a:t> </a:t>
            </a:r>
            <a:r>
              <a:rPr lang="en-US" sz="1700" dirty="0" err="1"/>
              <a:t>Rindhe</a:t>
            </a:r>
            <a:r>
              <a:rPr lang="en-US" sz="1700" dirty="0"/>
              <a:t>. Heart disease prediction using machine learning. Maharashtra: </a:t>
            </a:r>
            <a:r>
              <a:rPr lang="en-US" sz="1700" dirty="0" err="1"/>
              <a:t>Kopri</a:t>
            </a:r>
            <a:r>
              <a:rPr lang="en-US" sz="1700" dirty="0"/>
              <a:t>, 2021.</a:t>
            </a:r>
          </a:p>
          <a:p>
            <a:pPr lvl="1"/>
            <a:endParaRPr lang="en-US" sz="1300" dirty="0"/>
          </a:p>
          <a:p>
            <a:r>
              <a:rPr lang="en-US" dirty="0"/>
              <a:t>Website reference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8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Human papillomavirus infection and cardiovascular mortality: a cohort study 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Hae Suk Cheong,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Yoosoo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Chang,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Yejin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Kim, Min-Jung Kwon,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Yoosun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Cho,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Bomi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Kim, Eun-Jeong Joo, Young Ho Bae,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Chanmin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Kim, </a:t>
            </a:r>
            <a:r>
              <a:rPr lang="en-US" sz="1800" kern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Seungho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Ryu 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rgbClr val="006FB7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Author Notes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1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European Heart Journal</a:t>
            </a: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Volume 45, Issue 12, 21 March 2024, Pages 1072–1082, </a:t>
            </a:r>
            <a:r>
              <a:rPr lang="en-US" sz="1800" u="sng" kern="0" dirty="0">
                <a:solidFill>
                  <a:srgbClr val="006FB7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https://doi.org/10.1093/eurheartj/ehae020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Published: 07 February 2024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1300" dirty="0"/>
          </a:p>
          <a:p>
            <a:r>
              <a:rPr lang="en-US" dirty="0"/>
              <a:t>Journal reference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Shah, S., et al. "Effective Heart Disease Prediction Using Machine Learning Techniques." Diagnostics (Basel, Switzerland) 10.2 (2020)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05000"/>
            <a:ext cx="5410200" cy="4267200"/>
          </a:xfrm>
        </p:spPr>
        <p:txBody>
          <a:bodyPr>
            <a:noAutofit/>
          </a:bodyPr>
          <a:lstStyle/>
          <a:p>
            <a:pPr marL="331470" indent="-316865" algn="l" defTabSz="1041400">
              <a:lnSpc>
                <a:spcPct val="96000"/>
              </a:lnSpc>
              <a:spcBef>
                <a:spcPts val="105"/>
              </a:spcBef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sz="2500" kern="0" spc="-11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Problem</a:t>
            </a:r>
            <a:r>
              <a:rPr sz="2500" kern="0" spc="-159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 </a:t>
            </a:r>
            <a:r>
              <a:rPr sz="2500" kern="0" spc="-11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Statement</a:t>
            </a:r>
            <a:endParaRPr sz="2500" kern="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Significance of problem in Pakistani industry</a:t>
            </a:r>
            <a:endParaRPr sz="2500" kern="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spc="-8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Scope of the problem</a:t>
            </a:r>
            <a:endParaRPr sz="2500" kern="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spc="-8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Dataset information</a:t>
            </a:r>
            <a:endParaRPr lang="en-US" sz="2500" kern="0" spc="-8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spc="-8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Machine learning approach and expected algorithm</a:t>
            </a:r>
            <a:endParaRPr lang="en-US" sz="2500" kern="0" spc="-8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spc="-8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Relevant industry partner and its name</a:t>
            </a:r>
            <a:endParaRPr lang="en-US" sz="2500" kern="0" spc="-8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31470" indent="-316865" algn="l" defTabSz="1041400">
              <a:lnSpc>
                <a:spcPct val="96000"/>
              </a:lnSpc>
              <a:buClr>
                <a:srgbClr val="008000"/>
              </a:buClr>
              <a:buSzPct val="59000"/>
              <a:buFont typeface="Wingdings" panose="05000000000000000000"/>
              <a:buChar char=""/>
              <a:tabLst>
                <a:tab pos="330835" algn="l"/>
              </a:tabLst>
            </a:pPr>
            <a:r>
              <a:rPr lang="en-US" sz="2500" kern="0" spc="-80" dirty="0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Methodology to solve this problem</a:t>
            </a:r>
            <a:endParaRPr sz="2500" kern="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>
              <a:lnSpc>
                <a:spcPct val="96000"/>
              </a:lnSpc>
            </a:pPr>
            <a:endParaRPr lang="en-US" sz="2500" kern="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Name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1-</a:t>
            </a:r>
            <a:r>
              <a:rPr spc="-177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pc="-28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4424" y="1401762"/>
            <a:ext cx="8153400" cy="4495800"/>
          </a:xfrm>
        </p:spPr>
        <p:txBody>
          <a:bodyPr>
            <a:normAutofit fontScale="92500"/>
          </a:bodyPr>
          <a:lstStyle/>
          <a:p>
            <a:pPr marL="14605" indent="0" defTabSz="1041400">
              <a:lnSpc>
                <a:spcPct val="120000"/>
              </a:lnSpc>
              <a:spcBef>
                <a:spcPts val="105"/>
              </a:spcBef>
              <a:buClr>
                <a:srgbClr val="008000"/>
              </a:buClr>
              <a:buSzPct val="59000"/>
              <a:buNone/>
              <a:tabLst>
                <a:tab pos="330835" algn="l"/>
              </a:tabLst>
            </a:pP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  <a:sym typeface="+mn-ea"/>
            </a:endParaRPr>
          </a:p>
          <a:p>
            <a:pPr marL="357505" indent="-342900" defTabSz="1041400">
              <a:lnSpc>
                <a:spcPct val="120000"/>
              </a:lnSpc>
              <a:spcBef>
                <a:spcPts val="105"/>
              </a:spcBef>
              <a:buClr>
                <a:srgbClr val="008000"/>
              </a:buClr>
              <a:buSzPct val="59000"/>
              <a:buFont typeface="Wingdings" panose="05000000000000000000" pitchFamily="2" charset="2"/>
              <a:buChar char="q"/>
              <a:tabLst>
                <a:tab pos="330835" algn="l"/>
              </a:tabLs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Advancements in healthcare have been made, but accurately and early predicting cardiovascular diseases remains a challenge.</a:t>
            </a:r>
          </a:p>
          <a:p>
            <a:pPr marL="357505" indent="-342900" defTabSz="1041400">
              <a:lnSpc>
                <a:spcPct val="120000"/>
              </a:lnSpc>
              <a:spcBef>
                <a:spcPts val="105"/>
              </a:spcBef>
              <a:buClr>
                <a:srgbClr val="008000"/>
              </a:buClr>
              <a:buSzPct val="59000"/>
              <a:buFont typeface="Wingdings" panose="05000000000000000000" pitchFamily="2" charset="2"/>
              <a:buChar char="q"/>
              <a:tabLst>
                <a:tab pos="330835" algn="l"/>
              </a:tabLs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The research addresses the need for more sophisticated predictive tools.</a:t>
            </a:r>
          </a:p>
          <a:p>
            <a:pPr marL="357505" indent="-342900" defTabSz="1041400">
              <a:lnSpc>
                <a:spcPct val="120000"/>
              </a:lnSpc>
              <a:spcBef>
                <a:spcPts val="105"/>
              </a:spcBef>
              <a:buClr>
                <a:srgbClr val="008000"/>
              </a:buClr>
              <a:buSzPct val="59000"/>
              <a:buFont typeface="Wingdings" panose="05000000000000000000" pitchFamily="2" charset="2"/>
              <a:buChar char="q"/>
              <a:tabLst>
                <a:tab pos="330835" algn="l"/>
              </a:tabLs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Machine learning algorithms are leveraged in this research.</a:t>
            </a:r>
          </a:p>
          <a:p>
            <a:pPr marL="357505" indent="-342900" defTabSz="1041400">
              <a:lnSpc>
                <a:spcPct val="120000"/>
              </a:lnSpc>
              <a:spcBef>
                <a:spcPts val="105"/>
              </a:spcBef>
              <a:buClr>
                <a:srgbClr val="008000"/>
              </a:buClr>
              <a:buSzPct val="59000"/>
              <a:buFont typeface="Wingdings" panose="05000000000000000000" pitchFamily="2" charset="2"/>
              <a:buChar char="q"/>
              <a:tabLst>
                <a:tab pos="330835" algn="l"/>
              </a:tabLst>
            </a:pP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Emphasis is placed on the critical importance of enhancing the accuracy and efficiency of cardiovascular disease prediction.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616825" cy="990600"/>
          </a:xfrm>
        </p:spPr>
        <p:txBody>
          <a:bodyPr>
            <a:noAutofit/>
          </a:bodyPr>
          <a:lstStyle/>
          <a:p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2-</a:t>
            </a:r>
            <a:r>
              <a:rPr sz="3600" spc="-228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spc="177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Significance of problem in Pakistan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2190" y="1552280"/>
            <a:ext cx="8153400" cy="449580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endParaRPr lang="en-US" sz="278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  <a:sym typeface="+mn-ea"/>
            </a:endParaRP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Heart disease is a major health issue in Pakistan.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Rising rates are due to lifestyle factors, socio-economic challenges, and genetic predispositions.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The healthcare system struggles with limited resources and access disparities, especially in rural areas.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The economic impact is substantial, affecting both healthcare costs and family finances.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Predictive analytics can significantly improve early detection, personalized care, and resource allocation.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Data science can enhance public health initiatives and inform better policy-making.</a:t>
            </a:r>
          </a:p>
          <a:p>
            <a:r>
              <a:rPr lang="en-US" sz="278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 Heart disease prediction is crucial for reducing the disease's burden in Pakistan.</a:t>
            </a:r>
            <a:endParaRPr lang="en-US" sz="2780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3-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01762"/>
            <a:ext cx="8153400" cy="4495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1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problem scope is extensive, covering: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Model implementation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Limitations may include: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Availability and quality of local data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Potential biases in the dataset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Generalizability of the model to different populations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Real-world implementation challenges may include: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Integration with existing healthcare infrastructure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Ensuring user acceptance among healthcare professionals</a:t>
            </a:r>
          </a:p>
          <a:p>
            <a:pPr marL="0" indent="0" algn="just">
              <a:buNone/>
            </a:pPr>
            <a:endParaRPr lang="en-US" sz="21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4- Dataset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629969"/>
            <a:ext cx="8153400" cy="449580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used for this project is the publicly available "hearts.csv" dataset.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includes various attributes related to heart disease, such as: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 pain type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 pressure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Cholesterol levels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relevant medical parameters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chosen for its comprehensive nature and widespread use in similar research.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for comparative analysis and benchmarking of the models developed.</a:t>
            </a:r>
          </a:p>
          <a:p>
            <a:endParaRPr lang="en-US" sz="2100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>
            <a:fillRect/>
          </a:stretch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5- Machine Learning Approach and its Expected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7500" lnSpcReduction="10000"/>
          </a:bodyPr>
          <a:lstStyle/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The machine learning approach for this project involves the implementation and comparison of several prediction algorithms to identify the most accurate model. The algorithms to be used include: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15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Logistic Regression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1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Naive Bayes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Support Vector Machine (SVM)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1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K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15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-Nearest Neighbors (KNN)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Decision Tree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62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Random Forest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74700" marR="36830" indent="-285750" algn="just">
              <a:lnSpc>
                <a:spcPct val="112000"/>
              </a:lnSpc>
              <a:spcBef>
                <a:spcPts val="0"/>
              </a:spcBef>
              <a:spcAft>
                <a:spcPts val="305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Neural Network </a:t>
            </a:r>
            <a:endParaRPr lang="en-US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These algorithms were selected for their diverse strengths in classification tasks, their ability to handle complex relationships in the data, and their proven effectiveness in similar predictive modeling applications.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6- Relevant Industry and Partner Name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473" y="2057400"/>
            <a:ext cx="8153400" cy="4495800"/>
          </a:xfrm>
        </p:spPr>
        <p:txBody>
          <a:bodyPr>
            <a:normAutofit/>
          </a:bodyPr>
          <a:lstStyle/>
          <a:p>
            <a:pPr marL="457200" marR="0" indent="0" algn="just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tabLst>
                <a:tab pos="1617345" algn="ctr"/>
              </a:tabLst>
            </a:pPr>
            <a:r>
              <a:rPr lang="en-US" sz="25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Organization:</a:t>
            </a: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2500" kern="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Periegesis</a:t>
            </a: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63550" marR="0" indent="-6350" algn="just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</a:pPr>
            <a:r>
              <a:rPr lang="en-US" sz="25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Contact Person:</a:t>
            </a: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Rajesh Kumar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63550" marR="0" indent="-6350" algn="just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</a:pPr>
            <a:r>
              <a:rPr lang="en-US" sz="25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Contact Number:</a:t>
            </a:r>
            <a:r>
              <a:rPr lang="en-US" sz="25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+92 342 8181914 </a:t>
            </a:r>
            <a:endParaRPr lang="en-US" sz="25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endParaRPr lang="en-US" sz="2500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78" y="228600"/>
            <a:ext cx="6483721" cy="990600"/>
          </a:xfrm>
        </p:spPr>
        <p:txBody>
          <a:bodyPr>
            <a:noAutofit/>
          </a:bodyPr>
          <a:lstStyle/>
          <a:p>
            <a:r>
              <a:rPr lang="en-US" sz="3200" spc="-5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7- Methodology to solve the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Font typeface="+mj-lt"/>
              <a:buNone/>
            </a:pPr>
            <a:r>
              <a:rPr lang="en-US" sz="16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1.    Problem Understanding and Definition </a:t>
            </a:r>
            <a:endParaRPr lang="en-US" sz="16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36830" lvl="0" indent="-34290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Objective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Develop a predictive model to accurately forecast cardiovascular diseases.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36830" lvl="0" indent="-342900" algn="just" fontAlgn="base">
              <a:lnSpc>
                <a:spcPct val="112000"/>
              </a:lnSpc>
              <a:spcBef>
                <a:spcPts val="0"/>
              </a:spcBef>
              <a:spcAft>
                <a:spcPts val="148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Target Outcome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Improve early detection and prediction accuracy. 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Segoe UI Symbol" panose="020B0502040204020203" pitchFamily="34" charset="0"/>
                <a:cs typeface="Calibri" panose="020F0502020204030204" pitchFamily="34" charset="0"/>
                <a:sym typeface="+mn-ea"/>
              </a:rPr>
              <a:t>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Key Metrics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Accuracy, Precision, Recall, F1 Score, AUC-ROC.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fontAlgn="base">
              <a:lnSpc>
                <a:spcPct val="107000"/>
              </a:lnSpc>
              <a:spcBef>
                <a:spcPts val="0"/>
              </a:spcBef>
              <a:spcAft>
                <a:spcPts val="1255"/>
              </a:spcAft>
              <a:buClr>
                <a:srgbClr val="000000"/>
              </a:buClr>
              <a:buSzPts val="1600"/>
              <a:buFont typeface="+mj-lt"/>
              <a:buAutoNum type="arabicPeriod" startAt="2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Data Collection and Preprocessing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Calibri" panose="020F0502020204030204" pitchFamily="34" charset="0"/>
                <a:sym typeface="+mn-ea"/>
              </a:rPr>
              <a:t>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Data Sources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Collect relevant datasets from healthcare databases, such as hospital records, clinical trials, and public health datasets (e.g., Framingham Heart Study, UCI Heart Disease Dataset).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Features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Identify features related to cardiovascular health (e.g., age, gender, blood pressure, cholesterol levels, smoking status, diabetes, physical activity, family history).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Data Cleaning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Handle missing values, outliers, and noise in the data.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42950" marR="36830" lvl="1" indent="-285750" algn="just" fontAlgn="base">
              <a:lnSpc>
                <a:spcPct val="112000"/>
              </a:lnSpc>
              <a:spcBef>
                <a:spcPts val="0"/>
              </a:spcBef>
              <a:spcAft>
                <a:spcPts val="115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Normalization/Standardization</a:t>
            </a:r>
            <a:r>
              <a:rPr lang="en-US" sz="1600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: Scale features to ensure they have similar ranges. </a:t>
            </a:r>
            <a:endParaRPr lang="en-US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</TotalTime>
  <Words>1274</Words>
  <Application>Microsoft Office PowerPoint</Application>
  <PresentationFormat>On-screen Show (4:3)</PresentationFormat>
  <Paragraphs>177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Segoe UI Symbol</vt:lpstr>
      <vt:lpstr>Symbol</vt:lpstr>
      <vt:lpstr>Times New Roman</vt:lpstr>
      <vt:lpstr>Trebuchet MS</vt:lpstr>
      <vt:lpstr>Tw Cen MT</vt:lpstr>
      <vt:lpstr>Wingdings</vt:lpstr>
      <vt:lpstr>Wingdings 2</vt:lpstr>
      <vt:lpstr>Median</vt:lpstr>
      <vt:lpstr>Custom Design</vt:lpstr>
      <vt:lpstr>PowerPoint Presentation</vt:lpstr>
      <vt:lpstr>Summary </vt:lpstr>
      <vt:lpstr>1- Problem Statement</vt:lpstr>
      <vt:lpstr>2- Significance of problem in Pakistan industry</vt:lpstr>
      <vt:lpstr>3- Scope of the problem</vt:lpstr>
      <vt:lpstr>4- Dataset Information </vt:lpstr>
      <vt:lpstr>5- Machine Learning Approach and its Expected Algorithm</vt:lpstr>
      <vt:lpstr>6- Relevant Industry and Partner Name  </vt:lpstr>
      <vt:lpstr>7- Methodology to solve the problem</vt:lpstr>
      <vt:lpstr>7- Methodology to solve the problem</vt:lpstr>
      <vt:lpstr>7- Methodology to solve the problem</vt:lpstr>
      <vt:lpstr>7- Methodology to solve the problem</vt:lpstr>
      <vt:lpstr>8- Group Member Name</vt:lpstr>
      <vt:lpstr>8- 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Umer</cp:lastModifiedBy>
  <cp:revision>141</cp:revision>
  <dcterms:created xsi:type="dcterms:W3CDTF">2015-09-23T05:32:00Z</dcterms:created>
  <dcterms:modified xsi:type="dcterms:W3CDTF">2024-06-27T15:31:38Z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89E590A7AE704681A7A28195EB44E3A5_12</vt:lpwstr>
  </property>
  <property fmtid="{D5CDD505-2E9C-101B-9397-08002B2CF9AE}" pid="3" name="KSOProductBuildVer">
    <vt:lpwstr>1033-12.2.0.17119</vt:lpwstr>
  </property>
</Properties>
</file>