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8"/>
  </p:notesMasterIdLst>
  <p:sldIdLst>
    <p:sldId id="256" r:id="rId2"/>
    <p:sldId id="277" r:id="rId3"/>
    <p:sldId id="263" r:id="rId4"/>
    <p:sldId id="267" r:id="rId5"/>
    <p:sldId id="268" r:id="rId6"/>
    <p:sldId id="269" r:id="rId7"/>
    <p:sldId id="266" r:id="rId8"/>
    <p:sldId id="265" r:id="rId9"/>
    <p:sldId id="270" r:id="rId10"/>
    <p:sldId id="271" r:id="rId11"/>
    <p:sldId id="272" r:id="rId12"/>
    <p:sldId id="273" r:id="rId13"/>
    <p:sldId id="274" r:id="rId14"/>
    <p:sldId id="275" r:id="rId15"/>
    <p:sldId id="279" r:id="rId16"/>
    <p:sldId id="280" r:id="rId17"/>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4" userDrawn="1">
          <p15:clr>
            <a:srgbClr val="A4A3A4"/>
          </p15:clr>
        </p15:guide>
        <p15:guide id="2"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2" d="100"/>
          <a:sy n="52" d="100"/>
        </p:scale>
        <p:origin x="-306" y="156"/>
      </p:cViewPr>
      <p:guideLst>
        <p:guide orient="horz" pos="344"/>
        <p:guide pos="612"/>
      </p:guideLst>
    </p:cSldViewPr>
  </p:slideViewPr>
  <p:notesTextViewPr>
    <p:cViewPr>
      <p:scale>
        <a:sx n="1" d="1"/>
        <a:sy n="1" d="1"/>
      </p:scale>
      <p:origin x="0" y="0"/>
    </p:cViewPr>
  </p:notesTextViewPr>
  <p:sorterViewPr>
    <p:cViewPr>
      <p:scale>
        <a:sx n="100" d="100"/>
        <a:sy n="100" d="100"/>
      </p:scale>
      <p:origin x="0" y="-48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24.10.2022</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9010313" cy="7128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9010313" cy="7128935"/>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12887" y="7734139"/>
            <a:ext cx="12119075" cy="2281259"/>
          </a:xfrm>
        </p:spPr>
        <p:txBody>
          <a:bodyPr anchor="ctr">
            <a:normAutofit/>
          </a:bodyPr>
          <a:lstStyle>
            <a:lvl1pPr algn="r">
              <a:defRPr sz="7796" spc="312" baseline="0"/>
            </a:lvl1pPr>
          </a:lstStyle>
          <a:p>
            <a:r>
              <a:rPr lang="en-US"/>
              <a:t>Click to edit Master title style</a:t>
            </a:r>
            <a:endParaRPr lang="en-US" dirty="0"/>
          </a:p>
        </p:txBody>
      </p:sp>
      <p:sp>
        <p:nvSpPr>
          <p:cNvPr id="3" name="Subtitle 2"/>
          <p:cNvSpPr>
            <a:spLocks noGrp="1"/>
          </p:cNvSpPr>
          <p:nvPr>
            <p:ph type="subTitle" idx="1"/>
          </p:nvPr>
        </p:nvSpPr>
        <p:spPr>
          <a:xfrm>
            <a:off x="13426034" y="7734139"/>
            <a:ext cx="4990207" cy="2281259"/>
          </a:xfrm>
        </p:spPr>
        <p:txBody>
          <a:bodyPr lIns="91440" rIns="91440" anchor="ctr">
            <a:normAutofit/>
          </a:bodyPr>
          <a:lstStyle>
            <a:lvl1pPr marL="0" indent="0" algn="l">
              <a:lnSpc>
                <a:spcPct val="100000"/>
              </a:lnSpc>
              <a:spcBef>
                <a:spcPts val="0"/>
              </a:spcBef>
              <a:buNone/>
              <a:defRPr sz="2807">
                <a:solidFill>
                  <a:schemeClr val="tx1">
                    <a:lumMod val="95000"/>
                    <a:lumOff val="5000"/>
                  </a:schemeClr>
                </a:solidFill>
              </a:defRPr>
            </a:lvl1pPr>
            <a:lvl2pPr marL="712866" indent="0" algn="ctr">
              <a:buNone/>
              <a:defRPr sz="2807"/>
            </a:lvl2pPr>
            <a:lvl3pPr marL="1425732" indent="0" algn="ctr">
              <a:buNone/>
              <a:defRPr sz="2807"/>
            </a:lvl3pPr>
            <a:lvl4pPr marL="2138599" indent="0" algn="ctr">
              <a:buNone/>
              <a:defRPr sz="2807"/>
            </a:lvl4pPr>
            <a:lvl5pPr marL="2851465" indent="0" algn="ctr">
              <a:buNone/>
              <a:defRPr sz="2807"/>
            </a:lvl5pPr>
            <a:lvl6pPr marL="3564331" indent="0" algn="ctr">
              <a:buNone/>
              <a:defRPr sz="2807"/>
            </a:lvl6pPr>
            <a:lvl7pPr marL="4277197" indent="0" algn="ctr">
              <a:buNone/>
              <a:defRPr sz="2807"/>
            </a:lvl7pPr>
            <a:lvl8pPr marL="4990064" indent="0" algn="ctr">
              <a:buNone/>
              <a:defRPr sz="2807"/>
            </a:lvl8pPr>
            <a:lvl9pPr marL="5702930" indent="0" algn="ctr">
              <a:buNone/>
              <a:defRPr sz="280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10/24/2022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cxnSp>
        <p:nvCxnSpPr>
          <p:cNvPr id="8" name="Straight Connector 7"/>
          <p:cNvCxnSpPr/>
          <p:nvPr/>
        </p:nvCxnSpPr>
        <p:spPr>
          <a:xfrm flipV="1">
            <a:off x="13077142" y="8208106"/>
            <a:ext cx="0" cy="142578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14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5481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7" y="1188156"/>
            <a:ext cx="4099099" cy="8435904"/>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544590" y="1188156"/>
            <a:ext cx="11822038" cy="84359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cxnSp>
        <p:nvCxnSpPr>
          <p:cNvPr id="7" name="Straight Connector 6"/>
          <p:cNvCxnSpPr/>
          <p:nvPr/>
        </p:nvCxnSpPr>
        <p:spPr>
          <a:xfrm rot="5400000" flipV="1">
            <a:off x="15683508" y="92413"/>
            <a:ext cx="0" cy="142577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21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5302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9010313" cy="71289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9010313" cy="7128935"/>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12887" y="7734139"/>
            <a:ext cx="12119075" cy="2281259"/>
          </a:xfrm>
        </p:spPr>
        <p:txBody>
          <a:bodyPr anchor="ctr">
            <a:normAutofit/>
          </a:bodyPr>
          <a:lstStyle>
            <a:lvl1pPr algn="r">
              <a:defRPr sz="7796" b="0" spc="312" baseline="0"/>
            </a:lvl1pPr>
          </a:lstStyle>
          <a:p>
            <a:r>
              <a:rPr lang="en-US"/>
              <a:t>Click to edit Master title style</a:t>
            </a:r>
            <a:endParaRPr lang="en-US" dirty="0"/>
          </a:p>
        </p:txBody>
      </p:sp>
      <p:sp>
        <p:nvSpPr>
          <p:cNvPr id="3" name="Text Placeholder 2"/>
          <p:cNvSpPr>
            <a:spLocks noGrp="1"/>
          </p:cNvSpPr>
          <p:nvPr>
            <p:ph type="body" idx="1"/>
          </p:nvPr>
        </p:nvSpPr>
        <p:spPr>
          <a:xfrm>
            <a:off x="13426034" y="7734139"/>
            <a:ext cx="4990207" cy="2281259"/>
          </a:xfrm>
        </p:spPr>
        <p:txBody>
          <a:bodyPr lIns="91440" rIns="91440" anchor="ctr">
            <a:normAutofit/>
          </a:bodyPr>
          <a:lstStyle>
            <a:lvl1pPr marL="0" indent="0">
              <a:lnSpc>
                <a:spcPct val="100000"/>
              </a:lnSpc>
              <a:spcBef>
                <a:spcPts val="0"/>
              </a:spcBef>
              <a:buNone/>
              <a:defRPr sz="2807">
                <a:solidFill>
                  <a:schemeClr val="tx1">
                    <a:lumMod val="95000"/>
                    <a:lumOff val="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10/24/2022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cxnSp>
        <p:nvCxnSpPr>
          <p:cNvPr id="8" name="Straight Connector 7"/>
          <p:cNvCxnSpPr/>
          <p:nvPr/>
        </p:nvCxnSpPr>
        <p:spPr>
          <a:xfrm flipV="1">
            <a:off x="13077142" y="8208106"/>
            <a:ext cx="0" cy="142578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85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96866" y="912504"/>
            <a:ext cx="15155972" cy="233829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96865" y="3564467"/>
            <a:ext cx="7414022" cy="62734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38816" y="3564467"/>
            <a:ext cx="7414022" cy="62734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10/24/2022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51606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96866" y="3398618"/>
            <a:ext cx="7414022" cy="1283208"/>
          </a:xfrm>
        </p:spPr>
        <p:txBody>
          <a:bodyPr lIns="137160" rIns="137160" anchor="ctr">
            <a:normAutofit/>
          </a:bodyPr>
          <a:lstStyle>
            <a:lvl1pPr marL="0" indent="0">
              <a:spcBef>
                <a:spcPts val="0"/>
              </a:spcBef>
              <a:spcAft>
                <a:spcPts val="0"/>
              </a:spcAft>
              <a:buNone/>
              <a:defRPr sz="3586" b="0" cap="none" baseline="0">
                <a:solidFill>
                  <a:schemeClr val="accent1"/>
                </a:solidFill>
                <a:latin typeface="+mn-lt"/>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596866" y="4627551"/>
            <a:ext cx="7414022" cy="52103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41261" y="3398618"/>
            <a:ext cx="7414022" cy="1283208"/>
          </a:xfrm>
        </p:spPr>
        <p:txBody>
          <a:bodyPr lIns="137160" rIns="137160" anchor="ctr">
            <a:normAutofit/>
          </a:bodyPr>
          <a:lstStyle>
            <a:lvl1pPr marL="0" indent="0">
              <a:spcBef>
                <a:spcPts val="0"/>
              </a:spcBef>
              <a:spcAft>
                <a:spcPts val="0"/>
              </a:spcAft>
              <a:buNone/>
              <a:defRPr lang="en-US" sz="3586" b="0" kern="1200" cap="none" baseline="0" dirty="0">
                <a:solidFill>
                  <a:schemeClr val="accent1"/>
                </a:solidFill>
                <a:latin typeface="+mn-lt"/>
                <a:ea typeface="+mn-ea"/>
                <a:cs typeface="+mn-cs"/>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marL="0" lvl="0" indent="0" algn="l" defTabSz="1425732" rtl="0" eaLnBrk="1" latinLnBrk="0" hangingPunct="1">
              <a:lnSpc>
                <a:spcPct val="90000"/>
              </a:lnSpc>
              <a:spcBef>
                <a:spcPts val="2807"/>
              </a:spcBef>
              <a:buNone/>
            </a:pPr>
            <a:r>
              <a:rPr lang="en-US"/>
              <a:t>Click to edit Master text styles</a:t>
            </a:r>
          </a:p>
        </p:txBody>
      </p:sp>
      <p:sp>
        <p:nvSpPr>
          <p:cNvPr id="6" name="Content Placeholder 5"/>
          <p:cNvSpPr>
            <a:spLocks noGrp="1"/>
          </p:cNvSpPr>
          <p:nvPr>
            <p:ph sz="quarter" idx="4"/>
          </p:nvPr>
        </p:nvSpPr>
        <p:spPr>
          <a:xfrm>
            <a:off x="9341261" y="4627551"/>
            <a:ext cx="7414022" cy="52103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10/24/2022</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969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10/24/2022</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06303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10/24/2022</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78955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96866" y="735205"/>
            <a:ext cx="6843713" cy="2708995"/>
          </a:xfrm>
        </p:spPr>
        <p:txBody>
          <a:bodyPr>
            <a:noAutofit/>
          </a:bodyPr>
          <a:lstStyle>
            <a:lvl1pPr>
              <a:lnSpc>
                <a:spcPct val="80000"/>
              </a:lnSpc>
              <a:defRPr sz="6237"/>
            </a:lvl1pPr>
          </a:lstStyle>
          <a:p>
            <a:r>
              <a:rPr lang="en-US"/>
              <a:t>Click to edit Master title style</a:t>
            </a:r>
            <a:endParaRPr lang="en-US" dirty="0"/>
          </a:p>
        </p:txBody>
      </p:sp>
      <p:sp>
        <p:nvSpPr>
          <p:cNvPr id="3" name="Content Placeholder 2"/>
          <p:cNvSpPr>
            <a:spLocks noGrp="1"/>
          </p:cNvSpPr>
          <p:nvPr>
            <p:ph idx="1"/>
          </p:nvPr>
        </p:nvSpPr>
        <p:spPr>
          <a:xfrm>
            <a:off x="8911084" y="1283208"/>
            <a:ext cx="8854053" cy="8084210"/>
          </a:xfrm>
        </p:spPr>
        <p:txBody>
          <a:bodyPr/>
          <a:lstStyle>
            <a:lvl1pPr>
              <a:defRPr sz="3742"/>
            </a:lvl1pPr>
            <a:lvl2pPr>
              <a:defRPr sz="3118"/>
            </a:lvl2pPr>
            <a:lvl3pPr>
              <a:defRPr sz="2495"/>
            </a:lvl3pPr>
            <a:lvl4pPr>
              <a:defRPr sz="2495"/>
            </a:lvl4pPr>
            <a:lvl5pPr>
              <a:defRPr sz="2495"/>
            </a:lvl5pPr>
            <a:lvl6pPr>
              <a:defRPr sz="2495"/>
            </a:lvl6pPr>
            <a:lvl7pPr>
              <a:defRPr sz="2495"/>
            </a:lvl7pPr>
            <a:lvl8pPr>
              <a:defRPr sz="2495"/>
            </a:lvl8pPr>
            <a:lvl9pPr>
              <a:defRPr sz="2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96866" y="3520037"/>
            <a:ext cx="6843713" cy="5866392"/>
          </a:xfrm>
        </p:spPr>
        <p:txBody>
          <a:bodyPr lIns="91440" rIns="91440">
            <a:normAutofit/>
          </a:bodyPr>
          <a:lstStyle>
            <a:lvl1pPr marL="0" indent="0">
              <a:lnSpc>
                <a:spcPct val="108000"/>
              </a:lnSpc>
              <a:spcBef>
                <a:spcPts val="936"/>
              </a:spcBef>
              <a:buNone/>
              <a:defRPr sz="2495"/>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10/24/2022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95901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2887" y="7734141"/>
            <a:ext cx="12119075" cy="2281259"/>
          </a:xfrm>
        </p:spPr>
        <p:txBody>
          <a:bodyPr anchor="ctr">
            <a:normAutofit/>
          </a:bodyPr>
          <a:lstStyle>
            <a:lvl1pPr algn="r">
              <a:defRPr sz="7796" spc="312"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9005560" cy="7128933"/>
          </a:xfrm>
          <a:solidFill>
            <a:schemeClr val="accent1">
              <a:lumMod val="60000"/>
              <a:lumOff val="40000"/>
            </a:schemeClr>
          </a:solidFill>
        </p:spPr>
        <p:txBody>
          <a:bodyPr lIns="457200" tIns="365760" rIns="45720" bIns="45720"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426034" y="7734141"/>
            <a:ext cx="4990207" cy="2281259"/>
          </a:xfrm>
        </p:spPr>
        <p:txBody>
          <a:bodyPr lIns="91440" rIns="91440" anchor="ctr">
            <a:normAutofit/>
          </a:bodyPr>
          <a:lstStyle>
            <a:lvl1pPr marL="0" indent="0">
              <a:lnSpc>
                <a:spcPct val="100000"/>
              </a:lnSpc>
              <a:spcBef>
                <a:spcPts val="0"/>
              </a:spcBef>
              <a:buNone/>
              <a:defRPr sz="2807">
                <a:solidFill>
                  <a:schemeClr val="tx1">
                    <a:lumMod val="95000"/>
                    <a:lumOff val="5000"/>
                  </a:schemeClr>
                </a:solidFill>
              </a:defRPr>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10/24/2022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cxnSp>
        <p:nvCxnSpPr>
          <p:cNvPr id="8" name="Straight Connector 7"/>
          <p:cNvCxnSpPr/>
          <p:nvPr/>
        </p:nvCxnSpPr>
        <p:spPr>
          <a:xfrm flipV="1">
            <a:off x="13077142" y="8208106"/>
            <a:ext cx="0" cy="142578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60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96866" y="912504"/>
            <a:ext cx="15155972" cy="23382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96867" y="3564467"/>
            <a:ext cx="15155974" cy="6273461"/>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96869" y="10089505"/>
            <a:ext cx="3358836" cy="427736"/>
          </a:xfrm>
          <a:prstGeom prst="rect">
            <a:avLst/>
          </a:prstGeom>
        </p:spPr>
        <p:txBody>
          <a:bodyPr vert="horz" lIns="91440" tIns="45720" rIns="91440" bIns="45720" rtlCol="0" anchor="ctr"/>
          <a:lstStyle>
            <a:lvl1pPr algn="l">
              <a:defRPr sz="1559">
                <a:solidFill>
                  <a:schemeClr val="tx1">
                    <a:lumMod val="95000"/>
                    <a:lumOff val="5000"/>
                  </a:schemeClr>
                </a:solidFill>
                <a:latin typeface="+mj-lt"/>
              </a:defRPr>
            </a:lvl1pPr>
          </a:lstStyle>
          <a:p>
            <a:fld id="{1D8BD707-D9CF-40AE-B4C6-C98DA3205C09}" type="datetimeFigureOut">
              <a:rPr lang="en-US" smtClean="0"/>
              <a:t>10/24/2022</a:t>
            </a:fld>
            <a:endParaRPr lang="en-US" dirty="0"/>
          </a:p>
        </p:txBody>
      </p:sp>
      <p:sp>
        <p:nvSpPr>
          <p:cNvPr id="5" name="Footer Placeholder 4"/>
          <p:cNvSpPr>
            <a:spLocks noGrp="1"/>
          </p:cNvSpPr>
          <p:nvPr>
            <p:ph type="ftr" sz="quarter" idx="3"/>
          </p:nvPr>
        </p:nvSpPr>
        <p:spPr>
          <a:xfrm>
            <a:off x="7551318" y="10089505"/>
            <a:ext cx="9201819" cy="427736"/>
          </a:xfrm>
          <a:prstGeom prst="rect">
            <a:avLst/>
          </a:prstGeom>
        </p:spPr>
        <p:txBody>
          <a:bodyPr vert="horz" lIns="91440" tIns="45720" rIns="91440" bIns="45720" rtlCol="0" anchor="ctr"/>
          <a:lstStyle>
            <a:lvl1pPr algn="r">
              <a:defRPr sz="1559" cap="all" baseline="0">
                <a:solidFill>
                  <a:schemeClr val="tx1">
                    <a:lumMod val="95000"/>
                    <a:lumOff val="5000"/>
                  </a:schemeClr>
                </a:solidFill>
                <a:latin typeface="+mj-lt"/>
              </a:defRPr>
            </a:lvl1pPr>
          </a:lstStyle>
          <a:p>
            <a:endParaRPr lang="cs-CZ"/>
          </a:p>
        </p:txBody>
      </p:sp>
      <p:sp>
        <p:nvSpPr>
          <p:cNvPr id="6" name="Slide Number Placeholder 5"/>
          <p:cNvSpPr>
            <a:spLocks noGrp="1"/>
          </p:cNvSpPr>
          <p:nvPr>
            <p:ph type="sldNum" sz="quarter" idx="4"/>
          </p:nvPr>
        </p:nvSpPr>
        <p:spPr>
          <a:xfrm>
            <a:off x="16898056" y="10089505"/>
            <a:ext cx="1518185" cy="427736"/>
          </a:xfrm>
          <a:prstGeom prst="rect">
            <a:avLst/>
          </a:prstGeom>
        </p:spPr>
        <p:txBody>
          <a:bodyPr vert="horz" lIns="91440" tIns="45720" rIns="91440" bIns="45720" rtlCol="0" anchor="ctr"/>
          <a:lstStyle>
            <a:lvl1pPr algn="l">
              <a:defRPr sz="1559">
                <a:solidFill>
                  <a:schemeClr val="tx1">
                    <a:lumMod val="95000"/>
                    <a:lumOff val="5000"/>
                  </a:schemeClr>
                </a:solidFill>
                <a:latin typeface="+mj-lt"/>
              </a:defRPr>
            </a:lvl1pPr>
          </a:lstStyle>
          <a:p>
            <a:fld id="{B6F15528-21DE-4FAA-801E-634DDDAF4B2B}" type="slidenum">
              <a:rPr lang="cs-CZ" smtClean="0"/>
              <a:t>‹#›</a:t>
            </a:fld>
            <a:endParaRPr lang="cs-CZ"/>
          </a:p>
        </p:txBody>
      </p:sp>
      <p:cxnSp>
        <p:nvCxnSpPr>
          <p:cNvPr id="7" name="Straight Connector 6"/>
          <p:cNvCxnSpPr/>
          <p:nvPr/>
        </p:nvCxnSpPr>
        <p:spPr>
          <a:xfrm flipV="1">
            <a:off x="1188145" y="1288453"/>
            <a:ext cx="0" cy="142578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716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1425732" rtl="0" eaLnBrk="1" latinLnBrk="0" hangingPunct="1">
        <a:lnSpc>
          <a:spcPct val="80000"/>
        </a:lnSpc>
        <a:spcBef>
          <a:spcPct val="0"/>
        </a:spcBef>
        <a:buNone/>
        <a:defRPr sz="7796" kern="1200" cap="all" spc="156" baseline="0">
          <a:solidFill>
            <a:schemeClr val="tx1">
              <a:lumMod val="95000"/>
              <a:lumOff val="5000"/>
            </a:schemeClr>
          </a:solidFill>
          <a:latin typeface="+mj-lt"/>
          <a:ea typeface="+mj-ea"/>
          <a:cs typeface="+mj-cs"/>
        </a:defRPr>
      </a:lvl1pPr>
    </p:titleStyle>
    <p:bodyStyle>
      <a:lvl1pPr marL="142573" indent="-142573" algn="l" defTabSz="1425732" rtl="0" eaLnBrk="1" latinLnBrk="0" hangingPunct="1">
        <a:lnSpc>
          <a:spcPct val="90000"/>
        </a:lnSpc>
        <a:spcBef>
          <a:spcPts val="1871"/>
        </a:spcBef>
        <a:spcAft>
          <a:spcPts val="312"/>
        </a:spcAft>
        <a:buClr>
          <a:schemeClr val="accent1"/>
        </a:buClr>
        <a:buSzPct val="100000"/>
        <a:buFont typeface="Tw Cen MT" panose="020B0602020104020603" pitchFamily="34" charset="0"/>
        <a:buChar char=" "/>
        <a:defRPr sz="3430" kern="1200">
          <a:solidFill>
            <a:schemeClr val="tx1"/>
          </a:solidFill>
          <a:latin typeface="+mn-lt"/>
          <a:ea typeface="+mn-ea"/>
          <a:cs typeface="+mn-cs"/>
        </a:defRPr>
      </a:lvl1pPr>
      <a:lvl2pPr marL="413462" indent="-213860" algn="l" defTabSz="1425732" rtl="0" eaLnBrk="1" latinLnBrk="0" hangingPunct="1">
        <a:lnSpc>
          <a:spcPct val="90000"/>
        </a:lnSpc>
        <a:spcBef>
          <a:spcPts val="312"/>
        </a:spcBef>
        <a:spcAft>
          <a:spcPts val="624"/>
        </a:spcAft>
        <a:buClr>
          <a:schemeClr val="accent1"/>
        </a:buClr>
        <a:buFont typeface="Wingdings 3" pitchFamily="18" charset="2"/>
        <a:buChar char=""/>
        <a:defRPr sz="2807" kern="1200">
          <a:solidFill>
            <a:schemeClr val="tx1"/>
          </a:solidFill>
          <a:latin typeface="+mn-lt"/>
          <a:ea typeface="+mn-ea"/>
          <a:cs typeface="+mn-cs"/>
        </a:defRPr>
      </a:lvl2pPr>
      <a:lvl3pPr marL="698609" indent="-213860" algn="l" defTabSz="1425732" rtl="0" eaLnBrk="1" latinLnBrk="0" hangingPunct="1">
        <a:lnSpc>
          <a:spcPct val="90000"/>
        </a:lnSpc>
        <a:spcBef>
          <a:spcPts val="312"/>
        </a:spcBef>
        <a:spcAft>
          <a:spcPts val="624"/>
        </a:spcAft>
        <a:buClr>
          <a:schemeClr val="accent1"/>
        </a:buClr>
        <a:buFont typeface="Wingdings 3" pitchFamily="18" charset="2"/>
        <a:buChar char=""/>
        <a:defRPr sz="2183" kern="1200">
          <a:solidFill>
            <a:schemeClr val="tx1"/>
          </a:solidFill>
          <a:latin typeface="+mn-lt"/>
          <a:ea typeface="+mn-ea"/>
          <a:cs typeface="+mn-cs"/>
        </a:defRPr>
      </a:lvl3pPr>
      <a:lvl4pPr marL="926726" indent="-213860" algn="l" defTabSz="1425732" rtl="0" eaLnBrk="1" latinLnBrk="0" hangingPunct="1">
        <a:lnSpc>
          <a:spcPct val="90000"/>
        </a:lnSpc>
        <a:spcBef>
          <a:spcPts val="312"/>
        </a:spcBef>
        <a:spcAft>
          <a:spcPts val="624"/>
        </a:spcAft>
        <a:buClr>
          <a:schemeClr val="accent1"/>
        </a:buClr>
        <a:buFont typeface="Wingdings 3" pitchFamily="18" charset="2"/>
        <a:buChar char=""/>
        <a:defRPr sz="2183" kern="1200">
          <a:solidFill>
            <a:schemeClr val="tx1"/>
          </a:solidFill>
          <a:latin typeface="+mn-lt"/>
          <a:ea typeface="+mn-ea"/>
          <a:cs typeface="+mn-cs"/>
        </a:defRPr>
      </a:lvl4pPr>
      <a:lvl5pPr marL="1211873" indent="-213860" algn="l" defTabSz="1425732" rtl="0" eaLnBrk="1" latinLnBrk="0" hangingPunct="1">
        <a:lnSpc>
          <a:spcPct val="90000"/>
        </a:lnSpc>
        <a:spcBef>
          <a:spcPts val="312"/>
        </a:spcBef>
        <a:spcAft>
          <a:spcPts val="624"/>
        </a:spcAft>
        <a:buClr>
          <a:schemeClr val="accent1"/>
        </a:buClr>
        <a:buFont typeface="Wingdings 3" pitchFamily="18" charset="2"/>
        <a:buChar char=""/>
        <a:defRPr sz="2183" kern="1200">
          <a:solidFill>
            <a:schemeClr val="tx1"/>
          </a:solidFill>
          <a:latin typeface="+mn-lt"/>
          <a:ea typeface="+mn-ea"/>
          <a:cs typeface="+mn-cs"/>
        </a:defRPr>
      </a:lvl5pPr>
      <a:lvl6pPr marL="1425732" indent="-213860" algn="l" defTabSz="1425732" rtl="0" eaLnBrk="1" latinLnBrk="0" hangingPunct="1">
        <a:lnSpc>
          <a:spcPct val="90000"/>
        </a:lnSpc>
        <a:spcBef>
          <a:spcPts val="312"/>
        </a:spcBef>
        <a:spcAft>
          <a:spcPts val="624"/>
        </a:spcAft>
        <a:buClr>
          <a:schemeClr val="accent1"/>
        </a:buClr>
        <a:buFont typeface="Wingdings 3" pitchFamily="18" charset="2"/>
        <a:buChar char=""/>
        <a:defRPr sz="2183" kern="1200">
          <a:solidFill>
            <a:schemeClr val="tx1"/>
          </a:solidFill>
          <a:latin typeface="+mn-lt"/>
          <a:ea typeface="+mn-ea"/>
          <a:cs typeface="+mn-cs"/>
        </a:defRPr>
      </a:lvl6pPr>
      <a:lvl7pPr marL="1653850" indent="-213860" algn="l" defTabSz="1425732" rtl="0" eaLnBrk="1" latinLnBrk="0" hangingPunct="1">
        <a:lnSpc>
          <a:spcPct val="90000"/>
        </a:lnSpc>
        <a:spcBef>
          <a:spcPts val="312"/>
        </a:spcBef>
        <a:spcAft>
          <a:spcPts val="624"/>
        </a:spcAft>
        <a:buClr>
          <a:schemeClr val="accent1"/>
        </a:buClr>
        <a:buFont typeface="Wingdings 3" pitchFamily="18" charset="2"/>
        <a:buChar char=""/>
        <a:defRPr sz="2183" kern="1200">
          <a:solidFill>
            <a:schemeClr val="tx1"/>
          </a:solidFill>
          <a:latin typeface="+mn-lt"/>
          <a:ea typeface="+mn-ea"/>
          <a:cs typeface="+mn-cs"/>
        </a:defRPr>
      </a:lvl7pPr>
      <a:lvl8pPr marL="1896224" indent="-213860" algn="l" defTabSz="1425732" rtl="0" eaLnBrk="1" latinLnBrk="0" hangingPunct="1">
        <a:lnSpc>
          <a:spcPct val="90000"/>
        </a:lnSpc>
        <a:spcBef>
          <a:spcPts val="312"/>
        </a:spcBef>
        <a:spcAft>
          <a:spcPts val="624"/>
        </a:spcAft>
        <a:buClr>
          <a:schemeClr val="accent1"/>
        </a:buClr>
        <a:buFont typeface="Wingdings 3" pitchFamily="18" charset="2"/>
        <a:buChar char=""/>
        <a:defRPr sz="2183" kern="1200">
          <a:solidFill>
            <a:schemeClr val="tx1"/>
          </a:solidFill>
          <a:latin typeface="+mn-lt"/>
          <a:ea typeface="+mn-ea"/>
          <a:cs typeface="+mn-cs"/>
        </a:defRPr>
      </a:lvl8pPr>
      <a:lvl9pPr marL="2124341" indent="-213860" algn="l" defTabSz="1425732" rtl="0" eaLnBrk="1" latinLnBrk="0" hangingPunct="1">
        <a:lnSpc>
          <a:spcPct val="90000"/>
        </a:lnSpc>
        <a:spcBef>
          <a:spcPts val="312"/>
        </a:spcBef>
        <a:spcAft>
          <a:spcPts val="624"/>
        </a:spcAft>
        <a:buClr>
          <a:schemeClr val="accent1"/>
        </a:buClr>
        <a:buFont typeface="Wingdings 3" pitchFamily="18" charset="2"/>
        <a:buChar char=""/>
        <a:defRPr sz="2183"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p:nvPr/>
        </p:nvSpPr>
        <p:spPr>
          <a:xfrm>
            <a:off x="-1" y="242379"/>
            <a:ext cx="19010314" cy="2228815"/>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dirty="0">
                <a:solidFill>
                  <a:srgbClr val="0070C0"/>
                </a:solidFill>
                <a:cs typeface="Source Sans Pro"/>
              </a:rPr>
              <a:t>EXPLORATORY DATA ANALYSIS              </a:t>
            </a:r>
          </a:p>
          <a:p>
            <a:pPr marL="1223010" marR="5080" indent="-1210945" algn="ctr">
              <a:lnSpc>
                <a:spcPct val="100000"/>
              </a:lnSpc>
              <a:spcBef>
                <a:spcPts val="100"/>
              </a:spcBef>
            </a:pPr>
            <a:r>
              <a:rPr lang="en-US" sz="7200" dirty="0">
                <a:solidFill>
                  <a:srgbClr val="0070C0"/>
                </a:solidFill>
                <a:cs typeface="Source Sans Pro"/>
              </a:rPr>
              <a:t>EMPLOYEE ATTRITION RATE</a:t>
            </a:r>
            <a:endParaRPr lang="cs-CZ" sz="7200" dirty="0">
              <a:solidFill>
                <a:srgbClr val="0070C0"/>
              </a:solidFill>
              <a:cs typeface="Source Sans Pro"/>
            </a:endParaRPr>
          </a:p>
        </p:txBody>
      </p:sp>
      <p:pic>
        <p:nvPicPr>
          <p:cNvPr id="1026" name="Picture 2" descr="Employee Attrition and Retention — Part 1 | by 9series Solutions | Medium">
            <a:extLst>
              <a:ext uri="{FF2B5EF4-FFF2-40B4-BE49-F238E27FC236}">
                <a16:creationId xmlns:a16="http://schemas.microsoft.com/office/drawing/2014/main" xmlns="" id="{0DC6A5AF-3D36-7365-1EAA-5B95126C25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960"/>
          <a:stretch/>
        </p:blipFill>
        <p:spPr bwMode="auto">
          <a:xfrm>
            <a:off x="4506329" y="3119973"/>
            <a:ext cx="9532441" cy="44534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9FFA09A2-DFA6-7685-BB13-FA393C67C1C4}"/>
              </a:ext>
            </a:extLst>
          </p:cNvPr>
          <p:cNvSpPr txBox="1"/>
          <p:nvPr/>
        </p:nvSpPr>
        <p:spPr>
          <a:xfrm>
            <a:off x="14038770" y="7864818"/>
            <a:ext cx="3273870" cy="1077218"/>
          </a:xfrm>
          <a:prstGeom prst="rect">
            <a:avLst/>
          </a:prstGeom>
          <a:noFill/>
        </p:spPr>
        <p:txBody>
          <a:bodyPr wrap="square" rtlCol="0">
            <a:spAutoFit/>
          </a:bodyPr>
          <a:lstStyle/>
          <a:p>
            <a:r>
              <a:rPr lang="en-US" sz="3200" dirty="0"/>
              <a:t>BY</a:t>
            </a:r>
          </a:p>
          <a:p>
            <a:r>
              <a:rPr lang="en-US" sz="3200" dirty="0" err="1" smtClean="0"/>
              <a:t>Akshaykumar</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a:extLst>
              <a:ext uri="{FF2B5EF4-FFF2-40B4-BE49-F238E27FC236}">
                <a16:creationId xmlns:a16="http://schemas.microsoft.com/office/drawing/2014/main" xmlns="" id="{8C2A915D-6FF5-5B88-DCE3-0A7ADEE2A6CA}"/>
              </a:ext>
            </a:extLst>
          </p:cNvPr>
          <p:cNvSpPr/>
          <p:nvPr/>
        </p:nvSpPr>
        <p:spPr>
          <a:xfrm>
            <a:off x="0" y="524670"/>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Job Level</a:t>
            </a:r>
            <a:endParaRPr sz="3200" dirty="0"/>
          </a:p>
        </p:txBody>
      </p:sp>
      <p:sp>
        <p:nvSpPr>
          <p:cNvPr id="3" name="TextBox 2">
            <a:extLst>
              <a:ext uri="{FF2B5EF4-FFF2-40B4-BE49-F238E27FC236}">
                <a16:creationId xmlns:a16="http://schemas.microsoft.com/office/drawing/2014/main" xmlns="" id="{61905CC5-DCD1-D9DA-38E7-E22A7BA55E1D}"/>
              </a:ext>
            </a:extLst>
          </p:cNvPr>
          <p:cNvSpPr txBox="1"/>
          <p:nvPr/>
        </p:nvSpPr>
        <p:spPr>
          <a:xfrm>
            <a:off x="210660" y="1381136"/>
            <a:ext cx="18588992"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In the company out of the employees who have job level 1, 26.34% have left the company.</a:t>
            </a:r>
          </a:p>
          <a:p>
            <a:pPr marL="457200" indent="-457200">
              <a:buFont typeface="Arial" panose="020B0604020202020204" pitchFamily="34" charset="0"/>
              <a:buChar char="•"/>
            </a:pPr>
            <a:r>
              <a:rPr lang="en-US" sz="2800" dirty="0">
                <a:solidFill>
                  <a:srgbClr val="000000"/>
                </a:solidFill>
              </a:rPr>
              <a:t>What about the education background of these employees?</a:t>
            </a:r>
          </a:p>
          <a:p>
            <a:pPr marL="457200" indent="-457200">
              <a:buFont typeface="Arial" panose="020B0604020202020204" pitchFamily="34" charset="0"/>
              <a:buChar char="•"/>
            </a:pPr>
            <a:r>
              <a:rPr lang="en-US" sz="2800" dirty="0">
                <a:solidFill>
                  <a:srgbClr val="000000"/>
                </a:solidFill>
              </a:rPr>
              <a:t>Whether job level and department are related?</a:t>
            </a:r>
          </a:p>
          <a:p>
            <a:pPr marL="457200" indent="-457200">
              <a:buFont typeface="Arial" panose="020B0604020202020204" pitchFamily="34" charset="0"/>
              <a:buChar char="•"/>
            </a:pPr>
            <a:r>
              <a:rPr lang="en-US" sz="2800" dirty="0">
                <a:solidFill>
                  <a:srgbClr val="000000"/>
                </a:solidFill>
              </a:rPr>
              <a:t>Most of these employees might be single, or they might work at the same level for a long time.</a:t>
            </a:r>
          </a:p>
          <a:p>
            <a:pPr marL="457200" indent="-457200">
              <a:buFont typeface="Arial" panose="020B0604020202020204" pitchFamily="34" charset="0"/>
              <a:buChar char="•"/>
            </a:pPr>
            <a:r>
              <a:rPr lang="en-US" sz="2800" b="0" i="0" dirty="0">
                <a:solidFill>
                  <a:srgbClr val="000000"/>
                </a:solidFill>
                <a:effectLst/>
              </a:rPr>
              <a:t>We have also observed that 14.68 % employees with job level 3 have left the company.</a:t>
            </a:r>
            <a:r>
              <a:rPr lang="en-US" sz="2800" dirty="0">
                <a:solidFill>
                  <a:srgbClr val="000000"/>
                </a:solidFill>
              </a:rPr>
              <a:t> </a:t>
            </a:r>
            <a:endParaRPr lang="en-US" sz="2800" b="0" i="0" dirty="0">
              <a:solidFill>
                <a:srgbClr val="000000"/>
              </a:solidFill>
              <a:effectLst/>
            </a:endParaRPr>
          </a:p>
        </p:txBody>
      </p:sp>
      <p:sp>
        <p:nvSpPr>
          <p:cNvPr id="5" name="object 25">
            <a:extLst>
              <a:ext uri="{FF2B5EF4-FFF2-40B4-BE49-F238E27FC236}">
                <a16:creationId xmlns:a16="http://schemas.microsoft.com/office/drawing/2014/main" xmlns="" id="{CBCE6714-8578-2E41-DBEF-BDFC7542D5AA}"/>
              </a:ext>
            </a:extLst>
          </p:cNvPr>
          <p:cNvSpPr/>
          <p:nvPr/>
        </p:nvSpPr>
        <p:spPr>
          <a:xfrm>
            <a:off x="0" y="3760661"/>
            <a:ext cx="5161280" cy="66184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Environment Satisfaction</a:t>
            </a:r>
            <a:endParaRPr sz="3200" dirty="0"/>
          </a:p>
        </p:txBody>
      </p:sp>
      <p:sp>
        <p:nvSpPr>
          <p:cNvPr id="6" name="TextBox 5">
            <a:extLst>
              <a:ext uri="{FF2B5EF4-FFF2-40B4-BE49-F238E27FC236}">
                <a16:creationId xmlns:a16="http://schemas.microsoft.com/office/drawing/2014/main" xmlns="" id="{44A224D7-D501-CDD4-E1B6-C7BC5A19A129}"/>
              </a:ext>
            </a:extLst>
          </p:cNvPr>
          <p:cNvSpPr txBox="1"/>
          <p:nvPr/>
        </p:nvSpPr>
        <p:spPr>
          <a:xfrm>
            <a:off x="210658" y="4555264"/>
            <a:ext cx="1858899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In our analysis, Environment Satisfaction has little effect on the attrition rate, </a:t>
            </a:r>
          </a:p>
          <a:p>
            <a:r>
              <a:rPr lang="en-US" sz="2800" dirty="0">
                <a:solidFill>
                  <a:srgbClr val="000000"/>
                </a:solidFill>
              </a:rPr>
              <a:t>	mainly because employees who have higher environmental satisfaction have </a:t>
            </a:r>
          </a:p>
          <a:p>
            <a:r>
              <a:rPr lang="en-US" sz="2800" dirty="0">
                <a:solidFill>
                  <a:srgbClr val="000000"/>
                </a:solidFill>
              </a:rPr>
              <a:t>	a lot of attrition as well.</a:t>
            </a:r>
            <a:endParaRPr lang="en-US" sz="2800" b="0" i="0" dirty="0">
              <a:solidFill>
                <a:srgbClr val="000000"/>
              </a:solidFill>
              <a:effectLst/>
            </a:endParaRPr>
          </a:p>
        </p:txBody>
      </p:sp>
      <p:sp>
        <p:nvSpPr>
          <p:cNvPr id="7" name="object 25">
            <a:extLst>
              <a:ext uri="{FF2B5EF4-FFF2-40B4-BE49-F238E27FC236}">
                <a16:creationId xmlns:a16="http://schemas.microsoft.com/office/drawing/2014/main" xmlns="" id="{50CBAAA9-2FD9-3EBC-59A5-77C8DC2BF158}"/>
              </a:ext>
            </a:extLst>
          </p:cNvPr>
          <p:cNvSpPr/>
          <p:nvPr/>
        </p:nvSpPr>
        <p:spPr>
          <a:xfrm>
            <a:off x="0" y="6112602"/>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Job Involvement</a:t>
            </a:r>
            <a:endParaRPr sz="3200" dirty="0"/>
          </a:p>
        </p:txBody>
      </p:sp>
      <p:sp>
        <p:nvSpPr>
          <p:cNvPr id="8" name="TextBox 7">
            <a:extLst>
              <a:ext uri="{FF2B5EF4-FFF2-40B4-BE49-F238E27FC236}">
                <a16:creationId xmlns:a16="http://schemas.microsoft.com/office/drawing/2014/main" xmlns="" id="{C200831E-F292-B240-8B8D-DD5A310C3EA1}"/>
              </a:ext>
            </a:extLst>
          </p:cNvPr>
          <p:cNvSpPr txBox="1"/>
          <p:nvPr/>
        </p:nvSpPr>
        <p:spPr>
          <a:xfrm>
            <a:off x="210660" y="6835920"/>
            <a:ext cx="1858899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Under our analysis we found that out of all the employees who are less involved in the job, 33.73% have left the company.</a:t>
            </a:r>
          </a:p>
          <a:p>
            <a:pPr marL="457200" indent="-457200">
              <a:buFont typeface="Arial" panose="020B0604020202020204" pitchFamily="34" charset="0"/>
              <a:buChar char="•"/>
            </a:pPr>
            <a:r>
              <a:rPr lang="en-US" sz="2800" dirty="0">
                <a:solidFill>
                  <a:srgbClr val="000000"/>
                </a:solidFill>
              </a:rPr>
              <a:t>It might be that they are unhappy with their current job and are looking for a new one. </a:t>
            </a:r>
            <a:endParaRPr lang="en-US" sz="2800" b="0" i="0" dirty="0">
              <a:solidFill>
                <a:srgbClr val="000000"/>
              </a:solidFill>
              <a:effectLst/>
            </a:endParaRPr>
          </a:p>
        </p:txBody>
      </p:sp>
      <p:sp>
        <p:nvSpPr>
          <p:cNvPr id="9" name="object 25">
            <a:extLst>
              <a:ext uri="{FF2B5EF4-FFF2-40B4-BE49-F238E27FC236}">
                <a16:creationId xmlns:a16="http://schemas.microsoft.com/office/drawing/2014/main" xmlns="" id="{6C502A44-A015-AA3A-6953-8873160BF519}"/>
              </a:ext>
            </a:extLst>
          </p:cNvPr>
          <p:cNvSpPr/>
          <p:nvPr/>
        </p:nvSpPr>
        <p:spPr>
          <a:xfrm>
            <a:off x="-1" y="8046430"/>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Education Field</a:t>
            </a:r>
            <a:endParaRPr sz="3200" dirty="0"/>
          </a:p>
        </p:txBody>
      </p:sp>
      <p:sp>
        <p:nvSpPr>
          <p:cNvPr id="10" name="TextBox 9">
            <a:extLst>
              <a:ext uri="{FF2B5EF4-FFF2-40B4-BE49-F238E27FC236}">
                <a16:creationId xmlns:a16="http://schemas.microsoft.com/office/drawing/2014/main" xmlns="" id="{395FE6BB-DBD0-9DC2-358E-10CAC1A9C399}"/>
              </a:ext>
            </a:extLst>
          </p:cNvPr>
          <p:cNvSpPr txBox="1"/>
          <p:nvPr/>
        </p:nvSpPr>
        <p:spPr>
          <a:xfrm>
            <a:off x="210658" y="9087127"/>
            <a:ext cx="1858899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Even though there are more employees from medical and life science backgrounds, the attrition rate of employees with HR, Marketing, and Technical Degrees is more. </a:t>
            </a:r>
            <a:endParaRPr lang="en-US" sz="2800" b="0" i="0" dirty="0">
              <a:solidFill>
                <a:srgbClr val="000000"/>
              </a:solidFill>
              <a:effectLst/>
            </a:endParaRPr>
          </a:p>
        </p:txBody>
      </p:sp>
      <p:graphicFrame>
        <p:nvGraphicFramePr>
          <p:cNvPr id="4" name="Table 3">
            <a:extLst>
              <a:ext uri="{FF2B5EF4-FFF2-40B4-BE49-F238E27FC236}">
                <a16:creationId xmlns:a16="http://schemas.microsoft.com/office/drawing/2014/main" xmlns="" id="{86195D89-906F-4859-3703-0F09B82BAF4B}"/>
              </a:ext>
            </a:extLst>
          </p:cNvPr>
          <p:cNvGraphicFramePr>
            <a:graphicFrameLocks noGrp="1"/>
          </p:cNvGraphicFramePr>
          <p:nvPr>
            <p:extLst>
              <p:ext uri="{D42A27DB-BD31-4B8C-83A1-F6EECF244321}">
                <p14:modId xmlns:p14="http://schemas.microsoft.com/office/powerpoint/2010/main" val="1576487279"/>
              </p:ext>
            </p:extLst>
          </p:nvPr>
        </p:nvGraphicFramePr>
        <p:xfrm>
          <a:off x="13004800" y="3760661"/>
          <a:ext cx="5794850" cy="1889760"/>
        </p:xfrm>
        <a:graphic>
          <a:graphicData uri="http://schemas.openxmlformats.org/drawingml/2006/table">
            <a:tbl>
              <a:tblPr>
                <a:tableStyleId>{8799B23B-EC83-4686-B30A-512413B5E67A}</a:tableStyleId>
              </a:tblPr>
              <a:tblGrid>
                <a:gridCol w="1615437">
                  <a:extLst>
                    <a:ext uri="{9D8B030D-6E8A-4147-A177-3AD203B41FA5}">
                      <a16:colId xmlns:a16="http://schemas.microsoft.com/office/drawing/2014/main" xmlns="" val="4252738046"/>
                    </a:ext>
                  </a:extLst>
                </a:gridCol>
                <a:gridCol w="1167657">
                  <a:extLst>
                    <a:ext uri="{9D8B030D-6E8A-4147-A177-3AD203B41FA5}">
                      <a16:colId xmlns:a16="http://schemas.microsoft.com/office/drawing/2014/main" xmlns="" val="1978414680"/>
                    </a:ext>
                  </a:extLst>
                </a:gridCol>
                <a:gridCol w="949958">
                  <a:extLst>
                    <a:ext uri="{9D8B030D-6E8A-4147-A177-3AD203B41FA5}">
                      <a16:colId xmlns:a16="http://schemas.microsoft.com/office/drawing/2014/main" xmlns="" val="3359872414"/>
                    </a:ext>
                  </a:extLst>
                </a:gridCol>
                <a:gridCol w="1029122">
                  <a:extLst>
                    <a:ext uri="{9D8B030D-6E8A-4147-A177-3AD203B41FA5}">
                      <a16:colId xmlns:a16="http://schemas.microsoft.com/office/drawing/2014/main" xmlns="" val="1025544734"/>
                    </a:ext>
                  </a:extLst>
                </a:gridCol>
                <a:gridCol w="1032676">
                  <a:extLst>
                    <a:ext uri="{9D8B030D-6E8A-4147-A177-3AD203B41FA5}">
                      <a16:colId xmlns:a16="http://schemas.microsoft.com/office/drawing/2014/main" xmlns="" val="4024321826"/>
                    </a:ext>
                  </a:extLst>
                </a:gridCol>
              </a:tblGrid>
              <a:tr h="637826">
                <a:tc>
                  <a:txBody>
                    <a:bodyPr/>
                    <a:lstStyle/>
                    <a:p>
                      <a:pPr algn="r" fontAlgn="ctr"/>
                      <a:r>
                        <a:rPr lang="en-IN" sz="2000" b="1" dirty="0">
                          <a:effectLst/>
                        </a:rPr>
                        <a:t>Environment</a:t>
                      </a:r>
                    </a:p>
                    <a:p>
                      <a:pPr algn="r" fontAlgn="ctr"/>
                      <a:r>
                        <a:rPr lang="en-IN" sz="2000" b="1" dirty="0">
                          <a:effectLst/>
                        </a:rPr>
                        <a:t>Satisfaction</a:t>
                      </a:r>
                    </a:p>
                  </a:txBody>
                  <a:tcPr anchor="ctr"/>
                </a:tc>
                <a:tc>
                  <a:txBody>
                    <a:bodyPr/>
                    <a:lstStyle/>
                    <a:p>
                      <a:pPr algn="r" fontAlgn="ctr"/>
                      <a:r>
                        <a:rPr lang="en-IN" sz="2000" b="1">
                          <a:effectLst/>
                        </a:rPr>
                        <a:t>1</a:t>
                      </a:r>
                    </a:p>
                  </a:txBody>
                  <a:tcPr anchor="ctr"/>
                </a:tc>
                <a:tc>
                  <a:txBody>
                    <a:bodyPr/>
                    <a:lstStyle/>
                    <a:p>
                      <a:pPr algn="r" fontAlgn="ctr"/>
                      <a:r>
                        <a:rPr lang="en-IN" sz="2000" b="1" dirty="0">
                          <a:effectLst/>
                        </a:rPr>
                        <a:t>2</a:t>
                      </a:r>
                    </a:p>
                  </a:txBody>
                  <a:tcPr anchor="ctr"/>
                </a:tc>
                <a:tc>
                  <a:txBody>
                    <a:bodyPr/>
                    <a:lstStyle/>
                    <a:p>
                      <a:pPr algn="r" fontAlgn="ctr"/>
                      <a:r>
                        <a:rPr lang="en-IN" sz="2000" b="1">
                          <a:effectLst/>
                        </a:rPr>
                        <a:t>3</a:t>
                      </a:r>
                    </a:p>
                  </a:txBody>
                  <a:tcPr anchor="ctr"/>
                </a:tc>
                <a:tc>
                  <a:txBody>
                    <a:bodyPr/>
                    <a:lstStyle/>
                    <a:p>
                      <a:pPr algn="r" fontAlgn="ctr"/>
                      <a:r>
                        <a:rPr lang="en-IN" sz="2000" b="1">
                          <a:effectLst/>
                        </a:rPr>
                        <a:t>4</a:t>
                      </a:r>
                    </a:p>
                  </a:txBody>
                  <a:tcPr anchor="ctr"/>
                </a:tc>
                <a:extLst>
                  <a:ext uri="{0D108BD9-81ED-4DB2-BD59-A6C34878D82A}">
                    <a16:rowId xmlns:a16="http://schemas.microsoft.com/office/drawing/2014/main" xmlns="" val="1219225031"/>
                  </a:ext>
                </a:extLst>
              </a:tr>
              <a:tr h="335129">
                <a:tc>
                  <a:txBody>
                    <a:bodyPr/>
                    <a:lstStyle/>
                    <a:p>
                      <a:pPr algn="r" fontAlgn="ctr"/>
                      <a:r>
                        <a:rPr lang="en-IN" sz="2000" b="1">
                          <a:effectLst/>
                        </a:rPr>
                        <a:t>Attrition</a:t>
                      </a:r>
                    </a:p>
                  </a:txBody>
                  <a:tcPr anchor="ctr"/>
                </a:tc>
                <a:tc>
                  <a:txBody>
                    <a:bodyPr/>
                    <a:lstStyle/>
                    <a:p>
                      <a:pPr algn="r" fontAlgn="ctr"/>
                      <a:endParaRPr lang="en-IN" sz="2000" b="1">
                        <a:effectLst/>
                      </a:endParaRPr>
                    </a:p>
                  </a:txBody>
                  <a:tcPr anchor="ctr"/>
                </a:tc>
                <a:tc>
                  <a:txBody>
                    <a:bodyPr/>
                    <a:lstStyle/>
                    <a:p>
                      <a:pPr algn="r" fontAlgn="ctr"/>
                      <a:endParaRPr lang="en-IN" sz="2000" b="1" dirty="0">
                        <a:effectLst/>
                      </a:endParaRPr>
                    </a:p>
                  </a:txBody>
                  <a:tcPr anchor="ctr"/>
                </a:tc>
                <a:tc>
                  <a:txBody>
                    <a:bodyPr/>
                    <a:lstStyle/>
                    <a:p>
                      <a:pPr algn="r" fontAlgn="ctr"/>
                      <a:endParaRPr lang="en-IN" sz="2000" b="1" dirty="0">
                        <a:effectLst/>
                      </a:endParaRPr>
                    </a:p>
                  </a:txBody>
                  <a:tcPr anchor="ctr"/>
                </a:tc>
                <a:tc>
                  <a:txBody>
                    <a:bodyPr/>
                    <a:lstStyle/>
                    <a:p>
                      <a:pPr algn="r" fontAlgn="ctr"/>
                      <a:endParaRPr lang="en-IN" sz="2000" b="1">
                        <a:effectLst/>
                      </a:endParaRPr>
                    </a:p>
                  </a:txBody>
                  <a:tcPr anchor="ctr"/>
                </a:tc>
                <a:extLst>
                  <a:ext uri="{0D108BD9-81ED-4DB2-BD59-A6C34878D82A}">
                    <a16:rowId xmlns:a16="http://schemas.microsoft.com/office/drawing/2014/main" xmlns="" val="3327929992"/>
                  </a:ext>
                </a:extLst>
              </a:tr>
              <a:tr h="183780">
                <a:tc>
                  <a:txBody>
                    <a:bodyPr/>
                    <a:lstStyle/>
                    <a:p>
                      <a:pPr algn="r" fontAlgn="ctr"/>
                      <a:r>
                        <a:rPr lang="en-IN" sz="2000" b="1">
                          <a:effectLst/>
                        </a:rPr>
                        <a:t>0</a:t>
                      </a:r>
                    </a:p>
                  </a:txBody>
                  <a:tcPr anchor="ctr"/>
                </a:tc>
                <a:tc>
                  <a:txBody>
                    <a:bodyPr/>
                    <a:lstStyle/>
                    <a:p>
                      <a:pPr algn="r" fontAlgn="ctr"/>
                      <a:r>
                        <a:rPr lang="en-IN" sz="2000" b="0" dirty="0">
                          <a:effectLst/>
                        </a:rPr>
                        <a:t>74.65</a:t>
                      </a:r>
                    </a:p>
                  </a:txBody>
                  <a:tcPr anchor="ctr"/>
                </a:tc>
                <a:tc>
                  <a:txBody>
                    <a:bodyPr/>
                    <a:lstStyle/>
                    <a:p>
                      <a:pPr algn="r" fontAlgn="ctr"/>
                      <a:r>
                        <a:rPr lang="en-IN" sz="2000" b="0">
                          <a:effectLst/>
                        </a:rPr>
                        <a:t>85.02</a:t>
                      </a:r>
                    </a:p>
                  </a:txBody>
                  <a:tcPr anchor="ctr"/>
                </a:tc>
                <a:tc>
                  <a:txBody>
                    <a:bodyPr/>
                    <a:lstStyle/>
                    <a:p>
                      <a:pPr algn="r" fontAlgn="ctr"/>
                      <a:r>
                        <a:rPr lang="en-IN" sz="2000" b="0">
                          <a:effectLst/>
                        </a:rPr>
                        <a:t>86.31</a:t>
                      </a:r>
                    </a:p>
                  </a:txBody>
                  <a:tcPr anchor="ctr"/>
                </a:tc>
                <a:tc>
                  <a:txBody>
                    <a:bodyPr/>
                    <a:lstStyle/>
                    <a:p>
                      <a:pPr algn="r" fontAlgn="ctr"/>
                      <a:r>
                        <a:rPr lang="en-IN" sz="2000" b="0">
                          <a:effectLst/>
                        </a:rPr>
                        <a:t>86.55</a:t>
                      </a:r>
                    </a:p>
                  </a:txBody>
                  <a:tcPr anchor="ctr"/>
                </a:tc>
                <a:extLst>
                  <a:ext uri="{0D108BD9-81ED-4DB2-BD59-A6C34878D82A}">
                    <a16:rowId xmlns:a16="http://schemas.microsoft.com/office/drawing/2014/main" xmlns="" val="3234953830"/>
                  </a:ext>
                </a:extLst>
              </a:tr>
              <a:tr h="183780">
                <a:tc>
                  <a:txBody>
                    <a:bodyPr/>
                    <a:lstStyle/>
                    <a:p>
                      <a:pPr algn="r" fontAlgn="ctr"/>
                      <a:r>
                        <a:rPr lang="en-IN" sz="2000" b="1">
                          <a:effectLst/>
                        </a:rPr>
                        <a:t>1</a:t>
                      </a:r>
                    </a:p>
                  </a:txBody>
                  <a:tcPr anchor="ctr"/>
                </a:tc>
                <a:tc>
                  <a:txBody>
                    <a:bodyPr/>
                    <a:lstStyle/>
                    <a:p>
                      <a:pPr algn="r" fontAlgn="ctr"/>
                      <a:r>
                        <a:rPr lang="en-IN" sz="2000" b="0">
                          <a:effectLst/>
                        </a:rPr>
                        <a:t>25.35</a:t>
                      </a:r>
                    </a:p>
                  </a:txBody>
                  <a:tcPr anchor="ctr"/>
                </a:tc>
                <a:tc>
                  <a:txBody>
                    <a:bodyPr/>
                    <a:lstStyle/>
                    <a:p>
                      <a:pPr algn="r" fontAlgn="ctr"/>
                      <a:r>
                        <a:rPr lang="en-IN" sz="2000" b="0" dirty="0">
                          <a:effectLst/>
                        </a:rPr>
                        <a:t>14.98</a:t>
                      </a:r>
                    </a:p>
                  </a:txBody>
                  <a:tcPr anchor="ctr"/>
                </a:tc>
                <a:tc>
                  <a:txBody>
                    <a:bodyPr/>
                    <a:lstStyle/>
                    <a:p>
                      <a:pPr algn="r" fontAlgn="ctr"/>
                      <a:r>
                        <a:rPr lang="en-IN" sz="2000" b="0" dirty="0">
                          <a:effectLst/>
                        </a:rPr>
                        <a:t>13.69</a:t>
                      </a:r>
                    </a:p>
                  </a:txBody>
                  <a:tcPr anchor="ctr"/>
                </a:tc>
                <a:tc>
                  <a:txBody>
                    <a:bodyPr/>
                    <a:lstStyle/>
                    <a:p>
                      <a:pPr algn="r" fontAlgn="ctr"/>
                      <a:r>
                        <a:rPr lang="en-IN" sz="2000" b="0" dirty="0">
                          <a:effectLst/>
                        </a:rPr>
                        <a:t>13.45</a:t>
                      </a:r>
                    </a:p>
                  </a:txBody>
                  <a:tcPr anchor="ctr"/>
                </a:tc>
                <a:extLst>
                  <a:ext uri="{0D108BD9-81ED-4DB2-BD59-A6C34878D82A}">
                    <a16:rowId xmlns:a16="http://schemas.microsoft.com/office/drawing/2014/main" xmlns="" val="1806845913"/>
                  </a:ext>
                </a:extLst>
              </a:tr>
            </a:tbl>
          </a:graphicData>
        </a:graphic>
      </p:graphicFrame>
    </p:spTree>
    <p:extLst>
      <p:ext uri="{BB962C8B-B14F-4D97-AF65-F5344CB8AC3E}">
        <p14:creationId xmlns:p14="http://schemas.microsoft.com/office/powerpoint/2010/main" val="318127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xmlns="" id="{CD5F4CB8-A259-3C20-4636-EB12942BA837}"/>
              </a:ext>
            </a:extLst>
          </p:cNvPr>
          <p:cNvSpPr/>
          <p:nvPr/>
        </p:nvSpPr>
        <p:spPr>
          <a:xfrm>
            <a:off x="0" y="364064"/>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Department</a:t>
            </a:r>
            <a:endParaRPr sz="3200" dirty="0"/>
          </a:p>
        </p:txBody>
      </p:sp>
      <p:sp>
        <p:nvSpPr>
          <p:cNvPr id="5" name="TextBox 4">
            <a:extLst>
              <a:ext uri="{FF2B5EF4-FFF2-40B4-BE49-F238E27FC236}">
                <a16:creationId xmlns:a16="http://schemas.microsoft.com/office/drawing/2014/main" xmlns="" id="{691C4A7E-7589-84CC-7A30-42F3EFA201E3}"/>
              </a:ext>
            </a:extLst>
          </p:cNvPr>
          <p:cNvSpPr txBox="1"/>
          <p:nvPr/>
        </p:nvSpPr>
        <p:spPr>
          <a:xfrm>
            <a:off x="210660" y="1181220"/>
            <a:ext cx="1858899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The attrition rate of the employees across all the three departments are almost the same.</a:t>
            </a:r>
          </a:p>
          <a:p>
            <a:pPr marL="457200" indent="-457200">
              <a:buFont typeface="Arial" panose="020B0604020202020204" pitchFamily="34" charset="0"/>
              <a:buChar char="•"/>
            </a:pPr>
            <a:r>
              <a:rPr lang="en-US" sz="2800" b="0" i="0" dirty="0">
                <a:solidFill>
                  <a:srgbClr val="000000"/>
                </a:solidFill>
                <a:effectLst/>
              </a:rPr>
              <a:t>Is Dep</a:t>
            </a:r>
            <a:r>
              <a:rPr lang="en-US" sz="2800" dirty="0">
                <a:solidFill>
                  <a:srgbClr val="000000"/>
                </a:solidFill>
              </a:rPr>
              <a:t>artment affecting the attrition rate?</a:t>
            </a:r>
            <a:endParaRPr lang="en-US" sz="2800" b="0" i="0" dirty="0">
              <a:solidFill>
                <a:srgbClr val="000000"/>
              </a:solidFill>
              <a:effectLst/>
            </a:endParaRPr>
          </a:p>
        </p:txBody>
      </p:sp>
      <p:sp>
        <p:nvSpPr>
          <p:cNvPr id="6" name="object 25">
            <a:extLst>
              <a:ext uri="{FF2B5EF4-FFF2-40B4-BE49-F238E27FC236}">
                <a16:creationId xmlns:a16="http://schemas.microsoft.com/office/drawing/2014/main" xmlns="" id="{27980D13-CA3E-7D89-C25F-94A55C8976DE}"/>
              </a:ext>
            </a:extLst>
          </p:cNvPr>
          <p:cNvSpPr/>
          <p:nvPr/>
        </p:nvSpPr>
        <p:spPr>
          <a:xfrm>
            <a:off x="0" y="2279017"/>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Job Satisfaction</a:t>
            </a:r>
            <a:endParaRPr sz="3200" dirty="0"/>
          </a:p>
        </p:txBody>
      </p:sp>
      <p:sp>
        <p:nvSpPr>
          <p:cNvPr id="7" name="TextBox 6">
            <a:extLst>
              <a:ext uri="{FF2B5EF4-FFF2-40B4-BE49-F238E27FC236}">
                <a16:creationId xmlns:a16="http://schemas.microsoft.com/office/drawing/2014/main" xmlns="" id="{D6B2BDC2-185C-7C5A-142D-B201154406EF}"/>
              </a:ext>
            </a:extLst>
          </p:cNvPr>
          <p:cNvSpPr txBox="1"/>
          <p:nvPr/>
        </p:nvSpPr>
        <p:spPr>
          <a:xfrm>
            <a:off x="210660" y="2834422"/>
            <a:ext cx="1858899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We have observed that employees having good job satisfaction as well as employees with low job satisfaction have more or less the same attrition rate. </a:t>
            </a:r>
          </a:p>
          <a:p>
            <a:pPr marL="457200" indent="-457200">
              <a:buFont typeface="Arial" panose="020B0604020202020204" pitchFamily="34" charset="0"/>
              <a:buChar char="•"/>
            </a:pPr>
            <a:r>
              <a:rPr lang="en-US" sz="2800" dirty="0">
                <a:solidFill>
                  <a:srgbClr val="000000"/>
                </a:solidFill>
              </a:rPr>
              <a:t>So this might not affect the attrition rate.  </a:t>
            </a:r>
            <a:endParaRPr lang="en-US" sz="2800" b="0" i="0" dirty="0">
              <a:solidFill>
                <a:srgbClr val="000000"/>
              </a:solidFill>
              <a:effectLst/>
            </a:endParaRPr>
          </a:p>
        </p:txBody>
      </p:sp>
      <p:sp>
        <p:nvSpPr>
          <p:cNvPr id="8" name="object 25">
            <a:extLst>
              <a:ext uri="{FF2B5EF4-FFF2-40B4-BE49-F238E27FC236}">
                <a16:creationId xmlns:a16="http://schemas.microsoft.com/office/drawing/2014/main" xmlns="" id="{7BD657DC-04D1-FE21-EE61-D0CDE47CBEA0}"/>
              </a:ext>
            </a:extLst>
          </p:cNvPr>
          <p:cNvSpPr/>
          <p:nvPr/>
        </p:nvSpPr>
        <p:spPr>
          <a:xfrm>
            <a:off x="0" y="4453623"/>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Work Life Balance</a:t>
            </a:r>
            <a:endParaRPr sz="3200" dirty="0"/>
          </a:p>
        </p:txBody>
      </p:sp>
      <p:sp>
        <p:nvSpPr>
          <p:cNvPr id="9" name="TextBox 8">
            <a:extLst>
              <a:ext uri="{FF2B5EF4-FFF2-40B4-BE49-F238E27FC236}">
                <a16:creationId xmlns:a16="http://schemas.microsoft.com/office/drawing/2014/main" xmlns="" id="{B9441F0D-20D7-D8F2-5DCC-92DA26B3A2E3}"/>
              </a:ext>
            </a:extLst>
          </p:cNvPr>
          <p:cNvSpPr txBox="1"/>
          <p:nvPr/>
        </p:nvSpPr>
        <p:spPr>
          <a:xfrm>
            <a:off x="210660" y="5310089"/>
            <a:ext cx="18588992" cy="1384995"/>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000000"/>
                </a:solidFill>
                <a:effectLst/>
              </a:rPr>
              <a:t>In the company, we observe that the employees with low work life balance have higher chances of leaving the company.</a:t>
            </a:r>
          </a:p>
          <a:p>
            <a:pPr marL="457200" indent="-457200">
              <a:buFont typeface="Arial" panose="020B0604020202020204" pitchFamily="34" charset="0"/>
              <a:buChar char="•"/>
            </a:pPr>
            <a:r>
              <a:rPr lang="en-US" sz="2800" dirty="0">
                <a:solidFill>
                  <a:srgbClr val="000000"/>
                </a:solidFill>
              </a:rPr>
              <a:t>We also observe that there are very few employees with work life balance rating 1.</a:t>
            </a:r>
          </a:p>
          <a:p>
            <a:pPr marL="457200" indent="-457200">
              <a:buFont typeface="Arial" panose="020B0604020202020204" pitchFamily="34" charset="0"/>
              <a:buChar char="•"/>
            </a:pPr>
            <a:r>
              <a:rPr lang="en-US" sz="2800" b="0" i="0" dirty="0">
                <a:solidFill>
                  <a:srgbClr val="000000"/>
                </a:solidFill>
                <a:effectLst/>
              </a:rPr>
              <a:t>This might not </a:t>
            </a:r>
            <a:r>
              <a:rPr lang="en-US" sz="2800" dirty="0">
                <a:solidFill>
                  <a:srgbClr val="000000"/>
                </a:solidFill>
              </a:rPr>
              <a:t>affect the attrition rate much.</a:t>
            </a:r>
            <a:endParaRPr lang="en-US" sz="2800" b="0" i="0" dirty="0">
              <a:solidFill>
                <a:srgbClr val="000000"/>
              </a:solidFill>
              <a:effectLst/>
            </a:endParaRPr>
          </a:p>
        </p:txBody>
      </p:sp>
      <p:sp>
        <p:nvSpPr>
          <p:cNvPr id="2" name="object 25">
            <a:extLst>
              <a:ext uri="{FF2B5EF4-FFF2-40B4-BE49-F238E27FC236}">
                <a16:creationId xmlns:a16="http://schemas.microsoft.com/office/drawing/2014/main" xmlns="" id="{AF6D48C9-9D78-F24F-F016-14FB8472BD09}"/>
              </a:ext>
            </a:extLst>
          </p:cNvPr>
          <p:cNvSpPr/>
          <p:nvPr/>
        </p:nvSpPr>
        <p:spPr>
          <a:xfrm>
            <a:off x="0" y="6929290"/>
            <a:ext cx="5099843"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Distance From Home</a:t>
            </a:r>
            <a:endParaRPr sz="3200" dirty="0"/>
          </a:p>
        </p:txBody>
      </p:sp>
      <p:sp>
        <p:nvSpPr>
          <p:cNvPr id="3" name="TextBox 2">
            <a:extLst>
              <a:ext uri="{FF2B5EF4-FFF2-40B4-BE49-F238E27FC236}">
                <a16:creationId xmlns:a16="http://schemas.microsoft.com/office/drawing/2014/main" xmlns="" id="{320A0A3C-E05A-A914-5634-CCF6CC9B4574}"/>
              </a:ext>
            </a:extLst>
          </p:cNvPr>
          <p:cNvSpPr txBox="1"/>
          <p:nvPr/>
        </p:nvSpPr>
        <p:spPr>
          <a:xfrm>
            <a:off x="210660" y="7785756"/>
            <a:ext cx="18588992" cy="954107"/>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000000"/>
                </a:solidFill>
                <a:effectLst/>
              </a:rPr>
              <a:t>In the company, 50% of the employees who churned are traveling for more than 10 km.</a:t>
            </a:r>
          </a:p>
          <a:p>
            <a:pPr marL="457200" indent="-457200">
              <a:buFont typeface="Arial" panose="020B0604020202020204" pitchFamily="34" charset="0"/>
              <a:buChar char="•"/>
            </a:pPr>
            <a:r>
              <a:rPr lang="en-US" sz="2800" dirty="0">
                <a:solidFill>
                  <a:srgbClr val="000000"/>
                </a:solidFill>
              </a:rPr>
              <a:t>So employee staying far away from the company have more chance of attrition rate.</a:t>
            </a:r>
            <a:r>
              <a:rPr lang="en-US" sz="2800" b="0" i="0" dirty="0">
                <a:solidFill>
                  <a:srgbClr val="000000"/>
                </a:solidFill>
                <a:effectLst/>
              </a:rPr>
              <a:t>  </a:t>
            </a:r>
          </a:p>
        </p:txBody>
      </p:sp>
    </p:spTree>
    <p:extLst>
      <p:ext uri="{BB962C8B-B14F-4D97-AF65-F5344CB8AC3E}">
        <p14:creationId xmlns:p14="http://schemas.microsoft.com/office/powerpoint/2010/main" val="133275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6D034368-5E43-D8B5-25D8-FAF0820B4B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22"/>
          <a:stretch/>
        </p:blipFill>
        <p:spPr bwMode="auto">
          <a:xfrm>
            <a:off x="12739232" y="98365"/>
            <a:ext cx="4934502" cy="47955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C3DE27BF-BACE-CD6D-8D6B-FA1FC953200F}"/>
              </a:ext>
            </a:extLst>
          </p:cNvPr>
          <p:cNvSpPr txBox="1"/>
          <p:nvPr/>
        </p:nvSpPr>
        <p:spPr>
          <a:xfrm rot="16200000">
            <a:off x="11610140" y="2073379"/>
            <a:ext cx="1888852" cy="369332"/>
          </a:xfrm>
          <a:prstGeom prst="rect">
            <a:avLst/>
          </a:prstGeom>
          <a:noFill/>
        </p:spPr>
        <p:txBody>
          <a:bodyPr wrap="square" rtlCol="0">
            <a:spAutoFit/>
          </a:bodyPr>
          <a:lstStyle/>
          <a:p>
            <a:r>
              <a:rPr lang="en-US" dirty="0"/>
              <a:t>Monthly Income</a:t>
            </a:r>
            <a:endParaRPr lang="en-IN" dirty="0"/>
          </a:p>
        </p:txBody>
      </p:sp>
      <p:sp>
        <p:nvSpPr>
          <p:cNvPr id="4" name="object 25">
            <a:extLst>
              <a:ext uri="{FF2B5EF4-FFF2-40B4-BE49-F238E27FC236}">
                <a16:creationId xmlns:a16="http://schemas.microsoft.com/office/drawing/2014/main" xmlns="" id="{E22108C2-3E05-79BB-B3E8-1623C0ACC8BF}"/>
              </a:ext>
            </a:extLst>
          </p:cNvPr>
          <p:cNvSpPr/>
          <p:nvPr/>
        </p:nvSpPr>
        <p:spPr>
          <a:xfrm>
            <a:off x="0" y="409943"/>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Monthly Income</a:t>
            </a:r>
            <a:endParaRPr sz="3200" dirty="0"/>
          </a:p>
        </p:txBody>
      </p:sp>
      <p:sp>
        <p:nvSpPr>
          <p:cNvPr id="5" name="TextBox 4">
            <a:extLst>
              <a:ext uri="{FF2B5EF4-FFF2-40B4-BE49-F238E27FC236}">
                <a16:creationId xmlns:a16="http://schemas.microsoft.com/office/drawing/2014/main" xmlns="" id="{1BBF8FDF-80A8-C451-F066-1D93D2E93BBA}"/>
              </a:ext>
            </a:extLst>
          </p:cNvPr>
          <p:cNvSpPr txBox="1"/>
          <p:nvPr/>
        </p:nvSpPr>
        <p:spPr>
          <a:xfrm>
            <a:off x="209084" y="1565547"/>
            <a:ext cx="11582400" cy="1384995"/>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000000"/>
                </a:solidFill>
                <a:effectLst/>
              </a:rPr>
              <a:t>From the box plot we see that 75% of the employees who are leaving the company have low monthly income . So we can infer that low monthly income affects attrition.</a:t>
            </a:r>
          </a:p>
        </p:txBody>
      </p:sp>
      <p:sp>
        <p:nvSpPr>
          <p:cNvPr id="6" name="object 25">
            <a:extLst>
              <a:ext uri="{FF2B5EF4-FFF2-40B4-BE49-F238E27FC236}">
                <a16:creationId xmlns:a16="http://schemas.microsoft.com/office/drawing/2014/main" xmlns="" id="{7B0643E1-F8DC-AD58-3C56-0A3B09C9C506}"/>
              </a:ext>
            </a:extLst>
          </p:cNvPr>
          <p:cNvSpPr/>
          <p:nvPr/>
        </p:nvSpPr>
        <p:spPr>
          <a:xfrm>
            <a:off x="0" y="3172758"/>
            <a:ext cx="3881120" cy="1155402"/>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Total Working Years</a:t>
            </a:r>
          </a:p>
          <a:p>
            <a:r>
              <a:rPr lang="en-US" sz="3200" dirty="0"/>
              <a:t>	Years At Company</a:t>
            </a:r>
            <a:endParaRPr sz="3200" dirty="0"/>
          </a:p>
        </p:txBody>
      </p:sp>
      <p:pic>
        <p:nvPicPr>
          <p:cNvPr id="4102" name="Picture 6">
            <a:extLst>
              <a:ext uri="{FF2B5EF4-FFF2-40B4-BE49-F238E27FC236}">
                <a16:creationId xmlns:a16="http://schemas.microsoft.com/office/drawing/2014/main" xmlns="" id="{D5889E63-1CDA-1C74-BFEF-69BAE4F804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51"/>
          <a:stretch/>
        </p:blipFill>
        <p:spPr bwMode="auto">
          <a:xfrm>
            <a:off x="12554566" y="4966546"/>
            <a:ext cx="5948362" cy="56284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ABC5DF3F-450C-6A6B-135C-359298DDBD0C}"/>
              </a:ext>
            </a:extLst>
          </p:cNvPr>
          <p:cNvSpPr txBox="1"/>
          <p:nvPr/>
        </p:nvSpPr>
        <p:spPr>
          <a:xfrm>
            <a:off x="209084" y="4550376"/>
            <a:ext cx="115824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In the company employees who have total working experience less than 10 years have more chances of attrition.</a:t>
            </a:r>
          </a:p>
          <a:p>
            <a:pPr marL="457200" indent="-457200">
              <a:buFont typeface="Arial" panose="020B0604020202020204" pitchFamily="34" charset="0"/>
              <a:buChar char="•"/>
            </a:pPr>
            <a:r>
              <a:rPr lang="en-US" sz="2800" dirty="0">
                <a:solidFill>
                  <a:srgbClr val="000000"/>
                </a:solidFill>
              </a:rPr>
              <a:t>Employees with less working years at the company have more chance of leaving the company.</a:t>
            </a:r>
          </a:p>
          <a:p>
            <a:pPr marL="457200" indent="-457200">
              <a:buFont typeface="Arial" panose="020B0604020202020204" pitchFamily="34" charset="0"/>
              <a:buChar char="•"/>
            </a:pPr>
            <a:r>
              <a:rPr lang="en-US" sz="2800" dirty="0">
                <a:solidFill>
                  <a:srgbClr val="000000"/>
                </a:solidFill>
              </a:rPr>
              <a:t>Are these two features related?</a:t>
            </a:r>
          </a:p>
        </p:txBody>
      </p:sp>
    </p:spTree>
    <p:extLst>
      <p:ext uri="{BB962C8B-B14F-4D97-AF65-F5344CB8AC3E}">
        <p14:creationId xmlns:p14="http://schemas.microsoft.com/office/powerpoint/2010/main" val="118090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a:extLst>
              <a:ext uri="{FF2B5EF4-FFF2-40B4-BE49-F238E27FC236}">
                <a16:creationId xmlns:a16="http://schemas.microsoft.com/office/drawing/2014/main" xmlns="" id="{6324D005-F736-1BED-4385-4FEAF0EAD571}"/>
              </a:ext>
            </a:extLst>
          </p:cNvPr>
          <p:cNvSpPr/>
          <p:nvPr/>
        </p:nvSpPr>
        <p:spPr>
          <a:xfrm>
            <a:off x="0" y="296908"/>
            <a:ext cx="4978400" cy="1206772"/>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Years in Current Role and                    	Years Since Promotion </a:t>
            </a:r>
            <a:endParaRPr sz="3200" dirty="0"/>
          </a:p>
        </p:txBody>
      </p:sp>
      <p:pic>
        <p:nvPicPr>
          <p:cNvPr id="5122" name="Picture 2">
            <a:extLst>
              <a:ext uri="{FF2B5EF4-FFF2-40B4-BE49-F238E27FC236}">
                <a16:creationId xmlns:a16="http://schemas.microsoft.com/office/drawing/2014/main" xmlns="" id="{BB8368EC-0777-8C1C-C750-5E9027198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0400" y="919168"/>
            <a:ext cx="5852160" cy="49329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BFCE12B2-CFE6-57BA-6EF0-6E97E9554D13}"/>
              </a:ext>
            </a:extLst>
          </p:cNvPr>
          <p:cNvSpPr txBox="1"/>
          <p:nvPr/>
        </p:nvSpPr>
        <p:spPr>
          <a:xfrm>
            <a:off x="182880" y="2166918"/>
            <a:ext cx="1158240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In the company employees who have experience  less than 3 years in current role  have more chances of leaving the company.</a:t>
            </a:r>
          </a:p>
          <a:p>
            <a:r>
              <a:rPr lang="en-US" sz="2800" dirty="0">
                <a:solidFill>
                  <a:srgbClr val="000000"/>
                </a:solidFill>
              </a:rPr>
              <a:t>	</a:t>
            </a:r>
          </a:p>
          <a:p>
            <a:pPr marL="457200" indent="-457200">
              <a:buFont typeface="Arial" panose="020B0604020202020204" pitchFamily="34" charset="0"/>
              <a:buChar char="•"/>
            </a:pPr>
            <a:r>
              <a:rPr lang="en-US" sz="2800" dirty="0">
                <a:solidFill>
                  <a:srgbClr val="000000"/>
                </a:solidFill>
              </a:rPr>
              <a:t>In the company there employees who are not promoted for many years, but still working in the company.</a:t>
            </a:r>
          </a:p>
          <a:p>
            <a:pPr marL="457200" indent="-457200">
              <a:buFont typeface="Arial" panose="020B0604020202020204" pitchFamily="34" charset="0"/>
              <a:buChar char="•"/>
            </a:pPr>
            <a:r>
              <a:rPr lang="en-US" sz="2800" dirty="0">
                <a:solidFill>
                  <a:srgbClr val="000000"/>
                </a:solidFill>
              </a:rPr>
              <a:t>These employees might be getting good salary.</a:t>
            </a:r>
          </a:p>
          <a:p>
            <a:pPr marL="457200" indent="-457200">
              <a:buFont typeface="Arial" panose="020B0604020202020204" pitchFamily="34" charset="0"/>
              <a:buChar char="•"/>
            </a:pPr>
            <a:r>
              <a:rPr lang="en-US" sz="2800" dirty="0">
                <a:solidFill>
                  <a:srgbClr val="000000"/>
                </a:solidFill>
              </a:rPr>
              <a:t>75 % of the employees leaving the company haven't been promoted in the past two years.</a:t>
            </a:r>
          </a:p>
        </p:txBody>
      </p:sp>
    </p:spTree>
    <p:extLst>
      <p:ext uri="{BB962C8B-B14F-4D97-AF65-F5344CB8AC3E}">
        <p14:creationId xmlns:p14="http://schemas.microsoft.com/office/powerpoint/2010/main" val="128586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a:extLst>
              <a:ext uri="{FF2B5EF4-FFF2-40B4-BE49-F238E27FC236}">
                <a16:creationId xmlns:a16="http://schemas.microsoft.com/office/drawing/2014/main" xmlns="" id="{70807E42-8335-D160-0CB7-55D83E1127E1}"/>
              </a:ext>
            </a:extLst>
          </p:cNvPr>
          <p:cNvSpPr/>
          <p:nvPr/>
        </p:nvSpPr>
        <p:spPr>
          <a:xfrm>
            <a:off x="0" y="1272268"/>
            <a:ext cx="5872480" cy="551564"/>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Marital Status and Over Time</a:t>
            </a:r>
          </a:p>
          <a:p>
            <a:endParaRPr sz="3200" dirty="0"/>
          </a:p>
        </p:txBody>
      </p:sp>
      <p:sp>
        <p:nvSpPr>
          <p:cNvPr id="3" name="TextBox 2">
            <a:extLst>
              <a:ext uri="{FF2B5EF4-FFF2-40B4-BE49-F238E27FC236}">
                <a16:creationId xmlns:a16="http://schemas.microsoft.com/office/drawing/2014/main" xmlns="" id="{58B945F2-559B-AD99-8845-CA6F8494766E}"/>
              </a:ext>
            </a:extLst>
          </p:cNvPr>
          <p:cNvSpPr txBox="1"/>
          <p:nvPr/>
        </p:nvSpPr>
        <p:spPr>
          <a:xfrm>
            <a:off x="229314" y="2044998"/>
            <a:ext cx="17840960"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Under our analysis, out of all the employees who are single, and doing over time, half of the employees are leaving the company.</a:t>
            </a:r>
          </a:p>
          <a:p>
            <a:pPr marL="457200" indent="-457200">
              <a:buFont typeface="Arial" panose="020B0604020202020204" pitchFamily="34" charset="0"/>
              <a:buChar char="•"/>
            </a:pPr>
            <a:r>
              <a:rPr lang="en-US" sz="2800" dirty="0">
                <a:solidFill>
                  <a:srgbClr val="000000"/>
                </a:solidFill>
              </a:rPr>
              <a:t>So we infer that marital status and overtime both affecting the attrition.</a:t>
            </a:r>
          </a:p>
        </p:txBody>
      </p:sp>
      <p:sp>
        <p:nvSpPr>
          <p:cNvPr id="4" name="object 2">
            <a:extLst>
              <a:ext uri="{FF2B5EF4-FFF2-40B4-BE49-F238E27FC236}">
                <a16:creationId xmlns:a16="http://schemas.microsoft.com/office/drawing/2014/main" xmlns="" id="{8908C580-E8A3-2056-64C1-7FD2E85E2659}"/>
              </a:ext>
            </a:extLst>
          </p:cNvPr>
          <p:cNvSpPr/>
          <p:nvPr/>
        </p:nvSpPr>
        <p:spPr>
          <a:xfrm>
            <a:off x="-19843" y="170220"/>
            <a:ext cx="7131844" cy="551564"/>
          </a:xfrm>
          <a:custGeom>
            <a:avLst/>
            <a:gdLst/>
            <a:ahLst/>
            <a:cxnLst/>
            <a:rect l="l" t="t" r="r" b="b"/>
            <a:pathLst>
              <a:path w="3883025" h="437515">
                <a:moveTo>
                  <a:pt x="3663867" y="0"/>
                </a:moveTo>
                <a:lnTo>
                  <a:pt x="0" y="0"/>
                </a:lnTo>
                <a:lnTo>
                  <a:pt x="0" y="437153"/>
                </a:lnTo>
                <a:lnTo>
                  <a:pt x="3663867" y="437153"/>
                </a:lnTo>
                <a:lnTo>
                  <a:pt x="3713985" y="431380"/>
                </a:lnTo>
                <a:lnTo>
                  <a:pt x="3759992" y="414936"/>
                </a:lnTo>
                <a:lnTo>
                  <a:pt x="3800576" y="389134"/>
                </a:lnTo>
                <a:lnTo>
                  <a:pt x="3834425" y="355285"/>
                </a:lnTo>
                <a:lnTo>
                  <a:pt x="3860228" y="314701"/>
                </a:lnTo>
                <a:lnTo>
                  <a:pt x="3876671" y="268694"/>
                </a:lnTo>
                <a:lnTo>
                  <a:pt x="3882444" y="218577"/>
                </a:lnTo>
                <a:lnTo>
                  <a:pt x="3876671" y="168459"/>
                </a:lnTo>
                <a:lnTo>
                  <a:pt x="3860228" y="122452"/>
                </a:lnTo>
                <a:lnTo>
                  <a:pt x="3834425" y="81868"/>
                </a:lnTo>
                <a:lnTo>
                  <a:pt x="3800576" y="48018"/>
                </a:lnTo>
                <a:lnTo>
                  <a:pt x="3759992" y="22216"/>
                </a:lnTo>
                <a:lnTo>
                  <a:pt x="3713985" y="5772"/>
                </a:lnTo>
                <a:lnTo>
                  <a:pt x="3663867" y="0"/>
                </a:lnTo>
                <a:close/>
              </a:path>
            </a:pathLst>
          </a:custGeom>
          <a:solidFill>
            <a:srgbClr val="00A0F0"/>
          </a:solidFill>
        </p:spPr>
        <p:txBody>
          <a:bodyPr wrap="square" lIns="0" tIns="0" rIns="0" bIns="0" rtlCol="0"/>
          <a:lstStyle/>
          <a:p>
            <a:r>
              <a:rPr lang="en-US" sz="3200" dirty="0"/>
              <a:t>	</a:t>
            </a:r>
            <a:r>
              <a:rPr lang="en-IN" sz="3200" i="0" dirty="0">
                <a:effectLst/>
              </a:rPr>
              <a:t>Trivariate Analysis with Attrition </a:t>
            </a:r>
            <a:r>
              <a:rPr lang="en-IN" sz="3200" b="0" i="0" dirty="0">
                <a:solidFill>
                  <a:srgbClr val="4D5156"/>
                </a:solidFill>
                <a:effectLst/>
                <a:latin typeface="arial" panose="020B0604020202020204" pitchFamily="34" charset="0"/>
              </a:rPr>
              <a:t> </a:t>
            </a:r>
            <a:endParaRPr sz="3200" dirty="0"/>
          </a:p>
        </p:txBody>
      </p:sp>
      <p:sp>
        <p:nvSpPr>
          <p:cNvPr id="5" name="object 25">
            <a:extLst>
              <a:ext uri="{FF2B5EF4-FFF2-40B4-BE49-F238E27FC236}">
                <a16:creationId xmlns:a16="http://schemas.microsoft.com/office/drawing/2014/main" xmlns="" id="{E828396D-F8C3-CBE2-C395-0D17B6F13E11}"/>
              </a:ext>
            </a:extLst>
          </p:cNvPr>
          <p:cNvSpPr/>
          <p:nvPr/>
        </p:nvSpPr>
        <p:spPr>
          <a:xfrm>
            <a:off x="-19843" y="4243909"/>
            <a:ext cx="6106420" cy="551564"/>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Job Level and Department</a:t>
            </a:r>
          </a:p>
          <a:p>
            <a:endParaRPr sz="3200" dirty="0"/>
          </a:p>
        </p:txBody>
      </p:sp>
      <p:sp>
        <p:nvSpPr>
          <p:cNvPr id="6" name="TextBox 5">
            <a:extLst>
              <a:ext uri="{FF2B5EF4-FFF2-40B4-BE49-F238E27FC236}">
                <a16:creationId xmlns:a16="http://schemas.microsoft.com/office/drawing/2014/main" xmlns="" id="{F50AB527-71F6-E09C-7AC6-47372D473253}"/>
              </a:ext>
            </a:extLst>
          </p:cNvPr>
          <p:cNvSpPr txBox="1"/>
          <p:nvPr/>
        </p:nvSpPr>
        <p:spPr>
          <a:xfrm>
            <a:off x="229314" y="4926649"/>
            <a:ext cx="18551683"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We observe that the employees with low job level have churned more. </a:t>
            </a:r>
          </a:p>
          <a:p>
            <a:pPr marL="457200" indent="-457200">
              <a:buFont typeface="Arial" panose="020B0604020202020204" pitchFamily="34" charset="0"/>
              <a:buChar char="•"/>
            </a:pPr>
            <a:r>
              <a:rPr lang="en-US" sz="2800" dirty="0">
                <a:solidFill>
                  <a:srgbClr val="000000"/>
                </a:solidFill>
              </a:rPr>
              <a:t>This pattern is observed across all the three departments.</a:t>
            </a:r>
          </a:p>
          <a:p>
            <a:pPr marL="457200" indent="-457200">
              <a:buFont typeface="Arial" panose="020B0604020202020204" pitchFamily="34" charset="0"/>
              <a:buChar char="•"/>
            </a:pPr>
            <a:r>
              <a:rPr lang="en-US" sz="2800" dirty="0">
                <a:solidFill>
                  <a:srgbClr val="000000"/>
                </a:solidFill>
              </a:rPr>
              <a:t>So we infer that Department may not affect much to the attrition, however job level affects the attrition.  </a:t>
            </a:r>
          </a:p>
        </p:txBody>
      </p:sp>
      <p:sp>
        <p:nvSpPr>
          <p:cNvPr id="7" name="object 25">
            <a:extLst>
              <a:ext uri="{FF2B5EF4-FFF2-40B4-BE49-F238E27FC236}">
                <a16:creationId xmlns:a16="http://schemas.microsoft.com/office/drawing/2014/main" xmlns="" id="{CA6D6C49-7E9D-A696-9957-2F739A0EF01C}"/>
              </a:ext>
            </a:extLst>
          </p:cNvPr>
          <p:cNvSpPr/>
          <p:nvPr/>
        </p:nvSpPr>
        <p:spPr>
          <a:xfrm>
            <a:off x="1" y="6442820"/>
            <a:ext cx="6106420" cy="551564"/>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Job Level and Education Field</a:t>
            </a:r>
          </a:p>
          <a:p>
            <a:endParaRPr sz="3200" dirty="0"/>
          </a:p>
        </p:txBody>
      </p:sp>
      <p:sp>
        <p:nvSpPr>
          <p:cNvPr id="8" name="TextBox 7">
            <a:extLst>
              <a:ext uri="{FF2B5EF4-FFF2-40B4-BE49-F238E27FC236}">
                <a16:creationId xmlns:a16="http://schemas.microsoft.com/office/drawing/2014/main" xmlns="" id="{088C56BB-4CAA-07CB-B975-A8BDE58B869B}"/>
              </a:ext>
            </a:extLst>
          </p:cNvPr>
          <p:cNvSpPr txBox="1"/>
          <p:nvPr/>
        </p:nvSpPr>
        <p:spPr>
          <a:xfrm>
            <a:off x="229313" y="7215550"/>
            <a:ext cx="1855168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Under our analysis, employees from medical and life science background with higher job level have least attrition.</a:t>
            </a:r>
          </a:p>
          <a:p>
            <a:pPr marL="457200" indent="-457200">
              <a:buFont typeface="Arial" panose="020B0604020202020204" pitchFamily="34" charset="0"/>
              <a:buChar char="•"/>
            </a:pPr>
            <a:r>
              <a:rPr lang="en-US" sz="2800" dirty="0">
                <a:solidFill>
                  <a:srgbClr val="000000"/>
                </a:solidFill>
              </a:rPr>
              <a:t>We also observe that the employees with HR, technical degrees, and marketing having low job levels are having high attrition rates. </a:t>
            </a:r>
          </a:p>
          <a:p>
            <a:pPr marL="457200" indent="-457200">
              <a:buFont typeface="Arial" panose="020B0604020202020204" pitchFamily="34" charset="0"/>
              <a:buChar char="•"/>
            </a:pPr>
            <a:r>
              <a:rPr lang="en-US" sz="2800" dirty="0">
                <a:solidFill>
                  <a:srgbClr val="000000"/>
                </a:solidFill>
              </a:rPr>
              <a:t>Out of all the employees with a technical degree having high job level, 33% are leaving the company.</a:t>
            </a:r>
          </a:p>
        </p:txBody>
      </p:sp>
    </p:spTree>
    <p:extLst>
      <p:ext uri="{BB962C8B-B14F-4D97-AF65-F5344CB8AC3E}">
        <p14:creationId xmlns:p14="http://schemas.microsoft.com/office/powerpoint/2010/main" val="50312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ED7AAE9-C713-8BF1-B397-A21EEFCC073C}"/>
              </a:ext>
            </a:extLst>
          </p:cNvPr>
          <p:cNvSpPr txBox="1"/>
          <p:nvPr/>
        </p:nvSpPr>
        <p:spPr>
          <a:xfrm>
            <a:off x="489098" y="231552"/>
            <a:ext cx="17862697" cy="923330"/>
          </a:xfrm>
          <a:prstGeom prst="rect">
            <a:avLst/>
          </a:prstGeom>
          <a:noFill/>
        </p:spPr>
        <p:txBody>
          <a:bodyPr wrap="square" rtlCol="0">
            <a:spAutoFit/>
          </a:bodyPr>
          <a:lstStyle/>
          <a:p>
            <a:r>
              <a:rPr lang="en-US" sz="5400" b="1" dirty="0">
                <a:solidFill>
                  <a:srgbClr val="0070C0"/>
                </a:solidFill>
              </a:rPr>
              <a:t>CONCLUSION</a:t>
            </a:r>
            <a:endParaRPr lang="en-IN" sz="5400" b="1" dirty="0">
              <a:solidFill>
                <a:srgbClr val="0070C0"/>
              </a:solidFill>
            </a:endParaRPr>
          </a:p>
        </p:txBody>
      </p:sp>
      <p:sp>
        <p:nvSpPr>
          <p:cNvPr id="3" name="TextBox 2">
            <a:extLst>
              <a:ext uri="{FF2B5EF4-FFF2-40B4-BE49-F238E27FC236}">
                <a16:creationId xmlns:a16="http://schemas.microsoft.com/office/drawing/2014/main" xmlns="" id="{D7066410-3083-8F0D-674D-1996A521FBE6}"/>
              </a:ext>
            </a:extLst>
          </p:cNvPr>
          <p:cNvSpPr txBox="1"/>
          <p:nvPr/>
        </p:nvSpPr>
        <p:spPr>
          <a:xfrm>
            <a:off x="489098" y="1507637"/>
            <a:ext cx="17862697" cy="10357323"/>
          </a:xfrm>
          <a:prstGeom prst="rect">
            <a:avLst/>
          </a:prstGeom>
          <a:noFill/>
        </p:spPr>
        <p:txBody>
          <a:bodyPr wrap="square" rtlCol="0">
            <a:spAutoFit/>
          </a:bodyPr>
          <a:lstStyle/>
          <a:p>
            <a:pPr>
              <a:lnSpc>
                <a:spcPct val="150000"/>
              </a:lnSpc>
            </a:pPr>
            <a:r>
              <a:rPr lang="en-US" sz="3200" dirty="0">
                <a:latin typeface="Calibri" panose="020F0502020204030204" pitchFamily="34" charset="0"/>
                <a:cs typeface="Calibri" panose="020F0502020204030204" pitchFamily="34" charset="0"/>
              </a:rPr>
              <a:t>Variables causing the attrition</a:t>
            </a:r>
          </a:p>
          <a:p>
            <a:pPr marL="571500" indent="-571500">
              <a:lnSpc>
                <a:spcPct val="150000"/>
              </a:lnSpc>
              <a:buFont typeface="Arial" panose="020B0604020202020204" pitchFamily="34" charset="0"/>
              <a:buChar char="•"/>
            </a:pPr>
            <a:r>
              <a:rPr lang="en-US" sz="3200" b="1" dirty="0">
                <a:latin typeface="Calibri" panose="020F0502020204030204" pitchFamily="34" charset="0"/>
                <a:cs typeface="Calibri" panose="020F0502020204030204" pitchFamily="34" charset="0"/>
              </a:rPr>
              <a:t>Overtime</a:t>
            </a:r>
            <a:r>
              <a:rPr lang="en-US" sz="3200" dirty="0">
                <a:latin typeface="Calibri" panose="020F0502020204030204" pitchFamily="34" charset="0"/>
                <a:cs typeface="Calibri" panose="020F0502020204030204" pitchFamily="34" charset="0"/>
              </a:rPr>
              <a:t>: employees who are doing overtime may have more work pressure.</a:t>
            </a:r>
          </a:p>
          <a:p>
            <a:pPr marL="571500" indent="-571500">
              <a:lnSpc>
                <a:spcPct val="150000"/>
              </a:lnSpc>
              <a:buFont typeface="Arial" panose="020B0604020202020204" pitchFamily="34" charset="0"/>
              <a:buChar char="•"/>
            </a:pPr>
            <a:r>
              <a:rPr lang="en-US" sz="3200" b="1" dirty="0">
                <a:latin typeface="Calibri" panose="020F0502020204030204" pitchFamily="34" charset="0"/>
                <a:cs typeface="Calibri" panose="020F0502020204030204" pitchFamily="34" charset="0"/>
              </a:rPr>
              <a:t>Monthly Income</a:t>
            </a:r>
            <a:r>
              <a:rPr lang="en-US" sz="3200" dirty="0">
                <a:latin typeface="Calibri" panose="020F0502020204030204" pitchFamily="34" charset="0"/>
                <a:cs typeface="Calibri" panose="020F0502020204030204" pitchFamily="34" charset="0"/>
              </a:rPr>
              <a:t>: employees leaving the company have low income compared to the employees staying back in the company.</a:t>
            </a:r>
          </a:p>
          <a:p>
            <a:pPr marL="571500" indent="-571500">
              <a:lnSpc>
                <a:spcPct val="150000"/>
              </a:lnSpc>
              <a:buFont typeface="Arial" panose="020B0604020202020204" pitchFamily="34" charset="0"/>
              <a:buChar char="•"/>
            </a:pPr>
            <a:r>
              <a:rPr lang="en-US" sz="3200" b="1" dirty="0">
                <a:latin typeface="Calibri" panose="020F0502020204030204" pitchFamily="34" charset="0"/>
                <a:cs typeface="Calibri" panose="020F0502020204030204" pitchFamily="34" charset="0"/>
              </a:rPr>
              <a:t>Marital Status</a:t>
            </a:r>
            <a:r>
              <a:rPr lang="en-US" sz="3200" dirty="0">
                <a:latin typeface="Calibri" panose="020F0502020204030204" pitchFamily="34" charset="0"/>
                <a:cs typeface="Calibri" panose="020F0502020204030204" pitchFamily="34" charset="0"/>
              </a:rPr>
              <a:t>: employees who are single have less responsibilities compared to others</a:t>
            </a:r>
          </a:p>
          <a:p>
            <a:pPr marL="571500" indent="-571500">
              <a:lnSpc>
                <a:spcPct val="150000"/>
              </a:lnSpc>
              <a:buFont typeface="Arial" panose="020B0604020202020204" pitchFamily="34" charset="0"/>
              <a:buChar char="•"/>
            </a:pPr>
            <a:r>
              <a:rPr lang="en-US" sz="3200" b="1" dirty="0">
                <a:latin typeface="Calibri" panose="020F0502020204030204" pitchFamily="34" charset="0"/>
                <a:cs typeface="Calibri" panose="020F0502020204030204" pitchFamily="34" charset="0"/>
              </a:rPr>
              <a:t>Job level</a:t>
            </a:r>
            <a:r>
              <a:rPr lang="en-US" sz="3200" dirty="0">
                <a:latin typeface="Calibri" panose="020F0502020204030204" pitchFamily="34" charset="0"/>
                <a:cs typeface="Calibri" panose="020F0502020204030204" pitchFamily="34" charset="0"/>
              </a:rPr>
              <a:t>: employees with low job level are paid less compared to others.</a:t>
            </a:r>
          </a:p>
          <a:p>
            <a:pPr marL="571500" indent="-571500">
              <a:lnSpc>
                <a:spcPct val="150000"/>
              </a:lnSpc>
              <a:buFont typeface="Arial" panose="020B0604020202020204" pitchFamily="34" charset="0"/>
              <a:buChar char="•"/>
            </a:pPr>
            <a:r>
              <a:rPr lang="en-US" sz="3200" b="1" dirty="0">
                <a:latin typeface="Calibri" panose="020F0502020204030204" pitchFamily="34" charset="0"/>
                <a:cs typeface="Calibri" panose="020F0502020204030204" pitchFamily="34" charset="0"/>
              </a:rPr>
              <a:t>Total working years</a:t>
            </a:r>
            <a:r>
              <a:rPr lang="en-US" sz="3200" dirty="0">
                <a:latin typeface="Calibri" panose="020F0502020204030204" pitchFamily="34" charset="0"/>
                <a:cs typeface="Calibri" panose="020F0502020204030204" pitchFamily="34" charset="0"/>
              </a:rPr>
              <a:t>: as experience is low for the young generation, they get low income which is causing churning.</a:t>
            </a:r>
          </a:p>
          <a:p>
            <a:pPr marL="571500" indent="-571500">
              <a:lnSpc>
                <a:spcPct val="150000"/>
              </a:lnSpc>
              <a:buFont typeface="Arial" panose="020B0604020202020204" pitchFamily="34" charset="0"/>
              <a:buChar char="•"/>
            </a:pPr>
            <a:r>
              <a:rPr lang="en-US" sz="3200" b="1" dirty="0">
                <a:latin typeface="Calibri" panose="020F0502020204030204" pitchFamily="34" charset="0"/>
                <a:cs typeface="Calibri" panose="020F0502020204030204" pitchFamily="34" charset="0"/>
              </a:rPr>
              <a:t>Age</a:t>
            </a:r>
            <a:r>
              <a:rPr lang="en-US" sz="3200" dirty="0">
                <a:latin typeface="Calibri" panose="020F0502020204030204" pitchFamily="34" charset="0"/>
                <a:cs typeface="Calibri" panose="020F0502020204030204" pitchFamily="34" charset="0"/>
              </a:rPr>
              <a:t>: young age employees leave the company due to low income and better opportunity outside.</a:t>
            </a:r>
          </a:p>
          <a:p>
            <a:pPr marL="571500" indent="-571500">
              <a:lnSpc>
                <a:spcPct val="150000"/>
              </a:lnSpc>
              <a:buFont typeface="Arial" panose="020B0604020202020204" pitchFamily="34" charset="0"/>
              <a:buChar char="•"/>
            </a:pPr>
            <a:r>
              <a:rPr lang="en-US" sz="3200" b="1" dirty="0">
                <a:latin typeface="Calibri" panose="020F0502020204030204" pitchFamily="34" charset="0"/>
                <a:cs typeface="Calibri" panose="020F0502020204030204" pitchFamily="34" charset="0"/>
              </a:rPr>
              <a:t>Years In Current Role</a:t>
            </a:r>
            <a:r>
              <a:rPr lang="en-US" sz="3200" dirty="0">
                <a:latin typeface="Calibri" panose="020F0502020204030204" pitchFamily="34" charset="0"/>
                <a:cs typeface="Calibri" panose="020F0502020204030204" pitchFamily="34" charset="0"/>
              </a:rPr>
              <a:t>: employees who have been working for less than 3 years in the same role are leaving the company. Employees who have worked many years in the company with the same role are satisfied with their role and obtain better salary.</a:t>
            </a:r>
          </a:p>
          <a:p>
            <a:pPr>
              <a:lnSpc>
                <a:spcPct val="150000"/>
              </a:lnSpc>
            </a:pPr>
            <a:r>
              <a:rPr lang="en-US" sz="3200" dirty="0">
                <a:latin typeface="Calibri" panose="020F0502020204030204" pitchFamily="34" charset="0"/>
                <a:cs typeface="Calibri" panose="020F0502020204030204" pitchFamily="34" charset="0"/>
              </a:rPr>
              <a:t>      </a:t>
            </a:r>
          </a:p>
          <a:p>
            <a:pPr>
              <a:lnSpc>
                <a:spcPct val="150000"/>
              </a:lnSpc>
            </a:pP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351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Images - Free Download on Freepik">
            <a:extLst>
              <a:ext uri="{FF2B5EF4-FFF2-40B4-BE49-F238E27FC236}">
                <a16:creationId xmlns:a16="http://schemas.microsoft.com/office/drawing/2014/main" xmlns="" id="{594B4F8E-974F-2BFB-BD58-4A11674AA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608" y="2561431"/>
            <a:ext cx="11141074" cy="557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52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ED7AAE9-C713-8BF1-B397-A21EEFCC073C}"/>
              </a:ext>
            </a:extLst>
          </p:cNvPr>
          <p:cNvSpPr txBox="1"/>
          <p:nvPr/>
        </p:nvSpPr>
        <p:spPr>
          <a:xfrm>
            <a:off x="489098" y="637952"/>
            <a:ext cx="17862697" cy="923330"/>
          </a:xfrm>
          <a:prstGeom prst="rect">
            <a:avLst/>
          </a:prstGeom>
          <a:noFill/>
        </p:spPr>
        <p:txBody>
          <a:bodyPr wrap="square" rtlCol="0">
            <a:spAutoFit/>
          </a:bodyPr>
          <a:lstStyle/>
          <a:p>
            <a:r>
              <a:rPr lang="en-US" sz="5400" b="1" dirty="0">
                <a:solidFill>
                  <a:srgbClr val="0070C0"/>
                </a:solidFill>
              </a:rPr>
              <a:t>INTRODUCTION</a:t>
            </a:r>
            <a:endParaRPr lang="en-IN" sz="5400" b="1" dirty="0">
              <a:solidFill>
                <a:srgbClr val="0070C0"/>
              </a:solidFill>
            </a:endParaRPr>
          </a:p>
        </p:txBody>
      </p:sp>
      <p:sp>
        <p:nvSpPr>
          <p:cNvPr id="3" name="TextBox 2">
            <a:extLst>
              <a:ext uri="{FF2B5EF4-FFF2-40B4-BE49-F238E27FC236}">
                <a16:creationId xmlns:a16="http://schemas.microsoft.com/office/drawing/2014/main" xmlns="" id="{D7066410-3083-8F0D-674D-1996A521FBE6}"/>
              </a:ext>
            </a:extLst>
          </p:cNvPr>
          <p:cNvSpPr txBox="1"/>
          <p:nvPr/>
        </p:nvSpPr>
        <p:spPr>
          <a:xfrm>
            <a:off x="489098" y="2178197"/>
            <a:ext cx="17862697"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Attrition is the departure of employees from the organization for any reason.</a:t>
            </a:r>
          </a:p>
          <a:p>
            <a:pPr marL="571500" indent="-571500">
              <a:buFont typeface="Arial" panose="020B0604020202020204" pitchFamily="34" charset="0"/>
              <a:buChar char="•"/>
            </a:pPr>
            <a:r>
              <a:rPr lang="en-US" sz="3600" dirty="0"/>
              <a:t>Attrition of employees can not be avoided. Measuring attrition can uncover many answers related to the functioning within the organization. Higher attrition rates signal a need for further investigation.</a:t>
            </a:r>
          </a:p>
          <a:p>
            <a:pPr marL="571500" indent="-571500">
              <a:buFont typeface="Arial" panose="020B0604020202020204" pitchFamily="34" charset="0"/>
              <a:buChar char="•"/>
            </a:pPr>
            <a:r>
              <a:rPr lang="en-US" sz="3600" dirty="0"/>
              <a:t>In this project we try to analyze what features are affecting the attrition. We have conducted Univariate, Bivariate and Trivariate analysis for our features.</a:t>
            </a:r>
          </a:p>
          <a:p>
            <a:pPr marL="571500" indent="-571500">
              <a:buFont typeface="Arial" panose="020B0604020202020204" pitchFamily="34" charset="0"/>
              <a:buChar char="•"/>
            </a:pPr>
            <a:r>
              <a:rPr lang="en-US" sz="3600" dirty="0"/>
              <a:t>There are 1470 observations in the dataset.</a:t>
            </a:r>
          </a:p>
          <a:p>
            <a:pPr marL="571500" indent="-571500">
              <a:buFont typeface="Arial" panose="020B0604020202020204" pitchFamily="34" charset="0"/>
              <a:buChar char="•"/>
            </a:pPr>
            <a:r>
              <a:rPr lang="en-US" sz="3600" dirty="0"/>
              <a:t>Each row represents an employee.</a:t>
            </a:r>
          </a:p>
          <a:p>
            <a:pPr marL="571500" indent="-571500">
              <a:buFont typeface="Arial" panose="020B0604020202020204" pitchFamily="34" charset="0"/>
              <a:buChar char="•"/>
            </a:pPr>
            <a:r>
              <a:rPr lang="en-US" sz="3600" dirty="0"/>
              <a:t>There are 20 features describing different characteristics of an employee in the company.</a:t>
            </a:r>
          </a:p>
          <a:p>
            <a:endParaRPr lang="en-US" sz="3600" dirty="0"/>
          </a:p>
        </p:txBody>
      </p:sp>
    </p:spTree>
    <p:extLst>
      <p:ext uri="{BB962C8B-B14F-4D97-AF65-F5344CB8AC3E}">
        <p14:creationId xmlns:p14="http://schemas.microsoft.com/office/powerpoint/2010/main" val="239683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a:extLst>
              <a:ext uri="{FF2B5EF4-FFF2-40B4-BE49-F238E27FC236}">
                <a16:creationId xmlns:a16="http://schemas.microsoft.com/office/drawing/2014/main" xmlns="" id="{E89CC076-B74F-42BF-A860-DEDB73AE36FF}"/>
              </a:ext>
            </a:extLst>
          </p:cNvPr>
          <p:cNvSpPr/>
          <p:nvPr/>
        </p:nvSpPr>
        <p:spPr>
          <a:xfrm>
            <a:off x="-19843" y="170220"/>
            <a:ext cx="7131844" cy="551564"/>
          </a:xfrm>
          <a:custGeom>
            <a:avLst/>
            <a:gdLst/>
            <a:ahLst/>
            <a:cxnLst/>
            <a:rect l="l" t="t" r="r" b="b"/>
            <a:pathLst>
              <a:path w="3883025" h="437515">
                <a:moveTo>
                  <a:pt x="3663867" y="0"/>
                </a:moveTo>
                <a:lnTo>
                  <a:pt x="0" y="0"/>
                </a:lnTo>
                <a:lnTo>
                  <a:pt x="0" y="437153"/>
                </a:lnTo>
                <a:lnTo>
                  <a:pt x="3663867" y="437153"/>
                </a:lnTo>
                <a:lnTo>
                  <a:pt x="3713985" y="431380"/>
                </a:lnTo>
                <a:lnTo>
                  <a:pt x="3759992" y="414936"/>
                </a:lnTo>
                <a:lnTo>
                  <a:pt x="3800576" y="389134"/>
                </a:lnTo>
                <a:lnTo>
                  <a:pt x="3834425" y="355285"/>
                </a:lnTo>
                <a:lnTo>
                  <a:pt x="3860228" y="314701"/>
                </a:lnTo>
                <a:lnTo>
                  <a:pt x="3876671" y="268694"/>
                </a:lnTo>
                <a:lnTo>
                  <a:pt x="3882444" y="218577"/>
                </a:lnTo>
                <a:lnTo>
                  <a:pt x="3876671" y="168459"/>
                </a:lnTo>
                <a:lnTo>
                  <a:pt x="3860228" y="122452"/>
                </a:lnTo>
                <a:lnTo>
                  <a:pt x="3834425" y="81868"/>
                </a:lnTo>
                <a:lnTo>
                  <a:pt x="3800576" y="48018"/>
                </a:lnTo>
                <a:lnTo>
                  <a:pt x="3759992" y="22216"/>
                </a:lnTo>
                <a:lnTo>
                  <a:pt x="3713985" y="5772"/>
                </a:lnTo>
                <a:lnTo>
                  <a:pt x="3663867" y="0"/>
                </a:lnTo>
                <a:close/>
              </a:path>
            </a:pathLst>
          </a:custGeom>
          <a:solidFill>
            <a:srgbClr val="00A0F0"/>
          </a:solidFill>
        </p:spPr>
        <p:txBody>
          <a:bodyPr wrap="square" lIns="0" tIns="0" rIns="0" bIns="0" rtlCol="0"/>
          <a:lstStyle/>
          <a:p>
            <a:r>
              <a:rPr lang="en-US" sz="3200" dirty="0"/>
              <a:t>	Univariate Analysis </a:t>
            </a:r>
            <a:endParaRPr sz="3200" dirty="0"/>
          </a:p>
        </p:txBody>
      </p:sp>
      <p:sp>
        <p:nvSpPr>
          <p:cNvPr id="7" name="object 25">
            <a:extLst>
              <a:ext uri="{FF2B5EF4-FFF2-40B4-BE49-F238E27FC236}">
                <a16:creationId xmlns:a16="http://schemas.microsoft.com/office/drawing/2014/main" xmlns="" id="{2BBCF093-2A86-12AB-E041-FFB3B4C35DD0}"/>
              </a:ext>
            </a:extLst>
          </p:cNvPr>
          <p:cNvSpPr/>
          <p:nvPr/>
        </p:nvSpPr>
        <p:spPr>
          <a:xfrm>
            <a:off x="1" y="1231614"/>
            <a:ext cx="1869440"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Age</a:t>
            </a:r>
            <a:endParaRPr sz="3200" dirty="0"/>
          </a:p>
        </p:txBody>
      </p:sp>
      <p:sp>
        <p:nvSpPr>
          <p:cNvPr id="11" name="TextBox 10">
            <a:extLst>
              <a:ext uri="{FF2B5EF4-FFF2-40B4-BE49-F238E27FC236}">
                <a16:creationId xmlns:a16="http://schemas.microsoft.com/office/drawing/2014/main" xmlns="" id="{B22CFD01-3E40-6015-F8AD-A5634DF4AC9A}"/>
              </a:ext>
            </a:extLst>
          </p:cNvPr>
          <p:cNvSpPr txBox="1"/>
          <p:nvPr/>
        </p:nvSpPr>
        <p:spPr>
          <a:xfrm>
            <a:off x="210660" y="2106779"/>
            <a:ext cx="18588992" cy="2677656"/>
          </a:xfrm>
          <a:prstGeom prst="rect">
            <a:avLst/>
          </a:prstGeom>
          <a:noFill/>
        </p:spPr>
        <p:txBody>
          <a:bodyPr wrap="square" rtlCol="0">
            <a:spAutoFit/>
          </a:bodyPr>
          <a:lstStyle/>
          <a:p>
            <a:r>
              <a:rPr lang="en-US" sz="2800" dirty="0"/>
              <a:t>Type: Continuous</a:t>
            </a:r>
          </a:p>
          <a:p>
            <a:r>
              <a:rPr lang="en-US" sz="2800" dirty="0"/>
              <a:t>Observations:</a:t>
            </a:r>
          </a:p>
          <a:p>
            <a:pPr marL="457200" indent="-457200">
              <a:buFont typeface="Arial" panose="020B0604020202020204" pitchFamily="34" charset="0"/>
              <a:buChar char="•"/>
            </a:pPr>
            <a:r>
              <a:rPr lang="en-US" sz="2800" dirty="0"/>
              <a:t>In the company, we notice that the mean age of employees is almost same as the median age. Hence, we came to the conclusion that age is normally distributed with average age of 37 years.</a:t>
            </a:r>
          </a:p>
          <a:p>
            <a:pPr marL="457200" indent="-457200">
              <a:buFont typeface="Arial" panose="020B0604020202020204" pitchFamily="34" charset="0"/>
              <a:buChar char="•"/>
            </a:pPr>
            <a:r>
              <a:rPr lang="en-US" sz="2800" b="0" i="0" dirty="0">
                <a:solidFill>
                  <a:srgbClr val="000000"/>
                </a:solidFill>
                <a:effectLst/>
              </a:rPr>
              <a:t>Under our analysis, in the company almost 68% of the employees lie in the age bracket of 27- 46.</a:t>
            </a:r>
          </a:p>
          <a:p>
            <a:pPr marL="457200" indent="-457200">
              <a:buFont typeface="Arial" panose="020B0604020202020204" pitchFamily="34" charset="0"/>
              <a:buChar char="•"/>
            </a:pPr>
            <a:r>
              <a:rPr lang="en-US" sz="2800" b="0" i="0" dirty="0">
                <a:solidFill>
                  <a:srgbClr val="000000"/>
                </a:solidFill>
                <a:effectLst/>
              </a:rPr>
              <a:t>In the company we observe that the range of age </a:t>
            </a:r>
            <a:r>
              <a:rPr lang="en-US" sz="2800" dirty="0">
                <a:solidFill>
                  <a:srgbClr val="000000"/>
                </a:solidFill>
              </a:rPr>
              <a:t>of </a:t>
            </a:r>
            <a:r>
              <a:rPr lang="en-US" sz="2800" b="0" i="0" dirty="0">
                <a:solidFill>
                  <a:srgbClr val="000000"/>
                </a:solidFill>
                <a:effectLst/>
              </a:rPr>
              <a:t>employees is from 18-60.</a:t>
            </a:r>
          </a:p>
        </p:txBody>
      </p:sp>
      <p:pic>
        <p:nvPicPr>
          <p:cNvPr id="1026" name="Picture 2">
            <a:extLst>
              <a:ext uri="{FF2B5EF4-FFF2-40B4-BE49-F238E27FC236}">
                <a16:creationId xmlns:a16="http://schemas.microsoft.com/office/drawing/2014/main" xmlns="" id="{A5980295-F2A8-5D5C-708D-8A3955191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1126" y="149908"/>
            <a:ext cx="4443659" cy="2938740"/>
          </a:xfrm>
          <a:prstGeom prst="rect">
            <a:avLst/>
          </a:prstGeom>
          <a:noFill/>
          <a:extLst>
            <a:ext uri="{909E8E84-426E-40DD-AFC4-6F175D3DCCD1}">
              <a14:hiddenFill xmlns:a14="http://schemas.microsoft.com/office/drawing/2010/main">
                <a:solidFill>
                  <a:srgbClr val="FFFFFF"/>
                </a:solidFill>
              </a14:hiddenFill>
            </a:ext>
          </a:extLst>
        </p:spPr>
      </p:pic>
      <p:sp>
        <p:nvSpPr>
          <p:cNvPr id="16" name="object 25">
            <a:extLst>
              <a:ext uri="{FF2B5EF4-FFF2-40B4-BE49-F238E27FC236}">
                <a16:creationId xmlns:a16="http://schemas.microsoft.com/office/drawing/2014/main" xmlns="" id="{80AEDDDD-5C19-D6A1-9436-DE788CB58130}"/>
              </a:ext>
            </a:extLst>
          </p:cNvPr>
          <p:cNvSpPr/>
          <p:nvPr/>
        </p:nvSpPr>
        <p:spPr>
          <a:xfrm>
            <a:off x="-19843" y="5021774"/>
            <a:ext cx="5099843"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Environment Satisfaction</a:t>
            </a:r>
            <a:endParaRPr sz="3200" dirty="0"/>
          </a:p>
        </p:txBody>
      </p:sp>
      <p:sp>
        <p:nvSpPr>
          <p:cNvPr id="17" name="TextBox 16">
            <a:extLst>
              <a:ext uri="{FF2B5EF4-FFF2-40B4-BE49-F238E27FC236}">
                <a16:creationId xmlns:a16="http://schemas.microsoft.com/office/drawing/2014/main" xmlns="" id="{D6C7807C-7598-D554-EE7E-F3D1F4BF7E38}"/>
              </a:ext>
            </a:extLst>
          </p:cNvPr>
          <p:cNvSpPr txBox="1"/>
          <p:nvPr/>
        </p:nvSpPr>
        <p:spPr>
          <a:xfrm>
            <a:off x="210661" y="5683749"/>
            <a:ext cx="18588992" cy="2246769"/>
          </a:xfrm>
          <a:prstGeom prst="rect">
            <a:avLst/>
          </a:prstGeom>
          <a:noFill/>
        </p:spPr>
        <p:txBody>
          <a:bodyPr wrap="square" rtlCol="0">
            <a:spAutoFit/>
          </a:bodyPr>
          <a:lstStyle/>
          <a:p>
            <a:r>
              <a:rPr lang="en-US" sz="2800" dirty="0"/>
              <a:t>Type: Categorical</a:t>
            </a:r>
          </a:p>
          <a:p>
            <a:r>
              <a:rPr lang="en-US" sz="2800" dirty="0"/>
              <a:t>Observations:</a:t>
            </a:r>
          </a:p>
          <a:p>
            <a:pPr marL="457200" indent="-457200">
              <a:buFont typeface="Arial" panose="020B0604020202020204" pitchFamily="34" charset="0"/>
              <a:buChar char="•"/>
            </a:pPr>
            <a:r>
              <a:rPr lang="en-US" sz="2800" b="0" i="0" dirty="0">
                <a:solidFill>
                  <a:srgbClr val="000000"/>
                </a:solidFill>
                <a:effectLst/>
              </a:rPr>
              <a:t>As per our analysis,  61.15% of employees have high environmental satisfaction,</a:t>
            </a:r>
            <a:r>
              <a:rPr lang="en-US" sz="2800" dirty="0">
                <a:solidFill>
                  <a:srgbClr val="000000"/>
                </a:solidFill>
              </a:rPr>
              <a:t> </a:t>
            </a:r>
            <a:r>
              <a:rPr lang="en-US" sz="2800" b="0" i="0" dirty="0">
                <a:solidFill>
                  <a:srgbClr val="000000"/>
                </a:solidFill>
                <a:effectLst/>
              </a:rPr>
              <a:t>and 20% of employees have low  environment satisfaction.</a:t>
            </a:r>
          </a:p>
          <a:p>
            <a:pPr marL="457200" indent="-457200">
              <a:buFont typeface="Arial" panose="020B0604020202020204" pitchFamily="34" charset="0"/>
              <a:buChar char="•"/>
            </a:pPr>
            <a:r>
              <a:rPr lang="en-US" sz="2800" b="0" i="0" dirty="0">
                <a:solidFill>
                  <a:srgbClr val="000000"/>
                </a:solidFill>
                <a:effectLst/>
              </a:rPr>
              <a:t>Are these 20% of employees have more chance of leaving the company?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a:extLst>
              <a:ext uri="{FF2B5EF4-FFF2-40B4-BE49-F238E27FC236}">
                <a16:creationId xmlns:a16="http://schemas.microsoft.com/office/drawing/2014/main" xmlns="" id="{14CEC321-9173-D75C-3C03-9A9D3AD28568}"/>
              </a:ext>
            </a:extLst>
          </p:cNvPr>
          <p:cNvSpPr/>
          <p:nvPr/>
        </p:nvSpPr>
        <p:spPr>
          <a:xfrm>
            <a:off x="0" y="277061"/>
            <a:ext cx="5099843"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Monthly Income</a:t>
            </a:r>
            <a:endParaRPr sz="3200" dirty="0"/>
          </a:p>
        </p:txBody>
      </p:sp>
      <p:sp>
        <p:nvSpPr>
          <p:cNvPr id="3" name="TextBox 2">
            <a:extLst>
              <a:ext uri="{FF2B5EF4-FFF2-40B4-BE49-F238E27FC236}">
                <a16:creationId xmlns:a16="http://schemas.microsoft.com/office/drawing/2014/main" xmlns="" id="{827AB803-066F-5D3B-F464-3C0DBE315903}"/>
              </a:ext>
            </a:extLst>
          </p:cNvPr>
          <p:cNvSpPr txBox="1"/>
          <p:nvPr/>
        </p:nvSpPr>
        <p:spPr>
          <a:xfrm>
            <a:off x="210660" y="1048281"/>
            <a:ext cx="18588992" cy="3108543"/>
          </a:xfrm>
          <a:prstGeom prst="rect">
            <a:avLst/>
          </a:prstGeom>
          <a:noFill/>
        </p:spPr>
        <p:txBody>
          <a:bodyPr wrap="square" rtlCol="0">
            <a:spAutoFit/>
          </a:bodyPr>
          <a:lstStyle/>
          <a:p>
            <a:r>
              <a:rPr lang="en-US" sz="2800" dirty="0"/>
              <a:t>Type: Continuous</a:t>
            </a:r>
          </a:p>
          <a:p>
            <a:r>
              <a:rPr lang="en-US" sz="2800" dirty="0"/>
              <a:t>Observations:</a:t>
            </a:r>
          </a:p>
          <a:p>
            <a:pPr marL="457200" indent="-457200">
              <a:buFont typeface="Arial" panose="020B0604020202020204" pitchFamily="34" charset="0"/>
              <a:buChar char="•"/>
            </a:pPr>
            <a:r>
              <a:rPr lang="en-US" sz="2800" dirty="0"/>
              <a:t>As mean is shifting towards the right of the median, the distribution is rightly skewed.</a:t>
            </a:r>
          </a:p>
          <a:p>
            <a:pPr marL="457200" indent="-457200">
              <a:buFont typeface="Arial" panose="020B0604020202020204" pitchFamily="34" charset="0"/>
              <a:buChar char="•"/>
            </a:pPr>
            <a:r>
              <a:rPr lang="en-US" sz="2800" dirty="0"/>
              <a:t>25% of employees have monthly income more than 8379 and </a:t>
            </a:r>
          </a:p>
          <a:p>
            <a:r>
              <a:rPr lang="en-US" sz="2800" dirty="0"/>
              <a:t>	around 25% of employees have monthly income less than 2911.</a:t>
            </a:r>
          </a:p>
          <a:p>
            <a:pPr marL="457200" indent="-457200">
              <a:buFont typeface="Arial" panose="020B0604020202020204" pitchFamily="34" charset="0"/>
              <a:buChar char="•"/>
            </a:pPr>
            <a:r>
              <a:rPr lang="en-US" sz="2800" dirty="0"/>
              <a:t>We can see that the monthly income in the fourth quarter is widely spread.</a:t>
            </a:r>
          </a:p>
          <a:p>
            <a:pPr marL="457200" indent="-457200">
              <a:buFont typeface="Arial" panose="020B0604020202020204" pitchFamily="34" charset="0"/>
              <a:buChar char="•"/>
            </a:pPr>
            <a:r>
              <a:rPr lang="en-US" sz="2800" dirty="0"/>
              <a:t>Is monthly income and age of employee effecting attrition rate?</a:t>
            </a:r>
          </a:p>
        </p:txBody>
      </p:sp>
      <p:pic>
        <p:nvPicPr>
          <p:cNvPr id="1028" name="Picture 4">
            <a:extLst>
              <a:ext uri="{FF2B5EF4-FFF2-40B4-BE49-F238E27FC236}">
                <a16:creationId xmlns:a16="http://schemas.microsoft.com/office/drawing/2014/main" xmlns="" id="{F535DF52-C60F-19E8-4824-29D3D2751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3899" y="163503"/>
            <a:ext cx="6655753" cy="3354452"/>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5">
            <a:extLst>
              <a:ext uri="{FF2B5EF4-FFF2-40B4-BE49-F238E27FC236}">
                <a16:creationId xmlns:a16="http://schemas.microsoft.com/office/drawing/2014/main" xmlns="" id="{FFEFE53D-2858-74EE-22F4-5B1692227D59}"/>
              </a:ext>
            </a:extLst>
          </p:cNvPr>
          <p:cNvSpPr/>
          <p:nvPr/>
        </p:nvSpPr>
        <p:spPr>
          <a:xfrm>
            <a:off x="0" y="4736672"/>
            <a:ext cx="5099843"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Total Working Years</a:t>
            </a:r>
            <a:endParaRPr sz="3200" dirty="0"/>
          </a:p>
        </p:txBody>
      </p:sp>
      <p:sp>
        <p:nvSpPr>
          <p:cNvPr id="5" name="TextBox 4">
            <a:extLst>
              <a:ext uri="{FF2B5EF4-FFF2-40B4-BE49-F238E27FC236}">
                <a16:creationId xmlns:a16="http://schemas.microsoft.com/office/drawing/2014/main" xmlns="" id="{C1D97524-69DD-FD16-06AD-F5FEE9FF16BF}"/>
              </a:ext>
            </a:extLst>
          </p:cNvPr>
          <p:cNvSpPr txBox="1"/>
          <p:nvPr/>
        </p:nvSpPr>
        <p:spPr>
          <a:xfrm>
            <a:off x="210660" y="5310952"/>
            <a:ext cx="18588992" cy="1815882"/>
          </a:xfrm>
          <a:prstGeom prst="rect">
            <a:avLst/>
          </a:prstGeom>
          <a:noFill/>
        </p:spPr>
        <p:txBody>
          <a:bodyPr wrap="square" rtlCol="0">
            <a:spAutoFit/>
          </a:bodyPr>
          <a:lstStyle/>
          <a:p>
            <a:r>
              <a:rPr lang="en-US" sz="2800" dirty="0"/>
              <a:t>Type: Continuous</a:t>
            </a:r>
          </a:p>
          <a:p>
            <a:r>
              <a:rPr lang="en-US" sz="2800" dirty="0"/>
              <a:t>Observations:</a:t>
            </a:r>
          </a:p>
          <a:p>
            <a:pPr marL="457200" indent="-457200">
              <a:buFont typeface="Arial" panose="020B0604020202020204" pitchFamily="34" charset="0"/>
              <a:buChar char="•"/>
            </a:pPr>
            <a:r>
              <a:rPr lang="en-US" sz="2800" dirty="0"/>
              <a:t>25% employees have work experience greater than 15 years.</a:t>
            </a:r>
          </a:p>
          <a:p>
            <a:pPr marL="457200" indent="-457200">
              <a:buFont typeface="Arial" panose="020B0604020202020204" pitchFamily="34" charset="0"/>
              <a:buChar char="•"/>
            </a:pPr>
            <a:r>
              <a:rPr lang="en-US" sz="2800" dirty="0"/>
              <a:t>Half of the employees have less than 10 years of working experience.</a:t>
            </a:r>
          </a:p>
        </p:txBody>
      </p:sp>
      <p:pic>
        <p:nvPicPr>
          <p:cNvPr id="1030" name="Picture 6">
            <a:extLst>
              <a:ext uri="{FF2B5EF4-FFF2-40B4-BE49-F238E27FC236}">
                <a16:creationId xmlns:a16="http://schemas.microsoft.com/office/drawing/2014/main" xmlns="" id="{E8F508CB-AB83-ACAF-463E-C310993BB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4729" y="4307986"/>
            <a:ext cx="5484923" cy="2990412"/>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5">
            <a:extLst>
              <a:ext uri="{FF2B5EF4-FFF2-40B4-BE49-F238E27FC236}">
                <a16:creationId xmlns:a16="http://schemas.microsoft.com/office/drawing/2014/main" xmlns="" id="{347DD980-DFE6-8BCB-7286-AC49136CA1DB}"/>
              </a:ext>
            </a:extLst>
          </p:cNvPr>
          <p:cNvSpPr/>
          <p:nvPr/>
        </p:nvSpPr>
        <p:spPr>
          <a:xfrm>
            <a:off x="0" y="7418680"/>
            <a:ext cx="5099843"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Distance From Home</a:t>
            </a:r>
            <a:endParaRPr sz="3200" dirty="0"/>
          </a:p>
        </p:txBody>
      </p:sp>
      <p:sp>
        <p:nvSpPr>
          <p:cNvPr id="9" name="TextBox 8">
            <a:extLst>
              <a:ext uri="{FF2B5EF4-FFF2-40B4-BE49-F238E27FC236}">
                <a16:creationId xmlns:a16="http://schemas.microsoft.com/office/drawing/2014/main" xmlns="" id="{D5DD5FC5-1D08-FE2C-5AB9-6A8E9BDF312B}"/>
              </a:ext>
            </a:extLst>
          </p:cNvPr>
          <p:cNvSpPr txBox="1"/>
          <p:nvPr/>
        </p:nvSpPr>
        <p:spPr>
          <a:xfrm>
            <a:off x="210660" y="8189900"/>
            <a:ext cx="18588992" cy="1815882"/>
          </a:xfrm>
          <a:prstGeom prst="rect">
            <a:avLst/>
          </a:prstGeom>
          <a:noFill/>
        </p:spPr>
        <p:txBody>
          <a:bodyPr wrap="square" rtlCol="0">
            <a:spAutoFit/>
          </a:bodyPr>
          <a:lstStyle/>
          <a:p>
            <a:r>
              <a:rPr lang="en-US" sz="2800" dirty="0"/>
              <a:t>Type: Continuous</a:t>
            </a:r>
          </a:p>
          <a:p>
            <a:r>
              <a:rPr lang="en-US" sz="2800" dirty="0"/>
              <a:t>Observations:</a:t>
            </a:r>
          </a:p>
          <a:p>
            <a:pPr marL="457200" indent="-457200">
              <a:buFont typeface="Arial" panose="020B0604020202020204" pitchFamily="34" charset="0"/>
              <a:buChar char="•"/>
            </a:pPr>
            <a:r>
              <a:rPr lang="en-US" sz="2800" dirty="0"/>
              <a:t>Half of the employees are staying nearby the company and 25% employees stay far (&gt; 14 km) from the company.</a:t>
            </a:r>
          </a:p>
          <a:p>
            <a:pPr marL="457200" indent="-457200">
              <a:buFont typeface="Arial" panose="020B0604020202020204" pitchFamily="34" charset="0"/>
              <a:buChar char="•"/>
            </a:pPr>
            <a:r>
              <a:rPr lang="en-US" sz="2800" dirty="0"/>
              <a:t>Are these employees have more chances of leaving the company? </a:t>
            </a:r>
          </a:p>
        </p:txBody>
      </p:sp>
    </p:spTree>
    <p:extLst>
      <p:ext uri="{BB962C8B-B14F-4D97-AF65-F5344CB8AC3E}">
        <p14:creationId xmlns:p14="http://schemas.microsoft.com/office/powerpoint/2010/main" val="298906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a:extLst>
              <a:ext uri="{FF2B5EF4-FFF2-40B4-BE49-F238E27FC236}">
                <a16:creationId xmlns:a16="http://schemas.microsoft.com/office/drawing/2014/main" xmlns="" id="{39A7C3C7-92D4-6520-3DAD-C39A13CC4C9C}"/>
              </a:ext>
            </a:extLst>
          </p:cNvPr>
          <p:cNvSpPr/>
          <p:nvPr/>
        </p:nvSpPr>
        <p:spPr>
          <a:xfrm>
            <a:off x="1" y="277060"/>
            <a:ext cx="5847906" cy="2075169"/>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Years At The Company</a:t>
            </a:r>
          </a:p>
          <a:p>
            <a:r>
              <a:rPr lang="en-US" sz="3200" dirty="0"/>
              <a:t>	Years In Current Role</a:t>
            </a:r>
          </a:p>
          <a:p>
            <a:r>
              <a:rPr lang="en-US" sz="3200" dirty="0"/>
              <a:t>	Years Since Last Promotion</a:t>
            </a:r>
          </a:p>
          <a:p>
            <a:r>
              <a:rPr lang="en-US" sz="3200" dirty="0"/>
              <a:t>	Years With Current Manager</a:t>
            </a:r>
          </a:p>
          <a:p>
            <a:endParaRPr sz="3200" dirty="0"/>
          </a:p>
        </p:txBody>
      </p:sp>
      <p:sp>
        <p:nvSpPr>
          <p:cNvPr id="5" name="TextBox 4">
            <a:extLst>
              <a:ext uri="{FF2B5EF4-FFF2-40B4-BE49-F238E27FC236}">
                <a16:creationId xmlns:a16="http://schemas.microsoft.com/office/drawing/2014/main" xmlns="" id="{B80403EB-BE49-3D02-1A85-64ECB8E783BE}"/>
              </a:ext>
            </a:extLst>
          </p:cNvPr>
          <p:cNvSpPr txBox="1"/>
          <p:nvPr/>
        </p:nvSpPr>
        <p:spPr>
          <a:xfrm>
            <a:off x="421321" y="3533142"/>
            <a:ext cx="18588992" cy="4832092"/>
          </a:xfrm>
          <a:prstGeom prst="rect">
            <a:avLst/>
          </a:prstGeom>
          <a:noFill/>
        </p:spPr>
        <p:txBody>
          <a:bodyPr wrap="square" rtlCol="0">
            <a:spAutoFit/>
          </a:bodyPr>
          <a:lstStyle/>
          <a:p>
            <a:r>
              <a:rPr lang="en-US" sz="2800" dirty="0"/>
              <a:t>Type: Continuous</a:t>
            </a:r>
          </a:p>
          <a:p>
            <a:r>
              <a:rPr lang="en-US" sz="2800" dirty="0"/>
              <a:t>Observations:</a:t>
            </a:r>
          </a:p>
          <a:p>
            <a:pPr marL="457200" indent="-457200">
              <a:buFont typeface="Arial" panose="020B0604020202020204" pitchFamily="34" charset="0"/>
              <a:buChar char="•"/>
            </a:pPr>
            <a:r>
              <a:rPr lang="en-US" sz="2800" dirty="0"/>
              <a:t>There are more employees who have worked for few years in the company.</a:t>
            </a:r>
          </a:p>
          <a:p>
            <a:pPr marL="457200" indent="-457200">
              <a:buFont typeface="Arial" panose="020B0604020202020204" pitchFamily="34" charset="0"/>
              <a:buChar char="•"/>
            </a:pPr>
            <a:r>
              <a:rPr lang="en-US" sz="2800" dirty="0"/>
              <a:t>25% employees are working for more than 9 years.</a:t>
            </a:r>
          </a:p>
          <a:p>
            <a:pPr marL="457200" indent="-457200">
              <a:buFont typeface="Arial" panose="020B0604020202020204" pitchFamily="34" charset="0"/>
              <a:buChar char="•"/>
            </a:pPr>
            <a:r>
              <a:rPr lang="en-US" sz="2800" dirty="0"/>
              <a:t>Half of the employees are changing the role within 3 years.</a:t>
            </a:r>
          </a:p>
          <a:p>
            <a:pPr marL="457200" indent="-457200">
              <a:buFont typeface="Arial" panose="020B0604020202020204" pitchFamily="34" charset="0"/>
              <a:buChar char="•"/>
            </a:pPr>
            <a:r>
              <a:rPr lang="en-US" sz="2800" dirty="0"/>
              <a:t>Half of the employees are promoted within a year</a:t>
            </a:r>
          </a:p>
          <a:p>
            <a:pPr marL="457200" indent="-457200">
              <a:buFont typeface="Arial" panose="020B0604020202020204" pitchFamily="34" charset="0"/>
              <a:buChar char="•"/>
            </a:pPr>
            <a:r>
              <a:rPr lang="en-US" sz="2800" dirty="0"/>
              <a:t>There are 25% employees who are getting late promotion. Are these employees </a:t>
            </a:r>
          </a:p>
          <a:p>
            <a:r>
              <a:rPr lang="en-US" sz="2800" dirty="0"/>
              <a:t>	getting good salary and have good job satisfaction?</a:t>
            </a:r>
          </a:p>
          <a:p>
            <a:pPr marL="457200" indent="-457200">
              <a:buFont typeface="Arial" panose="020B0604020202020204" pitchFamily="34" charset="0"/>
              <a:buChar char="•"/>
            </a:pPr>
            <a:r>
              <a:rPr lang="en-US" sz="2800" dirty="0"/>
              <a:t>Out of all the employees 50% are getting new manager within 3 years.</a:t>
            </a:r>
          </a:p>
          <a:p>
            <a:endParaRPr lang="en-US" sz="2800" dirty="0"/>
          </a:p>
          <a:p>
            <a:endParaRPr lang="en-US" sz="2800" dirty="0"/>
          </a:p>
        </p:txBody>
      </p:sp>
      <p:pic>
        <p:nvPicPr>
          <p:cNvPr id="2050" name="Picture 2">
            <a:extLst>
              <a:ext uri="{FF2B5EF4-FFF2-40B4-BE49-F238E27FC236}">
                <a16:creationId xmlns:a16="http://schemas.microsoft.com/office/drawing/2014/main" xmlns="" id="{FB5DC001-49AE-7D5F-B3CB-2C725C960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7319" y="98895"/>
            <a:ext cx="4969275" cy="32863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xmlns="" id="{F9470CA4-B14C-E7FB-D4AF-923FEBD95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7637" y="66363"/>
            <a:ext cx="4969275" cy="32863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xmlns="" id="{865CCE31-07D9-983E-05F9-1087DD8180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7637" y="3533142"/>
            <a:ext cx="4969275" cy="32863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C9253F6C-851F-1696-30DB-A5DD79923660}"/>
              </a:ext>
            </a:extLst>
          </p:cNvPr>
          <p:cNvSpPr txBox="1"/>
          <p:nvPr/>
        </p:nvSpPr>
        <p:spPr>
          <a:xfrm>
            <a:off x="8967477" y="124618"/>
            <a:ext cx="2499017" cy="400110"/>
          </a:xfrm>
          <a:prstGeom prst="rect">
            <a:avLst/>
          </a:prstGeom>
          <a:noFill/>
        </p:spPr>
        <p:txBody>
          <a:bodyPr wrap="none" rtlCol="0">
            <a:spAutoFit/>
          </a:bodyPr>
          <a:lstStyle/>
          <a:p>
            <a:r>
              <a:rPr lang="en-US" sz="2000" dirty="0"/>
              <a:t>Years At The Company</a:t>
            </a:r>
            <a:endParaRPr lang="en-IN" sz="2000" dirty="0"/>
          </a:p>
        </p:txBody>
      </p:sp>
      <p:sp>
        <p:nvSpPr>
          <p:cNvPr id="8" name="TextBox 7">
            <a:extLst>
              <a:ext uri="{FF2B5EF4-FFF2-40B4-BE49-F238E27FC236}">
                <a16:creationId xmlns:a16="http://schemas.microsoft.com/office/drawing/2014/main" xmlns="" id="{E533BFDE-696B-33D7-DE0D-4227DEF90631}"/>
              </a:ext>
            </a:extLst>
          </p:cNvPr>
          <p:cNvSpPr txBox="1"/>
          <p:nvPr/>
        </p:nvSpPr>
        <p:spPr>
          <a:xfrm>
            <a:off x="15145916" y="124618"/>
            <a:ext cx="2351798" cy="400110"/>
          </a:xfrm>
          <a:prstGeom prst="rect">
            <a:avLst/>
          </a:prstGeom>
          <a:noFill/>
        </p:spPr>
        <p:txBody>
          <a:bodyPr wrap="none" rtlCol="0">
            <a:spAutoFit/>
          </a:bodyPr>
          <a:lstStyle/>
          <a:p>
            <a:r>
              <a:rPr lang="en-US" sz="2000" dirty="0"/>
              <a:t>Years In Current Role</a:t>
            </a:r>
            <a:endParaRPr lang="en-IN" sz="2000" dirty="0"/>
          </a:p>
        </p:txBody>
      </p:sp>
      <p:sp>
        <p:nvSpPr>
          <p:cNvPr id="9" name="TextBox 8">
            <a:extLst>
              <a:ext uri="{FF2B5EF4-FFF2-40B4-BE49-F238E27FC236}">
                <a16:creationId xmlns:a16="http://schemas.microsoft.com/office/drawing/2014/main" xmlns="" id="{D95200B5-67B5-01AB-3CCC-AC6FE4FA98FF}"/>
              </a:ext>
            </a:extLst>
          </p:cNvPr>
          <p:cNvSpPr txBox="1"/>
          <p:nvPr/>
        </p:nvSpPr>
        <p:spPr>
          <a:xfrm>
            <a:off x="15259870" y="3612413"/>
            <a:ext cx="2976199" cy="400110"/>
          </a:xfrm>
          <a:prstGeom prst="rect">
            <a:avLst/>
          </a:prstGeom>
          <a:noFill/>
        </p:spPr>
        <p:txBody>
          <a:bodyPr wrap="none" rtlCol="0">
            <a:spAutoFit/>
          </a:bodyPr>
          <a:lstStyle/>
          <a:p>
            <a:r>
              <a:rPr lang="en-US" sz="2000" dirty="0"/>
              <a:t>Years Since Last Promotion</a:t>
            </a:r>
            <a:endParaRPr lang="en-IN" sz="2000" dirty="0"/>
          </a:p>
        </p:txBody>
      </p:sp>
    </p:spTree>
    <p:extLst>
      <p:ext uri="{BB962C8B-B14F-4D97-AF65-F5344CB8AC3E}">
        <p14:creationId xmlns:p14="http://schemas.microsoft.com/office/powerpoint/2010/main" val="384207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xmlns="" id="{08E125E8-6D9F-1A0F-5C56-2A3FD0977128}"/>
              </a:ext>
            </a:extLst>
          </p:cNvPr>
          <p:cNvSpPr/>
          <p:nvPr/>
        </p:nvSpPr>
        <p:spPr>
          <a:xfrm>
            <a:off x="-1" y="6329205"/>
            <a:ext cx="5099843"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Work Life Balance</a:t>
            </a:r>
            <a:endParaRPr sz="3200" dirty="0"/>
          </a:p>
        </p:txBody>
      </p:sp>
      <p:sp>
        <p:nvSpPr>
          <p:cNvPr id="5" name="TextBox 4">
            <a:extLst>
              <a:ext uri="{FF2B5EF4-FFF2-40B4-BE49-F238E27FC236}">
                <a16:creationId xmlns:a16="http://schemas.microsoft.com/office/drawing/2014/main" xmlns="" id="{329B7EF3-4F4F-A7C6-D1E3-787D6FD05671}"/>
              </a:ext>
            </a:extLst>
          </p:cNvPr>
          <p:cNvSpPr txBox="1"/>
          <p:nvPr/>
        </p:nvSpPr>
        <p:spPr>
          <a:xfrm>
            <a:off x="210660" y="7364768"/>
            <a:ext cx="18588992" cy="2246769"/>
          </a:xfrm>
          <a:prstGeom prst="rect">
            <a:avLst/>
          </a:prstGeom>
          <a:noFill/>
        </p:spPr>
        <p:txBody>
          <a:bodyPr wrap="square" rtlCol="0">
            <a:spAutoFit/>
          </a:bodyPr>
          <a:lstStyle/>
          <a:p>
            <a:r>
              <a:rPr lang="en-US" sz="2800" dirty="0"/>
              <a:t>Type: Categorical</a:t>
            </a:r>
          </a:p>
          <a:p>
            <a:r>
              <a:rPr lang="en-US" sz="2800" dirty="0"/>
              <a:t>Observations:</a:t>
            </a:r>
          </a:p>
          <a:p>
            <a:pPr marL="457200" indent="-457200">
              <a:buFont typeface="Arial" panose="020B0604020202020204" pitchFamily="34" charset="0"/>
              <a:buChar char="•"/>
            </a:pPr>
            <a:r>
              <a:rPr lang="en-US" sz="2800" dirty="0"/>
              <a:t>Around 71% employees have better work life balance.</a:t>
            </a:r>
          </a:p>
          <a:p>
            <a:pPr marL="457200" indent="-457200">
              <a:buFont typeface="Arial" panose="020B0604020202020204" pitchFamily="34" charset="0"/>
              <a:buChar char="•"/>
            </a:pPr>
            <a:r>
              <a:rPr lang="en-US" sz="2800" dirty="0"/>
              <a:t>The remaining 29% are not able to balance their work.  </a:t>
            </a:r>
          </a:p>
          <a:p>
            <a:pPr marL="457200" indent="-457200">
              <a:buFont typeface="Arial" panose="020B0604020202020204" pitchFamily="34" charset="0"/>
              <a:buChar char="•"/>
            </a:pPr>
            <a:r>
              <a:rPr lang="en-US" sz="2800" dirty="0"/>
              <a:t>Is work life balance, distance from home are affecting the attrition rate? </a:t>
            </a:r>
          </a:p>
        </p:txBody>
      </p:sp>
      <p:sp>
        <p:nvSpPr>
          <p:cNvPr id="6" name="object 25">
            <a:extLst>
              <a:ext uri="{FF2B5EF4-FFF2-40B4-BE49-F238E27FC236}">
                <a16:creationId xmlns:a16="http://schemas.microsoft.com/office/drawing/2014/main" xmlns="" id="{32F1C444-0769-D7F4-8D49-10501EC7B3D0}"/>
              </a:ext>
            </a:extLst>
          </p:cNvPr>
          <p:cNvSpPr/>
          <p:nvPr/>
        </p:nvSpPr>
        <p:spPr>
          <a:xfrm>
            <a:off x="0" y="431622"/>
            <a:ext cx="5099843" cy="2006778"/>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Gender</a:t>
            </a:r>
          </a:p>
          <a:p>
            <a:r>
              <a:rPr lang="en-US" sz="3200" dirty="0"/>
              <a:t>	Education Field</a:t>
            </a:r>
          </a:p>
          <a:p>
            <a:r>
              <a:rPr lang="en-US" sz="3200" dirty="0"/>
              <a:t>	Marital Status</a:t>
            </a:r>
          </a:p>
          <a:p>
            <a:r>
              <a:rPr lang="en-US" sz="3200" dirty="0"/>
              <a:t>	Over Time</a:t>
            </a:r>
          </a:p>
          <a:p>
            <a:endParaRPr lang="en-US" sz="3200" dirty="0"/>
          </a:p>
        </p:txBody>
      </p:sp>
      <p:sp>
        <p:nvSpPr>
          <p:cNvPr id="7" name="TextBox 6">
            <a:extLst>
              <a:ext uri="{FF2B5EF4-FFF2-40B4-BE49-F238E27FC236}">
                <a16:creationId xmlns:a16="http://schemas.microsoft.com/office/drawing/2014/main" xmlns="" id="{A437C6F8-962F-E373-8510-23F173CD7222}"/>
              </a:ext>
            </a:extLst>
          </p:cNvPr>
          <p:cNvSpPr txBox="1"/>
          <p:nvPr/>
        </p:nvSpPr>
        <p:spPr>
          <a:xfrm>
            <a:off x="210660" y="2588007"/>
            <a:ext cx="18588992" cy="2677656"/>
          </a:xfrm>
          <a:prstGeom prst="rect">
            <a:avLst/>
          </a:prstGeom>
          <a:noFill/>
        </p:spPr>
        <p:txBody>
          <a:bodyPr wrap="square" rtlCol="0">
            <a:spAutoFit/>
          </a:bodyPr>
          <a:lstStyle/>
          <a:p>
            <a:r>
              <a:rPr lang="en-US" sz="2800" dirty="0"/>
              <a:t>Type: Categorical</a:t>
            </a:r>
          </a:p>
          <a:p>
            <a:r>
              <a:rPr lang="en-US" sz="2800" dirty="0"/>
              <a:t>Observations:</a:t>
            </a:r>
          </a:p>
          <a:p>
            <a:pPr marL="457200" indent="-457200">
              <a:buFont typeface="Arial" panose="020B0604020202020204" pitchFamily="34" charset="0"/>
              <a:buChar char="•"/>
            </a:pPr>
            <a:r>
              <a:rPr lang="en-US" sz="2800" dirty="0"/>
              <a:t>We can observe that there is no gender bias in the company. (Male 60%)</a:t>
            </a:r>
          </a:p>
          <a:p>
            <a:pPr marL="457200" indent="-457200">
              <a:buFont typeface="Arial" panose="020B0604020202020204" pitchFamily="34" charset="0"/>
              <a:buChar char="•"/>
            </a:pPr>
            <a:r>
              <a:rPr lang="en-US" sz="2800" dirty="0"/>
              <a:t>More employees are from the Life Science and Medical background (~73%).</a:t>
            </a:r>
          </a:p>
          <a:p>
            <a:pPr marL="457200" indent="-457200">
              <a:buFont typeface="Arial" panose="020B0604020202020204" pitchFamily="34" charset="0"/>
              <a:buChar char="•"/>
            </a:pPr>
            <a:r>
              <a:rPr lang="en-US" sz="2800" dirty="0"/>
              <a:t>In the company almost half (45.78%) of the employees are married. </a:t>
            </a:r>
          </a:p>
          <a:p>
            <a:pPr marL="457200" indent="-457200">
              <a:buFont typeface="Arial" panose="020B0604020202020204" pitchFamily="34" charset="0"/>
              <a:buChar char="•"/>
            </a:pPr>
            <a:r>
              <a:rPr lang="en-US" sz="2800" dirty="0"/>
              <a:t>28.3% employees are working over time. Are these employees have high attrition rate?</a:t>
            </a:r>
          </a:p>
        </p:txBody>
      </p:sp>
    </p:spTree>
    <p:extLst>
      <p:ext uri="{BB962C8B-B14F-4D97-AF65-F5344CB8AC3E}">
        <p14:creationId xmlns:p14="http://schemas.microsoft.com/office/powerpoint/2010/main" val="183927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B22CFD01-3E40-6015-F8AD-A5634DF4AC9A}"/>
              </a:ext>
            </a:extLst>
          </p:cNvPr>
          <p:cNvSpPr txBox="1"/>
          <p:nvPr/>
        </p:nvSpPr>
        <p:spPr>
          <a:xfrm>
            <a:off x="210660" y="1436177"/>
            <a:ext cx="18588992" cy="1815882"/>
          </a:xfrm>
          <a:prstGeom prst="rect">
            <a:avLst/>
          </a:prstGeom>
          <a:noFill/>
        </p:spPr>
        <p:txBody>
          <a:bodyPr wrap="square" rtlCol="0">
            <a:spAutoFit/>
          </a:bodyPr>
          <a:lstStyle/>
          <a:p>
            <a:r>
              <a:rPr lang="en-US" sz="2800" dirty="0"/>
              <a:t>Type: Categorical</a:t>
            </a:r>
          </a:p>
          <a:p>
            <a:r>
              <a:rPr lang="en-US" sz="2800" dirty="0"/>
              <a:t>Observations:</a:t>
            </a:r>
          </a:p>
          <a:p>
            <a:pPr marL="457200" indent="-457200">
              <a:buFont typeface="Arial" panose="020B0604020202020204" pitchFamily="34" charset="0"/>
              <a:buChar char="•"/>
            </a:pPr>
            <a:r>
              <a:rPr lang="en-US" sz="2800" dirty="0">
                <a:solidFill>
                  <a:srgbClr val="000000"/>
                </a:solidFill>
              </a:rPr>
              <a:t>In the company, </a:t>
            </a:r>
            <a:r>
              <a:rPr lang="en-US" sz="2800" b="0" i="0" dirty="0">
                <a:solidFill>
                  <a:srgbClr val="000000"/>
                </a:solidFill>
                <a:effectLst/>
              </a:rPr>
              <a:t>5.64% of employees are least involved in their respective job. (Are these employees leaving the company?)</a:t>
            </a:r>
          </a:p>
          <a:p>
            <a:pPr marL="457200" indent="-457200">
              <a:buFont typeface="Arial" panose="020B0604020202020204" pitchFamily="34" charset="0"/>
              <a:buChar char="•"/>
            </a:pPr>
            <a:r>
              <a:rPr lang="en-US" sz="2800" dirty="0">
                <a:solidFill>
                  <a:srgbClr val="000000"/>
                </a:solidFill>
              </a:rPr>
              <a:t>68.83</a:t>
            </a:r>
            <a:r>
              <a:rPr lang="en-US" sz="2800" b="0" i="0" dirty="0">
                <a:solidFill>
                  <a:srgbClr val="000000"/>
                </a:solidFill>
                <a:effectLst/>
              </a:rPr>
              <a:t>% of the employees in the company are actively involved in their job.</a:t>
            </a:r>
          </a:p>
        </p:txBody>
      </p:sp>
      <p:sp>
        <p:nvSpPr>
          <p:cNvPr id="16" name="object 25">
            <a:extLst>
              <a:ext uri="{FF2B5EF4-FFF2-40B4-BE49-F238E27FC236}">
                <a16:creationId xmlns:a16="http://schemas.microsoft.com/office/drawing/2014/main" xmlns="" id="{80AEDDDD-5C19-D6A1-9436-DE788CB58130}"/>
              </a:ext>
            </a:extLst>
          </p:cNvPr>
          <p:cNvSpPr/>
          <p:nvPr/>
        </p:nvSpPr>
        <p:spPr>
          <a:xfrm>
            <a:off x="-1" y="3520319"/>
            <a:ext cx="5099843"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Job Level</a:t>
            </a:r>
            <a:endParaRPr sz="3200" dirty="0"/>
          </a:p>
        </p:txBody>
      </p:sp>
      <p:sp>
        <p:nvSpPr>
          <p:cNvPr id="17" name="TextBox 16">
            <a:extLst>
              <a:ext uri="{FF2B5EF4-FFF2-40B4-BE49-F238E27FC236}">
                <a16:creationId xmlns:a16="http://schemas.microsoft.com/office/drawing/2014/main" xmlns="" id="{D6C7807C-7598-D554-EE7E-F3D1F4BF7E38}"/>
              </a:ext>
            </a:extLst>
          </p:cNvPr>
          <p:cNvSpPr txBox="1"/>
          <p:nvPr/>
        </p:nvSpPr>
        <p:spPr>
          <a:xfrm>
            <a:off x="210660" y="4410839"/>
            <a:ext cx="18588992" cy="2246769"/>
          </a:xfrm>
          <a:prstGeom prst="rect">
            <a:avLst/>
          </a:prstGeom>
          <a:noFill/>
        </p:spPr>
        <p:txBody>
          <a:bodyPr wrap="square" rtlCol="0">
            <a:spAutoFit/>
          </a:bodyPr>
          <a:lstStyle/>
          <a:p>
            <a:r>
              <a:rPr lang="en-US" sz="2800" dirty="0"/>
              <a:t>Type: Categorical</a:t>
            </a:r>
          </a:p>
          <a:p>
            <a:r>
              <a:rPr lang="en-US" sz="2800" dirty="0"/>
              <a:t>Observations:</a:t>
            </a:r>
          </a:p>
          <a:p>
            <a:pPr marL="457200" indent="-457200">
              <a:buFont typeface="Arial" panose="020B0604020202020204" pitchFamily="34" charset="0"/>
              <a:buChar char="•"/>
            </a:pPr>
            <a:r>
              <a:rPr lang="en-US" sz="2800" dirty="0"/>
              <a:t>Under our analysis, more than 36.94% of the employees are at level 1.</a:t>
            </a:r>
          </a:p>
          <a:p>
            <a:pPr marL="457200" indent="-457200">
              <a:buFont typeface="Arial" panose="020B0604020202020204" pitchFamily="34" charset="0"/>
              <a:buChar char="•"/>
            </a:pPr>
            <a:r>
              <a:rPr lang="en-US" sz="2800" dirty="0"/>
              <a:t>Are these employees have more chance of leaving the company?</a:t>
            </a:r>
          </a:p>
          <a:p>
            <a:pPr marL="457200" indent="-457200">
              <a:buFont typeface="Arial" panose="020B0604020202020204" pitchFamily="34" charset="0"/>
              <a:buChar char="•"/>
            </a:pPr>
            <a:r>
              <a:rPr lang="en-US" sz="2800" dirty="0"/>
              <a:t>How job level and department together affecting the attrition rate?</a:t>
            </a:r>
          </a:p>
        </p:txBody>
      </p:sp>
      <p:sp>
        <p:nvSpPr>
          <p:cNvPr id="2" name="object 25">
            <a:extLst>
              <a:ext uri="{FF2B5EF4-FFF2-40B4-BE49-F238E27FC236}">
                <a16:creationId xmlns:a16="http://schemas.microsoft.com/office/drawing/2014/main" xmlns="" id="{3BE4EF7F-8D56-71C9-04AD-6D417B9B1954}"/>
              </a:ext>
            </a:extLst>
          </p:cNvPr>
          <p:cNvSpPr/>
          <p:nvPr/>
        </p:nvSpPr>
        <p:spPr>
          <a:xfrm>
            <a:off x="0" y="506084"/>
            <a:ext cx="5099843"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Job Involvement</a:t>
            </a:r>
            <a:endParaRPr sz="3200" dirty="0"/>
          </a:p>
        </p:txBody>
      </p:sp>
      <p:sp>
        <p:nvSpPr>
          <p:cNvPr id="3" name="object 25">
            <a:extLst>
              <a:ext uri="{FF2B5EF4-FFF2-40B4-BE49-F238E27FC236}">
                <a16:creationId xmlns:a16="http://schemas.microsoft.com/office/drawing/2014/main" xmlns="" id="{CE50B7B5-A7AC-D243-5E50-B771B80165C3}"/>
              </a:ext>
            </a:extLst>
          </p:cNvPr>
          <p:cNvSpPr/>
          <p:nvPr/>
        </p:nvSpPr>
        <p:spPr>
          <a:xfrm>
            <a:off x="-2" y="6792902"/>
            <a:ext cx="5099843"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Job Satisfaction</a:t>
            </a:r>
            <a:endParaRPr sz="3200" dirty="0"/>
          </a:p>
        </p:txBody>
      </p:sp>
      <p:sp>
        <p:nvSpPr>
          <p:cNvPr id="4" name="TextBox 3">
            <a:extLst>
              <a:ext uri="{FF2B5EF4-FFF2-40B4-BE49-F238E27FC236}">
                <a16:creationId xmlns:a16="http://schemas.microsoft.com/office/drawing/2014/main" xmlns="" id="{2F0BA28F-0EFB-ED78-B9B5-0592F4D8532B}"/>
              </a:ext>
            </a:extLst>
          </p:cNvPr>
          <p:cNvSpPr txBox="1"/>
          <p:nvPr/>
        </p:nvSpPr>
        <p:spPr>
          <a:xfrm>
            <a:off x="210660" y="7599370"/>
            <a:ext cx="18588992" cy="1815882"/>
          </a:xfrm>
          <a:prstGeom prst="rect">
            <a:avLst/>
          </a:prstGeom>
          <a:noFill/>
        </p:spPr>
        <p:txBody>
          <a:bodyPr wrap="square" rtlCol="0">
            <a:spAutoFit/>
          </a:bodyPr>
          <a:lstStyle/>
          <a:p>
            <a:r>
              <a:rPr lang="en-US" sz="2800" dirty="0"/>
              <a:t>Type: Categorical</a:t>
            </a:r>
          </a:p>
          <a:p>
            <a:r>
              <a:rPr lang="en-US" sz="2800" dirty="0"/>
              <a:t>Observations:</a:t>
            </a:r>
          </a:p>
          <a:p>
            <a:pPr marL="457200" indent="-457200">
              <a:buFont typeface="Arial" panose="020B0604020202020204" pitchFamily="34" charset="0"/>
              <a:buChar char="•"/>
            </a:pPr>
            <a:r>
              <a:rPr lang="en-US" sz="2800" dirty="0"/>
              <a:t>Around 61.28% of the employees in the company have higher job satisfaction.</a:t>
            </a:r>
          </a:p>
          <a:p>
            <a:pPr marL="457200" indent="-457200">
              <a:buFont typeface="Arial" panose="020B0604020202020204" pitchFamily="34" charset="0"/>
              <a:buChar char="•"/>
            </a:pPr>
            <a:r>
              <a:rPr lang="en-US" sz="2800" dirty="0"/>
              <a:t>Is this affecting the attrition rate?</a:t>
            </a:r>
          </a:p>
        </p:txBody>
      </p:sp>
    </p:spTree>
    <p:extLst>
      <p:ext uri="{BB962C8B-B14F-4D97-AF65-F5344CB8AC3E}">
        <p14:creationId xmlns:p14="http://schemas.microsoft.com/office/powerpoint/2010/main" val="316652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5">
            <a:extLst>
              <a:ext uri="{FF2B5EF4-FFF2-40B4-BE49-F238E27FC236}">
                <a16:creationId xmlns:a16="http://schemas.microsoft.com/office/drawing/2014/main" xmlns="" id="{2BBCF093-2A86-12AB-E041-FFB3B4C35DD0}"/>
              </a:ext>
            </a:extLst>
          </p:cNvPr>
          <p:cNvSpPr/>
          <p:nvPr/>
        </p:nvSpPr>
        <p:spPr>
          <a:xfrm>
            <a:off x="0" y="195294"/>
            <a:ext cx="3596640"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600" dirty="0"/>
              <a:t>	</a:t>
            </a:r>
            <a:r>
              <a:rPr lang="en-US" sz="3200" dirty="0"/>
              <a:t>Department</a:t>
            </a:r>
            <a:endParaRPr sz="3600" dirty="0"/>
          </a:p>
        </p:txBody>
      </p:sp>
      <p:sp>
        <p:nvSpPr>
          <p:cNvPr id="11" name="TextBox 10">
            <a:extLst>
              <a:ext uri="{FF2B5EF4-FFF2-40B4-BE49-F238E27FC236}">
                <a16:creationId xmlns:a16="http://schemas.microsoft.com/office/drawing/2014/main" xmlns="" id="{B22CFD01-3E40-6015-F8AD-A5634DF4AC9A}"/>
              </a:ext>
            </a:extLst>
          </p:cNvPr>
          <p:cNvSpPr txBox="1"/>
          <p:nvPr/>
        </p:nvSpPr>
        <p:spPr>
          <a:xfrm>
            <a:off x="210660" y="1272272"/>
            <a:ext cx="18588992" cy="1815882"/>
          </a:xfrm>
          <a:prstGeom prst="rect">
            <a:avLst/>
          </a:prstGeom>
          <a:noFill/>
        </p:spPr>
        <p:txBody>
          <a:bodyPr wrap="square" rtlCol="0">
            <a:spAutoFit/>
          </a:bodyPr>
          <a:lstStyle/>
          <a:p>
            <a:r>
              <a:rPr lang="en-US" sz="2800" dirty="0"/>
              <a:t>Type: Categorical</a:t>
            </a:r>
          </a:p>
          <a:p>
            <a:r>
              <a:rPr lang="en-US" sz="2800" dirty="0"/>
              <a:t>Observations:</a:t>
            </a:r>
          </a:p>
          <a:p>
            <a:pPr marL="457200" indent="-457200">
              <a:buFont typeface="Arial" panose="020B0604020202020204" pitchFamily="34" charset="0"/>
              <a:buChar char="•"/>
            </a:pPr>
            <a:r>
              <a:rPr lang="en-US" sz="2800" dirty="0"/>
              <a:t>65.37% employees are working in the R&amp;D department.</a:t>
            </a:r>
          </a:p>
          <a:p>
            <a:pPr marL="457200" indent="-457200">
              <a:buFont typeface="Arial" panose="020B0604020202020204" pitchFamily="34" charset="0"/>
              <a:buChar char="•"/>
            </a:pPr>
            <a:r>
              <a:rPr lang="en-US" sz="2800" dirty="0"/>
              <a:t>HR has the least number of employees(4.28%).</a:t>
            </a:r>
          </a:p>
        </p:txBody>
      </p:sp>
      <p:sp>
        <p:nvSpPr>
          <p:cNvPr id="2" name="object 25">
            <a:extLst>
              <a:ext uri="{FF2B5EF4-FFF2-40B4-BE49-F238E27FC236}">
                <a16:creationId xmlns:a16="http://schemas.microsoft.com/office/drawing/2014/main" xmlns="" id="{AD792FAD-8458-2C24-F108-1BC41A1DBA7F}"/>
              </a:ext>
            </a:extLst>
          </p:cNvPr>
          <p:cNvSpPr/>
          <p:nvPr/>
        </p:nvSpPr>
        <p:spPr>
          <a:xfrm>
            <a:off x="0" y="7121026"/>
            <a:ext cx="5608320"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Business Travel</a:t>
            </a:r>
            <a:endParaRPr sz="3200" dirty="0"/>
          </a:p>
        </p:txBody>
      </p:sp>
      <p:sp>
        <p:nvSpPr>
          <p:cNvPr id="3" name="TextBox 2">
            <a:extLst>
              <a:ext uri="{FF2B5EF4-FFF2-40B4-BE49-F238E27FC236}">
                <a16:creationId xmlns:a16="http://schemas.microsoft.com/office/drawing/2014/main" xmlns="" id="{E3573BE6-10F9-7183-663E-862875B224F6}"/>
              </a:ext>
            </a:extLst>
          </p:cNvPr>
          <p:cNvSpPr txBox="1"/>
          <p:nvPr/>
        </p:nvSpPr>
        <p:spPr>
          <a:xfrm>
            <a:off x="210660" y="8129054"/>
            <a:ext cx="18588992" cy="1815882"/>
          </a:xfrm>
          <a:prstGeom prst="rect">
            <a:avLst/>
          </a:prstGeom>
          <a:noFill/>
        </p:spPr>
        <p:txBody>
          <a:bodyPr wrap="square" rtlCol="0">
            <a:spAutoFit/>
          </a:bodyPr>
          <a:lstStyle/>
          <a:p>
            <a:r>
              <a:rPr lang="en-US" sz="2800" dirty="0"/>
              <a:t>Type: Categorical </a:t>
            </a:r>
          </a:p>
          <a:p>
            <a:r>
              <a:rPr lang="en-US" sz="2800" dirty="0"/>
              <a:t>Observations:</a:t>
            </a:r>
          </a:p>
          <a:p>
            <a:pPr marL="457200" indent="-457200">
              <a:buFont typeface="Arial" panose="020B0604020202020204" pitchFamily="34" charset="0"/>
              <a:buChar char="•"/>
            </a:pPr>
            <a:r>
              <a:rPr lang="en-US" sz="2800" dirty="0"/>
              <a:t>We observe that the employees who travel rarely are about 70.95% and travel frequently is 18.84%. </a:t>
            </a:r>
            <a:endParaRPr lang="en-US" sz="2800" dirty="0">
              <a:solidFill>
                <a:srgbClr val="000000"/>
              </a:solidFill>
            </a:endParaRPr>
          </a:p>
          <a:p>
            <a:pPr marL="457200" indent="-457200">
              <a:buFont typeface="Arial" panose="020B0604020202020204" pitchFamily="34" charset="0"/>
              <a:buChar char="•"/>
            </a:pPr>
            <a:r>
              <a:rPr lang="en-US" sz="2800" dirty="0">
                <a:solidFill>
                  <a:srgbClr val="000000"/>
                </a:solidFill>
              </a:rPr>
              <a:t>The remaining 10.2% employees in the company do not travel.</a:t>
            </a:r>
            <a:endParaRPr lang="en-US" sz="2800" dirty="0"/>
          </a:p>
        </p:txBody>
      </p:sp>
      <p:sp>
        <p:nvSpPr>
          <p:cNvPr id="4" name="object 25">
            <a:extLst>
              <a:ext uri="{FF2B5EF4-FFF2-40B4-BE49-F238E27FC236}">
                <a16:creationId xmlns:a16="http://schemas.microsoft.com/office/drawing/2014/main" xmlns="" id="{19E92A6C-2D10-99E2-434D-97373E454A37}"/>
              </a:ext>
            </a:extLst>
          </p:cNvPr>
          <p:cNvSpPr/>
          <p:nvPr/>
        </p:nvSpPr>
        <p:spPr>
          <a:xfrm>
            <a:off x="0" y="4162174"/>
            <a:ext cx="5608320"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Attrition (Target Variable)</a:t>
            </a:r>
            <a:endParaRPr sz="3200" dirty="0"/>
          </a:p>
        </p:txBody>
      </p:sp>
      <p:sp>
        <p:nvSpPr>
          <p:cNvPr id="5" name="TextBox 4">
            <a:extLst>
              <a:ext uri="{FF2B5EF4-FFF2-40B4-BE49-F238E27FC236}">
                <a16:creationId xmlns:a16="http://schemas.microsoft.com/office/drawing/2014/main" xmlns="" id="{45C78973-0271-9B7C-1608-AF905843E0C9}"/>
              </a:ext>
            </a:extLst>
          </p:cNvPr>
          <p:cNvSpPr txBox="1"/>
          <p:nvPr/>
        </p:nvSpPr>
        <p:spPr>
          <a:xfrm>
            <a:off x="210660" y="5060825"/>
            <a:ext cx="18588992" cy="1384995"/>
          </a:xfrm>
          <a:prstGeom prst="rect">
            <a:avLst/>
          </a:prstGeom>
          <a:noFill/>
        </p:spPr>
        <p:txBody>
          <a:bodyPr wrap="square" rtlCol="0">
            <a:spAutoFit/>
          </a:bodyPr>
          <a:lstStyle/>
          <a:p>
            <a:r>
              <a:rPr lang="en-US" sz="2800" dirty="0"/>
              <a:t>Type: Categorical</a:t>
            </a:r>
          </a:p>
          <a:p>
            <a:r>
              <a:rPr lang="en-US" sz="2800" dirty="0"/>
              <a:t>Observations:</a:t>
            </a:r>
          </a:p>
          <a:p>
            <a:pPr marL="457200" indent="-457200">
              <a:buFont typeface="Arial" panose="020B0604020202020204" pitchFamily="34" charset="0"/>
              <a:buChar char="•"/>
            </a:pPr>
            <a:r>
              <a:rPr lang="en-US" sz="2800" dirty="0"/>
              <a:t>Under our analysis, the attrition rate is 16.12%. </a:t>
            </a:r>
            <a:endParaRPr lang="en-US" sz="2800" b="0" i="0" dirty="0">
              <a:solidFill>
                <a:srgbClr val="000000"/>
              </a:solidFill>
              <a:effectLst/>
            </a:endParaRPr>
          </a:p>
        </p:txBody>
      </p:sp>
    </p:spTree>
    <p:extLst>
      <p:ext uri="{BB962C8B-B14F-4D97-AF65-F5344CB8AC3E}">
        <p14:creationId xmlns:p14="http://schemas.microsoft.com/office/powerpoint/2010/main" val="172058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B54A919F-F892-11AF-D6C2-CEA8BA1ADFC9}"/>
              </a:ext>
            </a:extLst>
          </p:cNvPr>
          <p:cNvSpPr/>
          <p:nvPr/>
        </p:nvSpPr>
        <p:spPr>
          <a:xfrm>
            <a:off x="-19843" y="170220"/>
            <a:ext cx="7131844" cy="551564"/>
          </a:xfrm>
          <a:custGeom>
            <a:avLst/>
            <a:gdLst/>
            <a:ahLst/>
            <a:cxnLst/>
            <a:rect l="l" t="t" r="r" b="b"/>
            <a:pathLst>
              <a:path w="3883025" h="437515">
                <a:moveTo>
                  <a:pt x="3663867" y="0"/>
                </a:moveTo>
                <a:lnTo>
                  <a:pt x="0" y="0"/>
                </a:lnTo>
                <a:lnTo>
                  <a:pt x="0" y="437153"/>
                </a:lnTo>
                <a:lnTo>
                  <a:pt x="3663867" y="437153"/>
                </a:lnTo>
                <a:lnTo>
                  <a:pt x="3713985" y="431380"/>
                </a:lnTo>
                <a:lnTo>
                  <a:pt x="3759992" y="414936"/>
                </a:lnTo>
                <a:lnTo>
                  <a:pt x="3800576" y="389134"/>
                </a:lnTo>
                <a:lnTo>
                  <a:pt x="3834425" y="355285"/>
                </a:lnTo>
                <a:lnTo>
                  <a:pt x="3860228" y="314701"/>
                </a:lnTo>
                <a:lnTo>
                  <a:pt x="3876671" y="268694"/>
                </a:lnTo>
                <a:lnTo>
                  <a:pt x="3882444" y="218577"/>
                </a:lnTo>
                <a:lnTo>
                  <a:pt x="3876671" y="168459"/>
                </a:lnTo>
                <a:lnTo>
                  <a:pt x="3860228" y="122452"/>
                </a:lnTo>
                <a:lnTo>
                  <a:pt x="3834425" y="81868"/>
                </a:lnTo>
                <a:lnTo>
                  <a:pt x="3800576" y="48018"/>
                </a:lnTo>
                <a:lnTo>
                  <a:pt x="3759992" y="22216"/>
                </a:lnTo>
                <a:lnTo>
                  <a:pt x="3713985" y="5772"/>
                </a:lnTo>
                <a:lnTo>
                  <a:pt x="3663867" y="0"/>
                </a:lnTo>
                <a:close/>
              </a:path>
            </a:pathLst>
          </a:custGeom>
          <a:solidFill>
            <a:srgbClr val="00A0F0"/>
          </a:solidFill>
        </p:spPr>
        <p:txBody>
          <a:bodyPr wrap="square" lIns="0" tIns="0" rIns="0" bIns="0" rtlCol="0"/>
          <a:lstStyle/>
          <a:p>
            <a:r>
              <a:rPr lang="en-US" sz="3200" dirty="0"/>
              <a:t>	Bivariate Analysis with Attrition</a:t>
            </a:r>
            <a:endParaRPr sz="3200" dirty="0"/>
          </a:p>
        </p:txBody>
      </p:sp>
      <p:sp>
        <p:nvSpPr>
          <p:cNvPr id="3" name="object 25">
            <a:extLst>
              <a:ext uri="{FF2B5EF4-FFF2-40B4-BE49-F238E27FC236}">
                <a16:creationId xmlns:a16="http://schemas.microsoft.com/office/drawing/2014/main" xmlns="" id="{A7D3F4A7-80C4-CE70-A42E-D501F989CD76}"/>
              </a:ext>
            </a:extLst>
          </p:cNvPr>
          <p:cNvSpPr/>
          <p:nvPr/>
        </p:nvSpPr>
        <p:spPr>
          <a:xfrm>
            <a:off x="0" y="1231614"/>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Business Travel</a:t>
            </a:r>
            <a:endParaRPr sz="3200" dirty="0"/>
          </a:p>
        </p:txBody>
      </p:sp>
      <p:sp>
        <p:nvSpPr>
          <p:cNvPr id="4" name="TextBox 3">
            <a:extLst>
              <a:ext uri="{FF2B5EF4-FFF2-40B4-BE49-F238E27FC236}">
                <a16:creationId xmlns:a16="http://schemas.microsoft.com/office/drawing/2014/main" xmlns="" id="{CB650121-66DB-9467-37C9-A5517F935ABE}"/>
              </a:ext>
            </a:extLst>
          </p:cNvPr>
          <p:cNvSpPr txBox="1"/>
          <p:nvPr/>
        </p:nvSpPr>
        <p:spPr>
          <a:xfrm>
            <a:off x="210660" y="2106779"/>
            <a:ext cx="1858899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Out of all the employees who travel frequently, 24.91% have churned the company and this percentage is comparatively more than the employees who never travel or travel rarely.</a:t>
            </a:r>
          </a:p>
          <a:p>
            <a:pPr marL="457200" indent="-457200">
              <a:buFont typeface="Arial" panose="020B0604020202020204" pitchFamily="34" charset="0"/>
              <a:buChar char="•"/>
            </a:pPr>
            <a:r>
              <a:rPr lang="en-US" sz="2800" b="0" i="0" dirty="0">
                <a:solidFill>
                  <a:srgbClr val="000000"/>
                </a:solidFill>
                <a:effectLst/>
              </a:rPr>
              <a:t>We also observe that the employees who never travel have least attrition rate.</a:t>
            </a:r>
          </a:p>
        </p:txBody>
      </p:sp>
      <p:sp>
        <p:nvSpPr>
          <p:cNvPr id="5" name="object 25">
            <a:extLst>
              <a:ext uri="{FF2B5EF4-FFF2-40B4-BE49-F238E27FC236}">
                <a16:creationId xmlns:a16="http://schemas.microsoft.com/office/drawing/2014/main" xmlns="" id="{5025664A-B9C7-759A-EEAB-84179F7013DF}"/>
              </a:ext>
            </a:extLst>
          </p:cNvPr>
          <p:cNvSpPr/>
          <p:nvPr/>
        </p:nvSpPr>
        <p:spPr>
          <a:xfrm>
            <a:off x="0" y="3762682"/>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Gender</a:t>
            </a:r>
            <a:endParaRPr sz="3200" dirty="0"/>
          </a:p>
        </p:txBody>
      </p:sp>
      <p:sp>
        <p:nvSpPr>
          <p:cNvPr id="6" name="TextBox 5">
            <a:extLst>
              <a:ext uri="{FF2B5EF4-FFF2-40B4-BE49-F238E27FC236}">
                <a16:creationId xmlns:a16="http://schemas.microsoft.com/office/drawing/2014/main" xmlns="" id="{B5714DE6-DF93-68BB-0751-AA6E8EB34359}"/>
              </a:ext>
            </a:extLst>
          </p:cNvPr>
          <p:cNvSpPr txBox="1"/>
          <p:nvPr/>
        </p:nvSpPr>
        <p:spPr>
          <a:xfrm>
            <a:off x="210660" y="4634804"/>
            <a:ext cx="1858899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There doesn't seem to be much difference in attrition rates between males and females.</a:t>
            </a:r>
          </a:p>
          <a:p>
            <a:pPr marL="457200" indent="-457200">
              <a:buFont typeface="Arial" panose="020B0604020202020204" pitchFamily="34" charset="0"/>
              <a:buChar char="•"/>
            </a:pPr>
            <a:r>
              <a:rPr lang="en-US" sz="2800" b="0" i="0" dirty="0">
                <a:solidFill>
                  <a:srgbClr val="000000"/>
                </a:solidFill>
                <a:effectLst/>
              </a:rPr>
              <a:t>So gender might not affect the attrition rate much.</a:t>
            </a:r>
          </a:p>
        </p:txBody>
      </p:sp>
      <p:graphicFrame>
        <p:nvGraphicFramePr>
          <p:cNvPr id="7" name="Table 6">
            <a:extLst>
              <a:ext uri="{FF2B5EF4-FFF2-40B4-BE49-F238E27FC236}">
                <a16:creationId xmlns:a16="http://schemas.microsoft.com/office/drawing/2014/main" xmlns="" id="{80C8129A-86B5-08D1-DC93-6943EC69BE7B}"/>
              </a:ext>
            </a:extLst>
          </p:cNvPr>
          <p:cNvGraphicFramePr>
            <a:graphicFrameLocks noGrp="1"/>
          </p:cNvGraphicFramePr>
          <p:nvPr>
            <p:extLst>
              <p:ext uri="{D42A27DB-BD31-4B8C-83A1-F6EECF244321}">
                <p14:modId xmlns:p14="http://schemas.microsoft.com/office/powerpoint/2010/main" val="3255225151"/>
              </p:ext>
            </p:extLst>
          </p:nvPr>
        </p:nvGraphicFramePr>
        <p:xfrm>
          <a:off x="13309600" y="3882815"/>
          <a:ext cx="5283200" cy="1828800"/>
        </p:xfrm>
        <a:graphic>
          <a:graphicData uri="http://schemas.openxmlformats.org/drawingml/2006/table">
            <a:tbl>
              <a:tblPr>
                <a:tableStyleId>{BC89EF96-8CEA-46FF-86C4-4CE0E7609802}</a:tableStyleId>
              </a:tblPr>
              <a:tblGrid>
                <a:gridCol w="1611348">
                  <a:extLst>
                    <a:ext uri="{9D8B030D-6E8A-4147-A177-3AD203B41FA5}">
                      <a16:colId xmlns:a16="http://schemas.microsoft.com/office/drawing/2014/main" xmlns="" val="1755910301"/>
                    </a:ext>
                  </a:extLst>
                </a:gridCol>
                <a:gridCol w="1835926">
                  <a:extLst>
                    <a:ext uri="{9D8B030D-6E8A-4147-A177-3AD203B41FA5}">
                      <a16:colId xmlns:a16="http://schemas.microsoft.com/office/drawing/2014/main" xmlns="" val="3699954121"/>
                    </a:ext>
                  </a:extLst>
                </a:gridCol>
                <a:gridCol w="1835926">
                  <a:extLst>
                    <a:ext uri="{9D8B030D-6E8A-4147-A177-3AD203B41FA5}">
                      <a16:colId xmlns:a16="http://schemas.microsoft.com/office/drawing/2014/main" xmlns="" val="3893407725"/>
                    </a:ext>
                  </a:extLst>
                </a:gridCol>
              </a:tblGrid>
              <a:tr h="426180">
                <a:tc>
                  <a:txBody>
                    <a:bodyPr/>
                    <a:lstStyle/>
                    <a:p>
                      <a:pPr algn="r" fontAlgn="ctr"/>
                      <a:r>
                        <a:rPr lang="en-IN" sz="2400" b="1">
                          <a:effectLst/>
                        </a:rPr>
                        <a:t>Gender</a:t>
                      </a:r>
                    </a:p>
                  </a:txBody>
                  <a:tcPr anchor="ctr"/>
                </a:tc>
                <a:tc>
                  <a:txBody>
                    <a:bodyPr/>
                    <a:lstStyle/>
                    <a:p>
                      <a:pPr algn="r" fontAlgn="ctr"/>
                      <a:r>
                        <a:rPr lang="en-IN" sz="2400" b="1">
                          <a:effectLst/>
                        </a:rPr>
                        <a:t>Female</a:t>
                      </a:r>
                    </a:p>
                  </a:txBody>
                  <a:tcPr anchor="ctr"/>
                </a:tc>
                <a:tc>
                  <a:txBody>
                    <a:bodyPr/>
                    <a:lstStyle/>
                    <a:p>
                      <a:pPr algn="r" fontAlgn="ctr"/>
                      <a:r>
                        <a:rPr lang="en-IN" sz="2400" b="1">
                          <a:effectLst/>
                        </a:rPr>
                        <a:t>Male</a:t>
                      </a:r>
                    </a:p>
                  </a:txBody>
                  <a:tcPr anchor="ctr"/>
                </a:tc>
                <a:extLst>
                  <a:ext uri="{0D108BD9-81ED-4DB2-BD59-A6C34878D82A}">
                    <a16:rowId xmlns:a16="http://schemas.microsoft.com/office/drawing/2014/main" xmlns="" val="2993914332"/>
                  </a:ext>
                </a:extLst>
              </a:tr>
              <a:tr h="426180">
                <a:tc>
                  <a:txBody>
                    <a:bodyPr/>
                    <a:lstStyle/>
                    <a:p>
                      <a:pPr algn="r" fontAlgn="ctr"/>
                      <a:r>
                        <a:rPr lang="en-IN" sz="2400" b="1">
                          <a:effectLst/>
                        </a:rPr>
                        <a:t>Attrition</a:t>
                      </a:r>
                    </a:p>
                  </a:txBody>
                  <a:tcPr anchor="ctr"/>
                </a:tc>
                <a:tc>
                  <a:txBody>
                    <a:bodyPr/>
                    <a:lstStyle/>
                    <a:p>
                      <a:pPr algn="r" fontAlgn="ctr"/>
                      <a:endParaRPr lang="en-IN" sz="2400" b="1" dirty="0">
                        <a:effectLst/>
                      </a:endParaRPr>
                    </a:p>
                  </a:txBody>
                  <a:tcPr anchor="ctr"/>
                </a:tc>
                <a:tc>
                  <a:txBody>
                    <a:bodyPr/>
                    <a:lstStyle/>
                    <a:p>
                      <a:pPr algn="r" fontAlgn="ctr"/>
                      <a:endParaRPr lang="en-IN" sz="2400" b="1">
                        <a:effectLst/>
                      </a:endParaRPr>
                    </a:p>
                  </a:txBody>
                  <a:tcPr anchor="ctr"/>
                </a:tc>
                <a:extLst>
                  <a:ext uri="{0D108BD9-81ED-4DB2-BD59-A6C34878D82A}">
                    <a16:rowId xmlns:a16="http://schemas.microsoft.com/office/drawing/2014/main" xmlns="" val="1514393177"/>
                  </a:ext>
                </a:extLst>
              </a:tr>
              <a:tr h="426180">
                <a:tc>
                  <a:txBody>
                    <a:bodyPr/>
                    <a:lstStyle/>
                    <a:p>
                      <a:pPr algn="r" fontAlgn="ctr"/>
                      <a:r>
                        <a:rPr lang="en-IN" sz="2400" b="1" dirty="0">
                          <a:effectLst/>
                        </a:rPr>
                        <a:t>0</a:t>
                      </a:r>
                    </a:p>
                  </a:txBody>
                  <a:tcPr anchor="ctr"/>
                </a:tc>
                <a:tc>
                  <a:txBody>
                    <a:bodyPr/>
                    <a:lstStyle/>
                    <a:p>
                      <a:pPr algn="r" fontAlgn="ctr"/>
                      <a:r>
                        <a:rPr lang="en-IN" sz="2400">
                          <a:effectLst/>
                        </a:rPr>
                        <a:t>85.2</a:t>
                      </a:r>
                    </a:p>
                  </a:txBody>
                  <a:tcPr anchor="ctr"/>
                </a:tc>
                <a:tc>
                  <a:txBody>
                    <a:bodyPr/>
                    <a:lstStyle/>
                    <a:p>
                      <a:pPr algn="r" fontAlgn="ctr"/>
                      <a:r>
                        <a:rPr lang="en-IN" sz="2400">
                          <a:effectLst/>
                        </a:rPr>
                        <a:t>82.99</a:t>
                      </a:r>
                    </a:p>
                  </a:txBody>
                  <a:tcPr anchor="ctr"/>
                </a:tc>
                <a:extLst>
                  <a:ext uri="{0D108BD9-81ED-4DB2-BD59-A6C34878D82A}">
                    <a16:rowId xmlns:a16="http://schemas.microsoft.com/office/drawing/2014/main" xmlns="" val="1089921522"/>
                  </a:ext>
                </a:extLst>
              </a:tr>
              <a:tr h="426180">
                <a:tc>
                  <a:txBody>
                    <a:bodyPr/>
                    <a:lstStyle/>
                    <a:p>
                      <a:pPr algn="r" fontAlgn="ctr"/>
                      <a:r>
                        <a:rPr lang="en-IN" sz="2400" b="1">
                          <a:effectLst/>
                        </a:rPr>
                        <a:t>1</a:t>
                      </a:r>
                    </a:p>
                  </a:txBody>
                  <a:tcPr anchor="ctr"/>
                </a:tc>
                <a:tc>
                  <a:txBody>
                    <a:bodyPr/>
                    <a:lstStyle/>
                    <a:p>
                      <a:pPr algn="r" fontAlgn="ctr"/>
                      <a:r>
                        <a:rPr lang="en-IN" sz="2400" dirty="0">
                          <a:effectLst/>
                        </a:rPr>
                        <a:t>14.8</a:t>
                      </a:r>
                    </a:p>
                  </a:txBody>
                  <a:tcPr anchor="ctr"/>
                </a:tc>
                <a:tc>
                  <a:txBody>
                    <a:bodyPr/>
                    <a:lstStyle/>
                    <a:p>
                      <a:pPr algn="r" fontAlgn="ctr"/>
                      <a:r>
                        <a:rPr lang="en-IN" sz="2400" dirty="0">
                          <a:effectLst/>
                        </a:rPr>
                        <a:t>17.01</a:t>
                      </a:r>
                    </a:p>
                  </a:txBody>
                  <a:tcPr anchor="ctr"/>
                </a:tc>
                <a:extLst>
                  <a:ext uri="{0D108BD9-81ED-4DB2-BD59-A6C34878D82A}">
                    <a16:rowId xmlns:a16="http://schemas.microsoft.com/office/drawing/2014/main" xmlns="" val="1086685515"/>
                  </a:ext>
                </a:extLst>
              </a:tr>
            </a:tbl>
          </a:graphicData>
        </a:graphic>
      </p:graphicFrame>
      <p:sp>
        <p:nvSpPr>
          <p:cNvPr id="8" name="object 25">
            <a:extLst>
              <a:ext uri="{FF2B5EF4-FFF2-40B4-BE49-F238E27FC236}">
                <a16:creationId xmlns:a16="http://schemas.microsoft.com/office/drawing/2014/main" xmlns="" id="{384B6A98-0BC7-47D9-FE9B-AA7886F53E49}"/>
              </a:ext>
            </a:extLst>
          </p:cNvPr>
          <p:cNvSpPr/>
          <p:nvPr/>
        </p:nvSpPr>
        <p:spPr>
          <a:xfrm>
            <a:off x="0" y="5711615"/>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Marital Status</a:t>
            </a:r>
            <a:endParaRPr sz="3200" dirty="0"/>
          </a:p>
        </p:txBody>
      </p:sp>
      <p:sp>
        <p:nvSpPr>
          <p:cNvPr id="9" name="TextBox 8">
            <a:extLst>
              <a:ext uri="{FF2B5EF4-FFF2-40B4-BE49-F238E27FC236}">
                <a16:creationId xmlns:a16="http://schemas.microsoft.com/office/drawing/2014/main" xmlns="" id="{0838ACF4-9505-21D3-A29D-82920598009B}"/>
              </a:ext>
            </a:extLst>
          </p:cNvPr>
          <p:cNvSpPr txBox="1"/>
          <p:nvPr/>
        </p:nvSpPr>
        <p:spPr>
          <a:xfrm>
            <a:off x="210660" y="6569819"/>
            <a:ext cx="1858899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Out of all the employees who are single, </a:t>
            </a:r>
            <a:r>
              <a:rPr lang="en-US" sz="2800" b="0" i="0" dirty="0">
                <a:solidFill>
                  <a:srgbClr val="000000"/>
                </a:solidFill>
                <a:effectLst/>
              </a:rPr>
              <a:t> 25.53% have left the company. </a:t>
            </a:r>
          </a:p>
          <a:p>
            <a:pPr marL="457200" indent="-457200">
              <a:buFont typeface="Arial" panose="020B0604020202020204" pitchFamily="34" charset="0"/>
              <a:buChar char="•"/>
            </a:pPr>
            <a:r>
              <a:rPr lang="en-US" sz="2800" dirty="0">
                <a:solidFill>
                  <a:srgbClr val="000000"/>
                </a:solidFill>
              </a:rPr>
              <a:t>These people mostly belong to the mid-age group, so they might be switching companies to obtain career growth and higher salaries.  </a:t>
            </a:r>
            <a:endParaRPr lang="en-US" sz="2800" b="0" i="0" dirty="0">
              <a:solidFill>
                <a:srgbClr val="000000"/>
              </a:solidFill>
              <a:effectLst/>
            </a:endParaRPr>
          </a:p>
        </p:txBody>
      </p:sp>
      <p:sp>
        <p:nvSpPr>
          <p:cNvPr id="10" name="object 25">
            <a:extLst>
              <a:ext uri="{FF2B5EF4-FFF2-40B4-BE49-F238E27FC236}">
                <a16:creationId xmlns:a16="http://schemas.microsoft.com/office/drawing/2014/main" xmlns="" id="{7FA67F9F-F92B-5579-6549-C706687A664D}"/>
              </a:ext>
            </a:extLst>
          </p:cNvPr>
          <p:cNvSpPr/>
          <p:nvPr/>
        </p:nvSpPr>
        <p:spPr>
          <a:xfrm>
            <a:off x="0" y="8190759"/>
            <a:ext cx="3596639" cy="6222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BF00"/>
          </a:solidFill>
        </p:spPr>
        <p:txBody>
          <a:bodyPr wrap="square" lIns="0" tIns="0" rIns="0" bIns="0" rtlCol="0"/>
          <a:lstStyle/>
          <a:p>
            <a:r>
              <a:rPr lang="en-US" sz="3200" dirty="0"/>
              <a:t>	Over Time</a:t>
            </a:r>
            <a:endParaRPr sz="3200" dirty="0"/>
          </a:p>
        </p:txBody>
      </p:sp>
      <p:sp>
        <p:nvSpPr>
          <p:cNvPr id="12" name="TextBox 11">
            <a:extLst>
              <a:ext uri="{FF2B5EF4-FFF2-40B4-BE49-F238E27FC236}">
                <a16:creationId xmlns:a16="http://schemas.microsoft.com/office/drawing/2014/main" xmlns="" id="{0B1598E4-52BA-D36A-FC44-113F5E3BD0F7}"/>
              </a:ext>
            </a:extLst>
          </p:cNvPr>
          <p:cNvSpPr txBox="1"/>
          <p:nvPr/>
        </p:nvSpPr>
        <p:spPr>
          <a:xfrm>
            <a:off x="210660" y="8935722"/>
            <a:ext cx="1858899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Taking into account the overtime workers in the company, 30.53% churn the company.</a:t>
            </a:r>
          </a:p>
          <a:p>
            <a:pPr marL="457200" indent="-457200">
              <a:buFont typeface="Arial" panose="020B0604020202020204" pitchFamily="34" charset="0"/>
              <a:buChar char="•"/>
            </a:pPr>
            <a:r>
              <a:rPr lang="en-US" sz="2800" dirty="0">
                <a:solidFill>
                  <a:srgbClr val="000000"/>
                </a:solidFill>
              </a:rPr>
              <a:t>Among the marital status, which group is doing more overtime?</a:t>
            </a:r>
            <a:endParaRPr lang="en-US" sz="2800" b="0" i="0" dirty="0">
              <a:solidFill>
                <a:srgbClr val="000000"/>
              </a:solidFill>
              <a:effectLst/>
            </a:endParaRPr>
          </a:p>
        </p:txBody>
      </p:sp>
    </p:spTree>
    <p:extLst>
      <p:ext uri="{BB962C8B-B14F-4D97-AF65-F5344CB8AC3E}">
        <p14:creationId xmlns:p14="http://schemas.microsoft.com/office/powerpoint/2010/main" val="2394067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1004</TotalTime>
  <Words>1569</Words>
  <Application>Microsoft Office PowerPoint</Application>
  <PresentationFormat>Custom</PresentationFormat>
  <Paragraphs>208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dc:creator>
  <cp:lastModifiedBy>nidhijain</cp:lastModifiedBy>
  <cp:revision>136</cp:revision>
  <dcterms:created xsi:type="dcterms:W3CDTF">2022-10-07T17:06:30Z</dcterms:created>
  <dcterms:modified xsi:type="dcterms:W3CDTF">2022-10-24T08:45:56Z</dcterms:modified>
</cp:coreProperties>
</file>