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87" r:id="rId4"/>
    <p:sldId id="288" r:id="rId5"/>
    <p:sldId id="28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FEC630"/>
    <a:srgbClr val="FF5969"/>
    <a:srgbClr val="00A0A8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05.10.2019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-9700243" y="7622"/>
            <a:ext cx="12482920" cy="6858000"/>
            <a:chOff x="-2865445" y="0"/>
            <a:chExt cx="12482920" cy="685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-10313388" y="7619"/>
            <a:ext cx="12482920" cy="6858000"/>
            <a:chOff x="-2865445" y="0"/>
            <a:chExt cx="12482920" cy="6858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-10918064" y="9523"/>
            <a:ext cx="12482920" cy="6858000"/>
            <a:chOff x="-2865445" y="0"/>
            <a:chExt cx="12482920" cy="68580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11572865" y="5715"/>
            <a:ext cx="12482920" cy="6858000"/>
            <a:chOff x="-2865445" y="0"/>
            <a:chExt cx="12482920" cy="68580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-12219197" y="1907"/>
            <a:ext cx="12482920" cy="6858000"/>
            <a:chOff x="-2865445" y="0"/>
            <a:chExt cx="12482920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-12832342" y="9523"/>
            <a:ext cx="12482920" cy="6858000"/>
            <a:chOff x="-2865445" y="0"/>
            <a:chExt cx="12482920" cy="68580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-13445827" y="9523"/>
            <a:ext cx="12482920" cy="6858000"/>
            <a:chOff x="-2865445" y="0"/>
            <a:chExt cx="12482920" cy="685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-14048750" y="17139"/>
            <a:ext cx="12482920" cy="6858000"/>
            <a:chOff x="-2865445" y="0"/>
            <a:chExt cx="12482920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-14612111" y="24755"/>
            <a:ext cx="12482920" cy="6858000"/>
            <a:chOff x="-2865445" y="0"/>
            <a:chExt cx="12482920" cy="6858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-15130572" y="24743"/>
            <a:ext cx="12482920" cy="6858000"/>
            <a:chOff x="-2865445" y="0"/>
            <a:chExt cx="12482920" cy="6858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-15827360" y="20941"/>
            <a:ext cx="12482920" cy="6858000"/>
            <a:chOff x="-2865445" y="0"/>
            <a:chExt cx="12482920" cy="68580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-16344372" y="15232"/>
            <a:ext cx="12482920" cy="6858000"/>
            <a:chOff x="-2865445" y="0"/>
            <a:chExt cx="12482920" cy="6858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4000498" y="944228"/>
            <a:ext cx="727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4000498" y="3560443"/>
            <a:ext cx="7924800" cy="25507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Rutuja</a:t>
            </a:r>
            <a:r>
              <a:rPr lang="en-US" sz="2400" dirty="0" smtClean="0"/>
              <a:t> </a:t>
            </a:r>
            <a:r>
              <a:rPr lang="en-US" sz="2400" dirty="0" err="1" smtClean="0"/>
              <a:t>Prabhudesai</a:t>
            </a:r>
            <a:r>
              <a:rPr lang="en-US" sz="2400" dirty="0" smtClean="0"/>
              <a:t>			 	16UIT11044XX</a:t>
            </a:r>
          </a:p>
          <a:p>
            <a:r>
              <a:rPr lang="en-US" sz="2400" dirty="0" err="1" smtClean="0"/>
              <a:t>Shivani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r>
              <a:rPr lang="en-US" sz="2400" dirty="0" smtClean="0"/>
              <a:t>					16UIT11041XX</a:t>
            </a:r>
          </a:p>
          <a:p>
            <a:r>
              <a:rPr lang="en-US" sz="2400" dirty="0" smtClean="0"/>
              <a:t>Vinay </a:t>
            </a:r>
            <a:r>
              <a:rPr lang="en-US" sz="2400" dirty="0" err="1" smtClean="0"/>
              <a:t>Sakhare</a:t>
            </a:r>
            <a:r>
              <a:rPr lang="en-US" sz="2400" dirty="0" smtClean="0"/>
              <a:t>				16UIT12046XX</a:t>
            </a:r>
          </a:p>
          <a:p>
            <a:r>
              <a:rPr lang="en-US" sz="2400" dirty="0" err="1" smtClean="0"/>
              <a:t>Kanishk</a:t>
            </a:r>
            <a:r>
              <a:rPr lang="en-US" sz="2400" dirty="0" smtClean="0"/>
              <a:t> </a:t>
            </a:r>
            <a:r>
              <a:rPr lang="en-US" sz="2400" dirty="0" err="1" smtClean="0"/>
              <a:t>Shedsale</a:t>
            </a:r>
            <a:r>
              <a:rPr lang="en-US" sz="2400" dirty="0" smtClean="0"/>
              <a:t>				16UIT12049XX</a:t>
            </a:r>
          </a:p>
          <a:p>
            <a:r>
              <a:rPr lang="en-US" sz="2400" dirty="0" err="1" smtClean="0"/>
              <a:t>Akshaykumar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r>
              <a:rPr lang="en-US" sz="2400" dirty="0" smtClean="0"/>
              <a:t>				16UIT12037XX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1194554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3428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396208" y="4300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8771" y="43003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386494" y="30927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756166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09533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42393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74345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058905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110296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161997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217529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280841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341343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0392028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0905936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1392858" y="43003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2705160" y="489620"/>
            <a:ext cx="7924800" cy="797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Data </a:t>
            </a:r>
            <a:r>
              <a:rPr lang="en-IN" b="1" dirty="0">
                <a:solidFill>
                  <a:srgbClr val="92D050"/>
                </a:solidFill>
                <a:latin typeface="Tw Cen MT" panose="020B0602020104020603" pitchFamily="34" charset="0"/>
              </a:rPr>
              <a:t>F</a:t>
            </a:r>
            <a:r>
              <a:rPr lang="en-IN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low Diagram</a:t>
            </a:r>
            <a:endParaRPr lang="en-IN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79" y="1448421"/>
            <a:ext cx="7010482" cy="44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2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1956554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545428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158208" y="4300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80771" y="43003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5506" y="58223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834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33333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66193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98145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034521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085912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137613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193145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256457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316959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260760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0662096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1179108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590671"/>
            <a:ext cx="7479177" cy="4167872"/>
          </a:xfrm>
          <a:prstGeom prst="rect">
            <a:avLst/>
          </a:prstGeom>
        </p:spPr>
      </p:pic>
      <p:sp>
        <p:nvSpPr>
          <p:cNvPr id="89" name="Title 1"/>
          <p:cNvSpPr txBox="1">
            <a:spLocks/>
          </p:cNvSpPr>
          <p:nvPr/>
        </p:nvSpPr>
        <p:spPr>
          <a:xfrm>
            <a:off x="2705160" y="489620"/>
            <a:ext cx="7924800" cy="797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Use Case Diagram</a:t>
            </a:r>
            <a:endParaRPr lang="en-IN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22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2322314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911188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523968" y="4300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146531" y="43003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1266" y="58223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71594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32429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29617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61569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000993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052384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104085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159617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222929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283431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867709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174629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0843828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2286000" y="503238"/>
            <a:ext cx="7924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REFERENCES</a:t>
            </a:r>
            <a:endParaRPr lang="en-IN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81070" y="1642186"/>
            <a:ext cx="79823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w Cen MT" panose="020B0602020104020603" pitchFamily="34" charset="0"/>
              </a:rPr>
              <a:t>Design </a:t>
            </a:r>
            <a:r>
              <a:rPr lang="en-US" sz="2000" dirty="0">
                <a:latin typeface="Tw Cen MT" panose="020B0602020104020603" pitchFamily="34" charset="0"/>
              </a:rPr>
              <a:t>and Implementation of Home Automation System Using Facial Expressions 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IN" sz="2000" dirty="0" smtClean="0">
                <a:latin typeface="Tw Cen MT" panose="020B0602020104020603" pitchFamily="34" charset="0"/>
              </a:rPr>
              <a:t>     P.C</a:t>
            </a:r>
            <a:r>
              <a:rPr lang="en-IN" sz="2000" dirty="0">
                <a:latin typeface="Tw Cen MT" panose="020B0602020104020603" pitchFamily="34" charset="0"/>
              </a:rPr>
              <a:t>. </a:t>
            </a:r>
            <a:r>
              <a:rPr lang="en-IN" sz="2000" dirty="0" err="1">
                <a:latin typeface="Tw Cen MT" panose="020B0602020104020603" pitchFamily="34" charset="0"/>
              </a:rPr>
              <a:t>Soumya</a:t>
            </a:r>
            <a:r>
              <a:rPr lang="en-IN" sz="2000" dirty="0">
                <a:latin typeface="Tw Cen MT" panose="020B0602020104020603" pitchFamily="34" charset="0"/>
              </a:rPr>
              <a:t> Computer Science and Engineering, Amrita </a:t>
            </a:r>
            <a:r>
              <a:rPr lang="en-IN" sz="2000" dirty="0" err="1">
                <a:latin typeface="Tw Cen MT" panose="020B0602020104020603" pitchFamily="34" charset="0"/>
              </a:rPr>
              <a:t>Vishwa</a:t>
            </a:r>
            <a:r>
              <a:rPr lang="en-IN" sz="2000" dirty="0">
                <a:latin typeface="Tw Cen MT" panose="020B0602020104020603" pitchFamily="34" charset="0"/>
              </a:rPr>
              <a:t> </a:t>
            </a:r>
            <a:r>
              <a:rPr lang="en-IN" sz="2000" dirty="0" smtClean="0">
                <a:latin typeface="Tw Cen MT" panose="020B0602020104020603" pitchFamily="34" charset="0"/>
              </a:rPr>
              <a:t>      	Vidyapeetham</a:t>
            </a:r>
            <a:r>
              <a:rPr lang="en-IN" sz="2000" dirty="0">
                <a:latin typeface="Tw Cen MT" panose="020B0602020104020603" pitchFamily="34" charset="0"/>
              </a:rPr>
              <a:t>, </a:t>
            </a:r>
            <a:r>
              <a:rPr lang="en-IN" sz="2000" dirty="0" smtClean="0">
                <a:latin typeface="Tw Cen MT" panose="020B0602020104020603" pitchFamily="34" charset="0"/>
              </a:rPr>
              <a:t>Coimbatore.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w Cen MT" panose="020B0602020104020603" pitchFamily="34" charset="0"/>
              </a:rPr>
              <a:t>Face </a:t>
            </a:r>
            <a:r>
              <a:rPr lang="en-US" sz="2000" dirty="0">
                <a:latin typeface="Tw Cen MT" panose="020B0602020104020603" pitchFamily="34" charset="0"/>
              </a:rPr>
              <a:t>Recognition Using SVM Combined with CNN for Face Detection 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IN" sz="2000" dirty="0" smtClean="0">
                <a:latin typeface="Tw Cen MT" panose="020B0602020104020603" pitchFamily="34" charset="0"/>
              </a:rPr>
              <a:t>     Masakazu </a:t>
            </a:r>
            <a:r>
              <a:rPr lang="en-IN" sz="2000" dirty="0" err="1">
                <a:latin typeface="Tw Cen MT" panose="020B0602020104020603" pitchFamily="34" charset="0"/>
              </a:rPr>
              <a:t>Matsugu</a:t>
            </a:r>
            <a:r>
              <a:rPr lang="en-IN" sz="2000" dirty="0">
                <a:latin typeface="Tw Cen MT" panose="020B0602020104020603" pitchFamily="34" charset="0"/>
              </a:rPr>
              <a:t>, Katsuhiko Mori, and Takashi Suzuki , Canon Inc., </a:t>
            </a:r>
            <a:r>
              <a:rPr lang="en-IN" sz="2000" dirty="0" smtClean="0">
                <a:latin typeface="Tw Cen MT" panose="020B0602020104020603" pitchFamily="34" charset="0"/>
              </a:rPr>
              <a:t>    	Intelligent </a:t>
            </a:r>
            <a:r>
              <a:rPr lang="en-IN" sz="2000" dirty="0">
                <a:latin typeface="Tw Cen MT" panose="020B0602020104020603" pitchFamily="34" charset="0"/>
              </a:rPr>
              <a:t>I/F Project., 5-1, </a:t>
            </a:r>
            <a:r>
              <a:rPr lang="en-IN" sz="2000" dirty="0" err="1">
                <a:latin typeface="Tw Cen MT" panose="020B0602020104020603" pitchFamily="34" charset="0"/>
              </a:rPr>
              <a:t>Morinosato-Wakamiya</a:t>
            </a:r>
            <a:r>
              <a:rPr lang="en-IN" sz="2000" dirty="0">
                <a:latin typeface="Tw Cen MT" panose="020B0602020104020603" pitchFamily="34" charset="0"/>
              </a:rPr>
              <a:t>, </a:t>
            </a:r>
            <a:r>
              <a:rPr lang="en-IN" sz="2000" dirty="0" smtClean="0">
                <a:latin typeface="Tw Cen MT" panose="020B0602020104020603" pitchFamily="34" charset="0"/>
              </a:rPr>
              <a:t>Atsugi</a:t>
            </a:r>
            <a:r>
              <a:rPr lang="en-IN" sz="2000" dirty="0">
                <a:latin typeface="Tw Cen MT" panose="020B0602020104020603" pitchFamily="34" charset="0"/>
              </a:rPr>
              <a:t>.</a:t>
            </a:r>
            <a:endParaRPr lang="en-IN" sz="2000" dirty="0" smtClean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w Cen MT" panose="020B0602020104020603" pitchFamily="34" charset="0"/>
              </a:rPr>
              <a:t>The </a:t>
            </a:r>
            <a:r>
              <a:rPr lang="en-US" sz="2000" dirty="0">
                <a:latin typeface="Tw Cen MT" panose="020B0602020104020603" pitchFamily="34" charset="0"/>
              </a:rPr>
              <a:t>Research Based on Face Detection and Location System 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US" sz="2000" dirty="0" smtClean="0">
                <a:latin typeface="Tw Cen MT" panose="020B0602020104020603" pitchFamily="34" charset="0"/>
              </a:rPr>
              <a:t>      Dong </a:t>
            </a:r>
            <a:r>
              <a:rPr lang="en-US" sz="2000" dirty="0" err="1">
                <a:latin typeface="Tw Cen MT" panose="020B0602020104020603" pitchFamily="34" charset="0"/>
              </a:rPr>
              <a:t>Yinghong</a:t>
            </a:r>
            <a:r>
              <a:rPr lang="en-US" sz="2000" dirty="0">
                <a:latin typeface="Tw Cen MT" panose="020B0602020104020603" pitchFamily="34" charset="0"/>
              </a:rPr>
              <a:t>, Wang </a:t>
            </a:r>
            <a:r>
              <a:rPr lang="en-US" sz="2000" dirty="0" err="1">
                <a:latin typeface="Tw Cen MT" panose="020B0602020104020603" pitchFamily="34" charset="0"/>
              </a:rPr>
              <a:t>Lele</a:t>
            </a:r>
            <a:r>
              <a:rPr lang="en-US" sz="2000" dirty="0">
                <a:latin typeface="Tw Cen MT" panose="020B0602020104020603" pitchFamily="34" charset="0"/>
              </a:rPr>
              <a:t>, and </a:t>
            </a:r>
            <a:r>
              <a:rPr lang="en-US" sz="2000" dirty="0" err="1">
                <a:latin typeface="Tw Cen MT" panose="020B0602020104020603" pitchFamily="34" charset="0"/>
              </a:rPr>
              <a:t>Bian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latin typeface="Tw Cen MT" panose="020B0602020104020603" pitchFamily="34" charset="0"/>
              </a:rPr>
              <a:t>Jing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      College </a:t>
            </a:r>
            <a:r>
              <a:rPr lang="en-US" sz="2000" dirty="0">
                <a:latin typeface="Tw Cen MT" panose="020B0602020104020603" pitchFamily="34" charset="0"/>
              </a:rPr>
              <a:t>of Computer Science and Technology, Changchun University </a:t>
            </a:r>
            <a:r>
              <a:rPr lang="en-US" sz="2000" dirty="0" smtClean="0">
                <a:latin typeface="Tw Cen MT" panose="020B0602020104020603" pitchFamily="34" charset="0"/>
              </a:rPr>
              <a:t>    	Changchun</a:t>
            </a:r>
            <a:r>
              <a:rPr lang="en-US" sz="2000" dirty="0">
                <a:latin typeface="Tw Cen MT" panose="020B0602020104020603" pitchFamily="34" charset="0"/>
              </a:rPr>
              <a:t>, Jilin Province, 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79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2566154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155028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767808" y="4300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390371" y="43003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85106" y="58223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15434" y="36819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76269" y="36819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52334" y="44435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37185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946129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997520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049221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104753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168065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228567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623867" y="38391"/>
            <a:ext cx="12515392" cy="6858000"/>
            <a:chOff x="-3233934" y="0"/>
            <a:chExt cx="12515392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323393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486121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045465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821606" y="7293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022446" y="42528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Thank-You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331580" y="2062552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Thank You</a:t>
            </a:r>
            <a:endParaRPr lang="en-US" sz="11800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0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-290920" y="24743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-9673308" y="7619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-10277984" y="952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-10932785" y="5715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11579117" y="1907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12192262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2805747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3408670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3972031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449049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518728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570429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5406279" y="2984436"/>
            <a:ext cx="4251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Tw Cen MT" panose="020B0602020104020603" pitchFamily="34" charset="0"/>
              </a:rPr>
              <a:t>Smart Security System</a:t>
            </a:r>
            <a:endParaRPr lang="en-US" sz="3600" dirty="0">
              <a:latin typeface="Tw Cen MT" panose="020B06020201040206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14375" y="3569211"/>
            <a:ext cx="2159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w Cen MT" panose="020B0602020104020603" pitchFamily="34" charset="0"/>
              </a:rPr>
              <a:t>USING IOT AND AI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-207526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-571897" y="2474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-9723248" y="952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-10378049" y="5715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11024381" y="1907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11637526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225101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285393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341729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409425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479104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530805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586337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649649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710151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3897228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4498480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5056436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3207812" y="340713"/>
            <a:ext cx="7880982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Abstract</a:t>
            </a:r>
            <a:endParaRPr lang="en-IN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3084904" y="1351722"/>
            <a:ext cx="7924800" cy="6222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w Cen MT" panose="020B0602020104020603" pitchFamily="34" charset="0"/>
              </a:rPr>
              <a:t>This project gives an outline for an automatic system to control and secure specific area, based on digital image processing with the help of Internet of Things and AI.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 The system consists of a sensor, digital camera, database and the smart phone.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 Sensors are placed in the specific area which alerts camera to start recording the activity in that area.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 Then video is than divided into frames.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 Image analysis is performed to detect and recognize and match the image with the stored dataset of the authenticated people.</a:t>
            </a:r>
          </a:p>
          <a:p>
            <a:r>
              <a:rPr lang="en-US" sz="2000" dirty="0" smtClean="0">
                <a:latin typeface="Tw Cen MT" panose="020B0602020104020603" pitchFamily="34" charset="0"/>
              </a:rPr>
              <a:t> If the image captured does not match with the dataset then an alert message is send to the owner of that area.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9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-116086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-466252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-832179" y="43015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-9890369" y="5715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10536701" y="1907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11149846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176333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236625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292961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360657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430336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482037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537569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600881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661383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3409548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4106336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4623348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3650573" y="634792"/>
            <a:ext cx="8055707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Introduction</a:t>
            </a:r>
            <a:endParaRPr lang="en-IN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3754660" y="1771363"/>
            <a:ext cx="66870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itchFamily="34" charset="0"/>
                <a:cs typeface="Calibri" pitchFamily="34" charset="0"/>
              </a:rPr>
              <a:t> Motion</a:t>
            </a:r>
            <a:r>
              <a:rPr kumimoji="0" lang="en-I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itchFamily="34" charset="0"/>
                <a:cs typeface="Calibri" pitchFamily="34" charset="0"/>
              </a:rPr>
              <a:t> Sensors</a:t>
            </a: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IN" sz="2000" dirty="0" smtClean="0">
              <a:latin typeface="Tw Cen MT" panose="020B0602020104020603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itchFamily="34" charset="0"/>
                <a:cs typeface="Calibri" pitchFamily="34" charset="0"/>
              </a:rPr>
              <a:t> Camera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IN" sz="2000" dirty="0" smtClean="0">
              <a:latin typeface="Tw Cen MT" panose="020B0602020104020603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IN" sz="2000" dirty="0" smtClean="0">
                <a:latin typeface="Tw Cen MT" panose="020B0602020104020603" pitchFamily="34" charset="0"/>
                <a:ea typeface="Calibri" pitchFamily="34" charset="0"/>
                <a:cs typeface="Calibri" pitchFamily="34" charset="0"/>
              </a:rPr>
              <a:t> Video Segmentation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IN" sz="2000" dirty="0" smtClean="0">
                <a:latin typeface="Tw Cen MT" panose="020B0602020104020603" pitchFamily="34" charset="0"/>
                <a:ea typeface="Calibri" pitchFamily="34" charset="0"/>
                <a:cs typeface="Calibri" pitchFamily="34" charset="0"/>
              </a:rPr>
              <a:t> Image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IN" sz="2000" dirty="0" smtClean="0">
              <a:latin typeface="Tw Cen MT" panose="020B0602020104020603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IN" sz="2000" dirty="0" smtClean="0">
                <a:latin typeface="Tw Cen MT" panose="020B0602020104020603" pitchFamily="34" charset="0"/>
                <a:ea typeface="Calibri" pitchFamily="34" charset="0"/>
                <a:cs typeface="Calibri" pitchFamily="34" charset="0"/>
              </a:rPr>
              <a:t> Image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IN" sz="2000" dirty="0" smtClean="0">
              <a:latin typeface="Tw Cen MT" panose="020B0602020104020603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IN" sz="2000" dirty="0" smtClean="0">
                <a:latin typeface="Tw Cen MT" panose="020B0602020104020603" pitchFamily="34" charset="0"/>
                <a:ea typeface="Calibri" pitchFamily="34" charset="0"/>
                <a:cs typeface="Calibri" pitchFamily="34" charset="0"/>
              </a:rPr>
              <a:t> Generating alert message and alarm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3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-177046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-527212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-826719" y="2474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-1173089" y="5715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9896621" y="1907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10509766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112325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172617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228953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296649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366328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418029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473561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536873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597375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2769468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3466256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3983268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2982616" y="688630"/>
            <a:ext cx="7496864" cy="868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92D050"/>
                </a:solidFill>
                <a:latin typeface="Tw Cen MT" panose="020B0602020104020603" pitchFamily="34" charset="0"/>
              </a:rPr>
              <a:t>Literature Survey</a:t>
            </a:r>
            <a:endParaRPr lang="en-IN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13896" y="1577752"/>
            <a:ext cx="8352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w Cen MT" panose="020B0602020104020603" pitchFamily="34" charset="0"/>
              </a:rPr>
              <a:t> 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w Cen MT" panose="020B0602020104020603" pitchFamily="34" charset="0"/>
              </a:rPr>
              <a:t>   </a:t>
            </a:r>
            <a:r>
              <a:rPr lang="en-US" sz="2000" dirty="0" err="1">
                <a:latin typeface="Tw Cen MT" panose="020B0602020104020603" pitchFamily="34" charset="0"/>
              </a:rPr>
              <a:t>IoT</a:t>
            </a:r>
            <a:r>
              <a:rPr lang="en-US" sz="2000" dirty="0">
                <a:latin typeface="Tw Cen MT" panose="020B0602020104020603" pitchFamily="34" charset="0"/>
              </a:rPr>
              <a:t> based Home Security through Digital Image Processing Algorithms        	(2017)</a:t>
            </a:r>
            <a:br>
              <a:rPr lang="en-US" sz="2000" dirty="0">
                <a:latin typeface="Tw Cen MT" panose="020B0602020104020603" pitchFamily="34" charset="0"/>
              </a:rPr>
            </a:br>
            <a:endParaRPr lang="en-US" sz="2000" dirty="0" smtClean="0">
              <a:latin typeface="Tw Cen MT" panose="020B0602020104020603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smtClean="0">
                <a:latin typeface="Tw Cen MT" panose="020B0602020104020603" pitchFamily="34" charset="0"/>
              </a:rPr>
              <a:t>Detection of human-being and non-human object from image and video       	sequences (2017)</a:t>
            </a:r>
            <a:br>
              <a:rPr lang="en-US" sz="2000" dirty="0" smtClean="0">
                <a:latin typeface="Tw Cen MT" panose="020B0602020104020603" pitchFamily="34" charset="0"/>
              </a:rPr>
            </a:br>
            <a:endParaRPr lang="en-IN" sz="2000" dirty="0" smtClean="0">
              <a:latin typeface="Tw Cen MT" panose="020B0602020104020603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w Cen MT" panose="020B0602020104020603" pitchFamily="34" charset="0"/>
              </a:rPr>
              <a:t>  Deep Neural Network for Human Face Recognition  (January 2018)</a:t>
            </a:r>
            <a:br>
              <a:rPr lang="en-US" sz="2000" dirty="0" smtClean="0">
                <a:latin typeface="Tw Cen MT" panose="020B0602020104020603" pitchFamily="34" charset="0"/>
              </a:rPr>
            </a:br>
            <a:r>
              <a:rPr lang="en-US" sz="2000" dirty="0" smtClean="0">
                <a:latin typeface="Tw Cen MT" panose="020B0602020104020603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w Cen MT" panose="020B0602020104020603" pitchFamily="34" charset="0"/>
              </a:rPr>
              <a:t>  Face Recognition and </a:t>
            </a:r>
            <a:r>
              <a:rPr lang="en-US" sz="2000" dirty="0" err="1" smtClean="0">
                <a:latin typeface="Tw Cen MT" panose="020B0602020104020603" pitchFamily="34" charset="0"/>
              </a:rPr>
              <a:t>IoT</a:t>
            </a:r>
            <a:r>
              <a:rPr lang="en-US" sz="2000" dirty="0" smtClean="0">
                <a:latin typeface="Tw Cen MT" panose="020B0602020104020603" pitchFamily="34" charset="0"/>
              </a:rPr>
              <a:t> Based Smart Lock Access System  (2018)</a:t>
            </a:r>
            <a:br>
              <a:rPr lang="en-US" sz="2000" dirty="0" smtClean="0">
                <a:latin typeface="Tw Cen MT" panose="020B0602020104020603" pitchFamily="34" charset="0"/>
              </a:rPr>
            </a:br>
            <a:endParaRPr lang="en-US" sz="2000" dirty="0" smtClean="0">
              <a:latin typeface="Tw Cen MT" panose="020B0602020104020603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w Cen MT" panose="020B0602020104020603" pitchFamily="34" charset="0"/>
              </a:rPr>
              <a:t>  A Smart Security System with Recognition  (December 2018)</a:t>
            </a:r>
            <a:br>
              <a:rPr lang="en-US" sz="2000" dirty="0" smtClean="0">
                <a:latin typeface="Tw Cen MT" panose="020B0602020104020603" pitchFamily="34" charset="0"/>
              </a:rPr>
            </a:br>
            <a:endParaRPr lang="en-US" sz="2000" dirty="0" smtClean="0">
              <a:latin typeface="Tw Cen MT" panose="020B0602020104020603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w Cen MT" panose="020B0602020104020603" pitchFamily="34" charset="0"/>
              </a:rPr>
              <a:t>  Smart Home Management System Based on Face Recognition Index in              	Real-time (2019) 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17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36314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-374812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-762032" y="4300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-1139469" y="43003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1544734" y="58223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10113526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072701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132993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189329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257025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326704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378405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433937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497249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557751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2373228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3070016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3587028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Thnak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806374" y="2789704"/>
            <a:ext cx="6891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w Cen MT" panose="020B0602020104020603" pitchFamily="34" charset="0"/>
                <a:cs typeface="Calibri Light" pitchFamily="34" charset="0"/>
              </a:rPr>
              <a:t>To provide smart security system to the specific area using IOT (sensors) and AI (face detection).</a:t>
            </a:r>
            <a:endParaRPr lang="en-IN" sz="2000" dirty="0">
              <a:latin typeface="Tw Cen MT" panose="020B0602020104020603" pitchFamily="34" charset="0"/>
              <a:cs typeface="Calibri Light" pitchFamily="34" charset="0"/>
            </a:endParaRPr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2812907" y="869283"/>
            <a:ext cx="7583209" cy="7780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Problem Statement</a:t>
            </a:r>
            <a:endParaRPr lang="en-IN" sz="44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9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402074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-9052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-396272" y="4300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-773709" y="43003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1178974" y="17279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1548646" y="68397"/>
            <a:ext cx="12482920" cy="6858000"/>
            <a:chOff x="-2865445" y="40944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40944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033077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093369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149705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425763" y="3136599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217401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287080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338781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394313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457625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518127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1976988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2673776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3190788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2554806" y="837317"/>
            <a:ext cx="7776864" cy="7780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Problem Definition</a:t>
            </a:r>
            <a:endParaRPr lang="en-IN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85640" y="2341781"/>
            <a:ext cx="770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sensors will sense the motion in the specified area and activate the cameras. This cameras will record the activity and send it for further image </a:t>
            </a:r>
            <a:r>
              <a:rPr lang="en-US" dirty="0" smtClean="0"/>
              <a:t>analysis. </a:t>
            </a:r>
            <a:r>
              <a:rPr lang="en-US" dirty="0"/>
              <a:t>If the human detected from that image does not match with the authenticated people then it generates an alert message as well as alert alarm.</a:t>
            </a:r>
            <a:endParaRPr lang="en-IN" sz="2000" dirty="0">
              <a:latin typeface="Tw Cen MT" panose="020B0602020104020603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0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706874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295748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-91472" y="4300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-468909" y="43003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874174" y="58223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1243846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58301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023265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067409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135105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186496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238197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293729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357041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417543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1154028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1667936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2184948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2788984" y="839279"/>
            <a:ext cx="7924800" cy="7508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Objectives</a:t>
            </a:r>
            <a:endParaRPr lang="en-IN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22946" y="2097224"/>
            <a:ext cx="717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The main objective is to implement the system that provides advance security to prevent undesirable events.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4373C1-3934-47C3-8F36-E2FB2615CA87}"/>
              </a:ext>
            </a:extLst>
          </p:cNvPr>
          <p:cNvSpPr txBox="1"/>
          <p:nvPr/>
        </p:nvSpPr>
        <p:spPr>
          <a:xfrm rot="16200000">
            <a:off x="-838732" y="3124083"/>
            <a:ext cx="367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Use Case Diagram</a:t>
            </a:r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5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/>
          <p:cNvGrpSpPr/>
          <p:nvPr/>
        </p:nvGrpSpPr>
        <p:grpSpPr>
          <a:xfrm>
            <a:off x="981194" y="7619"/>
            <a:ext cx="12482920" cy="6858000"/>
            <a:chOff x="-2865445" y="0"/>
            <a:chExt cx="12482920" cy="6858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Title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570068" y="27783"/>
            <a:ext cx="12482920" cy="6858000"/>
            <a:chOff x="-2865445" y="0"/>
            <a:chExt cx="12482920" cy="68580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Abstract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182848" y="43003"/>
            <a:ext cx="12482920" cy="6858000"/>
            <a:chOff x="-2865445" y="0"/>
            <a:chExt cx="12482920" cy="685800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-194589" y="43003"/>
            <a:ext cx="12482920" cy="6858000"/>
            <a:chOff x="-2865445" y="0"/>
            <a:chExt cx="12482920" cy="685800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Literature Survey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-599854" y="58223"/>
            <a:ext cx="12482920" cy="6858000"/>
            <a:chOff x="-2865445" y="0"/>
            <a:chExt cx="12482920" cy="685800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Statement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969526" y="9523"/>
            <a:ext cx="12482920" cy="6858000"/>
            <a:chOff x="-2865445" y="0"/>
            <a:chExt cx="12482920" cy="685800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 Definition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-1308691" y="9523"/>
            <a:ext cx="12482920" cy="6858000"/>
            <a:chOff x="-2865445" y="0"/>
            <a:chExt cx="12482920" cy="6858000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-1637294" y="17139"/>
            <a:ext cx="12482920" cy="6858000"/>
            <a:chOff x="-2865445" y="0"/>
            <a:chExt cx="12482920" cy="685800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System Architecture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0186415" y="24755"/>
            <a:ext cx="12482920" cy="6858000"/>
            <a:chOff x="-2865445" y="0"/>
            <a:chExt cx="12482920" cy="6858000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67387"/>
              <a:ext cx="3676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DFD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-10863372" y="24743"/>
            <a:ext cx="12482920" cy="6858000"/>
            <a:chOff x="-2865445" y="0"/>
            <a:chExt cx="12482920" cy="68580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-11377280" y="20941"/>
            <a:ext cx="12482920" cy="6858000"/>
            <a:chOff x="-2865445" y="0"/>
            <a:chExt cx="12482920" cy="68580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-11894292" y="15232"/>
            <a:ext cx="12482920" cy="6858000"/>
            <a:chOff x="-2865445" y="0"/>
            <a:chExt cx="12482920" cy="6858000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-12449613" y="6662"/>
            <a:ext cx="12482920" cy="6858000"/>
            <a:chOff x="-2865445" y="0"/>
            <a:chExt cx="12482920" cy="685800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-13082735" y="0"/>
            <a:ext cx="12482920" cy="6858000"/>
            <a:chOff x="-2865445" y="0"/>
            <a:chExt cx="12482920" cy="6858000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-13687751" y="6662"/>
            <a:ext cx="12482920" cy="6858000"/>
            <a:chOff x="-2865445" y="0"/>
            <a:chExt cx="12482920" cy="685800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-10666348" y="24743"/>
            <a:ext cx="12482920" cy="6858000"/>
            <a:chOff x="-2865445" y="0"/>
            <a:chExt cx="12482920" cy="6858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36610"/>
              <a:ext cx="3676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Use Case Diagram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-11180256" y="20941"/>
            <a:ext cx="12482920" cy="6858000"/>
            <a:chOff x="-2865445" y="0"/>
            <a:chExt cx="1248292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Reference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-11697268" y="15232"/>
            <a:ext cx="12482920" cy="6858000"/>
            <a:chOff x="-2865445" y="0"/>
            <a:chExt cx="12482920" cy="6858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6544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813669" y="1590674"/>
              <a:ext cx="795337" cy="3676650"/>
            </a:xfrm>
            <a:custGeom>
              <a:avLst/>
              <a:gdLst>
                <a:gd name="connsiteX0" fmla="*/ 231780 w 795337"/>
                <a:gd name="connsiteY0" fmla="*/ 0 h 3676650"/>
                <a:gd name="connsiteX1" fmla="*/ 795337 w 795337"/>
                <a:gd name="connsiteY1" fmla="*/ 0 h 3676650"/>
                <a:gd name="connsiteX2" fmla="*/ 795337 w 795337"/>
                <a:gd name="connsiteY2" fmla="*/ 3676650 h 3676650"/>
                <a:gd name="connsiteX3" fmla="*/ 231780 w 795337"/>
                <a:gd name="connsiteY3" fmla="*/ 3676650 h 3676650"/>
                <a:gd name="connsiteX4" fmla="*/ 0 w 795337"/>
                <a:gd name="connsiteY4" fmla="*/ 3444870 h 3676650"/>
                <a:gd name="connsiteX5" fmla="*/ 0 w 795337"/>
                <a:gd name="connsiteY5" fmla="*/ 231780 h 3676650"/>
                <a:gd name="connsiteX6" fmla="*/ 231780 w 795337"/>
                <a:gd name="connsiteY6" fmla="*/ 0 h 367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337" h="3676650">
                  <a:moveTo>
                    <a:pt x="231780" y="0"/>
                  </a:moveTo>
                  <a:lnTo>
                    <a:pt x="795337" y="0"/>
                  </a:lnTo>
                  <a:lnTo>
                    <a:pt x="795337" y="3676650"/>
                  </a:lnTo>
                  <a:lnTo>
                    <a:pt x="231780" y="3676650"/>
                  </a:lnTo>
                  <a:cubicBezTo>
                    <a:pt x="103771" y="3676650"/>
                    <a:pt x="0" y="3572879"/>
                    <a:pt x="0" y="3444870"/>
                  </a:cubicBezTo>
                  <a:lnTo>
                    <a:pt x="0" y="231780"/>
                  </a:lnTo>
                  <a:cubicBezTo>
                    <a:pt x="0" y="103771"/>
                    <a:pt x="103771" y="0"/>
                    <a:pt x="231780" y="0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7373013" y="3105832"/>
              <a:ext cx="3676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6" name="Title 1"/>
          <p:cNvSpPr txBox="1">
            <a:spLocks/>
          </p:cNvSpPr>
          <p:nvPr/>
        </p:nvSpPr>
        <p:spPr>
          <a:xfrm>
            <a:off x="2673941" y="480864"/>
            <a:ext cx="7592293" cy="796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System Architecture</a:t>
            </a:r>
            <a:endParaRPr lang="en-IN" b="1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41" y="1590672"/>
            <a:ext cx="7025147" cy="44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598</Words>
  <Application>Microsoft Office PowerPoint</Application>
  <PresentationFormat>Widescreen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vinu</cp:lastModifiedBy>
  <cp:revision>99</cp:revision>
  <dcterms:created xsi:type="dcterms:W3CDTF">2017-01-05T13:17:27Z</dcterms:created>
  <dcterms:modified xsi:type="dcterms:W3CDTF">2019-10-05T09:21:56Z</dcterms:modified>
</cp:coreProperties>
</file>