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5"/>
  </p:notesMasterIdLst>
  <p:sldIdLst>
    <p:sldId id="263" r:id="rId2"/>
    <p:sldId id="257" r:id="rId3"/>
    <p:sldId id="259" r:id="rId4"/>
    <p:sldId id="261" r:id="rId5"/>
    <p:sldId id="264" r:id="rId6"/>
    <p:sldId id="265" r:id="rId7"/>
    <p:sldId id="266" r:id="rId8"/>
    <p:sldId id="258" r:id="rId9"/>
    <p:sldId id="260" r:id="rId10"/>
    <p:sldId id="262"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370F0-5A0C-4A0A-A83B-EB76013AF9BE}" type="datetimeFigureOut">
              <a:rPr lang="en-IN" smtClean="0"/>
              <a:t>10-05-2020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416E1-2F99-40E4-A736-2FA5C4184B7F}" type="slidenum">
              <a:rPr lang="en-IN" smtClean="0"/>
              <a:t>‹#›</a:t>
            </a:fld>
            <a:endParaRPr lang="en-IN"/>
          </a:p>
        </p:txBody>
      </p:sp>
    </p:spTree>
    <p:extLst>
      <p:ext uri="{BB962C8B-B14F-4D97-AF65-F5344CB8AC3E}">
        <p14:creationId xmlns:p14="http://schemas.microsoft.com/office/powerpoint/2010/main" val="351213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2E7CF5-EAE3-4D17-B48F-5F305704DD2A}" type="datetime1">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F1253-8A68-44FD-8D63-81069B00A1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0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B970-5EEF-44D9-92EA-03E439C426A2}" type="datetime1">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3918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EEC2D-0103-43AF-9630-85EA05A864DA}" type="datetime1">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234522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046E6-238D-4BE2-893E-2B2313718163}" type="datetime1">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70351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E1049-FE13-4C7A-A292-F06F0341A8C1}" type="datetime1">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8F1253-8A68-44FD-8D63-81069B00A1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4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50C31-62E3-4D24-8990-F76517D3CBEE}" type="datetime1">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345886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95652-75A5-4B42-B00F-51F5063D10C7}" type="datetime1">
              <a:rPr lang="en-IN" smtClean="0"/>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403712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A242F-76F8-41F4-B1F0-26FA7A30CB7F}" type="datetime1">
              <a:rPr lang="en-IN" smtClean="0"/>
              <a:t>10-05-2020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40038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6CF221-8EF3-4A4C-8AD4-30583D5775C1}" type="datetime1">
              <a:rPr lang="en-IN" smtClean="0"/>
              <a:t>10-05-2020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342270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A8A33B-F5F6-4069-9CE5-A7CA9CC7E40B}" type="datetime1">
              <a:rPr lang="en-IN" smtClean="0"/>
              <a:t>10-05-2020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8F1253-8A68-44FD-8D63-81069B00A12B}" type="slidenum">
              <a:rPr lang="en-IN" smtClean="0"/>
              <a:t>‹#›</a:t>
            </a:fld>
            <a:endParaRPr lang="en-IN"/>
          </a:p>
        </p:txBody>
      </p:sp>
    </p:spTree>
    <p:extLst>
      <p:ext uri="{BB962C8B-B14F-4D97-AF65-F5344CB8AC3E}">
        <p14:creationId xmlns:p14="http://schemas.microsoft.com/office/powerpoint/2010/main" val="365212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FF091-1BAE-4218-BB2B-C907B33F7F51}" type="datetime1">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8F1253-8A68-44FD-8D63-81069B00A12B}" type="slidenum">
              <a:rPr lang="en-IN" smtClean="0"/>
              <a:t>‹#›</a:t>
            </a:fld>
            <a:endParaRPr lang="en-IN"/>
          </a:p>
        </p:txBody>
      </p:sp>
    </p:spTree>
    <p:extLst>
      <p:ext uri="{BB962C8B-B14F-4D97-AF65-F5344CB8AC3E}">
        <p14:creationId xmlns:p14="http://schemas.microsoft.com/office/powerpoint/2010/main" val="175482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F4B1B3-1577-41A8-AED1-B8FB2BBD9D0A}" type="datetime1">
              <a:rPr lang="en-IN" smtClean="0"/>
              <a:t>10-05-2020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8F1253-8A68-44FD-8D63-81069B00A1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3486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B84836EF-AED4-4B76-9BBD-4F7FA76CD35A}"/>
              </a:ext>
            </a:extLst>
          </p:cNvPr>
          <p:cNvSpPr>
            <a:spLocks noChangeArrowheads="1"/>
          </p:cNvSpPr>
          <p:nvPr/>
        </p:nvSpPr>
        <p:spPr bwMode="auto">
          <a:xfrm>
            <a:off x="828360" y="1695985"/>
            <a:ext cx="991915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u="none" strike="noStrike" cap="none" normalizeH="0" baseline="0" dirty="0">
                <a:ln>
                  <a:noFill/>
                </a:ln>
                <a:effectLst/>
                <a:latin typeface="+mn-lt"/>
              </a:rPr>
              <a:t>QPSK is a form of phase modulation technique, in which two information bits (combined as one symbol) are modulated at once, selecting one of the four possible carrier phase shift states. The QPSK signal within a symbol duration         </a:t>
            </a:r>
            <a:r>
              <a:rPr lang="en-US" altLang="en-US" sz="2000" dirty="0">
                <a:latin typeface="+mn-lt"/>
              </a:rPr>
              <a:t>  </a:t>
            </a:r>
            <a:r>
              <a:rPr kumimoji="0" lang="en-US" altLang="en-US" sz="2000" b="0" u="none" strike="noStrike" cap="none" normalizeH="0" baseline="0" dirty="0">
                <a:ln>
                  <a:noFill/>
                </a:ln>
                <a:effectLst/>
                <a:latin typeface="+mn-lt"/>
              </a:rPr>
              <a:t>is defined as,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342900" lvl="0" indent="-342900" algn="just">
              <a:buFont typeface="Wingdings" panose="05000000000000000000" pitchFamily="2" charset="2"/>
              <a:buChar char="Ø"/>
            </a:pPr>
            <a:r>
              <a:rPr lang="en-IN" sz="2000" dirty="0">
                <a:latin typeface="+mn-lt"/>
              </a:rPr>
              <a:t>where the signal phase is given by,</a:t>
            </a:r>
            <a:endParaRPr kumimoji="0" lang="en-US" altLang="en-US" sz="2000" b="0" u="none" strike="noStrike" cap="none" normalizeH="0" baseline="0" dirty="0">
              <a:ln>
                <a:noFill/>
              </a:ln>
              <a:effectLst/>
              <a:latin typeface="+mn-lt"/>
            </a:endParaRPr>
          </a:p>
        </p:txBody>
      </p:sp>
      <p:pic>
        <p:nvPicPr>
          <p:cNvPr id="7" name="Picture 6">
            <a:extLst>
              <a:ext uri="{FF2B5EF4-FFF2-40B4-BE49-F238E27FC236}">
                <a16:creationId xmlns:a16="http://schemas.microsoft.com/office/drawing/2014/main" id="{E8EB67B2-0C4C-45C1-BE7D-6802FBD8C5B6}"/>
              </a:ext>
            </a:extLst>
          </p:cNvPr>
          <p:cNvPicPr>
            <a:picLocks noChangeAspect="1"/>
          </p:cNvPicPr>
          <p:nvPr/>
        </p:nvPicPr>
        <p:blipFill>
          <a:blip r:embed="rId2"/>
          <a:stretch>
            <a:fillRect/>
          </a:stretch>
        </p:blipFill>
        <p:spPr>
          <a:xfrm>
            <a:off x="6385040" y="2420542"/>
            <a:ext cx="430697" cy="215349"/>
          </a:xfrm>
          <a:prstGeom prst="rect">
            <a:avLst/>
          </a:prstGeom>
        </p:spPr>
      </p:pic>
      <p:pic>
        <p:nvPicPr>
          <p:cNvPr id="9" name="Picture 8">
            <a:extLst>
              <a:ext uri="{FF2B5EF4-FFF2-40B4-BE49-F238E27FC236}">
                <a16:creationId xmlns:a16="http://schemas.microsoft.com/office/drawing/2014/main" id="{F8D71EA3-2CD1-4923-ACD4-CAD1A4C101D0}"/>
              </a:ext>
            </a:extLst>
          </p:cNvPr>
          <p:cNvPicPr>
            <a:picLocks noChangeAspect="1"/>
          </p:cNvPicPr>
          <p:nvPr/>
        </p:nvPicPr>
        <p:blipFill rotWithShape="1">
          <a:blip r:embed="rId3">
            <a:extLst>
              <a:ext uri="{28A0092B-C50C-407E-A947-70E740481C1C}">
                <a14:useLocalDpi xmlns:a14="http://schemas.microsoft.com/office/drawing/2010/main" val="0"/>
              </a:ext>
            </a:extLst>
          </a:blip>
          <a:srcRect t="43264" b="38582"/>
          <a:stretch/>
        </p:blipFill>
        <p:spPr>
          <a:xfrm>
            <a:off x="1444487" y="2854835"/>
            <a:ext cx="5620534" cy="574165"/>
          </a:xfrm>
          <a:prstGeom prst="rect">
            <a:avLst/>
          </a:prstGeom>
        </p:spPr>
      </p:pic>
      <p:pic>
        <p:nvPicPr>
          <p:cNvPr id="10" name="Picture 9">
            <a:extLst>
              <a:ext uri="{FF2B5EF4-FFF2-40B4-BE49-F238E27FC236}">
                <a16:creationId xmlns:a16="http://schemas.microsoft.com/office/drawing/2014/main" id="{9D9423CB-343B-473A-96BE-0401968DBB2F}"/>
              </a:ext>
            </a:extLst>
          </p:cNvPr>
          <p:cNvPicPr>
            <a:picLocks noChangeAspect="1"/>
          </p:cNvPicPr>
          <p:nvPr/>
        </p:nvPicPr>
        <p:blipFill rotWithShape="1">
          <a:blip r:embed="rId4"/>
          <a:srcRect t="74827" b="6731"/>
          <a:stretch/>
        </p:blipFill>
        <p:spPr>
          <a:xfrm>
            <a:off x="3031120" y="3928156"/>
            <a:ext cx="5619750" cy="583173"/>
          </a:xfrm>
          <a:prstGeom prst="rect">
            <a:avLst/>
          </a:prstGeom>
        </p:spPr>
      </p:pic>
      <p:sp>
        <p:nvSpPr>
          <p:cNvPr id="11" name="Rectangle 10">
            <a:extLst>
              <a:ext uri="{FF2B5EF4-FFF2-40B4-BE49-F238E27FC236}">
                <a16:creationId xmlns:a16="http://schemas.microsoft.com/office/drawing/2014/main" id="{5BB7CF19-3297-41BC-B955-11C3A0C901F6}"/>
              </a:ext>
            </a:extLst>
          </p:cNvPr>
          <p:cNvSpPr/>
          <p:nvPr/>
        </p:nvSpPr>
        <p:spPr>
          <a:xfrm>
            <a:off x="828360" y="4677534"/>
            <a:ext cx="10025271" cy="707886"/>
          </a:xfrm>
          <a:prstGeom prst="rect">
            <a:avLst/>
          </a:prstGeom>
        </p:spPr>
        <p:txBody>
          <a:bodyPr wrap="square">
            <a:spAutoFit/>
          </a:bodyPr>
          <a:lstStyle/>
          <a:p>
            <a:pPr marL="342900" indent="-342900" algn="just">
              <a:buFont typeface="Wingdings" panose="05000000000000000000" pitchFamily="2" charset="2"/>
              <a:buChar char="Ø"/>
            </a:pPr>
            <a:r>
              <a:rPr lang="en-IN" sz="2000" dirty="0"/>
              <a:t>Therefore, the four possible initial signal phases are π/4, 3</a:t>
            </a:r>
            <a:r>
              <a:rPr lang="el-GR" sz="2000" dirty="0"/>
              <a:t>π</a:t>
            </a:r>
            <a:r>
              <a:rPr lang="en-IN" sz="2000" dirty="0"/>
              <a:t>/4, 5</a:t>
            </a:r>
            <a:r>
              <a:rPr lang="el-GR" sz="2000" dirty="0"/>
              <a:t>π</a:t>
            </a:r>
            <a:r>
              <a:rPr lang="en-IN" sz="2000" dirty="0"/>
              <a:t>/4 and 7</a:t>
            </a:r>
            <a:r>
              <a:rPr lang="el-GR" sz="2000" dirty="0"/>
              <a:t>π</a:t>
            </a:r>
            <a:r>
              <a:rPr lang="en-IN" sz="2000" dirty="0"/>
              <a:t>/4 radians. Equation (1) can be re-written as,</a:t>
            </a:r>
          </a:p>
        </p:txBody>
      </p:sp>
      <p:pic>
        <p:nvPicPr>
          <p:cNvPr id="12" name="Picture 11">
            <a:extLst>
              <a:ext uri="{FF2B5EF4-FFF2-40B4-BE49-F238E27FC236}">
                <a16:creationId xmlns:a16="http://schemas.microsoft.com/office/drawing/2014/main" id="{D738D79B-27C6-4CCE-B4A1-E6A7DE185AEF}"/>
              </a:ext>
            </a:extLst>
          </p:cNvPr>
          <p:cNvPicPr>
            <a:picLocks noChangeAspect="1"/>
          </p:cNvPicPr>
          <p:nvPr/>
        </p:nvPicPr>
        <p:blipFill rotWithShape="1">
          <a:blip r:embed="rId5"/>
          <a:srcRect t="44178" b="40898"/>
          <a:stretch/>
        </p:blipFill>
        <p:spPr>
          <a:xfrm>
            <a:off x="3071191" y="5537027"/>
            <a:ext cx="4599354" cy="385398"/>
          </a:xfrm>
          <a:prstGeom prst="rect">
            <a:avLst/>
          </a:prstGeom>
        </p:spPr>
      </p:pic>
      <p:sp>
        <p:nvSpPr>
          <p:cNvPr id="13" name="TextBox 12">
            <a:extLst>
              <a:ext uri="{FF2B5EF4-FFF2-40B4-BE49-F238E27FC236}">
                <a16:creationId xmlns:a16="http://schemas.microsoft.com/office/drawing/2014/main" id="{A5B7F33B-3C03-4D52-B6EC-55BFAAF2B700}"/>
              </a:ext>
            </a:extLst>
          </p:cNvPr>
          <p:cNvSpPr txBox="1"/>
          <p:nvPr/>
        </p:nvSpPr>
        <p:spPr>
          <a:xfrm>
            <a:off x="2749826" y="668817"/>
            <a:ext cx="7030278" cy="584775"/>
          </a:xfrm>
          <a:prstGeom prst="rect">
            <a:avLst/>
          </a:prstGeom>
          <a:noFill/>
        </p:spPr>
        <p:txBody>
          <a:bodyPr wrap="square" rtlCol="0">
            <a:spAutoFit/>
          </a:bodyPr>
          <a:lstStyle/>
          <a:p>
            <a:r>
              <a:rPr lang="en-IN" sz="3200" b="1" dirty="0"/>
              <a:t>Quadrature Phase Shift Keying (QPSK)</a:t>
            </a:r>
          </a:p>
        </p:txBody>
      </p:sp>
      <p:sp>
        <p:nvSpPr>
          <p:cNvPr id="4" name="Slide Number Placeholder 3">
            <a:extLst>
              <a:ext uri="{FF2B5EF4-FFF2-40B4-BE49-F238E27FC236}">
                <a16:creationId xmlns:a16="http://schemas.microsoft.com/office/drawing/2014/main" id="{372D38F4-14E5-41CF-A27E-8973FBA0A670}"/>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1</a:t>
            </a:fld>
            <a:endParaRPr lang="en-IN" dirty="0"/>
          </a:p>
        </p:txBody>
      </p:sp>
    </p:spTree>
    <p:extLst>
      <p:ext uri="{BB962C8B-B14F-4D97-AF65-F5344CB8AC3E}">
        <p14:creationId xmlns:p14="http://schemas.microsoft.com/office/powerpoint/2010/main" val="243931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ED271-EDBC-4E0A-8709-1AD1721D60A8}"/>
              </a:ext>
            </a:extLst>
          </p:cNvPr>
          <p:cNvPicPr>
            <a:picLocks noChangeAspect="1"/>
          </p:cNvPicPr>
          <p:nvPr/>
        </p:nvPicPr>
        <p:blipFill rotWithShape="1">
          <a:blip r:embed="rId2"/>
          <a:srcRect r="35421"/>
          <a:stretch/>
        </p:blipFill>
        <p:spPr>
          <a:xfrm>
            <a:off x="1836565" y="356803"/>
            <a:ext cx="8518870" cy="6144393"/>
          </a:xfrm>
          <a:prstGeom prst="rect">
            <a:avLst/>
          </a:prstGeom>
        </p:spPr>
      </p:pic>
      <p:sp>
        <p:nvSpPr>
          <p:cNvPr id="4" name="Slide Number Placeholder 3">
            <a:extLst>
              <a:ext uri="{FF2B5EF4-FFF2-40B4-BE49-F238E27FC236}">
                <a16:creationId xmlns:a16="http://schemas.microsoft.com/office/drawing/2014/main" id="{293AD7C5-C6C5-4915-BCEE-060039CAA3AB}"/>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10</a:t>
            </a:fld>
            <a:endParaRPr lang="en-IN"/>
          </a:p>
        </p:txBody>
      </p:sp>
    </p:spTree>
    <p:extLst>
      <p:ext uri="{BB962C8B-B14F-4D97-AF65-F5344CB8AC3E}">
        <p14:creationId xmlns:p14="http://schemas.microsoft.com/office/powerpoint/2010/main" val="367992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F2956D-F77F-4353-ADBE-08B80973B32A}"/>
              </a:ext>
            </a:extLst>
          </p:cNvPr>
          <p:cNvPicPr>
            <a:picLocks noChangeAspect="1"/>
          </p:cNvPicPr>
          <p:nvPr/>
        </p:nvPicPr>
        <p:blipFill>
          <a:blip r:embed="rId2"/>
          <a:stretch>
            <a:fillRect/>
          </a:stretch>
        </p:blipFill>
        <p:spPr>
          <a:xfrm>
            <a:off x="363783" y="206201"/>
            <a:ext cx="11464434" cy="6445597"/>
          </a:xfrm>
          <a:prstGeom prst="rect">
            <a:avLst/>
          </a:prstGeom>
        </p:spPr>
      </p:pic>
      <p:sp>
        <p:nvSpPr>
          <p:cNvPr id="4" name="Slide Number Placeholder 3">
            <a:extLst>
              <a:ext uri="{FF2B5EF4-FFF2-40B4-BE49-F238E27FC236}">
                <a16:creationId xmlns:a16="http://schemas.microsoft.com/office/drawing/2014/main" id="{A67AF01A-1C99-4991-91A6-378DE2DED1CE}"/>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11</a:t>
            </a:fld>
            <a:endParaRPr lang="en-IN" dirty="0"/>
          </a:p>
        </p:txBody>
      </p:sp>
    </p:spTree>
    <p:extLst>
      <p:ext uri="{BB962C8B-B14F-4D97-AF65-F5344CB8AC3E}">
        <p14:creationId xmlns:p14="http://schemas.microsoft.com/office/powerpoint/2010/main" val="26128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575D5-1D6D-421B-A74F-EA020D0BD4D6}"/>
              </a:ext>
            </a:extLst>
          </p:cNvPr>
          <p:cNvSpPr txBox="1"/>
          <p:nvPr/>
        </p:nvSpPr>
        <p:spPr>
          <a:xfrm>
            <a:off x="593124" y="383059"/>
            <a:ext cx="11005752" cy="4435189"/>
          </a:xfrm>
          <a:prstGeom prst="rect">
            <a:avLst/>
          </a:prstGeom>
          <a:noFill/>
        </p:spPr>
        <p:txBody>
          <a:bodyPr wrap="square" rtlCol="0">
            <a:spAutoFit/>
          </a:bodyPr>
          <a:lstStyle/>
          <a:p>
            <a:r>
              <a:rPr lang="en-US" sz="2400" dirty="0">
                <a:solidFill>
                  <a:srgbClr val="FF0000"/>
                </a:solidFill>
              </a:rPr>
              <a:t>Advantages</a:t>
            </a:r>
          </a:p>
          <a:p>
            <a:endParaRPr lang="en-US" sz="2400" dirty="0">
              <a:solidFill>
                <a:srgbClr val="FF0000"/>
              </a:solidFill>
            </a:endParaRPr>
          </a:p>
          <a:p>
            <a:pPr marL="285750" indent="-285750">
              <a:lnSpc>
                <a:spcPct val="150000"/>
              </a:lnSpc>
              <a:buFont typeface="Arial" panose="020B0604020202020204" pitchFamily="34" charset="0"/>
              <a:buChar char="•"/>
            </a:pPr>
            <a:r>
              <a:rPr lang="en-US" sz="2000" dirty="0"/>
              <a:t>Very good noise immunity.</a:t>
            </a:r>
          </a:p>
          <a:p>
            <a:pPr marL="285750" indent="-285750">
              <a:lnSpc>
                <a:spcPct val="150000"/>
              </a:lnSpc>
              <a:buFont typeface="Arial" panose="020B0604020202020204" pitchFamily="34" charset="0"/>
              <a:buChar char="•"/>
            </a:pPr>
            <a:r>
              <a:rPr lang="en-US" sz="2000" dirty="0"/>
              <a:t>For the same bit error rate, the bandwidth required by QPSK is reduced to half as compared to BPSK.</a:t>
            </a:r>
          </a:p>
          <a:p>
            <a:pPr marL="285750" indent="-285750">
              <a:lnSpc>
                <a:spcPct val="150000"/>
              </a:lnSpc>
              <a:buFont typeface="Arial" panose="020B0604020202020204" pitchFamily="34" charset="0"/>
              <a:buChar char="•"/>
            </a:pPr>
            <a:r>
              <a:rPr lang="en-US" sz="2000" dirty="0"/>
              <a:t>Because of reduced bandwidth, the information transmission rate of QPSK is higher.</a:t>
            </a:r>
          </a:p>
          <a:p>
            <a:pPr marL="285750" indent="-285750">
              <a:lnSpc>
                <a:spcPct val="150000"/>
              </a:lnSpc>
              <a:buFont typeface="Arial" panose="020B0604020202020204" pitchFamily="34" charset="0"/>
              <a:buChar char="•"/>
            </a:pPr>
            <a:r>
              <a:rPr lang="en-US" sz="2000" dirty="0"/>
              <a:t>Variation in OQPSK amplitude is not much .Hence carrier power almost remains constant.</a:t>
            </a:r>
          </a:p>
          <a:p>
            <a:pPr marL="285750" indent="-285750">
              <a:lnSpc>
                <a:spcPct val="150000"/>
              </a:lnSpc>
              <a:buFont typeface="Arial" panose="020B0604020202020204" pitchFamily="34" charset="0"/>
              <a:buChar char="•"/>
            </a:pPr>
            <a:r>
              <a:rPr lang="en-US" sz="2000" dirty="0"/>
              <a:t>Baud rate is half the bit rate therefore more effective utilization of the available bandwidth of the transmission channel.</a:t>
            </a:r>
          </a:p>
          <a:p>
            <a:pPr marL="285750" indent="-285750">
              <a:lnSpc>
                <a:spcPct val="150000"/>
              </a:lnSpc>
              <a:buFont typeface="Arial" panose="020B0604020202020204" pitchFamily="34" charset="0"/>
              <a:buChar char="•"/>
            </a:pPr>
            <a:r>
              <a:rPr lang="en-US" sz="2000" dirty="0"/>
              <a:t>Low error probability</a:t>
            </a:r>
            <a:r>
              <a:rPr lang="en-US" dirty="0"/>
              <a:t>.</a:t>
            </a:r>
            <a:br>
              <a:rPr lang="en-US" dirty="0"/>
            </a:br>
            <a:endParaRPr lang="en-US" dirty="0"/>
          </a:p>
        </p:txBody>
      </p:sp>
    </p:spTree>
    <p:extLst>
      <p:ext uri="{BB962C8B-B14F-4D97-AF65-F5344CB8AC3E}">
        <p14:creationId xmlns:p14="http://schemas.microsoft.com/office/powerpoint/2010/main" val="26921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0178B-8D5B-4A8D-9C8E-065B203D21B3}"/>
              </a:ext>
            </a:extLst>
          </p:cNvPr>
          <p:cNvSpPr txBox="1"/>
          <p:nvPr/>
        </p:nvSpPr>
        <p:spPr>
          <a:xfrm>
            <a:off x="432486" y="296562"/>
            <a:ext cx="11343503" cy="2585323"/>
          </a:xfrm>
          <a:prstGeom prst="rect">
            <a:avLst/>
          </a:prstGeom>
          <a:noFill/>
        </p:spPr>
        <p:txBody>
          <a:bodyPr wrap="square" rtlCol="0">
            <a:spAutoFit/>
          </a:bodyPr>
          <a:lstStyle/>
          <a:p>
            <a:r>
              <a:rPr lang="en-US" sz="2400" dirty="0">
                <a:solidFill>
                  <a:srgbClr val="FF0000"/>
                </a:solidFill>
              </a:rPr>
              <a:t>Disadvantages</a:t>
            </a:r>
          </a:p>
          <a:p>
            <a:pPr marL="285750" indent="-285750">
              <a:lnSpc>
                <a:spcPct val="150000"/>
              </a:lnSpc>
              <a:buFont typeface="Arial" panose="020B0604020202020204" pitchFamily="34" charset="0"/>
              <a:buChar char="•"/>
            </a:pPr>
            <a:r>
              <a:rPr lang="en-US" sz="2000" dirty="0"/>
              <a:t>QPSK is not more power efficient modulation technique compare to other modulation types as more power is required to transmit two bits</a:t>
            </a:r>
          </a:p>
          <a:p>
            <a:pPr marL="285750" indent="-285750">
              <a:lnSpc>
                <a:spcPct val="150000"/>
              </a:lnSpc>
              <a:buFont typeface="Arial" panose="020B0604020202020204" pitchFamily="34" charset="0"/>
              <a:buChar char="•"/>
            </a:pPr>
            <a:r>
              <a:rPr lang="en-US" sz="2000" dirty="0"/>
              <a:t>QPSK is more complex compared to BPSK receiver due to four states needed to recover binary data information</a:t>
            </a:r>
          </a:p>
          <a:p>
            <a:endParaRPr lang="en-US" dirty="0"/>
          </a:p>
        </p:txBody>
      </p:sp>
      <p:sp>
        <p:nvSpPr>
          <p:cNvPr id="3" name="TextBox 2">
            <a:extLst>
              <a:ext uri="{FF2B5EF4-FFF2-40B4-BE49-F238E27FC236}">
                <a16:creationId xmlns:a16="http://schemas.microsoft.com/office/drawing/2014/main" id="{5427F731-A283-4C44-9B67-BACDC159CE80}"/>
              </a:ext>
            </a:extLst>
          </p:cNvPr>
          <p:cNvSpPr txBox="1"/>
          <p:nvPr/>
        </p:nvSpPr>
        <p:spPr>
          <a:xfrm>
            <a:off x="432486" y="2935259"/>
            <a:ext cx="11343503" cy="2722284"/>
          </a:xfrm>
          <a:prstGeom prst="rect">
            <a:avLst/>
          </a:prstGeom>
          <a:noFill/>
        </p:spPr>
        <p:txBody>
          <a:bodyPr wrap="square" rtlCol="0">
            <a:spAutoFit/>
          </a:bodyPr>
          <a:lstStyle/>
          <a:p>
            <a:r>
              <a:rPr lang="en-US" sz="2400" dirty="0">
                <a:solidFill>
                  <a:srgbClr val="FF0000"/>
                </a:solidFill>
              </a:rPr>
              <a:t>Applications</a:t>
            </a:r>
            <a:endParaRPr lang="en-US" dirty="0"/>
          </a:p>
          <a:p>
            <a:pPr marL="285750" indent="-285750">
              <a:lnSpc>
                <a:spcPct val="150000"/>
              </a:lnSpc>
              <a:buFont typeface="Arial" panose="020B0604020202020204" pitchFamily="34" charset="0"/>
              <a:buChar char="•"/>
            </a:pPr>
            <a:r>
              <a:rPr lang="en-US" sz="2000" dirty="0"/>
              <a:t>Satellite transmission of MPEG2 video</a:t>
            </a:r>
          </a:p>
          <a:p>
            <a:pPr marL="285750" indent="-285750">
              <a:lnSpc>
                <a:spcPct val="150000"/>
              </a:lnSpc>
              <a:buFont typeface="Arial" panose="020B0604020202020204" pitchFamily="34" charset="0"/>
              <a:buChar char="•"/>
            </a:pPr>
            <a:r>
              <a:rPr lang="en-US" sz="2000" dirty="0"/>
              <a:t>Cable modems</a:t>
            </a:r>
          </a:p>
          <a:p>
            <a:pPr marL="285750" indent="-285750">
              <a:lnSpc>
                <a:spcPct val="150000"/>
              </a:lnSpc>
              <a:buFont typeface="Arial" panose="020B0604020202020204" pitchFamily="34" charset="0"/>
              <a:buChar char="•"/>
            </a:pPr>
            <a:r>
              <a:rPr lang="en-US" sz="2000" dirty="0"/>
              <a:t>Videoconferencing</a:t>
            </a:r>
          </a:p>
          <a:p>
            <a:pPr marL="285750" indent="-285750">
              <a:lnSpc>
                <a:spcPct val="150000"/>
              </a:lnSpc>
              <a:buFont typeface="Arial" panose="020B0604020202020204" pitchFamily="34" charset="0"/>
              <a:buChar char="•"/>
            </a:pPr>
            <a:r>
              <a:rPr lang="en-US" sz="2000" dirty="0"/>
              <a:t>Cellular phone system </a:t>
            </a:r>
          </a:p>
          <a:p>
            <a:pPr marL="285750" indent="-285750">
              <a:lnSpc>
                <a:spcPct val="150000"/>
              </a:lnSpc>
              <a:buFont typeface="Arial" panose="020B0604020202020204" pitchFamily="34" charset="0"/>
              <a:buChar char="•"/>
            </a:pPr>
            <a:r>
              <a:rPr lang="en-US" sz="2000" dirty="0"/>
              <a:t>Other forms of digital communication over an RF carrier</a:t>
            </a:r>
          </a:p>
        </p:txBody>
      </p:sp>
    </p:spTree>
    <p:extLst>
      <p:ext uri="{BB962C8B-B14F-4D97-AF65-F5344CB8AC3E}">
        <p14:creationId xmlns:p14="http://schemas.microsoft.com/office/powerpoint/2010/main" val="5942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F4BCD-E327-4C8D-9B9A-5481DA367A27}"/>
              </a:ext>
            </a:extLst>
          </p:cNvPr>
          <p:cNvSpPr txBox="1"/>
          <p:nvPr/>
        </p:nvSpPr>
        <p:spPr>
          <a:xfrm>
            <a:off x="768626" y="689113"/>
            <a:ext cx="3352800" cy="584775"/>
          </a:xfrm>
          <a:prstGeom prst="rect">
            <a:avLst/>
          </a:prstGeom>
          <a:noFill/>
        </p:spPr>
        <p:txBody>
          <a:bodyPr wrap="square" rtlCol="0">
            <a:spAutoFit/>
          </a:bodyPr>
          <a:lstStyle/>
          <a:p>
            <a:r>
              <a:rPr lang="en-IN" sz="3200" b="1" dirty="0"/>
              <a:t>QPSK Modulation</a:t>
            </a:r>
          </a:p>
        </p:txBody>
      </p:sp>
      <p:pic>
        <p:nvPicPr>
          <p:cNvPr id="4" name="Picture 3">
            <a:extLst>
              <a:ext uri="{FF2B5EF4-FFF2-40B4-BE49-F238E27FC236}">
                <a16:creationId xmlns:a16="http://schemas.microsoft.com/office/drawing/2014/main" id="{2F0474E9-96A5-4662-A374-474B6ABC2CBF}"/>
              </a:ext>
            </a:extLst>
          </p:cNvPr>
          <p:cNvPicPr>
            <a:picLocks noChangeAspect="1"/>
          </p:cNvPicPr>
          <p:nvPr/>
        </p:nvPicPr>
        <p:blipFill rotWithShape="1">
          <a:blip r:embed="rId2"/>
          <a:srcRect t="13364"/>
          <a:stretch/>
        </p:blipFill>
        <p:spPr>
          <a:xfrm>
            <a:off x="1975620" y="1420431"/>
            <a:ext cx="8240760" cy="4017138"/>
          </a:xfrm>
          <a:prstGeom prst="rect">
            <a:avLst/>
          </a:prstGeom>
        </p:spPr>
      </p:pic>
      <p:sp>
        <p:nvSpPr>
          <p:cNvPr id="5" name="Slide Number Placeholder 4">
            <a:extLst>
              <a:ext uri="{FF2B5EF4-FFF2-40B4-BE49-F238E27FC236}">
                <a16:creationId xmlns:a16="http://schemas.microsoft.com/office/drawing/2014/main" id="{3E7D7DF1-9D8B-4012-9A3F-0E8EA2F79A6F}"/>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2</a:t>
            </a:fld>
            <a:endParaRPr lang="en-IN" dirty="0"/>
          </a:p>
        </p:txBody>
      </p:sp>
    </p:spTree>
    <p:extLst>
      <p:ext uri="{BB962C8B-B14F-4D97-AF65-F5344CB8AC3E}">
        <p14:creationId xmlns:p14="http://schemas.microsoft.com/office/powerpoint/2010/main" val="267276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AFA6-48AF-4BE3-9F24-E435D58D2AD9}"/>
              </a:ext>
            </a:extLst>
          </p:cNvPr>
          <p:cNvSpPr txBox="1"/>
          <p:nvPr/>
        </p:nvSpPr>
        <p:spPr>
          <a:xfrm>
            <a:off x="1000539" y="1536174"/>
            <a:ext cx="10190922"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t>Polar NRZ-level encoder, which represents symbols 1 and 0 of the incoming binary sequence by positive and negative amplitude levels respectively.</a:t>
            </a:r>
          </a:p>
          <a:p>
            <a:pPr algn="just"/>
            <a:endParaRPr lang="en-IN" sz="2000" dirty="0"/>
          </a:p>
          <a:p>
            <a:pPr marL="342900" indent="-342900" algn="just">
              <a:buFont typeface="Wingdings" panose="05000000000000000000" pitchFamily="2" charset="2"/>
              <a:buChar char="Ø"/>
            </a:pPr>
            <a:r>
              <a:rPr lang="en-IN" sz="2000" dirty="0"/>
              <a:t>The function of the demultiplexer is to divide the binary wave produced by the polar NRZ-level encoder into two separate binary waves, one of which represents the odd-numbered dibits and the other represents the even-numbered dibits in the incoming binary sequence.</a:t>
            </a:r>
          </a:p>
          <a:p>
            <a:pPr algn="just"/>
            <a:endParaRPr lang="en-IN" sz="2000" dirty="0"/>
          </a:p>
          <a:p>
            <a:pPr marL="342900" indent="-342900" algn="just">
              <a:buFont typeface="Wingdings" panose="05000000000000000000" pitchFamily="2" charset="2"/>
              <a:buChar char="Ø"/>
            </a:pPr>
            <a:r>
              <a:rPr lang="en-IN" sz="2000" dirty="0"/>
              <a:t>Product modulator, which multiplies the output of the demultiplexer by the basis function which acts as the “carrier” for PSK signal.</a:t>
            </a:r>
          </a:p>
          <a:p>
            <a:pPr algn="just"/>
            <a:endParaRPr lang="en-IN" sz="2000" dirty="0"/>
          </a:p>
          <a:p>
            <a:pPr marL="342900" indent="-342900" algn="just">
              <a:buFont typeface="Wingdings" panose="05000000000000000000" pitchFamily="2" charset="2"/>
              <a:buChar char="Ø"/>
            </a:pPr>
            <a:r>
              <a:rPr lang="en-IN" sz="2000" dirty="0"/>
              <a:t>Finally, both the outputs from product modulators are summed to produce the required QPSK Signal.</a:t>
            </a:r>
          </a:p>
        </p:txBody>
      </p:sp>
      <p:sp>
        <p:nvSpPr>
          <p:cNvPr id="3" name="TextBox 2">
            <a:extLst>
              <a:ext uri="{FF2B5EF4-FFF2-40B4-BE49-F238E27FC236}">
                <a16:creationId xmlns:a16="http://schemas.microsoft.com/office/drawing/2014/main" id="{D96B045D-6FA7-4089-BBEF-6942299A87C8}"/>
              </a:ext>
            </a:extLst>
          </p:cNvPr>
          <p:cNvSpPr txBox="1"/>
          <p:nvPr/>
        </p:nvSpPr>
        <p:spPr>
          <a:xfrm>
            <a:off x="1391478" y="596347"/>
            <a:ext cx="2902226" cy="461665"/>
          </a:xfrm>
          <a:prstGeom prst="rect">
            <a:avLst/>
          </a:prstGeom>
          <a:noFill/>
        </p:spPr>
        <p:txBody>
          <a:bodyPr wrap="square" rtlCol="0">
            <a:spAutoFit/>
          </a:bodyPr>
          <a:lstStyle/>
          <a:p>
            <a:r>
              <a:rPr lang="en-IN" sz="2400" dirty="0">
                <a:solidFill>
                  <a:srgbClr val="FF0000"/>
                </a:solidFill>
              </a:rPr>
              <a:t>Continuation…</a:t>
            </a:r>
          </a:p>
        </p:txBody>
      </p:sp>
      <p:sp>
        <p:nvSpPr>
          <p:cNvPr id="5" name="Slide Number Placeholder 4">
            <a:extLst>
              <a:ext uri="{FF2B5EF4-FFF2-40B4-BE49-F238E27FC236}">
                <a16:creationId xmlns:a16="http://schemas.microsoft.com/office/drawing/2014/main" id="{EDC5000F-D668-4394-BA27-9FEF2F64D800}"/>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3</a:t>
            </a:fld>
            <a:endParaRPr lang="en-IN"/>
          </a:p>
        </p:txBody>
      </p:sp>
    </p:spTree>
    <p:extLst>
      <p:ext uri="{BB962C8B-B14F-4D97-AF65-F5344CB8AC3E}">
        <p14:creationId xmlns:p14="http://schemas.microsoft.com/office/powerpoint/2010/main" val="3363152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8E373-E233-42CC-8C05-782DB2CDA608}"/>
              </a:ext>
            </a:extLst>
          </p:cNvPr>
          <p:cNvPicPr>
            <a:picLocks noChangeAspect="1"/>
          </p:cNvPicPr>
          <p:nvPr/>
        </p:nvPicPr>
        <p:blipFill rotWithShape="1">
          <a:blip r:embed="rId2"/>
          <a:srcRect r="35230"/>
          <a:stretch/>
        </p:blipFill>
        <p:spPr>
          <a:xfrm>
            <a:off x="1982856" y="172278"/>
            <a:ext cx="8226288" cy="6321803"/>
          </a:xfrm>
          <a:prstGeom prst="rect">
            <a:avLst/>
          </a:prstGeom>
        </p:spPr>
      </p:pic>
      <p:sp>
        <p:nvSpPr>
          <p:cNvPr id="4" name="Slide Number Placeholder 3">
            <a:extLst>
              <a:ext uri="{FF2B5EF4-FFF2-40B4-BE49-F238E27FC236}">
                <a16:creationId xmlns:a16="http://schemas.microsoft.com/office/drawing/2014/main" id="{1383C5FC-0F57-4E75-815C-348EB6E3C027}"/>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4</a:t>
            </a:fld>
            <a:endParaRPr lang="en-IN" dirty="0"/>
          </a:p>
        </p:txBody>
      </p:sp>
    </p:spTree>
    <p:extLst>
      <p:ext uri="{BB962C8B-B14F-4D97-AF65-F5344CB8AC3E}">
        <p14:creationId xmlns:p14="http://schemas.microsoft.com/office/powerpoint/2010/main" val="334162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A6423-D26E-4BD8-B74C-084522D1FA39}"/>
              </a:ext>
            </a:extLst>
          </p:cNvPr>
          <p:cNvPicPr>
            <a:picLocks noChangeAspect="1"/>
          </p:cNvPicPr>
          <p:nvPr/>
        </p:nvPicPr>
        <p:blipFill rotWithShape="1">
          <a:blip r:embed="rId2"/>
          <a:srcRect r="20718" b="23483"/>
          <a:stretch/>
        </p:blipFill>
        <p:spPr>
          <a:xfrm>
            <a:off x="1630969" y="811903"/>
            <a:ext cx="8930062" cy="4846775"/>
          </a:xfrm>
          <a:prstGeom prst="rect">
            <a:avLst/>
          </a:prstGeom>
        </p:spPr>
      </p:pic>
      <p:sp>
        <p:nvSpPr>
          <p:cNvPr id="4" name="Slide Number Placeholder 3">
            <a:extLst>
              <a:ext uri="{FF2B5EF4-FFF2-40B4-BE49-F238E27FC236}">
                <a16:creationId xmlns:a16="http://schemas.microsoft.com/office/drawing/2014/main" id="{1A7C2868-9DDA-4A7D-A555-3A45D95E6775}"/>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5</a:t>
            </a:fld>
            <a:endParaRPr lang="en-IN" dirty="0"/>
          </a:p>
        </p:txBody>
      </p:sp>
    </p:spTree>
    <p:extLst>
      <p:ext uri="{BB962C8B-B14F-4D97-AF65-F5344CB8AC3E}">
        <p14:creationId xmlns:p14="http://schemas.microsoft.com/office/powerpoint/2010/main" val="236975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B94DE1-8ADD-4656-8BD9-71C05A62E26B}"/>
              </a:ext>
            </a:extLst>
          </p:cNvPr>
          <p:cNvPicPr>
            <a:picLocks noChangeAspect="1"/>
          </p:cNvPicPr>
          <p:nvPr/>
        </p:nvPicPr>
        <p:blipFill>
          <a:blip r:embed="rId2"/>
          <a:stretch>
            <a:fillRect/>
          </a:stretch>
        </p:blipFill>
        <p:spPr>
          <a:xfrm>
            <a:off x="357808" y="202842"/>
            <a:ext cx="11476383" cy="6452315"/>
          </a:xfrm>
          <a:prstGeom prst="rect">
            <a:avLst/>
          </a:prstGeom>
        </p:spPr>
      </p:pic>
      <p:sp>
        <p:nvSpPr>
          <p:cNvPr id="4" name="Slide Number Placeholder 3">
            <a:extLst>
              <a:ext uri="{FF2B5EF4-FFF2-40B4-BE49-F238E27FC236}">
                <a16:creationId xmlns:a16="http://schemas.microsoft.com/office/drawing/2014/main" id="{7A0A3B32-2E82-45DF-B9BF-7F4B16C0DE4A}"/>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6</a:t>
            </a:fld>
            <a:endParaRPr lang="en-IN" dirty="0"/>
          </a:p>
        </p:txBody>
      </p:sp>
    </p:spTree>
    <p:extLst>
      <p:ext uri="{BB962C8B-B14F-4D97-AF65-F5344CB8AC3E}">
        <p14:creationId xmlns:p14="http://schemas.microsoft.com/office/powerpoint/2010/main" val="174707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6CDA17-CA2E-444A-800C-B52A03D1C7BE}"/>
              </a:ext>
            </a:extLst>
          </p:cNvPr>
          <p:cNvPicPr>
            <a:picLocks noChangeAspect="1"/>
          </p:cNvPicPr>
          <p:nvPr/>
        </p:nvPicPr>
        <p:blipFill>
          <a:blip r:embed="rId2"/>
          <a:stretch>
            <a:fillRect/>
          </a:stretch>
        </p:blipFill>
        <p:spPr>
          <a:xfrm>
            <a:off x="383335" y="217194"/>
            <a:ext cx="11425330" cy="6423611"/>
          </a:xfrm>
          <a:prstGeom prst="rect">
            <a:avLst/>
          </a:prstGeom>
        </p:spPr>
      </p:pic>
      <p:sp>
        <p:nvSpPr>
          <p:cNvPr id="4" name="Slide Number Placeholder 3">
            <a:extLst>
              <a:ext uri="{FF2B5EF4-FFF2-40B4-BE49-F238E27FC236}">
                <a16:creationId xmlns:a16="http://schemas.microsoft.com/office/drawing/2014/main" id="{A30B3B27-56A2-43A3-98A8-6ABA442C8380}"/>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7</a:t>
            </a:fld>
            <a:endParaRPr lang="en-IN" dirty="0"/>
          </a:p>
        </p:txBody>
      </p:sp>
    </p:spTree>
    <p:extLst>
      <p:ext uri="{BB962C8B-B14F-4D97-AF65-F5344CB8AC3E}">
        <p14:creationId xmlns:p14="http://schemas.microsoft.com/office/powerpoint/2010/main" val="222706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5FAB7-1479-4230-9010-E212A9EE251C}"/>
              </a:ext>
            </a:extLst>
          </p:cNvPr>
          <p:cNvSpPr txBox="1"/>
          <p:nvPr/>
        </p:nvSpPr>
        <p:spPr>
          <a:xfrm>
            <a:off x="795129" y="662609"/>
            <a:ext cx="3684105" cy="584775"/>
          </a:xfrm>
          <a:prstGeom prst="rect">
            <a:avLst/>
          </a:prstGeom>
          <a:noFill/>
        </p:spPr>
        <p:txBody>
          <a:bodyPr wrap="square" rtlCol="0">
            <a:spAutoFit/>
          </a:bodyPr>
          <a:lstStyle/>
          <a:p>
            <a:r>
              <a:rPr lang="en-IN" sz="3200" b="1" dirty="0"/>
              <a:t>QPSK Demodulation</a:t>
            </a:r>
          </a:p>
        </p:txBody>
      </p:sp>
      <p:pic>
        <p:nvPicPr>
          <p:cNvPr id="3" name="Picture 2">
            <a:extLst>
              <a:ext uri="{FF2B5EF4-FFF2-40B4-BE49-F238E27FC236}">
                <a16:creationId xmlns:a16="http://schemas.microsoft.com/office/drawing/2014/main" id="{B4560A40-36B5-41CF-A7EE-BDAD7BFDC0D4}"/>
              </a:ext>
            </a:extLst>
          </p:cNvPr>
          <p:cNvPicPr>
            <a:picLocks noChangeAspect="1"/>
          </p:cNvPicPr>
          <p:nvPr/>
        </p:nvPicPr>
        <p:blipFill>
          <a:blip r:embed="rId2"/>
          <a:stretch>
            <a:fillRect/>
          </a:stretch>
        </p:blipFill>
        <p:spPr>
          <a:xfrm>
            <a:off x="1857375" y="1247384"/>
            <a:ext cx="8662780" cy="4869949"/>
          </a:xfrm>
          <a:prstGeom prst="rect">
            <a:avLst/>
          </a:prstGeom>
        </p:spPr>
      </p:pic>
      <p:sp>
        <p:nvSpPr>
          <p:cNvPr id="5" name="Slide Number Placeholder 4">
            <a:extLst>
              <a:ext uri="{FF2B5EF4-FFF2-40B4-BE49-F238E27FC236}">
                <a16:creationId xmlns:a16="http://schemas.microsoft.com/office/drawing/2014/main" id="{C5E72AE1-FA51-4A55-8C62-F7A69745C0DD}"/>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8</a:t>
            </a:fld>
            <a:endParaRPr lang="en-IN"/>
          </a:p>
        </p:txBody>
      </p:sp>
    </p:spTree>
    <p:extLst>
      <p:ext uri="{BB962C8B-B14F-4D97-AF65-F5344CB8AC3E}">
        <p14:creationId xmlns:p14="http://schemas.microsoft.com/office/powerpoint/2010/main" val="246686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E77F0-7832-410A-8C04-4180FAC2465C}"/>
              </a:ext>
            </a:extLst>
          </p:cNvPr>
          <p:cNvSpPr txBox="1"/>
          <p:nvPr/>
        </p:nvSpPr>
        <p:spPr>
          <a:xfrm>
            <a:off x="884582" y="1081135"/>
            <a:ext cx="10422835" cy="4695729"/>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t>Pair of correlators, which have a common input x(t). The two correlators are supplied with a pair of locally generated orthonormal basis functions, which means that the receiver is synchronized with the transmitter. The correlator outputs, produced in response to the received signal x(t), are denoted by x1 and x2, respectively.</a:t>
            </a:r>
          </a:p>
          <a:p>
            <a:pPr algn="just"/>
            <a:endParaRPr lang="en-IN" sz="2000" dirty="0"/>
          </a:p>
          <a:p>
            <a:pPr marL="342900" indent="-342900" algn="just">
              <a:buFont typeface="Wingdings" panose="05000000000000000000" pitchFamily="2" charset="2"/>
              <a:buChar char="Ø"/>
            </a:pPr>
            <a:r>
              <a:rPr lang="en-IN" sz="2000" dirty="0"/>
              <a:t>Pair of decision devices, which act on the correlator outputs x1 and x2 by comparing each one with a zero-threshold.</a:t>
            </a:r>
          </a:p>
          <a:p>
            <a:pPr algn="just"/>
            <a:endParaRPr lang="en-IN" sz="2000" dirty="0"/>
          </a:p>
          <a:p>
            <a:pPr marL="342900" indent="-342900" algn="just">
              <a:buFont typeface="Wingdings" panose="05000000000000000000" pitchFamily="2" charset="2"/>
              <a:buChar char="Ø"/>
            </a:pPr>
            <a:r>
              <a:rPr lang="en-IN" sz="2000" dirty="0"/>
              <a:t>If x1 &gt; 0, a decision is made in favor of symbol 1 for the in-phase channel output. On the other hand, if x1 &lt; 0, then a decision is made in favor of symbol 0. Similar binary decisions are made for the quadrature channel.</a:t>
            </a:r>
          </a:p>
          <a:p>
            <a:pPr algn="just"/>
            <a:endParaRPr lang="en-IN" sz="2000" dirty="0"/>
          </a:p>
          <a:p>
            <a:pPr marL="342900" indent="-342900" algn="just">
              <a:buFont typeface="Wingdings" panose="05000000000000000000" pitchFamily="2" charset="2"/>
              <a:buChar char="Ø"/>
            </a:pPr>
            <a:r>
              <a:rPr lang="en-IN" sz="2000" dirty="0"/>
              <a:t>Multiplexer, the function of which is to combine the two binary sequences produced by the pair of decision devices. The resulting binary sequence so produced provides an estimate of the original binary sequence.</a:t>
            </a:r>
          </a:p>
        </p:txBody>
      </p:sp>
      <p:sp>
        <p:nvSpPr>
          <p:cNvPr id="3" name="TextBox 2">
            <a:extLst>
              <a:ext uri="{FF2B5EF4-FFF2-40B4-BE49-F238E27FC236}">
                <a16:creationId xmlns:a16="http://schemas.microsoft.com/office/drawing/2014/main" id="{B27D7131-94DC-454A-93F3-8CC1DDD7A5AD}"/>
              </a:ext>
            </a:extLst>
          </p:cNvPr>
          <p:cNvSpPr txBox="1"/>
          <p:nvPr/>
        </p:nvSpPr>
        <p:spPr>
          <a:xfrm>
            <a:off x="1219200" y="424070"/>
            <a:ext cx="2173357" cy="461665"/>
          </a:xfrm>
          <a:prstGeom prst="rect">
            <a:avLst/>
          </a:prstGeom>
          <a:noFill/>
        </p:spPr>
        <p:txBody>
          <a:bodyPr wrap="square" rtlCol="0">
            <a:spAutoFit/>
          </a:bodyPr>
          <a:lstStyle/>
          <a:p>
            <a:r>
              <a:rPr lang="en-IN" sz="2400" dirty="0">
                <a:solidFill>
                  <a:srgbClr val="FF0000"/>
                </a:solidFill>
              </a:rPr>
              <a:t>Continuation…</a:t>
            </a:r>
          </a:p>
        </p:txBody>
      </p:sp>
      <p:sp>
        <p:nvSpPr>
          <p:cNvPr id="5" name="Slide Number Placeholder 4">
            <a:extLst>
              <a:ext uri="{FF2B5EF4-FFF2-40B4-BE49-F238E27FC236}">
                <a16:creationId xmlns:a16="http://schemas.microsoft.com/office/drawing/2014/main" id="{2537CACB-BBE0-4794-8AA3-2CB702B66024}"/>
              </a:ext>
            </a:extLst>
          </p:cNvPr>
          <p:cNvSpPr>
            <a:spLocks noGrp="1"/>
          </p:cNvSpPr>
          <p:nvPr>
            <p:ph type="sldNum" sz="quarter" idx="12"/>
          </p:nvPr>
        </p:nvSpPr>
        <p:spPr>
          <a:xfrm>
            <a:off x="9448800" y="6492875"/>
            <a:ext cx="2743200" cy="365125"/>
          </a:xfrm>
        </p:spPr>
        <p:txBody>
          <a:bodyPr/>
          <a:lstStyle/>
          <a:p>
            <a:fld id="{C68F1253-8A68-44FD-8D63-81069B00A12B}" type="slidenum">
              <a:rPr lang="en-IN" smtClean="0"/>
              <a:t>9</a:t>
            </a:fld>
            <a:endParaRPr lang="en-IN" dirty="0"/>
          </a:p>
        </p:txBody>
      </p:sp>
    </p:spTree>
    <p:extLst>
      <p:ext uri="{BB962C8B-B14F-4D97-AF65-F5344CB8AC3E}">
        <p14:creationId xmlns:p14="http://schemas.microsoft.com/office/powerpoint/2010/main" val="8590282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247</TotalTime>
  <Words>508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__Akshay__</cp:lastModifiedBy>
  <cp:revision>28</cp:revision>
  <dcterms:created xsi:type="dcterms:W3CDTF">2020-05-08T03:59:09Z</dcterms:created>
  <dcterms:modified xsi:type="dcterms:W3CDTF">2020-05-10T18:08:33Z</dcterms:modified>
</cp:coreProperties>
</file>