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8"/>
  </p:notesMasterIdLst>
  <p:handoutMasterIdLst>
    <p:handoutMasterId r:id="rId29"/>
  </p:handoutMasterIdLst>
  <p:sldIdLst>
    <p:sldId id="256" r:id="rId2"/>
    <p:sldId id="277" r:id="rId3"/>
    <p:sldId id="278" r:id="rId4"/>
    <p:sldId id="258" r:id="rId5"/>
    <p:sldId id="259" r:id="rId6"/>
    <p:sldId id="261" r:id="rId7"/>
    <p:sldId id="271" r:id="rId8"/>
    <p:sldId id="263" r:id="rId9"/>
    <p:sldId id="272" r:id="rId10"/>
    <p:sldId id="273" r:id="rId11"/>
    <p:sldId id="264" r:id="rId12"/>
    <p:sldId id="265" r:id="rId13"/>
    <p:sldId id="266" r:id="rId14"/>
    <p:sldId id="274" r:id="rId15"/>
    <p:sldId id="267" r:id="rId16"/>
    <p:sldId id="275" r:id="rId17"/>
    <p:sldId id="276" r:id="rId18"/>
    <p:sldId id="269" r:id="rId19"/>
    <p:sldId id="279" r:id="rId20"/>
    <p:sldId id="280" r:id="rId21"/>
    <p:sldId id="281" r:id="rId22"/>
    <p:sldId id="282" r:id="rId23"/>
    <p:sldId id="268" r:id="rId24"/>
    <p:sldId id="283" r:id="rId25"/>
    <p:sldId id="284" r:id="rId26"/>
    <p:sldId id="285"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snapToGrid="0">
      <p:cViewPr varScale="1">
        <p:scale>
          <a:sx n="72" d="100"/>
          <a:sy n="72"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smtClean="0"/>
              <a:t>AAFT</a:t>
            </a:r>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B8FF40-CFE8-47AB-B802-8EBBA5342E3E}" type="datetimeFigureOut">
              <a:rPr lang="en-IN" smtClean="0"/>
              <a:t>19-08-2023</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0772554-EACC-43B7-BF25-3151469DE2DD}" type="slidenum">
              <a:rPr lang="en-IN" smtClean="0"/>
              <a:t>‹#›</a:t>
            </a:fld>
            <a:endParaRPr lang="en-IN"/>
          </a:p>
        </p:txBody>
      </p:sp>
    </p:spTree>
    <p:extLst>
      <p:ext uri="{BB962C8B-B14F-4D97-AF65-F5344CB8AC3E}">
        <p14:creationId xmlns:p14="http://schemas.microsoft.com/office/powerpoint/2010/main" val="2892126683"/>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smtClean="0"/>
              <a:t>AAFT</a:t>
            </a:r>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70E1CC-16FC-409E-9929-F105A334D009}" type="datetimeFigureOut">
              <a:rPr lang="en-IN" smtClean="0"/>
              <a:t>19-08-2023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423E39-BC8F-4D95-A497-89C6AE065A28}" type="slidenum">
              <a:rPr lang="en-IN" smtClean="0"/>
              <a:t>‹#›</a:t>
            </a:fld>
            <a:endParaRPr lang="en-IN"/>
          </a:p>
        </p:txBody>
      </p:sp>
    </p:spTree>
    <p:extLst>
      <p:ext uri="{BB962C8B-B14F-4D97-AF65-F5344CB8AC3E}">
        <p14:creationId xmlns:p14="http://schemas.microsoft.com/office/powerpoint/2010/main" val="269498036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8D1D528-E085-46E0-9E18-5C97116B7BE8}" type="datetime1">
              <a:rPr lang="en-US" smtClean="0"/>
              <a:t>8/19/2023</a:t>
            </a:fld>
            <a:endParaRPr lang="en-US" dirty="0"/>
          </a:p>
        </p:txBody>
      </p:sp>
      <p:sp>
        <p:nvSpPr>
          <p:cNvPr id="5" name="Footer Placeholder 4"/>
          <p:cNvSpPr>
            <a:spLocks noGrp="1"/>
          </p:cNvSpPr>
          <p:nvPr>
            <p:ph type="ftr" sz="quarter" idx="11"/>
          </p:nvPr>
        </p:nvSpPr>
        <p:spPr/>
        <p:txBody>
          <a:bodyPr/>
          <a:lstStyle/>
          <a:p>
            <a:r>
              <a:rPr lang="en-US" smtClean="0"/>
              <a:t>Akshay</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1D11F3B-63D3-4AAD-B08E-FC4D6C1F44C5}" type="datetime1">
              <a:rPr lang="en-US" smtClean="0"/>
              <a:t>8/19/2023</a:t>
            </a:fld>
            <a:endParaRPr lang="en-US" dirty="0"/>
          </a:p>
        </p:txBody>
      </p:sp>
      <p:sp>
        <p:nvSpPr>
          <p:cNvPr id="6" name="Footer Placeholder 5"/>
          <p:cNvSpPr>
            <a:spLocks noGrp="1"/>
          </p:cNvSpPr>
          <p:nvPr>
            <p:ph type="ftr" sz="quarter" idx="11"/>
          </p:nvPr>
        </p:nvSpPr>
        <p:spPr/>
        <p:txBody>
          <a:bodyPr/>
          <a:lstStyle/>
          <a:p>
            <a:r>
              <a:rPr lang="en-US" smtClean="0"/>
              <a:t>Akshay</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DAFCEA8-D353-4E42-8E7D-E8FEA8F3CED7}" type="datetime1">
              <a:rPr lang="en-US" smtClean="0"/>
              <a:t>8/19/2023</a:t>
            </a:fld>
            <a:endParaRPr lang="en-US" dirty="0"/>
          </a:p>
        </p:txBody>
      </p:sp>
      <p:sp>
        <p:nvSpPr>
          <p:cNvPr id="6" name="Footer Placeholder 5"/>
          <p:cNvSpPr>
            <a:spLocks noGrp="1"/>
          </p:cNvSpPr>
          <p:nvPr>
            <p:ph type="ftr" sz="quarter" idx="11"/>
          </p:nvPr>
        </p:nvSpPr>
        <p:spPr/>
        <p:txBody>
          <a:bodyPr/>
          <a:lstStyle/>
          <a:p>
            <a:r>
              <a:rPr lang="en-US" smtClean="0"/>
              <a:t>Akshay</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976D6D5-91F6-4AED-8702-AF886EC04075}" type="datetime1">
              <a:rPr lang="en-US" smtClean="0"/>
              <a:t>8/19/2023</a:t>
            </a:fld>
            <a:endParaRPr lang="en-US" dirty="0"/>
          </a:p>
        </p:txBody>
      </p:sp>
      <p:sp>
        <p:nvSpPr>
          <p:cNvPr id="6" name="Footer Placeholder 5"/>
          <p:cNvSpPr>
            <a:spLocks noGrp="1"/>
          </p:cNvSpPr>
          <p:nvPr>
            <p:ph type="ftr" sz="quarter" idx="11"/>
          </p:nvPr>
        </p:nvSpPr>
        <p:spPr/>
        <p:txBody>
          <a:bodyPr/>
          <a:lstStyle/>
          <a:p>
            <a:r>
              <a:rPr lang="en-US" smtClean="0"/>
              <a:t>Akshay</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CDBD82E-F3E8-4409-9051-39BFC056FA5F}" type="datetime1">
              <a:rPr lang="en-US" smtClean="0"/>
              <a:t>8/19/2023</a:t>
            </a:fld>
            <a:endParaRPr lang="en-US" dirty="0"/>
          </a:p>
        </p:txBody>
      </p:sp>
      <p:sp>
        <p:nvSpPr>
          <p:cNvPr id="6" name="Footer Placeholder 5"/>
          <p:cNvSpPr>
            <a:spLocks noGrp="1"/>
          </p:cNvSpPr>
          <p:nvPr>
            <p:ph type="ftr" sz="quarter" idx="11"/>
          </p:nvPr>
        </p:nvSpPr>
        <p:spPr/>
        <p:txBody>
          <a:bodyPr/>
          <a:lstStyle/>
          <a:p>
            <a:r>
              <a:rPr lang="en-US" smtClean="0"/>
              <a:t>Akshay</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34DE78A3-B0AD-4A97-B294-DEA32B2E385E}" type="datetime1">
              <a:rPr lang="en-US" smtClean="0"/>
              <a:t>8/19/2023</a:t>
            </a:fld>
            <a:endParaRPr lang="en-US" dirty="0"/>
          </a:p>
        </p:txBody>
      </p:sp>
      <p:sp>
        <p:nvSpPr>
          <p:cNvPr id="4" name="Footer Placeholder 3"/>
          <p:cNvSpPr>
            <a:spLocks noGrp="1"/>
          </p:cNvSpPr>
          <p:nvPr>
            <p:ph type="ftr" sz="quarter" idx="11"/>
          </p:nvPr>
        </p:nvSpPr>
        <p:spPr/>
        <p:txBody>
          <a:bodyPr/>
          <a:lstStyle/>
          <a:p>
            <a:r>
              <a:rPr lang="en-US" smtClean="0"/>
              <a:t>Akshay</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1B6B63D3-3911-4B6B-8D86-B8F4C33255E7}" type="datetime1">
              <a:rPr lang="en-US" smtClean="0"/>
              <a:t>8/19/2023</a:t>
            </a:fld>
            <a:endParaRPr lang="en-US" dirty="0"/>
          </a:p>
        </p:txBody>
      </p:sp>
      <p:sp>
        <p:nvSpPr>
          <p:cNvPr id="4" name="Footer Placeholder 3"/>
          <p:cNvSpPr>
            <a:spLocks noGrp="1"/>
          </p:cNvSpPr>
          <p:nvPr>
            <p:ph type="ftr" sz="quarter" idx="11"/>
          </p:nvPr>
        </p:nvSpPr>
        <p:spPr/>
        <p:txBody>
          <a:bodyPr/>
          <a:lstStyle/>
          <a:p>
            <a:r>
              <a:rPr lang="en-US" smtClean="0"/>
              <a:t>Akshay</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99DA0C2-9864-4C12-AB60-F8EDE7A1BACD}" type="datetime1">
              <a:rPr lang="en-US" smtClean="0"/>
              <a:t>8/19/2023</a:t>
            </a:fld>
            <a:endParaRPr lang="en-US" dirty="0"/>
          </a:p>
        </p:txBody>
      </p:sp>
      <p:sp>
        <p:nvSpPr>
          <p:cNvPr id="5" name="Footer Placeholder 4"/>
          <p:cNvSpPr>
            <a:spLocks noGrp="1"/>
          </p:cNvSpPr>
          <p:nvPr>
            <p:ph type="ftr" sz="quarter" idx="11"/>
          </p:nvPr>
        </p:nvSpPr>
        <p:spPr/>
        <p:txBody>
          <a:bodyPr/>
          <a:lstStyle/>
          <a:p>
            <a:r>
              <a:rPr lang="en-US" smtClean="0"/>
              <a:t>Akshay</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597ADD-5B77-4CEB-A9CE-FCBAF33C3C5A}" type="datetime1">
              <a:rPr lang="en-US" smtClean="0"/>
              <a:t>8/19/2023</a:t>
            </a:fld>
            <a:endParaRPr lang="en-US" dirty="0"/>
          </a:p>
        </p:txBody>
      </p:sp>
      <p:sp>
        <p:nvSpPr>
          <p:cNvPr id="5" name="Footer Placeholder 4"/>
          <p:cNvSpPr>
            <a:spLocks noGrp="1"/>
          </p:cNvSpPr>
          <p:nvPr>
            <p:ph type="ftr" sz="quarter" idx="11"/>
          </p:nvPr>
        </p:nvSpPr>
        <p:spPr/>
        <p:txBody>
          <a:bodyPr/>
          <a:lstStyle/>
          <a:p>
            <a:r>
              <a:rPr lang="en-US" smtClean="0"/>
              <a:t>Akshay</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980483-0F89-4675-8EAF-F8537560620E}" type="datetime1">
              <a:rPr lang="en-US" smtClean="0"/>
              <a:t>8/19/2023</a:t>
            </a:fld>
            <a:endParaRPr lang="en-US" dirty="0"/>
          </a:p>
        </p:txBody>
      </p:sp>
      <p:sp>
        <p:nvSpPr>
          <p:cNvPr id="5" name="Footer Placeholder 4"/>
          <p:cNvSpPr>
            <a:spLocks noGrp="1"/>
          </p:cNvSpPr>
          <p:nvPr>
            <p:ph type="ftr" sz="quarter" idx="11"/>
          </p:nvPr>
        </p:nvSpPr>
        <p:spPr/>
        <p:txBody>
          <a:bodyPr/>
          <a:lstStyle/>
          <a:p>
            <a:r>
              <a:rPr lang="en-US" smtClean="0"/>
              <a:t>Akshay</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2E01E34-F07F-4C72-9B4E-8B856C737EFA}" type="datetime1">
              <a:rPr lang="en-US" smtClean="0"/>
              <a:t>8/19/2023</a:t>
            </a:fld>
            <a:endParaRPr lang="en-US" dirty="0"/>
          </a:p>
        </p:txBody>
      </p:sp>
      <p:sp>
        <p:nvSpPr>
          <p:cNvPr id="5" name="Footer Placeholder 4"/>
          <p:cNvSpPr>
            <a:spLocks noGrp="1"/>
          </p:cNvSpPr>
          <p:nvPr>
            <p:ph type="ftr" sz="quarter" idx="11"/>
          </p:nvPr>
        </p:nvSpPr>
        <p:spPr/>
        <p:txBody>
          <a:bodyPr/>
          <a:lstStyle/>
          <a:p>
            <a:r>
              <a:rPr lang="en-US" smtClean="0"/>
              <a:t>Akshay</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8B017C9-EE89-4C23-B6A6-CBA755B21D50}" type="datetime1">
              <a:rPr lang="en-US" smtClean="0"/>
              <a:t>8/19/2023</a:t>
            </a:fld>
            <a:endParaRPr lang="en-US" dirty="0"/>
          </a:p>
        </p:txBody>
      </p:sp>
      <p:sp>
        <p:nvSpPr>
          <p:cNvPr id="6" name="Footer Placeholder 5"/>
          <p:cNvSpPr>
            <a:spLocks noGrp="1"/>
          </p:cNvSpPr>
          <p:nvPr>
            <p:ph type="ftr" sz="quarter" idx="11"/>
          </p:nvPr>
        </p:nvSpPr>
        <p:spPr/>
        <p:txBody>
          <a:bodyPr/>
          <a:lstStyle/>
          <a:p>
            <a:r>
              <a:rPr lang="en-US" smtClean="0"/>
              <a:t>Akshay</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24B17E6-64C0-4E2C-8ABE-6AEE374DA3DD}" type="datetime1">
              <a:rPr lang="en-US" smtClean="0"/>
              <a:t>8/19/2023</a:t>
            </a:fld>
            <a:endParaRPr lang="en-US" dirty="0"/>
          </a:p>
        </p:txBody>
      </p:sp>
      <p:sp>
        <p:nvSpPr>
          <p:cNvPr id="8" name="Footer Placeholder 7"/>
          <p:cNvSpPr>
            <a:spLocks noGrp="1"/>
          </p:cNvSpPr>
          <p:nvPr>
            <p:ph type="ftr" sz="quarter" idx="11"/>
          </p:nvPr>
        </p:nvSpPr>
        <p:spPr/>
        <p:txBody>
          <a:bodyPr/>
          <a:lstStyle/>
          <a:p>
            <a:r>
              <a:rPr lang="en-US" smtClean="0"/>
              <a:t>Akshay</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8A6C628-ABEF-4427-AB8D-091B89233BB3}" type="datetime1">
              <a:rPr lang="en-US" smtClean="0"/>
              <a:t>8/19/2023</a:t>
            </a:fld>
            <a:endParaRPr lang="en-US" dirty="0"/>
          </a:p>
        </p:txBody>
      </p:sp>
      <p:sp>
        <p:nvSpPr>
          <p:cNvPr id="4" name="Footer Placeholder 3"/>
          <p:cNvSpPr>
            <a:spLocks noGrp="1"/>
          </p:cNvSpPr>
          <p:nvPr>
            <p:ph type="ftr" sz="quarter" idx="11"/>
          </p:nvPr>
        </p:nvSpPr>
        <p:spPr/>
        <p:txBody>
          <a:bodyPr/>
          <a:lstStyle/>
          <a:p>
            <a:r>
              <a:rPr lang="en-US" smtClean="0"/>
              <a:t>Akshay</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19BD33-2E6E-4716-80E9-7825EBA64592}" type="datetime1">
              <a:rPr lang="en-US" smtClean="0"/>
              <a:t>8/19/2023</a:t>
            </a:fld>
            <a:endParaRPr lang="en-US" dirty="0"/>
          </a:p>
        </p:txBody>
      </p:sp>
      <p:sp>
        <p:nvSpPr>
          <p:cNvPr id="3" name="Footer Placeholder 2"/>
          <p:cNvSpPr>
            <a:spLocks noGrp="1"/>
          </p:cNvSpPr>
          <p:nvPr>
            <p:ph type="ftr" sz="quarter" idx="11"/>
          </p:nvPr>
        </p:nvSpPr>
        <p:spPr/>
        <p:txBody>
          <a:bodyPr/>
          <a:lstStyle/>
          <a:p>
            <a:r>
              <a:rPr lang="en-US" smtClean="0"/>
              <a:t>Akshay</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2B117BA-46F0-40EB-BE7B-42746E2F2E09}" type="datetime1">
              <a:rPr lang="en-US" smtClean="0"/>
              <a:t>8/19/2023</a:t>
            </a:fld>
            <a:endParaRPr lang="en-US" dirty="0"/>
          </a:p>
        </p:txBody>
      </p:sp>
      <p:sp>
        <p:nvSpPr>
          <p:cNvPr id="6" name="Footer Placeholder 5"/>
          <p:cNvSpPr>
            <a:spLocks noGrp="1"/>
          </p:cNvSpPr>
          <p:nvPr>
            <p:ph type="ftr" sz="quarter" idx="11"/>
          </p:nvPr>
        </p:nvSpPr>
        <p:spPr/>
        <p:txBody>
          <a:bodyPr/>
          <a:lstStyle/>
          <a:p>
            <a:r>
              <a:rPr lang="en-US" smtClean="0"/>
              <a:t>Akshay</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4648C34-2463-4025-A921-B0A9CCA9C5A8}" type="datetime1">
              <a:rPr lang="en-US" smtClean="0"/>
              <a:t>8/19/2023</a:t>
            </a:fld>
            <a:endParaRPr lang="en-US" dirty="0"/>
          </a:p>
        </p:txBody>
      </p:sp>
      <p:sp>
        <p:nvSpPr>
          <p:cNvPr id="6" name="Footer Placeholder 5"/>
          <p:cNvSpPr>
            <a:spLocks noGrp="1"/>
          </p:cNvSpPr>
          <p:nvPr>
            <p:ph type="ftr" sz="quarter" idx="11"/>
          </p:nvPr>
        </p:nvSpPr>
        <p:spPr/>
        <p:txBody>
          <a:bodyPr/>
          <a:lstStyle/>
          <a:p>
            <a:r>
              <a:rPr lang="en-US" smtClean="0"/>
              <a:t>Akshay</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8EE7916-1DE9-4DFC-B366-430E64888E4A}" type="datetime1">
              <a:rPr lang="en-US" smtClean="0"/>
              <a:t>8/19/2023</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smtClean="0"/>
              <a:t>Akshay</a:t>
            </a:r>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3964" y="2341564"/>
            <a:ext cx="9001462" cy="2387600"/>
          </a:xfrm>
        </p:spPr>
        <p:txBody>
          <a:bodyPr>
            <a:normAutofit/>
          </a:bodyPr>
          <a:lstStyle/>
          <a:p>
            <a:r>
              <a:rPr lang="en-GB" sz="4000" dirty="0">
                <a:effectLst/>
              </a:rPr>
              <a:t>END-TO-END DEPLOYMENT OF UBER PRICES PREDICTION MODEL</a:t>
            </a:r>
            <a:r>
              <a:rPr lang="en-IN" sz="4000" dirty="0">
                <a:effectLst/>
              </a:rPr>
              <a:t/>
            </a:r>
            <a:br>
              <a:rPr lang="en-IN" sz="4000" dirty="0">
                <a:effectLst/>
              </a:rPr>
            </a:br>
            <a:endParaRPr lang="en-IN" sz="4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040835" cy="1122363"/>
          </a:xfrm>
          <a:prstGeom prst="rect">
            <a:avLst/>
          </a:prstGeom>
        </p:spPr>
      </p:pic>
      <p:sp>
        <p:nvSpPr>
          <p:cNvPr id="6" name="Footer Placeholder 5"/>
          <p:cNvSpPr>
            <a:spLocks noGrp="1"/>
          </p:cNvSpPr>
          <p:nvPr>
            <p:ph type="ftr" sz="quarter" idx="11"/>
          </p:nvPr>
        </p:nvSpPr>
        <p:spPr/>
        <p:txBody>
          <a:bodyPr/>
          <a:lstStyle/>
          <a:p>
            <a:r>
              <a:rPr lang="en-US" smtClean="0"/>
              <a:t>Akshay</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17592012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37307" y="1557076"/>
            <a:ext cx="11717385" cy="5106960"/>
          </a:xfrm>
          <a:prstGeom prst="rect">
            <a:avLst/>
          </a:prstGeom>
        </p:spPr>
      </p:pic>
      <p:sp>
        <p:nvSpPr>
          <p:cNvPr id="3" name="TextBox 2"/>
          <p:cNvSpPr txBox="1"/>
          <p:nvPr/>
        </p:nvSpPr>
        <p:spPr>
          <a:xfrm>
            <a:off x="401782" y="526473"/>
            <a:ext cx="10474036"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Fare distribution as per top 10 </a:t>
            </a:r>
            <a:r>
              <a:rPr lang="en-IN" sz="2400" dirty="0" smtClean="0">
                <a:latin typeface="Times New Roman" panose="02020603050405020304" pitchFamily="18" charset="0"/>
                <a:cs typeface="Times New Roman" panose="02020603050405020304" pitchFamily="18" charset="0"/>
              </a:rPr>
              <a:t>drop-off locations.</a:t>
            </a:r>
            <a:endParaRPr lang="en-IN" sz="24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Akshay</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7089813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1779" y="1399308"/>
            <a:ext cx="11338439" cy="5167747"/>
          </a:xfrm>
          <a:prstGeom prst="rect">
            <a:avLst/>
          </a:prstGeom>
        </p:spPr>
      </p:pic>
      <p:sp>
        <p:nvSpPr>
          <p:cNvPr id="3" name="TextBox 2"/>
          <p:cNvSpPr txBox="1"/>
          <p:nvPr/>
        </p:nvSpPr>
        <p:spPr>
          <a:xfrm>
            <a:off x="451779" y="665018"/>
            <a:ext cx="7819385" cy="461665"/>
          </a:xfrm>
          <a:prstGeom prst="rect">
            <a:avLst/>
          </a:prstGeom>
          <a:noFill/>
        </p:spPr>
        <p:txBody>
          <a:bodyPr wrap="square" rtlCol="0">
            <a:spAutoFit/>
          </a:bodyPr>
          <a:lstStyle/>
          <a:p>
            <a:r>
              <a:rPr lang="en-IN" sz="2400" dirty="0" smtClean="0">
                <a:latin typeface="Times New Roman" panose="02020603050405020304" pitchFamily="18" charset="0"/>
                <a:cs typeface="Times New Roman" panose="02020603050405020304" pitchFamily="18" charset="0"/>
              </a:rPr>
              <a:t>Fare </a:t>
            </a:r>
            <a:r>
              <a:rPr lang="en-IN" sz="2400" dirty="0">
                <a:latin typeface="Times New Roman" panose="02020603050405020304" pitchFamily="18" charset="0"/>
                <a:cs typeface="Times New Roman" panose="02020603050405020304" pitchFamily="18" charset="0"/>
              </a:rPr>
              <a:t>distribution as per </a:t>
            </a:r>
            <a:r>
              <a:rPr lang="en-IN" sz="2400" dirty="0" smtClean="0">
                <a:latin typeface="Times New Roman" panose="02020603050405020304" pitchFamily="18" charset="0"/>
                <a:cs typeface="Times New Roman" panose="02020603050405020304" pitchFamily="18" charset="0"/>
              </a:rPr>
              <a:t>month.</a:t>
            </a:r>
            <a:endParaRPr lang="en-IN" sz="24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Akshay</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13708050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74675" y="1588375"/>
            <a:ext cx="11692633" cy="5131080"/>
          </a:xfrm>
          <a:prstGeom prst="rect">
            <a:avLst/>
          </a:prstGeom>
        </p:spPr>
      </p:pic>
      <p:sp>
        <p:nvSpPr>
          <p:cNvPr id="3" name="TextBox 2"/>
          <p:cNvSpPr txBox="1"/>
          <p:nvPr/>
        </p:nvSpPr>
        <p:spPr>
          <a:xfrm>
            <a:off x="471055" y="595745"/>
            <a:ext cx="8340436" cy="461665"/>
          </a:xfrm>
          <a:prstGeom prst="rect">
            <a:avLst/>
          </a:prstGeom>
          <a:noFill/>
        </p:spPr>
        <p:txBody>
          <a:bodyPr wrap="square" rtlCol="0">
            <a:spAutoFit/>
          </a:bodyPr>
          <a:lstStyle/>
          <a:p>
            <a:r>
              <a:rPr lang="en-GB" sz="2400" dirty="0">
                <a:latin typeface="Times New Roman" panose="02020603050405020304" pitchFamily="18" charset="0"/>
                <a:cs typeface="Times New Roman" panose="02020603050405020304" pitchFamily="18" charset="0"/>
              </a:rPr>
              <a:t>Fare distribution as per peak </a:t>
            </a:r>
            <a:r>
              <a:rPr lang="en-GB" sz="2400" dirty="0" smtClean="0">
                <a:latin typeface="Times New Roman" panose="02020603050405020304" pitchFamily="18" charset="0"/>
                <a:cs typeface="Times New Roman" panose="02020603050405020304" pitchFamily="18" charset="0"/>
              </a:rPr>
              <a:t>hours.</a:t>
            </a:r>
            <a:endParaRPr lang="en-IN" sz="24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Akshay</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7094174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4524" y="1577010"/>
            <a:ext cx="11971458" cy="5194852"/>
          </a:xfrm>
          <a:prstGeom prst="rect">
            <a:avLst/>
          </a:prstGeom>
        </p:spPr>
      </p:pic>
      <p:sp>
        <p:nvSpPr>
          <p:cNvPr id="4" name="TextBox 3"/>
          <p:cNvSpPr txBox="1"/>
          <p:nvPr/>
        </p:nvSpPr>
        <p:spPr>
          <a:xfrm>
            <a:off x="114524" y="821635"/>
            <a:ext cx="9625824" cy="461665"/>
          </a:xfrm>
          <a:prstGeom prst="rect">
            <a:avLst/>
          </a:prstGeom>
          <a:noFill/>
        </p:spPr>
        <p:txBody>
          <a:bodyPr wrap="square" rtlCol="0">
            <a:spAutoFit/>
          </a:bodyPr>
          <a:lstStyle/>
          <a:p>
            <a:r>
              <a:rPr lang="en-GB" sz="2400" dirty="0">
                <a:latin typeface="Times New Roman" panose="02020603050405020304" pitchFamily="18" charset="0"/>
                <a:cs typeface="Times New Roman" panose="02020603050405020304" pitchFamily="18" charset="0"/>
              </a:rPr>
              <a:t>Distribution of fares according to </a:t>
            </a:r>
            <a:r>
              <a:rPr lang="en-GB" sz="2400" dirty="0" smtClean="0">
                <a:latin typeface="Times New Roman" panose="02020603050405020304" pitchFamily="18" charset="0"/>
                <a:cs typeface="Times New Roman" panose="02020603050405020304" pitchFamily="18" charset="0"/>
              </a:rPr>
              <a:t>weekdays</a:t>
            </a:r>
            <a:r>
              <a:rPr lang="en-IN" sz="2400" dirty="0">
                <a:latin typeface="Times New Roman" panose="02020603050405020304" pitchFamily="18" charset="0"/>
                <a:cs typeface="Times New Roman" panose="02020603050405020304" pitchFamily="18" charset="0"/>
              </a:rPr>
              <a:t>.</a:t>
            </a:r>
            <a:endParaRPr lang="en-GB" sz="2400" dirty="0">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p:txBody>
          <a:bodyPr/>
          <a:lstStyle/>
          <a:p>
            <a:r>
              <a:rPr lang="en-US" smtClean="0"/>
              <a:t>Akshay</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6547538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97564" y="1417982"/>
            <a:ext cx="11330609" cy="5274365"/>
          </a:xfrm>
          <a:prstGeom prst="rect">
            <a:avLst/>
          </a:prstGeom>
        </p:spPr>
      </p:pic>
      <p:sp>
        <p:nvSpPr>
          <p:cNvPr id="3" name="TextBox 2"/>
          <p:cNvSpPr txBox="1"/>
          <p:nvPr/>
        </p:nvSpPr>
        <p:spPr>
          <a:xfrm>
            <a:off x="689113" y="503583"/>
            <a:ext cx="9342783" cy="461665"/>
          </a:xfrm>
          <a:prstGeom prst="rect">
            <a:avLst/>
          </a:prstGeom>
          <a:noFill/>
        </p:spPr>
        <p:txBody>
          <a:bodyPr wrap="square" rtlCol="0">
            <a:spAutoFit/>
          </a:bodyPr>
          <a:lstStyle/>
          <a:p>
            <a:r>
              <a:rPr lang="en-GB" sz="2400" dirty="0">
                <a:latin typeface="Times New Roman" panose="02020603050405020304" pitchFamily="18" charset="0"/>
                <a:cs typeface="Times New Roman" panose="02020603050405020304" pitchFamily="18" charset="0"/>
              </a:rPr>
              <a:t>Fare distribution vs journey total </a:t>
            </a:r>
            <a:r>
              <a:rPr lang="en-GB" sz="2400" dirty="0" smtClean="0">
                <a:latin typeface="Times New Roman" panose="02020603050405020304" pitchFamily="18" charset="0"/>
                <a:cs typeface="Times New Roman" panose="02020603050405020304" pitchFamily="18" charset="0"/>
              </a:rPr>
              <a:t>time.</a:t>
            </a:r>
            <a:endParaRPr lang="en-IN" sz="24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Akshay</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25613615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2035" y="1563757"/>
            <a:ext cx="11701669" cy="5009321"/>
          </a:xfrm>
          <a:prstGeom prst="rect">
            <a:avLst/>
          </a:prstGeom>
        </p:spPr>
      </p:pic>
      <p:sp>
        <p:nvSpPr>
          <p:cNvPr id="4" name="TextBox 3"/>
          <p:cNvSpPr txBox="1"/>
          <p:nvPr/>
        </p:nvSpPr>
        <p:spPr>
          <a:xfrm>
            <a:off x="344557" y="689113"/>
            <a:ext cx="9554817" cy="461665"/>
          </a:xfrm>
          <a:prstGeom prst="rect">
            <a:avLst/>
          </a:prstGeom>
          <a:noFill/>
        </p:spPr>
        <p:txBody>
          <a:bodyPr wrap="square" rtlCol="0">
            <a:spAutoFit/>
          </a:bodyPr>
          <a:lstStyle/>
          <a:p>
            <a:r>
              <a:rPr lang="en-GB" sz="2400" dirty="0">
                <a:latin typeface="Times New Roman" panose="02020603050405020304" pitchFamily="18" charset="0"/>
                <a:cs typeface="Times New Roman" panose="02020603050405020304" pitchFamily="18" charset="0"/>
              </a:rPr>
              <a:t>Trip distance and fare </a:t>
            </a:r>
            <a:r>
              <a:rPr lang="en-GB" sz="2400" dirty="0" smtClean="0">
                <a:latin typeface="Times New Roman" panose="02020603050405020304" pitchFamily="18" charset="0"/>
                <a:cs typeface="Times New Roman" panose="02020603050405020304" pitchFamily="18" charset="0"/>
              </a:rPr>
              <a:t>distribution</a:t>
            </a:r>
            <a:r>
              <a:rPr lang="en-IN" sz="2400" dirty="0">
                <a:latin typeface="Times New Roman" panose="02020603050405020304" pitchFamily="18" charset="0"/>
                <a:cs typeface="Times New Roman" panose="02020603050405020304" pitchFamily="18" charset="0"/>
              </a:rPr>
              <a:t>.</a:t>
            </a:r>
            <a:endParaRPr lang="en-GB" sz="2400" dirty="0">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p:txBody>
          <a:bodyPr/>
          <a:lstStyle/>
          <a:p>
            <a:r>
              <a:rPr lang="en-US" smtClean="0"/>
              <a:t>Akshay</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1410036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75439" y="1409417"/>
            <a:ext cx="11441122" cy="5243173"/>
          </a:xfrm>
          <a:prstGeom prst="rect">
            <a:avLst/>
          </a:prstGeom>
        </p:spPr>
      </p:pic>
      <p:sp>
        <p:nvSpPr>
          <p:cNvPr id="5" name="TextBox 4"/>
          <p:cNvSpPr txBox="1"/>
          <p:nvPr/>
        </p:nvSpPr>
        <p:spPr>
          <a:xfrm>
            <a:off x="375439" y="675861"/>
            <a:ext cx="8693426"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Fare distribution vs </a:t>
            </a:r>
            <a:r>
              <a:rPr lang="en-IN" sz="2400" dirty="0" smtClean="0">
                <a:latin typeface="Times New Roman" panose="02020603050405020304" pitchFamily="18" charset="0"/>
                <a:cs typeface="Times New Roman" panose="02020603050405020304" pitchFamily="18" charset="0"/>
              </a:rPr>
              <a:t>Time distribution.</a:t>
            </a:r>
          </a:p>
        </p:txBody>
      </p:sp>
      <p:sp>
        <p:nvSpPr>
          <p:cNvPr id="2" name="Footer Placeholder 1"/>
          <p:cNvSpPr>
            <a:spLocks noGrp="1"/>
          </p:cNvSpPr>
          <p:nvPr>
            <p:ph type="ftr" sz="quarter" idx="11"/>
          </p:nvPr>
        </p:nvSpPr>
        <p:spPr/>
        <p:txBody>
          <a:bodyPr/>
          <a:lstStyle/>
          <a:p>
            <a:r>
              <a:rPr lang="en-US" smtClean="0"/>
              <a:t>Akshay</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20979734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9269" y="1073427"/>
            <a:ext cx="11953461" cy="5579164"/>
          </a:xfrm>
          <a:prstGeom prst="rect">
            <a:avLst/>
          </a:prstGeom>
        </p:spPr>
      </p:pic>
      <p:sp>
        <p:nvSpPr>
          <p:cNvPr id="4" name="TextBox 3"/>
          <p:cNvSpPr txBox="1"/>
          <p:nvPr/>
        </p:nvSpPr>
        <p:spPr>
          <a:xfrm>
            <a:off x="344557" y="344557"/>
            <a:ext cx="9223513"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Fare distribution vs </a:t>
            </a:r>
            <a:r>
              <a:rPr lang="en-IN" sz="2400" dirty="0" smtClean="0">
                <a:latin typeface="Times New Roman" panose="02020603050405020304" pitchFamily="18" charset="0"/>
                <a:cs typeface="Times New Roman" panose="02020603050405020304" pitchFamily="18" charset="0"/>
              </a:rPr>
              <a:t>Drop month.</a:t>
            </a:r>
            <a:endParaRPr lang="en-IN" sz="2400" dirty="0">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p:txBody>
          <a:bodyPr/>
          <a:lstStyle/>
          <a:p>
            <a:r>
              <a:rPr lang="en-US" smtClean="0"/>
              <a:t>Akshay</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17</a:t>
            </a:fld>
            <a:endParaRPr lang="en-US" dirty="0"/>
          </a:p>
        </p:txBody>
      </p:sp>
    </p:spTree>
    <p:extLst>
      <p:ext uri="{BB962C8B-B14F-4D97-AF65-F5344CB8AC3E}">
        <p14:creationId xmlns:p14="http://schemas.microsoft.com/office/powerpoint/2010/main" val="23693718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347" y="202801"/>
            <a:ext cx="10353761" cy="480479"/>
          </a:xfrm>
        </p:spPr>
        <p:txBody>
          <a:bodyPr/>
          <a:lstStyle/>
          <a:p>
            <a:r>
              <a:rPr lang="en-IN" sz="2400" dirty="0" smtClean="0">
                <a:latin typeface="Times New Roman" panose="02020603050405020304" pitchFamily="18" charset="0"/>
                <a:cs typeface="Times New Roman" panose="02020603050405020304" pitchFamily="18" charset="0"/>
              </a:rPr>
              <a:t>Models selections</a:t>
            </a:r>
            <a:endParaRPr lang="en-IN" sz="24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338748" y="881096"/>
            <a:ext cx="8668960" cy="1562318"/>
          </a:xfrm>
          <a:prstGeom prst="rect">
            <a:avLst/>
          </a:prstGeom>
        </p:spPr>
      </p:pic>
      <p:pic>
        <p:nvPicPr>
          <p:cNvPr id="6" name="Picture 5"/>
          <p:cNvPicPr>
            <a:picLocks noChangeAspect="1"/>
          </p:cNvPicPr>
          <p:nvPr/>
        </p:nvPicPr>
        <p:blipFill>
          <a:blip r:embed="rId3"/>
          <a:stretch>
            <a:fillRect/>
          </a:stretch>
        </p:blipFill>
        <p:spPr>
          <a:xfrm>
            <a:off x="125287" y="2786650"/>
            <a:ext cx="3598574" cy="3353268"/>
          </a:xfrm>
          <a:prstGeom prst="rect">
            <a:avLst/>
          </a:prstGeom>
        </p:spPr>
      </p:pic>
      <p:pic>
        <p:nvPicPr>
          <p:cNvPr id="7" name="Picture 6"/>
          <p:cNvPicPr>
            <a:picLocks noChangeAspect="1"/>
          </p:cNvPicPr>
          <p:nvPr/>
        </p:nvPicPr>
        <p:blipFill>
          <a:blip r:embed="rId4"/>
          <a:stretch>
            <a:fillRect/>
          </a:stretch>
        </p:blipFill>
        <p:spPr>
          <a:xfrm>
            <a:off x="3871652" y="2786650"/>
            <a:ext cx="4503722" cy="3300873"/>
          </a:xfrm>
          <a:prstGeom prst="rect">
            <a:avLst/>
          </a:prstGeom>
        </p:spPr>
      </p:pic>
      <p:pic>
        <p:nvPicPr>
          <p:cNvPr id="9" name="Picture 8"/>
          <p:cNvPicPr>
            <a:picLocks noChangeAspect="1"/>
          </p:cNvPicPr>
          <p:nvPr/>
        </p:nvPicPr>
        <p:blipFill>
          <a:blip r:embed="rId5"/>
          <a:stretch>
            <a:fillRect/>
          </a:stretch>
        </p:blipFill>
        <p:spPr>
          <a:xfrm>
            <a:off x="8523165" y="2786650"/>
            <a:ext cx="3668835" cy="3300873"/>
          </a:xfrm>
          <a:prstGeom prst="rect">
            <a:avLst/>
          </a:prstGeom>
        </p:spPr>
      </p:pic>
      <p:sp>
        <p:nvSpPr>
          <p:cNvPr id="4" name="Footer Placeholder 3"/>
          <p:cNvSpPr>
            <a:spLocks noGrp="1"/>
          </p:cNvSpPr>
          <p:nvPr>
            <p:ph type="ftr" sz="quarter" idx="11"/>
          </p:nvPr>
        </p:nvSpPr>
        <p:spPr/>
        <p:txBody>
          <a:bodyPr/>
          <a:lstStyle/>
          <a:p>
            <a:r>
              <a:rPr lang="en-US" smtClean="0"/>
              <a:t>Akshay</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18</a:t>
            </a:fld>
            <a:endParaRPr lang="en-US" dirty="0"/>
          </a:p>
        </p:txBody>
      </p:sp>
    </p:spTree>
    <p:extLst>
      <p:ext uri="{BB962C8B-B14F-4D97-AF65-F5344CB8AC3E}">
        <p14:creationId xmlns:p14="http://schemas.microsoft.com/office/powerpoint/2010/main" val="18087499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0712" y="160601"/>
            <a:ext cx="7558314" cy="6332964"/>
          </a:xfrm>
          <a:prstGeom prst="rect">
            <a:avLst/>
          </a:prstGeom>
        </p:spPr>
      </p:pic>
      <p:pic>
        <p:nvPicPr>
          <p:cNvPr id="3" name="Picture 2"/>
          <p:cNvPicPr>
            <a:picLocks noChangeAspect="1"/>
          </p:cNvPicPr>
          <p:nvPr/>
        </p:nvPicPr>
        <p:blipFill>
          <a:blip r:embed="rId3"/>
          <a:stretch>
            <a:fillRect/>
          </a:stretch>
        </p:blipFill>
        <p:spPr>
          <a:xfrm>
            <a:off x="7779027" y="4186235"/>
            <a:ext cx="4412974" cy="2307330"/>
          </a:xfrm>
          <a:prstGeom prst="rect">
            <a:avLst/>
          </a:prstGeom>
        </p:spPr>
      </p:pic>
      <p:sp>
        <p:nvSpPr>
          <p:cNvPr id="4" name="Footer Placeholder 3"/>
          <p:cNvSpPr>
            <a:spLocks noGrp="1"/>
          </p:cNvSpPr>
          <p:nvPr>
            <p:ph type="ftr" sz="quarter" idx="11"/>
          </p:nvPr>
        </p:nvSpPr>
        <p:spPr/>
        <p:txBody>
          <a:bodyPr/>
          <a:lstStyle/>
          <a:p>
            <a:r>
              <a:rPr lang="en-US" smtClean="0"/>
              <a:t>Akshay</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19</a:t>
            </a:fld>
            <a:endParaRPr lang="en-US" dirty="0"/>
          </a:p>
        </p:txBody>
      </p:sp>
    </p:spTree>
    <p:extLst>
      <p:ext uri="{BB962C8B-B14F-4D97-AF65-F5344CB8AC3E}">
        <p14:creationId xmlns:p14="http://schemas.microsoft.com/office/powerpoint/2010/main" val="27102607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7165" y="596348"/>
            <a:ext cx="4611757" cy="830997"/>
          </a:xfrm>
          <a:prstGeom prst="rect">
            <a:avLst/>
          </a:prstGeom>
          <a:noFill/>
        </p:spPr>
        <p:txBody>
          <a:bodyPr wrap="square" rtlCol="0">
            <a:spAutoFit/>
          </a:bodyPr>
          <a:lstStyle/>
          <a:p>
            <a:r>
              <a:rPr lang="en-IN" sz="4800" dirty="0" smtClean="0">
                <a:latin typeface="Times New Roman" panose="02020603050405020304" pitchFamily="18" charset="0"/>
                <a:cs typeface="Times New Roman" panose="02020603050405020304" pitchFamily="18" charset="0"/>
              </a:rPr>
              <a:t>INDEX</a:t>
            </a:r>
            <a:endParaRPr lang="en-IN" sz="48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781877" y="1427345"/>
            <a:ext cx="4267202" cy="3416320"/>
          </a:xfrm>
          <a:prstGeom prst="rect">
            <a:avLst/>
          </a:prstGeom>
          <a:noFill/>
        </p:spPr>
        <p:txBody>
          <a:bodyPr wrap="square" rtlCol="0">
            <a:spAutoFit/>
          </a:bodyPr>
          <a:lstStyle/>
          <a:p>
            <a:pPr marL="285750" indent="-285750">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PROBLEM STATEMENT</a:t>
            </a:r>
          </a:p>
          <a:p>
            <a:pPr marL="285750" indent="-285750">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DATA SET</a:t>
            </a:r>
          </a:p>
          <a:p>
            <a:pPr marL="285750" indent="-285750">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EDA</a:t>
            </a:r>
          </a:p>
          <a:p>
            <a:pPr marL="285750" indent="-285750">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MODEL SELECTION</a:t>
            </a:r>
          </a:p>
          <a:p>
            <a:pPr marL="285750" indent="-285750">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MODEL PREDICTION</a:t>
            </a:r>
          </a:p>
          <a:p>
            <a:pPr marL="285750" indent="-285750">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CONCLUSION</a:t>
            </a:r>
          </a:p>
          <a:p>
            <a:pPr marL="285750" indent="-285750">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 DEPLOYMENT LINK</a:t>
            </a:r>
          </a:p>
          <a:p>
            <a:pPr marL="285750" indent="-285750">
              <a:buFont typeface="Wingdings" panose="05000000000000000000" pitchFamily="2" charset="2"/>
              <a:buChar char="Ø"/>
            </a:pPr>
            <a:endParaRPr lang="en-IN" sz="24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Akshay</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24748917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6015" y="101410"/>
            <a:ext cx="6842736" cy="4147930"/>
          </a:xfrm>
          <a:prstGeom prst="rect">
            <a:avLst/>
          </a:prstGeom>
        </p:spPr>
      </p:pic>
      <p:pic>
        <p:nvPicPr>
          <p:cNvPr id="3" name="Picture 2"/>
          <p:cNvPicPr>
            <a:picLocks noChangeAspect="1"/>
          </p:cNvPicPr>
          <p:nvPr/>
        </p:nvPicPr>
        <p:blipFill>
          <a:blip r:embed="rId3"/>
          <a:stretch>
            <a:fillRect/>
          </a:stretch>
        </p:blipFill>
        <p:spPr>
          <a:xfrm>
            <a:off x="6948751" y="2500054"/>
            <a:ext cx="5106113" cy="4245302"/>
          </a:xfrm>
          <a:prstGeom prst="rect">
            <a:avLst/>
          </a:prstGeom>
        </p:spPr>
      </p:pic>
      <p:sp>
        <p:nvSpPr>
          <p:cNvPr id="4" name="Footer Placeholder 3"/>
          <p:cNvSpPr>
            <a:spLocks noGrp="1"/>
          </p:cNvSpPr>
          <p:nvPr>
            <p:ph type="ftr" sz="quarter" idx="11"/>
          </p:nvPr>
        </p:nvSpPr>
        <p:spPr/>
        <p:txBody>
          <a:bodyPr/>
          <a:lstStyle/>
          <a:p>
            <a:r>
              <a:rPr lang="en-US" smtClean="0"/>
              <a:t>Akshay</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20</a:t>
            </a:fld>
            <a:endParaRPr lang="en-US" dirty="0"/>
          </a:p>
        </p:txBody>
      </p:sp>
    </p:spTree>
    <p:extLst>
      <p:ext uri="{BB962C8B-B14F-4D97-AF65-F5344CB8AC3E}">
        <p14:creationId xmlns:p14="http://schemas.microsoft.com/office/powerpoint/2010/main" val="31883003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69842" y="100119"/>
            <a:ext cx="9515061" cy="1993725"/>
          </a:xfrm>
          <a:prstGeom prst="rect">
            <a:avLst/>
          </a:prstGeom>
        </p:spPr>
      </p:pic>
      <p:pic>
        <p:nvPicPr>
          <p:cNvPr id="6" name="Picture 5"/>
          <p:cNvPicPr>
            <a:picLocks noChangeAspect="1"/>
          </p:cNvPicPr>
          <p:nvPr/>
        </p:nvPicPr>
        <p:blipFill>
          <a:blip r:embed="rId3"/>
          <a:stretch>
            <a:fillRect/>
          </a:stretch>
        </p:blipFill>
        <p:spPr>
          <a:xfrm>
            <a:off x="569842" y="2239617"/>
            <a:ext cx="9515061" cy="4505739"/>
          </a:xfrm>
          <a:prstGeom prst="rect">
            <a:avLst/>
          </a:prstGeom>
        </p:spPr>
      </p:pic>
      <p:sp>
        <p:nvSpPr>
          <p:cNvPr id="2" name="Footer Placeholder 1"/>
          <p:cNvSpPr>
            <a:spLocks noGrp="1"/>
          </p:cNvSpPr>
          <p:nvPr>
            <p:ph type="ftr" sz="quarter" idx="11"/>
          </p:nvPr>
        </p:nvSpPr>
        <p:spPr/>
        <p:txBody>
          <a:bodyPr/>
          <a:lstStyle/>
          <a:p>
            <a:r>
              <a:rPr lang="en-US" smtClean="0"/>
              <a:t>Akshay</a:t>
            </a:r>
            <a:endParaRPr lang="en-US" dirty="0"/>
          </a:p>
        </p:txBody>
      </p:sp>
      <p:sp>
        <p:nvSpPr>
          <p:cNvPr id="3" name="Slide Number Placeholder 2"/>
          <p:cNvSpPr>
            <a:spLocks noGrp="1"/>
          </p:cNvSpPr>
          <p:nvPr>
            <p:ph type="sldNum" sz="quarter" idx="12"/>
          </p:nvPr>
        </p:nvSpPr>
        <p:spPr/>
        <p:txBody>
          <a:bodyPr/>
          <a:lstStyle/>
          <a:p>
            <a:fld id="{6D22F896-40B5-4ADD-8801-0D06FADFA095}" type="slidenum">
              <a:rPr lang="en-US" smtClean="0"/>
              <a:t>21</a:t>
            </a:fld>
            <a:endParaRPr lang="en-US" dirty="0"/>
          </a:p>
        </p:txBody>
      </p:sp>
    </p:spTree>
    <p:extLst>
      <p:ext uri="{BB962C8B-B14F-4D97-AF65-F5344CB8AC3E}">
        <p14:creationId xmlns:p14="http://schemas.microsoft.com/office/powerpoint/2010/main" val="35283270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86686" y="841272"/>
            <a:ext cx="11805314"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In conclusion, predicting Uber fares involves a complex interplay of various factors, passenger count, trip distance, pick hour, total</a:t>
            </a:r>
            <a:r>
              <a:rPr kumimoji="0" lang="en-US" altLang="en-US" sz="2000" b="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 mints</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cash payment</a:t>
            </a:r>
            <a:r>
              <a:rPr kumimoji="0" lang="en-US" altLang="en-US" sz="2000" b="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 &amp; </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credit</a:t>
            </a:r>
            <a:r>
              <a:rPr kumimoji="0" lang="en-US" altLang="en-US" sz="2000" b="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 card payment</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Over time, advanced machine learning algorithms and data analytics have enabled Uber to develop increasingly accurate fare prediction models. These models not only benefit passengers by providing them with estimated costs for their rides but also assist drivers in making informed decisions about their earnings and routes.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However, it's important to note that while these prediction models have come a long way, they may not always be able to account for unexpected events such as sudden changes in traffic patterns or weather conditions. As technology continues to evolve, it's likely that these models will become even more sophisticated, leading to better fare prediction accuracy and overall improved user experience for both passengers and drivers.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As the ride-sharing industry and technology landscape continues to evolve, fare prediction will remain a crucial aspect of the overall user experience. Striking a balance between accurate predictions, flexibility in pricing, and responding to real-time conditions will be key for platforms like Uber to provide reliable and cost-effective transportation solutions to their customers.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3" name="TextBox 2"/>
          <p:cNvSpPr txBox="1"/>
          <p:nvPr/>
        </p:nvSpPr>
        <p:spPr>
          <a:xfrm>
            <a:off x="386686" y="318052"/>
            <a:ext cx="4532244"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C</a:t>
            </a:r>
            <a:r>
              <a:rPr lang="en-IN" sz="2800" b="1" dirty="0" smtClean="0">
                <a:latin typeface="Times New Roman" panose="02020603050405020304" pitchFamily="18" charset="0"/>
                <a:cs typeface="Times New Roman" panose="02020603050405020304" pitchFamily="18" charset="0"/>
              </a:rPr>
              <a:t>onclusion</a:t>
            </a:r>
            <a:endParaRPr lang="en-IN" sz="2800" b="1"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smtClean="0"/>
              <a:t>Akshay</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22</a:t>
            </a:fld>
            <a:endParaRPr lang="en-US" dirty="0"/>
          </a:p>
        </p:txBody>
      </p:sp>
    </p:spTree>
    <p:extLst>
      <p:ext uri="{BB962C8B-B14F-4D97-AF65-F5344CB8AC3E}">
        <p14:creationId xmlns:p14="http://schemas.microsoft.com/office/powerpoint/2010/main" val="42315493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95130" y="736747"/>
            <a:ext cx="10353761" cy="54334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IN" sz="2400" dirty="0" smtClean="0">
                <a:latin typeface="Times New Roman" panose="02020603050405020304" pitchFamily="18" charset="0"/>
                <a:cs typeface="Times New Roman" panose="02020603050405020304" pitchFamily="18" charset="0"/>
              </a:rPr>
              <a:t>Model PREDICTION</a:t>
            </a:r>
            <a:endParaRPr lang="en-IN" sz="24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914331" y="1773281"/>
            <a:ext cx="8288707" cy="2449864"/>
          </a:xfrm>
          <a:prstGeom prst="rect">
            <a:avLst/>
          </a:prstGeom>
        </p:spPr>
      </p:pic>
      <p:sp>
        <p:nvSpPr>
          <p:cNvPr id="4" name="Footer Placeholder 3"/>
          <p:cNvSpPr>
            <a:spLocks noGrp="1"/>
          </p:cNvSpPr>
          <p:nvPr>
            <p:ph type="ftr" sz="quarter" idx="11"/>
          </p:nvPr>
        </p:nvSpPr>
        <p:spPr/>
        <p:txBody>
          <a:bodyPr/>
          <a:lstStyle/>
          <a:p>
            <a:r>
              <a:rPr lang="en-US" smtClean="0"/>
              <a:t>Akshay</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23</a:t>
            </a:fld>
            <a:endParaRPr lang="en-US" dirty="0"/>
          </a:p>
        </p:txBody>
      </p:sp>
    </p:spTree>
    <p:extLst>
      <p:ext uri="{BB962C8B-B14F-4D97-AF65-F5344CB8AC3E}">
        <p14:creationId xmlns:p14="http://schemas.microsoft.com/office/powerpoint/2010/main" val="40224886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6017" y="135620"/>
            <a:ext cx="11979966" cy="6569980"/>
          </a:xfrm>
          <a:prstGeom prst="rect">
            <a:avLst/>
          </a:prstGeom>
        </p:spPr>
      </p:pic>
      <p:sp>
        <p:nvSpPr>
          <p:cNvPr id="3" name="Footer Placeholder 2"/>
          <p:cNvSpPr>
            <a:spLocks noGrp="1"/>
          </p:cNvSpPr>
          <p:nvPr>
            <p:ph type="ftr" sz="quarter" idx="11"/>
          </p:nvPr>
        </p:nvSpPr>
        <p:spPr/>
        <p:txBody>
          <a:bodyPr/>
          <a:lstStyle/>
          <a:p>
            <a:r>
              <a:rPr lang="en-US" smtClean="0"/>
              <a:t>Akshay</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24</a:t>
            </a:fld>
            <a:endParaRPr lang="en-US" dirty="0"/>
          </a:p>
        </p:txBody>
      </p:sp>
    </p:spTree>
    <p:extLst>
      <p:ext uri="{BB962C8B-B14F-4D97-AF65-F5344CB8AC3E}">
        <p14:creationId xmlns:p14="http://schemas.microsoft.com/office/powerpoint/2010/main" val="3543444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5514" y="181272"/>
            <a:ext cx="8454887" cy="1200329"/>
          </a:xfrm>
          <a:prstGeom prst="rect">
            <a:avLst/>
          </a:prstGeom>
          <a:noFill/>
        </p:spPr>
        <p:txBody>
          <a:bodyPr wrap="square" rtlCol="0">
            <a:spAutoFit/>
          </a:bodyPr>
          <a:lstStyle/>
          <a:p>
            <a:pPr algn="ctr"/>
            <a:r>
              <a:rPr lang="en-IN" sz="3600" dirty="0" smtClean="0">
                <a:latin typeface="Times New Roman" panose="02020603050405020304" pitchFamily="18" charset="0"/>
                <a:cs typeface="Times New Roman" panose="02020603050405020304" pitchFamily="18" charset="0"/>
              </a:rPr>
              <a:t>DEPLOY LINK</a:t>
            </a:r>
          </a:p>
          <a:p>
            <a:r>
              <a:rPr lang="en-IN" sz="3600" dirty="0">
                <a:latin typeface="Times New Roman" panose="02020603050405020304" pitchFamily="18" charset="0"/>
                <a:cs typeface="Times New Roman" panose="02020603050405020304" pitchFamily="18" charset="0"/>
              </a:rPr>
              <a:t>https://</a:t>
            </a:r>
            <a:r>
              <a:rPr lang="en-IN" sz="3600" dirty="0" smtClean="0">
                <a:latin typeface="Times New Roman" panose="02020603050405020304" pitchFamily="18" charset="0"/>
                <a:cs typeface="Times New Roman" panose="02020603050405020304" pitchFamily="18" charset="0"/>
              </a:rPr>
              <a:t>uber-fare-prediction.onrender.com</a:t>
            </a:r>
          </a:p>
        </p:txBody>
      </p:sp>
      <p:pic>
        <p:nvPicPr>
          <p:cNvPr id="3" name="Picture 2"/>
          <p:cNvPicPr>
            <a:picLocks noChangeAspect="1"/>
          </p:cNvPicPr>
          <p:nvPr/>
        </p:nvPicPr>
        <p:blipFill>
          <a:blip r:embed="rId2"/>
          <a:stretch>
            <a:fillRect/>
          </a:stretch>
        </p:blipFill>
        <p:spPr>
          <a:xfrm>
            <a:off x="993913" y="1527375"/>
            <a:ext cx="9462051" cy="5048955"/>
          </a:xfrm>
          <a:prstGeom prst="rect">
            <a:avLst/>
          </a:prstGeom>
        </p:spPr>
      </p:pic>
      <p:sp>
        <p:nvSpPr>
          <p:cNvPr id="4" name="Footer Placeholder 3"/>
          <p:cNvSpPr>
            <a:spLocks noGrp="1"/>
          </p:cNvSpPr>
          <p:nvPr>
            <p:ph type="ftr" sz="quarter" idx="11"/>
          </p:nvPr>
        </p:nvSpPr>
        <p:spPr/>
        <p:txBody>
          <a:bodyPr/>
          <a:lstStyle/>
          <a:p>
            <a:r>
              <a:rPr lang="en-US" smtClean="0"/>
              <a:t>Akshay</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25</a:t>
            </a:fld>
            <a:endParaRPr lang="en-US" dirty="0"/>
          </a:p>
        </p:txBody>
      </p:sp>
    </p:spTree>
    <p:extLst>
      <p:ext uri="{BB962C8B-B14F-4D97-AF65-F5344CB8AC3E}">
        <p14:creationId xmlns:p14="http://schemas.microsoft.com/office/powerpoint/2010/main" val="2083007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Akshay</a:t>
            </a:r>
            <a:endParaRPr lang="en-US" dirty="0"/>
          </a:p>
        </p:txBody>
      </p:sp>
      <p:sp>
        <p:nvSpPr>
          <p:cNvPr id="3" name="Slide Number Placeholder 2"/>
          <p:cNvSpPr>
            <a:spLocks noGrp="1"/>
          </p:cNvSpPr>
          <p:nvPr>
            <p:ph type="sldNum" sz="quarter" idx="12"/>
          </p:nvPr>
        </p:nvSpPr>
        <p:spPr/>
        <p:txBody>
          <a:bodyPr/>
          <a:lstStyle/>
          <a:p>
            <a:fld id="{6D22F896-40B5-4ADD-8801-0D06FADFA095}" type="slidenum">
              <a:rPr lang="en-US" smtClean="0"/>
              <a:t>26</a:t>
            </a:fld>
            <a:endParaRPr lang="en-US" dirty="0"/>
          </a:p>
        </p:txBody>
      </p:sp>
      <p:sp>
        <p:nvSpPr>
          <p:cNvPr id="4" name="TextBox 3"/>
          <p:cNvSpPr txBox="1"/>
          <p:nvPr/>
        </p:nvSpPr>
        <p:spPr>
          <a:xfrm>
            <a:off x="2610678" y="2054087"/>
            <a:ext cx="6573078" cy="2554545"/>
          </a:xfrm>
          <a:prstGeom prst="rect">
            <a:avLst/>
          </a:prstGeom>
          <a:noFill/>
        </p:spPr>
        <p:txBody>
          <a:bodyPr wrap="square" rtlCol="0">
            <a:spAutoFit/>
          </a:bodyPr>
          <a:lstStyle/>
          <a:p>
            <a:pPr algn="ctr"/>
            <a:r>
              <a:rPr lang="en-IN" sz="8000" dirty="0" smtClean="0">
                <a:latin typeface="Century Schoolbook" panose="02040604050505020304" pitchFamily="18" charset="0"/>
                <a:cs typeface="Times New Roman" panose="02020603050405020304" pitchFamily="18" charset="0"/>
              </a:rPr>
              <a:t>THANK YOU</a:t>
            </a:r>
            <a:endParaRPr lang="en-IN" sz="8000" dirty="0">
              <a:latin typeface="Century Schoolbook" panose="02040604050505020304" pitchFamily="18" charset="0"/>
              <a:cs typeface="Times New Roman" panose="02020603050405020304" pitchFamily="18" charset="0"/>
            </a:endParaRPr>
          </a:p>
        </p:txBody>
      </p:sp>
    </p:spTree>
    <p:extLst>
      <p:ext uri="{BB962C8B-B14F-4D97-AF65-F5344CB8AC3E}">
        <p14:creationId xmlns:p14="http://schemas.microsoft.com/office/powerpoint/2010/main" val="10637614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3794" y="752050"/>
            <a:ext cx="5830956" cy="461665"/>
          </a:xfrm>
          <a:prstGeom prst="rect">
            <a:avLst/>
          </a:prstGeom>
          <a:noFill/>
        </p:spPr>
        <p:txBody>
          <a:bodyPr wrap="square" rtlCol="0">
            <a:spAutoFit/>
          </a:bodyPr>
          <a:lstStyle/>
          <a:p>
            <a:r>
              <a:rPr lang="en-IN" sz="2400" dirty="0" smtClean="0"/>
              <a:t>PROBLEM</a:t>
            </a:r>
            <a:r>
              <a:rPr lang="en-IN" dirty="0" smtClean="0"/>
              <a:t> </a:t>
            </a:r>
            <a:r>
              <a:rPr lang="en-IN" sz="2400" dirty="0" smtClean="0"/>
              <a:t>STATMENT</a:t>
            </a:r>
            <a:endParaRPr lang="en-IN" sz="2400" dirty="0"/>
          </a:p>
        </p:txBody>
      </p:sp>
      <p:sp>
        <p:nvSpPr>
          <p:cNvPr id="4" name="TextBox 3"/>
          <p:cNvSpPr txBox="1"/>
          <p:nvPr/>
        </p:nvSpPr>
        <p:spPr>
          <a:xfrm>
            <a:off x="887896" y="1709530"/>
            <a:ext cx="11105321" cy="3447098"/>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In recent years, a concept known as the ”sharing economy” has taken the market by storm, giving rise to a number of truly revolutionary businesses. While a number of companies have cashed in on this trend, the sharing economy’s undisputed king is Uber as a ride-sharing company that empowers anyone to start earning money with their vehicle and enables those needing a lift to quickly and affordable to find a ride. the amount of success Uber has been able to achieve in their short history is remarkable. Uber’s disruptive technology, explosive growth, and constant controversy make it one of the most fascinating companies to emerge over the past decade. the almost ten-year-old company soon grew to become the highest valued private start up company in the world</a:t>
            </a:r>
            <a:r>
              <a:rPr lang="en-GB" dirty="0" smtClean="0">
                <a:latin typeface="Times New Roman" panose="02020603050405020304" pitchFamily="18" charset="0"/>
                <a:cs typeface="Times New Roman" panose="02020603050405020304" pitchFamily="18" charset="0"/>
              </a:rPr>
              <a:t>.</a:t>
            </a:r>
          </a:p>
          <a:p>
            <a:endParaRPr lang="en-GB" dirty="0">
              <a:latin typeface="Times New Roman" panose="02020603050405020304" pitchFamily="18" charset="0"/>
              <a:cs typeface="Times New Roman" panose="02020603050405020304" pitchFamily="18" charset="0"/>
            </a:endParaRPr>
          </a:p>
          <a:p>
            <a:endParaRPr lang="en-GB" dirty="0" smtClean="0">
              <a:latin typeface="Times New Roman" panose="02020603050405020304" pitchFamily="18" charset="0"/>
              <a:cs typeface="Times New Roman" panose="02020603050405020304" pitchFamily="18" charset="0"/>
            </a:endParaRPr>
          </a:p>
          <a:p>
            <a:r>
              <a:rPr lang="en-GB" sz="2000" dirty="0" smtClean="0">
                <a:latin typeface="Times New Roman" panose="02020603050405020304" pitchFamily="18" charset="0"/>
                <a:cs typeface="Times New Roman" panose="02020603050405020304" pitchFamily="18" charset="0"/>
              </a:rPr>
              <a:t>Founder of Uber: Garrett Camp Travis Kalanick</a:t>
            </a:r>
          </a:p>
          <a:p>
            <a:r>
              <a:rPr lang="en-GB" dirty="0" smtClean="0">
                <a:latin typeface="Times New Roman" panose="02020603050405020304" pitchFamily="18" charset="0"/>
                <a:cs typeface="Times New Roman" panose="02020603050405020304" pitchFamily="18" charset="0"/>
              </a:rPr>
              <a:t>Headquarters: San Francisco, California, United States</a:t>
            </a:r>
            <a:endParaRPr lang="en-GB" dirty="0">
              <a:latin typeface="Times New Roman" panose="02020603050405020304" pitchFamily="18" charset="0"/>
              <a:cs typeface="Times New Roman" panose="02020603050405020304" pitchFamily="18" charset="0"/>
            </a:endParaRPr>
          </a:p>
          <a:p>
            <a:endParaRPr lang="en-GB" dirty="0" smtClean="0">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p:txBody>
          <a:bodyPr/>
          <a:lstStyle/>
          <a:p>
            <a:r>
              <a:rPr lang="en-US" smtClean="0"/>
              <a:t>Akshay</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11718650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191" y="41427"/>
            <a:ext cx="10353761" cy="649357"/>
          </a:xfrm>
        </p:spPr>
        <p:txBody>
          <a:bodyPr/>
          <a:lstStyle/>
          <a:p>
            <a:r>
              <a:rPr lang="en-IN" dirty="0" smtClean="0">
                <a:latin typeface="Times New Roman" panose="02020603050405020304" pitchFamily="18" charset="0"/>
                <a:cs typeface="Times New Roman" panose="02020603050405020304" pitchFamily="18" charset="0"/>
              </a:rPr>
              <a:t>Uber dataset</a:t>
            </a:r>
            <a:endParaRPr lang="en-IN" dirty="0">
              <a:latin typeface="Times New Roman" panose="02020603050405020304" pitchFamily="18" charset="0"/>
              <a:cs typeface="Times New Roman" panose="02020603050405020304" pitchFamily="18" charset="0"/>
            </a:endParaRPr>
          </a:p>
        </p:txBody>
      </p:sp>
      <p:sp>
        <p:nvSpPr>
          <p:cNvPr id="6" name="TextBox 5"/>
          <p:cNvSpPr txBox="1"/>
          <p:nvPr/>
        </p:nvSpPr>
        <p:spPr>
          <a:xfrm>
            <a:off x="3111662" y="972910"/>
            <a:ext cx="5022574" cy="707886"/>
          </a:xfrm>
          <a:prstGeom prst="rect">
            <a:avLst/>
          </a:prstGeom>
          <a:noFill/>
        </p:spPr>
        <p:txBody>
          <a:bodyPr wrap="square" rtlCol="0">
            <a:spAutoFit/>
          </a:bodyPr>
          <a:lstStyle/>
          <a:p>
            <a:pPr marL="285750" indent="-285750">
              <a:buFont typeface="Arial" panose="020B0604020202020204" pitchFamily="34" charset="0"/>
              <a:buChar char="•"/>
            </a:pPr>
            <a:r>
              <a:rPr lang="en-GB" sz="2000" dirty="0" smtClean="0">
                <a:latin typeface="Times New Roman" panose="02020603050405020304" pitchFamily="18" charset="0"/>
                <a:cs typeface="Times New Roman" panose="02020603050405020304" pitchFamily="18" charset="0"/>
              </a:rPr>
              <a:t>UBER DATA HAS  52328835 ROWS.</a:t>
            </a:r>
          </a:p>
          <a:p>
            <a:pPr marL="285750" indent="-285750">
              <a:buFont typeface="Arial" panose="020B0604020202020204" pitchFamily="34" charset="0"/>
              <a:buChar char="•"/>
            </a:pPr>
            <a:r>
              <a:rPr lang="en-GB" sz="2000" dirty="0" smtClean="0">
                <a:latin typeface="Times New Roman" panose="02020603050405020304" pitchFamily="18" charset="0"/>
                <a:cs typeface="Times New Roman" panose="02020603050405020304" pitchFamily="18" charset="0"/>
              </a:rPr>
              <a:t>AND 20 COLUMNS.</a:t>
            </a:r>
            <a:endParaRPr lang="en-IN" sz="20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2382792" y="3250382"/>
            <a:ext cx="6960514" cy="2998018"/>
          </a:xfrm>
          <a:prstGeom prst="rect">
            <a:avLst/>
          </a:prstGeom>
        </p:spPr>
      </p:pic>
      <p:sp>
        <p:nvSpPr>
          <p:cNvPr id="3" name="TextBox 2"/>
          <p:cNvSpPr txBox="1"/>
          <p:nvPr/>
        </p:nvSpPr>
        <p:spPr>
          <a:xfrm>
            <a:off x="3056055" y="2201306"/>
            <a:ext cx="6137564" cy="584775"/>
          </a:xfrm>
          <a:prstGeom prst="rect">
            <a:avLst/>
          </a:prstGeom>
          <a:noFill/>
        </p:spPr>
        <p:txBody>
          <a:bodyPr wrap="square" rtlCol="0">
            <a:spAutoFit/>
          </a:bodyPr>
          <a:lstStyle/>
          <a:p>
            <a:r>
              <a:rPr lang="en-IN" sz="3200" b="1" dirty="0" smtClean="0">
                <a:latin typeface="Times New Roman" panose="02020603050405020304" pitchFamily="18" charset="0"/>
                <a:cs typeface="Times New Roman" panose="02020603050405020304" pitchFamily="18" charset="0"/>
              </a:rPr>
              <a:t>LIBRARIES IMPORTS</a:t>
            </a:r>
            <a:endParaRPr lang="en-IN" sz="3200" b="1"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Akshay</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4380951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250" y="159026"/>
            <a:ext cx="10353761" cy="1139687"/>
          </a:xfrm>
        </p:spPr>
        <p:txBody>
          <a:bodyPr/>
          <a:lstStyle/>
          <a:p>
            <a:r>
              <a:rPr lang="en-IN" b="0" dirty="0">
                <a:effectLst/>
                <a:latin typeface="Times New Roman" panose="02020603050405020304" pitchFamily="18" charset="0"/>
                <a:cs typeface="Times New Roman" panose="02020603050405020304" pitchFamily="18" charset="0"/>
              </a:rPr>
              <a:t>exploratory data analysis (EDA)</a:t>
            </a:r>
            <a:endParaRPr lang="en-IN"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272209" y="1958409"/>
            <a:ext cx="10124661" cy="4747191"/>
          </a:xfrm>
          <a:prstGeom prst="rect">
            <a:avLst/>
          </a:prstGeom>
        </p:spPr>
      </p:pic>
      <p:sp>
        <p:nvSpPr>
          <p:cNvPr id="4" name="TextBox 3"/>
          <p:cNvSpPr txBox="1"/>
          <p:nvPr/>
        </p:nvSpPr>
        <p:spPr>
          <a:xfrm>
            <a:off x="1272209" y="1298713"/>
            <a:ext cx="8878956" cy="830997"/>
          </a:xfrm>
          <a:prstGeom prst="rect">
            <a:avLst/>
          </a:prstGeom>
          <a:noFill/>
        </p:spPr>
        <p:txBody>
          <a:bodyPr wrap="square" rtlCol="0">
            <a:spAutoFit/>
          </a:bodyPr>
          <a:lstStyle/>
          <a:p>
            <a:r>
              <a:rPr lang="en-GB" sz="2400" dirty="0">
                <a:latin typeface="Times New Roman" panose="02020603050405020304" pitchFamily="18" charset="0"/>
                <a:cs typeface="Times New Roman" panose="02020603050405020304" pitchFamily="18" charset="0"/>
              </a:rPr>
              <a:t>This graph shows which passengers travel the most frequently.</a:t>
            </a:r>
          </a:p>
          <a:p>
            <a:endParaRPr lang="en-IN" sz="24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smtClean="0"/>
              <a:t>Akshay</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14510351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55374" y="1577010"/>
            <a:ext cx="10588487" cy="5102086"/>
          </a:xfrm>
          <a:prstGeom prst="rect">
            <a:avLst/>
          </a:prstGeom>
        </p:spPr>
      </p:pic>
      <p:sp>
        <p:nvSpPr>
          <p:cNvPr id="4" name="TextBox 3"/>
          <p:cNvSpPr txBox="1"/>
          <p:nvPr/>
        </p:nvSpPr>
        <p:spPr>
          <a:xfrm>
            <a:off x="755374" y="901148"/>
            <a:ext cx="6785113" cy="461665"/>
          </a:xfrm>
          <a:prstGeom prst="rect">
            <a:avLst/>
          </a:prstGeom>
          <a:noFill/>
        </p:spPr>
        <p:txBody>
          <a:bodyPr wrap="square" rtlCol="0">
            <a:spAutoFit/>
          </a:bodyPr>
          <a:lstStyle/>
          <a:p>
            <a:r>
              <a:rPr lang="en-GB" sz="2400" dirty="0">
                <a:latin typeface="Times New Roman" panose="02020603050405020304" pitchFamily="18" charset="0"/>
                <a:cs typeface="Times New Roman" panose="02020603050405020304" pitchFamily="18" charset="0"/>
              </a:rPr>
              <a:t>T</a:t>
            </a:r>
            <a:r>
              <a:rPr lang="en-GB" sz="2400" dirty="0" smtClean="0">
                <a:latin typeface="Times New Roman" panose="02020603050405020304" pitchFamily="18" charset="0"/>
                <a:cs typeface="Times New Roman" panose="02020603050405020304" pitchFamily="18" charset="0"/>
              </a:rPr>
              <a:t>he </a:t>
            </a:r>
            <a:r>
              <a:rPr lang="en-GB" sz="2400" dirty="0">
                <a:latin typeface="Times New Roman" panose="02020603050405020304" pitchFamily="18" charset="0"/>
                <a:cs typeface="Times New Roman" panose="02020603050405020304" pitchFamily="18" charset="0"/>
              </a:rPr>
              <a:t>most popular 10 pickup locations for </a:t>
            </a:r>
            <a:r>
              <a:rPr lang="en-GB" sz="2400" dirty="0" smtClean="0">
                <a:latin typeface="Times New Roman" panose="02020603050405020304" pitchFamily="18" charset="0"/>
                <a:cs typeface="Times New Roman" panose="02020603050405020304" pitchFamily="18" charset="0"/>
              </a:rPr>
              <a:t>passengers</a:t>
            </a:r>
            <a:r>
              <a:rPr lang="en-IN" sz="2400" dirty="0">
                <a:latin typeface="Times New Roman" panose="02020603050405020304" pitchFamily="18" charset="0"/>
                <a:cs typeface="Times New Roman" panose="02020603050405020304" pitchFamily="18" charset="0"/>
              </a:rPr>
              <a:t>.</a:t>
            </a:r>
            <a:endParaRPr lang="en-GB" sz="2400" dirty="0">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p:txBody>
          <a:bodyPr/>
          <a:lstStyle/>
          <a:p>
            <a:r>
              <a:rPr lang="en-US" smtClean="0"/>
              <a:t>Akshay</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9189516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31304" y="1736035"/>
            <a:ext cx="11264347" cy="4890052"/>
          </a:xfrm>
          <a:prstGeom prst="rect">
            <a:avLst/>
          </a:prstGeom>
        </p:spPr>
      </p:pic>
      <p:sp>
        <p:nvSpPr>
          <p:cNvPr id="3" name="TextBox 2"/>
          <p:cNvSpPr txBox="1"/>
          <p:nvPr/>
        </p:nvSpPr>
        <p:spPr>
          <a:xfrm>
            <a:off x="331304" y="927653"/>
            <a:ext cx="8428383" cy="461665"/>
          </a:xfrm>
          <a:prstGeom prst="rect">
            <a:avLst/>
          </a:prstGeom>
          <a:noFill/>
        </p:spPr>
        <p:txBody>
          <a:bodyPr wrap="square" rtlCol="0">
            <a:spAutoFit/>
          </a:bodyPr>
          <a:lstStyle/>
          <a:p>
            <a:r>
              <a:rPr lang="en-GB" sz="2400" dirty="0" smtClean="0">
                <a:latin typeface="Times New Roman" panose="02020603050405020304" pitchFamily="18" charset="0"/>
                <a:cs typeface="Times New Roman" panose="02020603050405020304" pitchFamily="18" charset="0"/>
              </a:rPr>
              <a:t>Top </a:t>
            </a:r>
            <a:r>
              <a:rPr lang="en-GB" sz="2400" dirty="0">
                <a:latin typeface="Times New Roman" panose="02020603050405020304" pitchFamily="18" charset="0"/>
                <a:cs typeface="Times New Roman" panose="02020603050405020304" pitchFamily="18" charset="0"/>
              </a:rPr>
              <a:t>ten drop-off </a:t>
            </a:r>
            <a:r>
              <a:rPr lang="en-GB" sz="2400" dirty="0" smtClean="0">
                <a:latin typeface="Times New Roman" panose="02020603050405020304" pitchFamily="18" charset="0"/>
                <a:cs typeface="Times New Roman" panose="02020603050405020304" pitchFamily="18" charset="0"/>
              </a:rPr>
              <a:t>locations </a:t>
            </a:r>
            <a:r>
              <a:rPr lang="en-GB" sz="2400" dirty="0">
                <a:latin typeface="Times New Roman" panose="02020603050405020304" pitchFamily="18" charset="0"/>
                <a:cs typeface="Times New Roman" panose="02020603050405020304" pitchFamily="18" charset="0"/>
              </a:rPr>
              <a:t>for passengers</a:t>
            </a:r>
            <a:r>
              <a:rPr lang="en-GB" sz="2400" dirty="0" smtClean="0">
                <a:latin typeface="Times New Roman" panose="02020603050405020304" pitchFamily="18" charset="0"/>
                <a:cs typeface="Times New Roman" panose="02020603050405020304" pitchFamily="18" charset="0"/>
              </a:rPr>
              <a:t>.</a:t>
            </a:r>
            <a:endParaRPr lang="en-GB" sz="24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Akshay</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38327404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60212" y="1574511"/>
            <a:ext cx="11343861" cy="4996759"/>
          </a:xfrm>
          <a:prstGeom prst="rect">
            <a:avLst/>
          </a:prstGeom>
        </p:spPr>
      </p:pic>
      <p:sp>
        <p:nvSpPr>
          <p:cNvPr id="5" name="TextBox 4"/>
          <p:cNvSpPr txBox="1"/>
          <p:nvPr/>
        </p:nvSpPr>
        <p:spPr>
          <a:xfrm>
            <a:off x="1126435" y="552375"/>
            <a:ext cx="8534400" cy="461665"/>
          </a:xfrm>
          <a:prstGeom prst="rect">
            <a:avLst/>
          </a:prstGeom>
          <a:noFill/>
        </p:spPr>
        <p:txBody>
          <a:bodyPr wrap="square" rtlCol="0">
            <a:spAutoFit/>
          </a:bodyPr>
          <a:lstStyle/>
          <a:p>
            <a:endParaRPr lang="en-IN" sz="2400" dirty="0">
              <a:latin typeface="Times New Roman" panose="02020603050405020304" pitchFamily="18" charset="0"/>
              <a:cs typeface="Times New Roman" panose="02020603050405020304" pitchFamily="18" charset="0"/>
            </a:endParaRPr>
          </a:p>
        </p:txBody>
      </p:sp>
      <p:sp>
        <p:nvSpPr>
          <p:cNvPr id="2" name="TextBox 1"/>
          <p:cNvSpPr txBox="1"/>
          <p:nvPr/>
        </p:nvSpPr>
        <p:spPr>
          <a:xfrm flipH="1">
            <a:off x="460212" y="783207"/>
            <a:ext cx="8627226" cy="461665"/>
          </a:xfrm>
          <a:prstGeom prst="rect">
            <a:avLst/>
          </a:prstGeom>
          <a:noFill/>
        </p:spPr>
        <p:txBody>
          <a:bodyPr wrap="square" rtlCol="0">
            <a:spAutoFit/>
          </a:bodyPr>
          <a:lstStyle/>
          <a:p>
            <a:r>
              <a:rPr lang="en-GB" sz="2400" dirty="0">
                <a:latin typeface="Times New Roman" panose="02020603050405020304" pitchFamily="18" charset="0"/>
                <a:cs typeface="Times New Roman" panose="02020603050405020304" pitchFamily="18" charset="0"/>
              </a:rPr>
              <a:t>Distribution of fares according to passenger </a:t>
            </a:r>
            <a:r>
              <a:rPr lang="en-GB" sz="2400" dirty="0" smtClean="0">
                <a:latin typeface="Times New Roman" panose="02020603050405020304" pitchFamily="18" charset="0"/>
                <a:cs typeface="Times New Roman" panose="02020603050405020304" pitchFamily="18" charset="0"/>
              </a:rPr>
              <a:t>numbers.</a:t>
            </a:r>
            <a:endParaRPr lang="en-IN" sz="2400" dirty="0">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p:txBody>
          <a:bodyPr/>
          <a:lstStyle/>
          <a:p>
            <a:r>
              <a:rPr lang="en-US" smtClean="0"/>
              <a:t>Akshay</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35384666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84886" y="1328444"/>
            <a:ext cx="12022228" cy="5377156"/>
          </a:xfrm>
          <a:prstGeom prst="rect">
            <a:avLst/>
          </a:prstGeom>
        </p:spPr>
      </p:pic>
      <p:sp>
        <p:nvSpPr>
          <p:cNvPr id="4" name="TextBox 3"/>
          <p:cNvSpPr txBox="1"/>
          <p:nvPr/>
        </p:nvSpPr>
        <p:spPr>
          <a:xfrm>
            <a:off x="540327" y="443345"/>
            <a:ext cx="8049491" cy="461665"/>
          </a:xfrm>
          <a:prstGeom prst="rect">
            <a:avLst/>
          </a:prstGeom>
          <a:noFill/>
        </p:spPr>
        <p:txBody>
          <a:bodyPr wrap="square" rtlCol="0">
            <a:spAutoFit/>
          </a:bodyPr>
          <a:lstStyle/>
          <a:p>
            <a:r>
              <a:rPr lang="en-GB" sz="2400" dirty="0">
                <a:latin typeface="Times New Roman" panose="02020603050405020304" pitchFamily="18" charset="0"/>
                <a:cs typeface="Times New Roman" panose="02020603050405020304" pitchFamily="18" charset="0"/>
              </a:rPr>
              <a:t>Fare distribution as per top 10 </a:t>
            </a:r>
            <a:r>
              <a:rPr lang="en-GB" sz="2400" dirty="0" smtClean="0">
                <a:latin typeface="Times New Roman" panose="02020603050405020304" pitchFamily="18" charset="0"/>
                <a:cs typeface="Times New Roman" panose="02020603050405020304" pitchFamily="18" charset="0"/>
              </a:rPr>
              <a:t>pick-up locations.</a:t>
            </a:r>
            <a:endParaRPr lang="en-IN" sz="2400"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smtClean="0"/>
              <a:t>Akshay</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96148716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1156</TotalTime>
  <Words>571</Words>
  <Application>Microsoft Office PowerPoint</Application>
  <PresentationFormat>Widescreen</PresentationFormat>
  <Paragraphs>94</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Bookman Old Style</vt:lpstr>
      <vt:lpstr>Calibri</vt:lpstr>
      <vt:lpstr>Century Schoolbook</vt:lpstr>
      <vt:lpstr>Rockwell</vt:lpstr>
      <vt:lpstr>Times New Roman</vt:lpstr>
      <vt:lpstr>Wingdings</vt:lpstr>
      <vt:lpstr>Damask</vt:lpstr>
      <vt:lpstr>END-TO-END DEPLOYMENT OF UBER PRICES PREDICTION MODEL </vt:lpstr>
      <vt:lpstr>PowerPoint Presentation</vt:lpstr>
      <vt:lpstr>PowerPoint Presentation</vt:lpstr>
      <vt:lpstr>Uber dataset</vt:lpstr>
      <vt:lpstr>exploratory data analysis (EDA)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Models selections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Uber Fare Using Ensemble Learning</dc:title>
  <dc:creator>AKSHAY PARCHA Akki</dc:creator>
  <cp:lastModifiedBy>AKSHAY PARCHA Akki</cp:lastModifiedBy>
  <cp:revision>44</cp:revision>
  <dcterms:created xsi:type="dcterms:W3CDTF">2023-07-30T10:35:24Z</dcterms:created>
  <dcterms:modified xsi:type="dcterms:W3CDTF">2023-08-19T06:13:07Z</dcterms:modified>
</cp:coreProperties>
</file>