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45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CE01C-7EBF-4D31-9B87-C421650F701F}" type="datetimeFigureOut">
              <a:rPr lang="en-IN" smtClean="0"/>
              <a:t>2021-08-21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90C8E-C655-4C63-9231-7A7C626584F7}" type="slidenum">
              <a:rPr lang="en-IN" smtClean="0"/>
              <a:t>‹#›</a:t>
            </a:fld>
            <a:endParaRPr lang="en-IN" dirty="0"/>
          </a:p>
        </p:txBody>
      </p:sp>
    </p:spTree>
    <p:extLst>
      <p:ext uri="{BB962C8B-B14F-4D97-AF65-F5344CB8AC3E}">
        <p14:creationId xmlns:p14="http://schemas.microsoft.com/office/powerpoint/2010/main" val="67985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52437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60797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167043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5243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5893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1044817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1217029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54989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172491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54363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40386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66239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8906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78264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356232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23214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FADAB-AC15-454A-9AAC-C6ED357239F0}" type="datetimeFigureOut">
              <a:rPr lang="en-IN" smtClean="0"/>
              <a:t>2021-08-21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91D250-5C4C-4960-ACC3-F0D12C7A98ED}" type="slidenum">
              <a:rPr lang="en-IN" smtClean="0"/>
              <a:t>‹#›</a:t>
            </a:fld>
            <a:endParaRPr lang="en-IN" dirty="0"/>
          </a:p>
        </p:txBody>
      </p:sp>
    </p:spTree>
    <p:extLst>
      <p:ext uri="{BB962C8B-B14F-4D97-AF65-F5344CB8AC3E}">
        <p14:creationId xmlns:p14="http://schemas.microsoft.com/office/powerpoint/2010/main" val="50287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CFADAB-AC15-454A-9AAC-C6ED357239F0}" type="datetimeFigureOut">
              <a:rPr lang="en-IN" smtClean="0"/>
              <a:t>2021-08-21</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991D250-5C4C-4960-ACC3-F0D12C7A98ED}" type="slidenum">
              <a:rPr lang="en-IN" smtClean="0"/>
              <a:t>‹#›</a:t>
            </a:fld>
            <a:endParaRPr lang="en-IN" dirty="0"/>
          </a:p>
        </p:txBody>
      </p:sp>
    </p:spTree>
    <p:extLst>
      <p:ext uri="{BB962C8B-B14F-4D97-AF65-F5344CB8AC3E}">
        <p14:creationId xmlns:p14="http://schemas.microsoft.com/office/powerpoint/2010/main" val="38143046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6D75-C5E7-4B0A-A646-AF0E7A6A224E}"/>
              </a:ext>
            </a:extLst>
          </p:cNvPr>
          <p:cNvSpPr>
            <a:spLocks noGrp="1"/>
          </p:cNvSpPr>
          <p:nvPr>
            <p:ph type="ctrTitle"/>
          </p:nvPr>
        </p:nvSpPr>
        <p:spPr>
          <a:xfrm>
            <a:off x="533400" y="1"/>
            <a:ext cx="10332616" cy="2922656"/>
          </a:xfrm>
        </p:spPr>
        <p:txBody>
          <a:bodyPr/>
          <a:lstStyle/>
          <a:p>
            <a:pPr algn="ctr"/>
            <a:br>
              <a:rPr lang="en-IN" sz="6000" b="1" dirty="0"/>
            </a:br>
            <a:r>
              <a:rPr lang="en-IN" sz="6000" b="1" dirty="0">
                <a:solidFill>
                  <a:schemeClr val="accent3">
                    <a:lumMod val="75000"/>
                  </a:schemeClr>
                </a:solidFill>
              </a:rPr>
              <a:t>Project-1</a:t>
            </a:r>
            <a:br>
              <a:rPr lang="en-IN" sz="6000" b="1" dirty="0"/>
            </a:br>
            <a:r>
              <a:rPr lang="en-IN" sz="6000" b="1" dirty="0"/>
              <a:t>Web-series data analysis using HDFS and Hive</a:t>
            </a:r>
          </a:p>
        </p:txBody>
      </p:sp>
      <p:sp>
        <p:nvSpPr>
          <p:cNvPr id="3" name="Subtitle 2">
            <a:extLst>
              <a:ext uri="{FF2B5EF4-FFF2-40B4-BE49-F238E27FC236}">
                <a16:creationId xmlns:a16="http://schemas.microsoft.com/office/drawing/2014/main" id="{36014614-36C7-49C3-83AF-82D881FDA43C}"/>
              </a:ext>
            </a:extLst>
          </p:cNvPr>
          <p:cNvSpPr>
            <a:spLocks noGrp="1"/>
          </p:cNvSpPr>
          <p:nvPr>
            <p:ph type="subTitle" idx="1"/>
          </p:nvPr>
        </p:nvSpPr>
        <p:spPr>
          <a:xfrm>
            <a:off x="533400" y="4876800"/>
            <a:ext cx="11074400" cy="1625599"/>
          </a:xfrm>
        </p:spPr>
        <p:txBody>
          <a:bodyPr>
            <a:normAutofit fontScale="85000" lnSpcReduction="10000"/>
          </a:bodyPr>
          <a:lstStyle/>
          <a:p>
            <a:r>
              <a:rPr lang="en-IN" dirty="0">
                <a:solidFill>
                  <a:schemeClr val="accent3"/>
                </a:solidFill>
              </a:rPr>
              <a:t> </a:t>
            </a:r>
            <a:r>
              <a:rPr lang="en-IN" sz="2400" b="1" dirty="0">
                <a:solidFill>
                  <a:schemeClr val="accent3"/>
                </a:solidFill>
              </a:rPr>
              <a:t>Under guidance of:                                                              Developed by:                               </a:t>
            </a:r>
          </a:p>
          <a:p>
            <a:r>
              <a:rPr lang="en-IN" sz="2400" b="1" dirty="0">
                <a:solidFill>
                  <a:schemeClr val="accent3"/>
                </a:solidFill>
              </a:rPr>
              <a:t>  Alwyn Micaiah                                                                       Akshay Paurush singh                                                       </a:t>
            </a:r>
          </a:p>
          <a:p>
            <a:r>
              <a:rPr lang="en-IN" sz="2400" b="1" dirty="0">
                <a:solidFill>
                  <a:schemeClr val="accent3"/>
                </a:solidFill>
              </a:rPr>
              <a:t>  (Trainer)                                                                                    Bhadauria                                                      </a:t>
            </a:r>
          </a:p>
          <a:p>
            <a:r>
              <a:rPr lang="en-IN" dirty="0"/>
              <a:t>                                                                                                                                                           </a:t>
            </a:r>
          </a:p>
          <a:p>
            <a:endParaRPr lang="en-IN" dirty="0"/>
          </a:p>
          <a:p>
            <a:endParaRPr lang="en-IN" dirty="0"/>
          </a:p>
        </p:txBody>
      </p:sp>
      <p:pic>
        <p:nvPicPr>
          <p:cNvPr id="6" name="Picture 5">
            <a:extLst>
              <a:ext uri="{FF2B5EF4-FFF2-40B4-BE49-F238E27FC236}">
                <a16:creationId xmlns:a16="http://schemas.microsoft.com/office/drawing/2014/main" id="{007F8DA3-3002-4858-AA6F-CF944100E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365" y="3115365"/>
            <a:ext cx="3187700" cy="1373808"/>
          </a:xfrm>
          <a:prstGeom prst="rect">
            <a:avLst/>
          </a:prstGeom>
        </p:spPr>
      </p:pic>
    </p:spTree>
    <p:extLst>
      <p:ext uri="{BB962C8B-B14F-4D97-AF65-F5344CB8AC3E}">
        <p14:creationId xmlns:p14="http://schemas.microsoft.com/office/powerpoint/2010/main" val="325789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F363C-A649-465C-A94D-38ADAF713A29}"/>
              </a:ext>
            </a:extLst>
          </p:cNvPr>
          <p:cNvSpPr>
            <a:spLocks noGrp="1"/>
          </p:cNvSpPr>
          <p:nvPr>
            <p:ph idx="1"/>
          </p:nvPr>
        </p:nvSpPr>
        <p:spPr>
          <a:xfrm>
            <a:off x="615950" y="266700"/>
            <a:ext cx="10394950" cy="6324600"/>
          </a:xfrm>
        </p:spPr>
        <p:txBody>
          <a:bodyPr/>
          <a:lstStyle/>
          <a:p>
            <a:pPr>
              <a:buFont typeface="Wingdings" panose="05000000000000000000" pitchFamily="2" charset="2"/>
              <a:buChar char="Ø"/>
            </a:pPr>
            <a:r>
              <a:rPr lang="en-IN" b="1" i="1" dirty="0">
                <a:solidFill>
                  <a:schemeClr val="accent3">
                    <a:lumMod val="60000"/>
                    <a:lumOff val="40000"/>
                  </a:schemeClr>
                </a:solidFill>
              </a:rPr>
              <a:t>Select title, year, content_rating, imdb_rating from web_series where imdb_rating &gt; 8.0 limit 25;</a:t>
            </a:r>
          </a:p>
        </p:txBody>
      </p:sp>
      <p:pic>
        <p:nvPicPr>
          <p:cNvPr id="5" name="Picture 4">
            <a:extLst>
              <a:ext uri="{FF2B5EF4-FFF2-40B4-BE49-F238E27FC236}">
                <a16:creationId xmlns:a16="http://schemas.microsoft.com/office/drawing/2014/main" id="{C72859FC-B314-4311-9C63-09AFCFE0C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260" y="1391920"/>
            <a:ext cx="9806940" cy="5013960"/>
          </a:xfrm>
          <a:prstGeom prst="rect">
            <a:avLst/>
          </a:prstGeom>
        </p:spPr>
      </p:pic>
    </p:spTree>
    <p:extLst>
      <p:ext uri="{BB962C8B-B14F-4D97-AF65-F5344CB8AC3E}">
        <p14:creationId xmlns:p14="http://schemas.microsoft.com/office/powerpoint/2010/main" val="128676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3DA90-7FE3-4A85-819A-5487F15BC6EA}"/>
              </a:ext>
            </a:extLst>
          </p:cNvPr>
          <p:cNvSpPr>
            <a:spLocks noGrp="1"/>
          </p:cNvSpPr>
          <p:nvPr>
            <p:ph idx="1"/>
          </p:nvPr>
        </p:nvSpPr>
        <p:spPr>
          <a:xfrm>
            <a:off x="1212850" y="914400"/>
            <a:ext cx="9766300" cy="5333999"/>
          </a:xfrm>
        </p:spPr>
        <p:txBody>
          <a:bodyPr/>
          <a:lstStyle/>
          <a:p>
            <a:pPr>
              <a:buFont typeface="Wingdings" panose="05000000000000000000" pitchFamily="2" charset="2"/>
              <a:buChar char="Ø"/>
            </a:pPr>
            <a:r>
              <a:rPr lang="en-IN" b="1" i="1" dirty="0">
                <a:solidFill>
                  <a:schemeClr val="accent3">
                    <a:lumMod val="60000"/>
                    <a:lumOff val="40000"/>
                  </a:schemeClr>
                </a:solidFill>
              </a:rPr>
              <a:t>Select count(title) from web_series where imdb_rating &gt; 8.0; </a:t>
            </a:r>
          </a:p>
        </p:txBody>
      </p:sp>
      <p:pic>
        <p:nvPicPr>
          <p:cNvPr id="5" name="Picture 4">
            <a:extLst>
              <a:ext uri="{FF2B5EF4-FFF2-40B4-BE49-F238E27FC236}">
                <a16:creationId xmlns:a16="http://schemas.microsoft.com/office/drawing/2014/main" id="{A679C24C-690F-4881-A346-0B1687B5F6FA}"/>
              </a:ext>
            </a:extLst>
          </p:cNvPr>
          <p:cNvPicPr>
            <a:picLocks noChangeAspect="1"/>
          </p:cNvPicPr>
          <p:nvPr/>
        </p:nvPicPr>
        <p:blipFill rotWithShape="1">
          <a:blip r:embed="rId2">
            <a:extLst>
              <a:ext uri="{28A0092B-C50C-407E-A947-70E740481C1C}">
                <a14:useLocalDpi xmlns:a14="http://schemas.microsoft.com/office/drawing/2010/main" val="0"/>
              </a:ext>
            </a:extLst>
          </a:blip>
          <a:srcRect b="51324"/>
          <a:stretch/>
        </p:blipFill>
        <p:spPr>
          <a:xfrm>
            <a:off x="1625600" y="1795144"/>
            <a:ext cx="8642350" cy="4300856"/>
          </a:xfrm>
          <a:prstGeom prst="rect">
            <a:avLst/>
          </a:prstGeom>
        </p:spPr>
      </p:pic>
    </p:spTree>
    <p:extLst>
      <p:ext uri="{BB962C8B-B14F-4D97-AF65-F5344CB8AC3E}">
        <p14:creationId xmlns:p14="http://schemas.microsoft.com/office/powerpoint/2010/main" val="297541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749C3-1A36-4BB7-B984-5EFFCB6DB903}"/>
              </a:ext>
            </a:extLst>
          </p:cNvPr>
          <p:cNvSpPr>
            <a:spLocks noGrp="1"/>
          </p:cNvSpPr>
          <p:nvPr>
            <p:ph idx="1"/>
          </p:nvPr>
        </p:nvSpPr>
        <p:spPr>
          <a:xfrm>
            <a:off x="887412" y="533400"/>
            <a:ext cx="10136188" cy="6324600"/>
          </a:xfrm>
        </p:spPr>
        <p:txBody>
          <a:bodyPr/>
          <a:lstStyle/>
          <a:p>
            <a:pPr marL="0" indent="0">
              <a:buNone/>
            </a:pPr>
            <a:r>
              <a:rPr lang="en-IN" sz="4400" b="1" dirty="0">
                <a:solidFill>
                  <a:schemeClr val="tx2"/>
                </a:solidFill>
              </a:rPr>
              <a:t>4-Hive query result into a File</a:t>
            </a:r>
          </a:p>
          <a:p>
            <a:pPr marL="0" indent="0">
              <a:buNone/>
            </a:pPr>
            <a:endParaRPr lang="en-IN" b="1" i="1" dirty="0">
              <a:solidFill>
                <a:schemeClr val="accent3">
                  <a:lumMod val="60000"/>
                  <a:lumOff val="40000"/>
                </a:schemeClr>
              </a:solidFill>
            </a:endParaRPr>
          </a:p>
          <a:p>
            <a:pPr>
              <a:buFont typeface="Wingdings" panose="05000000000000000000" pitchFamily="2" charset="2"/>
              <a:buChar char="Ø"/>
            </a:pPr>
            <a:r>
              <a:rPr lang="en-IN" b="1" i="1" dirty="0">
                <a:solidFill>
                  <a:schemeClr val="accent3">
                    <a:lumMod val="60000"/>
                    <a:lumOff val="40000"/>
                  </a:schemeClr>
                </a:solidFill>
              </a:rPr>
              <a:t>Insert overwrite directory ‘/test2’ select title from web_series where   imdb_rating between ‘8.0’ and ‘8.5’; </a:t>
            </a:r>
          </a:p>
        </p:txBody>
      </p:sp>
      <p:pic>
        <p:nvPicPr>
          <p:cNvPr id="5" name="Picture 4">
            <a:extLst>
              <a:ext uri="{FF2B5EF4-FFF2-40B4-BE49-F238E27FC236}">
                <a16:creationId xmlns:a16="http://schemas.microsoft.com/office/drawing/2014/main" id="{A77736A1-22F9-43E9-B1EF-EA8D8173F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68" y="2705100"/>
            <a:ext cx="9685020" cy="4000500"/>
          </a:xfrm>
          <a:prstGeom prst="rect">
            <a:avLst/>
          </a:prstGeom>
        </p:spPr>
      </p:pic>
    </p:spTree>
    <p:extLst>
      <p:ext uri="{BB962C8B-B14F-4D97-AF65-F5344CB8AC3E}">
        <p14:creationId xmlns:p14="http://schemas.microsoft.com/office/powerpoint/2010/main" val="415967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42A35-B21E-4245-9323-C3A621339DF6}"/>
              </a:ext>
            </a:extLst>
          </p:cNvPr>
          <p:cNvSpPr>
            <a:spLocks noGrp="1"/>
          </p:cNvSpPr>
          <p:nvPr>
            <p:ph idx="1"/>
          </p:nvPr>
        </p:nvSpPr>
        <p:spPr>
          <a:xfrm>
            <a:off x="825500" y="457200"/>
            <a:ext cx="10096500" cy="6299200"/>
          </a:xfrm>
        </p:spPr>
        <p:txBody>
          <a:bodyPr/>
          <a:lstStyle/>
          <a:p>
            <a:pPr>
              <a:buFont typeface="Wingdings" panose="05000000000000000000" pitchFamily="2" charset="2"/>
              <a:buChar char="Ø"/>
            </a:pPr>
            <a:r>
              <a:rPr lang="en-IN" b="1" i="1" dirty="0">
                <a:solidFill>
                  <a:schemeClr val="accent3">
                    <a:lumMod val="60000"/>
                    <a:lumOff val="40000"/>
                  </a:schemeClr>
                </a:solidFill>
              </a:rPr>
              <a:t> Hive query output imported in hdfs directory. </a:t>
            </a:r>
          </a:p>
          <a:p>
            <a:pPr marL="0" indent="0">
              <a:buNone/>
            </a:pPr>
            <a:endParaRPr lang="en-IN" dirty="0"/>
          </a:p>
        </p:txBody>
      </p:sp>
      <p:pic>
        <p:nvPicPr>
          <p:cNvPr id="7" name="Picture 6">
            <a:extLst>
              <a:ext uri="{FF2B5EF4-FFF2-40B4-BE49-F238E27FC236}">
                <a16:creationId xmlns:a16="http://schemas.microsoft.com/office/drawing/2014/main" id="{A84E2E0C-EA8E-4658-AE1C-8C9A23EAC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6349"/>
            <a:ext cx="9067800" cy="5010149"/>
          </a:xfrm>
          <a:prstGeom prst="rect">
            <a:avLst/>
          </a:prstGeom>
        </p:spPr>
      </p:pic>
    </p:spTree>
    <p:extLst>
      <p:ext uri="{BB962C8B-B14F-4D97-AF65-F5344CB8AC3E}">
        <p14:creationId xmlns:p14="http://schemas.microsoft.com/office/powerpoint/2010/main" val="14495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C9C7-1803-4FDA-8165-C56B307A1348}"/>
              </a:ext>
            </a:extLst>
          </p:cNvPr>
          <p:cNvSpPr>
            <a:spLocks noGrp="1"/>
          </p:cNvSpPr>
          <p:nvPr>
            <p:ph type="title"/>
          </p:nvPr>
        </p:nvSpPr>
        <p:spPr>
          <a:xfrm>
            <a:off x="646111" y="452718"/>
            <a:ext cx="9404723" cy="817282"/>
          </a:xfrm>
        </p:spPr>
        <p:txBody>
          <a:bodyPr/>
          <a:lstStyle/>
          <a:p>
            <a:r>
              <a:rPr lang="en-IN" b="1" dirty="0"/>
              <a:t>5-Partition in Hive</a:t>
            </a:r>
          </a:p>
        </p:txBody>
      </p:sp>
      <p:sp>
        <p:nvSpPr>
          <p:cNvPr id="3" name="Content Placeholder 2">
            <a:extLst>
              <a:ext uri="{FF2B5EF4-FFF2-40B4-BE49-F238E27FC236}">
                <a16:creationId xmlns:a16="http://schemas.microsoft.com/office/drawing/2014/main" id="{82A1EBA2-E158-43CB-AE9A-D8044CFE83B4}"/>
              </a:ext>
            </a:extLst>
          </p:cNvPr>
          <p:cNvSpPr>
            <a:spLocks noGrp="1"/>
          </p:cNvSpPr>
          <p:nvPr>
            <p:ph idx="1"/>
          </p:nvPr>
        </p:nvSpPr>
        <p:spPr>
          <a:xfrm>
            <a:off x="1004281" y="1866900"/>
            <a:ext cx="9955819" cy="4381499"/>
          </a:xfrm>
        </p:spPr>
        <p:txBody>
          <a:bodyPr/>
          <a:lstStyle/>
          <a:p>
            <a:pPr>
              <a:buFont typeface="Wingdings" panose="05000000000000000000" pitchFamily="2" charset="2"/>
              <a:buChar char="Ø"/>
            </a:pPr>
            <a:r>
              <a:rPr lang="en-IN" b="1" i="1" dirty="0">
                <a:solidFill>
                  <a:schemeClr val="accent3">
                    <a:lumMod val="60000"/>
                    <a:lumOff val="40000"/>
                  </a:schemeClr>
                </a:solidFill>
              </a:rPr>
              <a:t>Create table web(title string, content_rating string, imdb_rating double, rotton_rating int, genre string, description string, seasons string, platform string) partitioned by (year int); </a:t>
            </a:r>
          </a:p>
        </p:txBody>
      </p:sp>
      <p:pic>
        <p:nvPicPr>
          <p:cNvPr id="4" name="Picture 3">
            <a:extLst>
              <a:ext uri="{FF2B5EF4-FFF2-40B4-BE49-F238E27FC236}">
                <a16:creationId xmlns:a16="http://schemas.microsoft.com/office/drawing/2014/main" id="{E6498E30-6E62-49C6-8A3F-028CFEFB629E}"/>
              </a:ext>
            </a:extLst>
          </p:cNvPr>
          <p:cNvPicPr>
            <a:picLocks noChangeAspect="1"/>
          </p:cNvPicPr>
          <p:nvPr/>
        </p:nvPicPr>
        <p:blipFill rotWithShape="1">
          <a:blip r:embed="rId2">
            <a:extLst>
              <a:ext uri="{28A0092B-C50C-407E-A947-70E740481C1C}">
                <a14:useLocalDpi xmlns:a14="http://schemas.microsoft.com/office/drawing/2010/main" val="0"/>
              </a:ext>
            </a:extLst>
          </a:blip>
          <a:srcRect r="48152" b="85361"/>
          <a:stretch/>
        </p:blipFill>
        <p:spPr>
          <a:xfrm>
            <a:off x="1370660" y="3212566"/>
            <a:ext cx="9170340" cy="2388134"/>
          </a:xfrm>
          <a:prstGeom prst="rect">
            <a:avLst/>
          </a:prstGeom>
        </p:spPr>
      </p:pic>
    </p:spTree>
    <p:extLst>
      <p:ext uri="{BB962C8B-B14F-4D97-AF65-F5344CB8AC3E}">
        <p14:creationId xmlns:p14="http://schemas.microsoft.com/office/powerpoint/2010/main" val="131531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D9AC0-DC50-4E65-BCAD-FAF6B7F0D375}"/>
              </a:ext>
            </a:extLst>
          </p:cNvPr>
          <p:cNvSpPr>
            <a:spLocks noGrp="1"/>
          </p:cNvSpPr>
          <p:nvPr>
            <p:ph idx="1"/>
          </p:nvPr>
        </p:nvSpPr>
        <p:spPr>
          <a:xfrm>
            <a:off x="469900" y="660400"/>
            <a:ext cx="11226800" cy="6108700"/>
          </a:xfrm>
        </p:spPr>
        <p:txBody>
          <a:bodyPr/>
          <a:lstStyle/>
          <a:p>
            <a:pPr>
              <a:buFont typeface="Wingdings" panose="05000000000000000000" pitchFamily="2" charset="2"/>
              <a:buChar char="Ø"/>
            </a:pPr>
            <a:r>
              <a:rPr lang="en-IN" b="1" i="1" dirty="0">
                <a:solidFill>
                  <a:schemeClr val="accent3">
                    <a:lumMod val="60000"/>
                    <a:lumOff val="40000"/>
                  </a:schemeClr>
                </a:solidFill>
              </a:rPr>
              <a:t>Insert overwrite table web partition(year) select title, content_rating,imdb_rating, rotton_rating, genre, description, seasons, platform, year from web_series; </a:t>
            </a:r>
          </a:p>
        </p:txBody>
      </p:sp>
      <p:pic>
        <p:nvPicPr>
          <p:cNvPr id="5" name="Picture 4">
            <a:extLst>
              <a:ext uri="{FF2B5EF4-FFF2-40B4-BE49-F238E27FC236}">
                <a16:creationId xmlns:a16="http://schemas.microsoft.com/office/drawing/2014/main" id="{0D371CED-9262-448D-B17F-B2674069C52B}"/>
              </a:ext>
            </a:extLst>
          </p:cNvPr>
          <p:cNvPicPr>
            <a:picLocks noChangeAspect="1"/>
          </p:cNvPicPr>
          <p:nvPr/>
        </p:nvPicPr>
        <p:blipFill rotWithShape="1">
          <a:blip r:embed="rId2">
            <a:extLst>
              <a:ext uri="{28A0092B-C50C-407E-A947-70E740481C1C}">
                <a14:useLocalDpi xmlns:a14="http://schemas.microsoft.com/office/drawing/2010/main" val="0"/>
              </a:ext>
            </a:extLst>
          </a:blip>
          <a:srcRect t="27018"/>
          <a:stretch/>
        </p:blipFill>
        <p:spPr>
          <a:xfrm>
            <a:off x="768350" y="1498600"/>
            <a:ext cx="10655300" cy="4978399"/>
          </a:xfrm>
          <a:prstGeom prst="rect">
            <a:avLst/>
          </a:prstGeom>
        </p:spPr>
      </p:pic>
    </p:spTree>
    <p:extLst>
      <p:ext uri="{BB962C8B-B14F-4D97-AF65-F5344CB8AC3E}">
        <p14:creationId xmlns:p14="http://schemas.microsoft.com/office/powerpoint/2010/main" val="358570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555C5-6719-4822-9949-F3657FDB9289}"/>
              </a:ext>
            </a:extLst>
          </p:cNvPr>
          <p:cNvSpPr>
            <a:spLocks noGrp="1"/>
          </p:cNvSpPr>
          <p:nvPr>
            <p:ph idx="1"/>
          </p:nvPr>
        </p:nvSpPr>
        <p:spPr>
          <a:xfrm>
            <a:off x="774700" y="673100"/>
            <a:ext cx="10871200" cy="6019800"/>
          </a:xfrm>
        </p:spPr>
        <p:txBody>
          <a:bodyPr/>
          <a:lstStyle/>
          <a:p>
            <a:pPr>
              <a:buFont typeface="Wingdings" panose="05000000000000000000" pitchFamily="2" charset="2"/>
              <a:buChar char="Ø"/>
            </a:pPr>
            <a:r>
              <a:rPr lang="en-IN" b="1" i="1" dirty="0">
                <a:solidFill>
                  <a:schemeClr val="accent3">
                    <a:lumMod val="60000"/>
                    <a:lumOff val="40000"/>
                  </a:schemeClr>
                </a:solidFill>
              </a:rPr>
              <a:t>partition file based on year created in hive/warehouse directory.</a:t>
            </a:r>
          </a:p>
        </p:txBody>
      </p:sp>
      <p:pic>
        <p:nvPicPr>
          <p:cNvPr id="5" name="Picture 4">
            <a:extLst>
              <a:ext uri="{FF2B5EF4-FFF2-40B4-BE49-F238E27FC236}">
                <a16:creationId xmlns:a16="http://schemas.microsoft.com/office/drawing/2014/main" id="{280A4A8F-A09B-4F52-9A1F-7236520C5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15" y="1404620"/>
            <a:ext cx="9544685" cy="5021580"/>
          </a:xfrm>
          <a:prstGeom prst="rect">
            <a:avLst/>
          </a:prstGeom>
        </p:spPr>
      </p:pic>
    </p:spTree>
    <p:extLst>
      <p:ext uri="{BB962C8B-B14F-4D97-AF65-F5344CB8AC3E}">
        <p14:creationId xmlns:p14="http://schemas.microsoft.com/office/powerpoint/2010/main" val="334206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0ACD5-5198-449E-85BC-76B859FC4A77}"/>
              </a:ext>
            </a:extLst>
          </p:cNvPr>
          <p:cNvSpPr>
            <a:spLocks noGrp="1"/>
          </p:cNvSpPr>
          <p:nvPr>
            <p:ph idx="1"/>
          </p:nvPr>
        </p:nvSpPr>
        <p:spPr>
          <a:xfrm>
            <a:off x="647700" y="685800"/>
            <a:ext cx="10210800" cy="5727700"/>
          </a:xfrm>
        </p:spPr>
        <p:txBody>
          <a:bodyPr/>
          <a:lstStyle/>
          <a:p>
            <a:pPr>
              <a:buFont typeface="Wingdings" panose="05000000000000000000" pitchFamily="2" charset="2"/>
              <a:buChar char="Ø"/>
            </a:pPr>
            <a:r>
              <a:rPr lang="en-IN" b="1" i="1" dirty="0">
                <a:solidFill>
                  <a:schemeClr val="accent3">
                    <a:lumMod val="60000"/>
                    <a:lumOff val="40000"/>
                  </a:schemeClr>
                </a:solidFill>
              </a:rPr>
              <a:t>Content of one of the years in partition file in HDFS. </a:t>
            </a:r>
          </a:p>
          <a:p>
            <a:pPr marL="0" indent="0">
              <a:buNone/>
            </a:pPr>
            <a:r>
              <a:rPr lang="en-IN" b="1" i="1" dirty="0">
                <a:solidFill>
                  <a:schemeClr val="accent3">
                    <a:lumMod val="60000"/>
                    <a:lumOff val="40000"/>
                  </a:schemeClr>
                </a:solidFill>
              </a:rPr>
              <a:t> </a:t>
            </a:r>
          </a:p>
        </p:txBody>
      </p:sp>
      <p:pic>
        <p:nvPicPr>
          <p:cNvPr id="5" name="Picture 4">
            <a:extLst>
              <a:ext uri="{FF2B5EF4-FFF2-40B4-BE49-F238E27FC236}">
                <a16:creationId xmlns:a16="http://schemas.microsoft.com/office/drawing/2014/main" id="{E39BE43C-884F-4000-B080-88AC5A2BA24A}"/>
              </a:ext>
            </a:extLst>
          </p:cNvPr>
          <p:cNvPicPr>
            <a:picLocks noChangeAspect="1"/>
          </p:cNvPicPr>
          <p:nvPr/>
        </p:nvPicPr>
        <p:blipFill rotWithShape="1">
          <a:blip r:embed="rId2">
            <a:extLst>
              <a:ext uri="{28A0092B-C50C-407E-A947-70E740481C1C}">
                <a14:useLocalDpi xmlns:a14="http://schemas.microsoft.com/office/drawing/2010/main" val="0"/>
              </a:ext>
            </a:extLst>
          </a:blip>
          <a:srcRect b="23517"/>
          <a:stretch/>
        </p:blipFill>
        <p:spPr>
          <a:xfrm>
            <a:off x="1076292" y="1320800"/>
            <a:ext cx="9426608" cy="4622800"/>
          </a:xfrm>
          <a:prstGeom prst="rect">
            <a:avLst/>
          </a:prstGeom>
        </p:spPr>
      </p:pic>
    </p:spTree>
    <p:extLst>
      <p:ext uri="{BB962C8B-B14F-4D97-AF65-F5344CB8AC3E}">
        <p14:creationId xmlns:p14="http://schemas.microsoft.com/office/powerpoint/2010/main" val="149395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AF63F-30F2-4CE0-836E-2662E4293DCD}"/>
              </a:ext>
            </a:extLst>
          </p:cNvPr>
          <p:cNvSpPr>
            <a:spLocks noGrp="1"/>
          </p:cNvSpPr>
          <p:nvPr>
            <p:ph idx="1"/>
          </p:nvPr>
        </p:nvSpPr>
        <p:spPr>
          <a:xfrm>
            <a:off x="1103312" y="2590800"/>
            <a:ext cx="8946541" cy="3657599"/>
          </a:xfrm>
        </p:spPr>
        <p:txBody>
          <a:bodyPr/>
          <a:lstStyle/>
          <a:p>
            <a:pPr marL="0" indent="0">
              <a:buNone/>
            </a:pPr>
            <a:r>
              <a:rPr lang="en-IN" dirty="0">
                <a:solidFill>
                  <a:schemeClr val="accent3">
                    <a:lumMod val="60000"/>
                    <a:lumOff val="40000"/>
                  </a:schemeClr>
                </a:solidFill>
              </a:rPr>
              <a:t>                                    </a:t>
            </a:r>
            <a:r>
              <a:rPr lang="en-IN" sz="7200" dirty="0">
                <a:solidFill>
                  <a:schemeClr val="accent3">
                    <a:lumMod val="60000"/>
                    <a:lumOff val="40000"/>
                  </a:schemeClr>
                </a:solidFill>
              </a:rPr>
              <a:t>Thank you!!</a:t>
            </a:r>
          </a:p>
        </p:txBody>
      </p:sp>
    </p:spTree>
    <p:extLst>
      <p:ext uri="{BB962C8B-B14F-4D97-AF65-F5344CB8AC3E}">
        <p14:creationId xmlns:p14="http://schemas.microsoft.com/office/powerpoint/2010/main" val="230295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4798-C491-43EC-AFCA-B439697F5C45}"/>
              </a:ext>
            </a:extLst>
          </p:cNvPr>
          <p:cNvSpPr>
            <a:spLocks noGrp="1"/>
          </p:cNvSpPr>
          <p:nvPr>
            <p:ph type="title"/>
          </p:nvPr>
        </p:nvSpPr>
        <p:spPr>
          <a:xfrm>
            <a:off x="646111" y="452718"/>
            <a:ext cx="9404723" cy="872499"/>
          </a:xfrm>
        </p:spPr>
        <p:txBody>
          <a:bodyPr/>
          <a:lstStyle/>
          <a:p>
            <a:r>
              <a:rPr lang="en-IN" sz="4800" b="1" dirty="0">
                <a:latin typeface="Times New Roman" panose="02020603050405020304" pitchFamily="18" charset="0"/>
                <a:cs typeface="Times New Roman" panose="02020603050405020304" pitchFamily="18" charset="0"/>
              </a:rPr>
              <a:t>Title</a:t>
            </a:r>
          </a:p>
        </p:txBody>
      </p:sp>
      <p:sp>
        <p:nvSpPr>
          <p:cNvPr id="3" name="Content Placeholder 2">
            <a:extLst>
              <a:ext uri="{FF2B5EF4-FFF2-40B4-BE49-F238E27FC236}">
                <a16:creationId xmlns:a16="http://schemas.microsoft.com/office/drawing/2014/main" id="{818F1317-C870-4FF5-AC64-E210BA2D708C}"/>
              </a:ext>
            </a:extLst>
          </p:cNvPr>
          <p:cNvSpPr>
            <a:spLocks noGrp="1"/>
          </p:cNvSpPr>
          <p:nvPr>
            <p:ph idx="1"/>
          </p:nvPr>
        </p:nvSpPr>
        <p:spPr>
          <a:xfrm>
            <a:off x="861392" y="1603514"/>
            <a:ext cx="9188462" cy="4644886"/>
          </a:xfrm>
        </p:spPr>
        <p:txBody>
          <a:bodyPr/>
          <a:lstStyle/>
          <a:p>
            <a:pPr>
              <a:buFont typeface="Wingdings" panose="05000000000000000000" pitchFamily="2" charset="2"/>
              <a:buChar char="Ø"/>
            </a:pPr>
            <a:r>
              <a:rPr lang="en-IN" dirty="0"/>
              <a:t>Introduction</a:t>
            </a:r>
          </a:p>
          <a:p>
            <a:pPr marL="0" indent="0">
              <a:buNone/>
            </a:pPr>
            <a:r>
              <a:rPr lang="en-IN" dirty="0"/>
              <a:t>    i) Aim</a:t>
            </a:r>
          </a:p>
          <a:p>
            <a:pPr marL="0" indent="0">
              <a:buNone/>
            </a:pPr>
            <a:r>
              <a:rPr lang="en-IN" dirty="0"/>
              <a:t>    ii) Description </a:t>
            </a:r>
          </a:p>
          <a:p>
            <a:pPr marL="0" indent="0">
              <a:buNone/>
            </a:pPr>
            <a:r>
              <a:rPr lang="en-IN" dirty="0"/>
              <a:t>    iii) Objectives</a:t>
            </a:r>
          </a:p>
          <a:p>
            <a:pPr>
              <a:buFont typeface="Wingdings" panose="05000000000000000000" pitchFamily="2" charset="2"/>
              <a:buChar char="Ø"/>
            </a:pPr>
            <a:r>
              <a:rPr lang="en-IN" dirty="0"/>
              <a:t>Applications used</a:t>
            </a:r>
          </a:p>
          <a:p>
            <a:pPr>
              <a:buFont typeface="Wingdings" panose="05000000000000000000" pitchFamily="2" charset="2"/>
              <a:buChar char="Ø"/>
            </a:pPr>
            <a:r>
              <a:rPr lang="en-IN" dirty="0"/>
              <a:t>Output Screenshots</a:t>
            </a:r>
          </a:p>
          <a:p>
            <a:pPr>
              <a:buFont typeface="Wingdings" panose="05000000000000000000" pitchFamily="2" charset="2"/>
              <a:buChar char="Ø"/>
            </a:pPr>
            <a:r>
              <a:rPr lang="en-IN" dirty="0"/>
              <a:t>Hive query result into a File</a:t>
            </a:r>
          </a:p>
          <a:p>
            <a:pPr>
              <a:buFont typeface="Wingdings" panose="05000000000000000000" pitchFamily="2" charset="2"/>
              <a:buChar char="Ø"/>
            </a:pPr>
            <a:r>
              <a:rPr lang="en-IN" dirty="0"/>
              <a:t>Partition in Hive</a:t>
            </a:r>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334659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9319-C102-4BF4-989C-994743760DE2}"/>
              </a:ext>
            </a:extLst>
          </p:cNvPr>
          <p:cNvSpPr>
            <a:spLocks noGrp="1"/>
          </p:cNvSpPr>
          <p:nvPr>
            <p:ph type="title"/>
          </p:nvPr>
        </p:nvSpPr>
        <p:spPr>
          <a:xfrm>
            <a:off x="646111" y="452718"/>
            <a:ext cx="9404723" cy="739978"/>
          </a:xfrm>
        </p:spPr>
        <p:txBody>
          <a:bodyPr/>
          <a:lstStyle/>
          <a:p>
            <a:r>
              <a:rPr lang="en-IN" sz="4800" b="1" dirty="0"/>
              <a:t>1-Introduction</a:t>
            </a:r>
          </a:p>
        </p:txBody>
      </p:sp>
      <p:sp>
        <p:nvSpPr>
          <p:cNvPr id="3" name="Content Placeholder 2">
            <a:extLst>
              <a:ext uri="{FF2B5EF4-FFF2-40B4-BE49-F238E27FC236}">
                <a16:creationId xmlns:a16="http://schemas.microsoft.com/office/drawing/2014/main" id="{A912E970-FB18-4739-A854-67A9ECFE3ADA}"/>
              </a:ext>
            </a:extLst>
          </p:cNvPr>
          <p:cNvSpPr>
            <a:spLocks noGrp="1"/>
          </p:cNvSpPr>
          <p:nvPr>
            <p:ph idx="1"/>
          </p:nvPr>
        </p:nvSpPr>
        <p:spPr>
          <a:xfrm>
            <a:off x="923731" y="1744824"/>
            <a:ext cx="9126122" cy="4503575"/>
          </a:xfrm>
        </p:spPr>
        <p:txBody>
          <a:bodyPr/>
          <a:lstStyle/>
          <a:p>
            <a:pPr>
              <a:buFont typeface="Wingdings" panose="05000000000000000000" pitchFamily="2" charset="2"/>
              <a:buChar char="Ø"/>
            </a:pPr>
            <a:r>
              <a:rPr lang="en-IN" b="1" dirty="0">
                <a:solidFill>
                  <a:schemeClr val="accent3">
                    <a:lumMod val="60000"/>
                    <a:lumOff val="40000"/>
                  </a:schemeClr>
                </a:solidFill>
              </a:rPr>
              <a:t>AIM:</a:t>
            </a:r>
            <a:r>
              <a:rPr lang="en-IN" dirty="0"/>
              <a:t> The goal of the project is to analysis the web-series dataset using HDFS and Hive.</a:t>
            </a:r>
          </a:p>
          <a:p>
            <a:pPr>
              <a:buFont typeface="Wingdings" panose="05000000000000000000" pitchFamily="2" charset="2"/>
              <a:buChar char="Ø"/>
            </a:pPr>
            <a:endParaRPr lang="en-IN" b="1" dirty="0">
              <a:solidFill>
                <a:schemeClr val="accent3">
                  <a:lumMod val="60000"/>
                  <a:lumOff val="40000"/>
                </a:schemeClr>
              </a:solidFill>
            </a:endParaRPr>
          </a:p>
          <a:p>
            <a:pPr>
              <a:buFont typeface="Wingdings" panose="05000000000000000000" pitchFamily="2" charset="2"/>
              <a:buChar char="Ø"/>
            </a:pPr>
            <a:r>
              <a:rPr lang="en-IN" b="1" dirty="0">
                <a:solidFill>
                  <a:schemeClr val="accent3">
                    <a:lumMod val="60000"/>
                    <a:lumOff val="40000"/>
                  </a:schemeClr>
                </a:solidFill>
              </a:rPr>
              <a:t>Description:</a:t>
            </a:r>
            <a:r>
              <a:rPr lang="en-IN" dirty="0"/>
              <a:t> For this Big-data project, I took the web-series data from Kaggle website, and converted that data into CSV file. The dataset contains 9 columns and 12500 rows approximately. Then using Ambari I imported the CSV file data into HDFS. After that I created one database and table inside that database using Hive. Then I  loaded the web-series data into the Hive table and finally did some analysis on that dataset with the help of Hive queries. And also stored the output of Hive queries back into HDFS.      </a:t>
            </a:r>
          </a:p>
          <a:p>
            <a:pPr marL="0" indent="0">
              <a:buNone/>
            </a:pPr>
            <a:endParaRPr lang="en-IN" dirty="0"/>
          </a:p>
        </p:txBody>
      </p:sp>
    </p:spTree>
    <p:extLst>
      <p:ext uri="{BB962C8B-B14F-4D97-AF65-F5344CB8AC3E}">
        <p14:creationId xmlns:p14="http://schemas.microsoft.com/office/powerpoint/2010/main" val="158627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A09FB-6B13-42AD-9458-B4A87CCB9B5C}"/>
              </a:ext>
            </a:extLst>
          </p:cNvPr>
          <p:cNvSpPr>
            <a:spLocks noGrp="1"/>
          </p:cNvSpPr>
          <p:nvPr>
            <p:ph idx="1"/>
          </p:nvPr>
        </p:nvSpPr>
        <p:spPr>
          <a:xfrm>
            <a:off x="1103312" y="1213163"/>
            <a:ext cx="8946541" cy="4195481"/>
          </a:xfrm>
        </p:spPr>
        <p:txBody>
          <a:bodyPr/>
          <a:lstStyle/>
          <a:p>
            <a:pPr algn="l" fontAlgn="base">
              <a:buFont typeface="Wingdings" panose="05000000000000000000" pitchFamily="2" charset="2"/>
              <a:buChar char="Ø"/>
            </a:pPr>
            <a:r>
              <a:rPr lang="en-IN" b="1" dirty="0">
                <a:solidFill>
                  <a:schemeClr val="accent3">
                    <a:lumMod val="60000"/>
                    <a:lumOff val="40000"/>
                  </a:schemeClr>
                </a:solidFill>
              </a:rPr>
              <a:t>Objective:</a:t>
            </a:r>
            <a:r>
              <a:rPr lang="en-IN" dirty="0"/>
              <a:t>  The objective is to analysis the web-series data </a:t>
            </a:r>
            <a:r>
              <a:rPr lang="en-US" dirty="0">
                <a:latin typeface="Inter"/>
              </a:rPr>
              <a:t>and also </a:t>
            </a:r>
            <a:r>
              <a:rPr lang="en-US" b="0" i="0" dirty="0">
                <a:effectLst/>
                <a:latin typeface="Inter"/>
              </a:rPr>
              <a:t> used that dataset to answer the following questions:</a:t>
            </a:r>
          </a:p>
          <a:p>
            <a:pPr algn="l" fontAlgn="base">
              <a:buFont typeface="Arial" panose="020B0604020202020204" pitchFamily="34" charset="0"/>
              <a:buChar char="•"/>
            </a:pPr>
            <a:r>
              <a:rPr lang="en-US" b="0" i="0" dirty="0">
                <a:effectLst/>
                <a:latin typeface="Inter"/>
              </a:rPr>
              <a:t>Which streaming platform(s) can I find this web series on?</a:t>
            </a:r>
          </a:p>
          <a:p>
            <a:pPr algn="l" fontAlgn="base">
              <a:buFont typeface="Arial" panose="020B0604020202020204" pitchFamily="34" charset="0"/>
              <a:buChar char="•"/>
            </a:pPr>
            <a:r>
              <a:rPr lang="en-US" b="0" i="0" dirty="0">
                <a:effectLst/>
                <a:latin typeface="Inter"/>
              </a:rPr>
              <a:t>Average IMDb rating and other ratings</a:t>
            </a:r>
          </a:p>
          <a:p>
            <a:pPr algn="l" fontAlgn="base">
              <a:buFont typeface="Arial" panose="020B0604020202020204" pitchFamily="34" charset="0"/>
              <a:buChar char="•"/>
            </a:pPr>
            <a:r>
              <a:rPr lang="en-US" b="0" i="0" dirty="0">
                <a:effectLst/>
                <a:latin typeface="Inter"/>
              </a:rPr>
              <a:t>What is the genre of the title?</a:t>
            </a:r>
          </a:p>
          <a:p>
            <a:pPr algn="l" fontAlgn="base">
              <a:buFont typeface="Arial" panose="020B0604020202020204" pitchFamily="34" charset="0"/>
              <a:buChar char="•"/>
            </a:pPr>
            <a:r>
              <a:rPr lang="en-US" b="0" i="0" dirty="0">
                <a:effectLst/>
                <a:latin typeface="Inter"/>
              </a:rPr>
              <a:t>What is the synopsis?</a:t>
            </a:r>
          </a:p>
          <a:p>
            <a:pPr algn="l" fontAlgn="base">
              <a:buFont typeface="Arial" panose="020B0604020202020204" pitchFamily="34" charset="0"/>
              <a:buChar char="•"/>
            </a:pPr>
            <a:r>
              <a:rPr lang="en-US" b="0" i="0" dirty="0">
                <a:effectLst/>
                <a:latin typeface="Inter"/>
              </a:rPr>
              <a:t>How many seasons are there right now?</a:t>
            </a:r>
          </a:p>
          <a:p>
            <a:pPr algn="l" fontAlgn="base">
              <a:buFont typeface="Arial" panose="020B0604020202020204" pitchFamily="34" charset="0"/>
              <a:buChar char="•"/>
            </a:pPr>
            <a:r>
              <a:rPr lang="en-US" b="0" i="0" dirty="0">
                <a:effectLst/>
                <a:latin typeface="Inter"/>
              </a:rPr>
              <a:t>Which year this was produced?</a:t>
            </a:r>
          </a:p>
          <a:p>
            <a:pPr algn="l" fontAlgn="base">
              <a:buFont typeface="Arial" panose="020B0604020202020204" pitchFamily="34" charset="0"/>
              <a:buChar char="•"/>
            </a:pPr>
            <a:r>
              <a:rPr lang="en-US" dirty="0">
                <a:latin typeface="Inter"/>
              </a:rPr>
              <a:t>For which age group this web-series is appropriate.</a:t>
            </a:r>
            <a:endParaRPr lang="en-US" b="0" i="0" dirty="0">
              <a:effectLst/>
              <a:latin typeface="Inter"/>
            </a:endParaRPr>
          </a:p>
          <a:p>
            <a:pPr marL="0" indent="0">
              <a:buNone/>
            </a:pPr>
            <a:endParaRPr lang="en-IN" dirty="0"/>
          </a:p>
        </p:txBody>
      </p:sp>
    </p:spTree>
    <p:extLst>
      <p:ext uri="{BB962C8B-B14F-4D97-AF65-F5344CB8AC3E}">
        <p14:creationId xmlns:p14="http://schemas.microsoft.com/office/powerpoint/2010/main" val="89761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A460-B218-4124-AB5C-8CBD57CEC717}"/>
              </a:ext>
            </a:extLst>
          </p:cNvPr>
          <p:cNvSpPr>
            <a:spLocks noGrp="1"/>
          </p:cNvSpPr>
          <p:nvPr>
            <p:ph type="title"/>
          </p:nvPr>
        </p:nvSpPr>
        <p:spPr>
          <a:xfrm>
            <a:off x="646111" y="452718"/>
            <a:ext cx="9404723" cy="694947"/>
          </a:xfrm>
        </p:spPr>
        <p:txBody>
          <a:bodyPr/>
          <a:lstStyle/>
          <a:p>
            <a:r>
              <a:rPr lang="en-IN" b="1" dirty="0"/>
              <a:t>2-Applications used</a:t>
            </a:r>
          </a:p>
        </p:txBody>
      </p:sp>
      <p:sp>
        <p:nvSpPr>
          <p:cNvPr id="3" name="Content Placeholder 2">
            <a:extLst>
              <a:ext uri="{FF2B5EF4-FFF2-40B4-BE49-F238E27FC236}">
                <a16:creationId xmlns:a16="http://schemas.microsoft.com/office/drawing/2014/main" id="{0F7F69AD-8597-497B-B3AA-934D78AA5D04}"/>
              </a:ext>
            </a:extLst>
          </p:cNvPr>
          <p:cNvSpPr>
            <a:spLocks noGrp="1"/>
          </p:cNvSpPr>
          <p:nvPr>
            <p:ph idx="1"/>
          </p:nvPr>
        </p:nvSpPr>
        <p:spPr>
          <a:xfrm>
            <a:off x="1306286" y="2024744"/>
            <a:ext cx="8743567" cy="4223656"/>
          </a:xfrm>
        </p:spPr>
        <p:txBody>
          <a:bodyPr/>
          <a:lstStyle/>
          <a:p>
            <a:pPr>
              <a:buFont typeface="Wingdings" panose="05000000000000000000" pitchFamily="2" charset="2"/>
              <a:buChar char="Ø"/>
            </a:pPr>
            <a:r>
              <a:rPr lang="en-IN" b="1" dirty="0">
                <a:solidFill>
                  <a:schemeClr val="accent3">
                    <a:lumMod val="60000"/>
                    <a:lumOff val="40000"/>
                  </a:schemeClr>
                </a:solidFill>
              </a:rPr>
              <a:t>HDFS:</a:t>
            </a:r>
            <a:r>
              <a:rPr lang="en-IN" dirty="0"/>
              <a:t>  for storing large web-series dataset and provides easier access to hive tables.</a:t>
            </a:r>
          </a:p>
          <a:p>
            <a:pPr>
              <a:buFont typeface="Wingdings" panose="05000000000000000000" pitchFamily="2" charset="2"/>
              <a:buChar char="Ø"/>
            </a:pPr>
            <a:endParaRPr lang="en-IN" b="1" dirty="0">
              <a:solidFill>
                <a:schemeClr val="accent3">
                  <a:lumMod val="60000"/>
                  <a:lumOff val="40000"/>
                </a:schemeClr>
              </a:solidFill>
            </a:endParaRPr>
          </a:p>
          <a:p>
            <a:pPr>
              <a:buFont typeface="Wingdings" panose="05000000000000000000" pitchFamily="2" charset="2"/>
              <a:buChar char="Ø"/>
            </a:pPr>
            <a:r>
              <a:rPr lang="en-IN" b="1" dirty="0">
                <a:solidFill>
                  <a:schemeClr val="accent3">
                    <a:lumMod val="60000"/>
                    <a:lumOff val="40000"/>
                  </a:schemeClr>
                </a:solidFill>
              </a:rPr>
              <a:t>Hive: </a:t>
            </a:r>
            <a:r>
              <a:rPr lang="en-US" dirty="0"/>
              <a:t>Hive is used  to facilitates easy data summarization, ad-hoc queries, and the analysis of web-seires datasets stored in Hadoop compatible file systems. </a:t>
            </a:r>
            <a:endParaRPr lang="en-IN" dirty="0"/>
          </a:p>
          <a:p>
            <a:pPr marL="0" indent="0">
              <a:buNone/>
            </a:pPr>
            <a:endParaRPr lang="en-IN" dirty="0"/>
          </a:p>
        </p:txBody>
      </p:sp>
    </p:spTree>
    <p:extLst>
      <p:ext uri="{BB962C8B-B14F-4D97-AF65-F5344CB8AC3E}">
        <p14:creationId xmlns:p14="http://schemas.microsoft.com/office/powerpoint/2010/main" val="336815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5F3B-F4B6-42EE-82F5-FF668232439D}"/>
              </a:ext>
            </a:extLst>
          </p:cNvPr>
          <p:cNvSpPr>
            <a:spLocks noGrp="1"/>
          </p:cNvSpPr>
          <p:nvPr>
            <p:ph type="title"/>
          </p:nvPr>
        </p:nvSpPr>
        <p:spPr>
          <a:xfrm>
            <a:off x="709611" y="519040"/>
            <a:ext cx="9404723" cy="769592"/>
          </a:xfrm>
        </p:spPr>
        <p:txBody>
          <a:bodyPr/>
          <a:lstStyle/>
          <a:p>
            <a:r>
              <a:rPr lang="en-IN" b="1" dirty="0"/>
              <a:t>3-Output Screenshots</a:t>
            </a:r>
          </a:p>
        </p:txBody>
      </p:sp>
      <p:sp>
        <p:nvSpPr>
          <p:cNvPr id="3" name="Content Placeholder 2">
            <a:extLst>
              <a:ext uri="{FF2B5EF4-FFF2-40B4-BE49-F238E27FC236}">
                <a16:creationId xmlns:a16="http://schemas.microsoft.com/office/drawing/2014/main" id="{D6ABC6FE-585F-46CC-9CA1-A539A28ED8C0}"/>
              </a:ext>
            </a:extLst>
          </p:cNvPr>
          <p:cNvSpPr>
            <a:spLocks noGrp="1"/>
          </p:cNvSpPr>
          <p:nvPr>
            <p:ph idx="1"/>
          </p:nvPr>
        </p:nvSpPr>
        <p:spPr>
          <a:xfrm>
            <a:off x="1054100" y="2139487"/>
            <a:ext cx="9957983" cy="4195481"/>
          </a:xfrm>
        </p:spPr>
        <p:txBody>
          <a:bodyPr/>
          <a:lstStyle/>
          <a:p>
            <a:pPr>
              <a:buFont typeface="Wingdings" panose="05000000000000000000" pitchFamily="2" charset="2"/>
              <a:buChar char="Ø"/>
            </a:pPr>
            <a:r>
              <a:rPr lang="en-IN" b="1" i="1" dirty="0">
                <a:solidFill>
                  <a:schemeClr val="accent3">
                    <a:lumMod val="60000"/>
                    <a:lumOff val="40000"/>
                  </a:schemeClr>
                </a:solidFill>
              </a:rPr>
              <a:t>Create database akshaydb;</a:t>
            </a:r>
          </a:p>
          <a:p>
            <a:pPr>
              <a:buFont typeface="Wingdings" panose="05000000000000000000" pitchFamily="2" charset="2"/>
              <a:buChar char="Ø"/>
            </a:pPr>
            <a:r>
              <a:rPr lang="en-IN" b="1" i="1" dirty="0">
                <a:solidFill>
                  <a:schemeClr val="accent3">
                    <a:lumMod val="60000"/>
                    <a:lumOff val="40000"/>
                  </a:schemeClr>
                </a:solidFill>
              </a:rPr>
              <a:t>Use akshaydb;</a:t>
            </a:r>
          </a:p>
          <a:p>
            <a:pPr>
              <a:buFont typeface="Wingdings" panose="05000000000000000000" pitchFamily="2" charset="2"/>
              <a:buChar char="Ø"/>
            </a:pPr>
            <a:r>
              <a:rPr lang="en-IN" b="1" i="1" dirty="0">
                <a:solidFill>
                  <a:schemeClr val="accent3">
                    <a:lumMod val="60000"/>
                    <a:lumOff val="40000"/>
                  </a:schemeClr>
                </a:solidFill>
              </a:rPr>
              <a:t>Create table </a:t>
            </a:r>
          </a:p>
        </p:txBody>
      </p:sp>
      <p:pic>
        <p:nvPicPr>
          <p:cNvPr id="7" name="Picture 6">
            <a:extLst>
              <a:ext uri="{FF2B5EF4-FFF2-40B4-BE49-F238E27FC236}">
                <a16:creationId xmlns:a16="http://schemas.microsoft.com/office/drawing/2014/main" id="{4C8AB4E8-5E2F-4545-A012-3A95EFD050BD}"/>
              </a:ext>
            </a:extLst>
          </p:cNvPr>
          <p:cNvPicPr>
            <a:picLocks noChangeAspect="1"/>
          </p:cNvPicPr>
          <p:nvPr/>
        </p:nvPicPr>
        <p:blipFill rotWithShape="1">
          <a:blip r:embed="rId2">
            <a:extLst>
              <a:ext uri="{28A0092B-C50C-407E-A947-70E740481C1C}">
                <a14:useLocalDpi xmlns:a14="http://schemas.microsoft.com/office/drawing/2010/main" val="0"/>
              </a:ext>
            </a:extLst>
          </a:blip>
          <a:srcRect b="84451"/>
          <a:stretch/>
        </p:blipFill>
        <p:spPr>
          <a:xfrm>
            <a:off x="355600" y="3581490"/>
            <a:ext cx="11620500" cy="2184310"/>
          </a:xfrm>
          <a:prstGeom prst="rect">
            <a:avLst/>
          </a:prstGeom>
        </p:spPr>
      </p:pic>
    </p:spTree>
    <p:extLst>
      <p:ext uri="{BB962C8B-B14F-4D97-AF65-F5344CB8AC3E}">
        <p14:creationId xmlns:p14="http://schemas.microsoft.com/office/powerpoint/2010/main" val="93890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5FDA7-F95A-412F-B978-AE1FBE7F4B32}"/>
              </a:ext>
            </a:extLst>
          </p:cNvPr>
          <p:cNvSpPr>
            <a:spLocks noGrp="1"/>
          </p:cNvSpPr>
          <p:nvPr>
            <p:ph idx="1"/>
          </p:nvPr>
        </p:nvSpPr>
        <p:spPr>
          <a:xfrm>
            <a:off x="609600" y="508000"/>
            <a:ext cx="11150600" cy="5740399"/>
          </a:xfrm>
        </p:spPr>
        <p:txBody>
          <a:bodyPr/>
          <a:lstStyle/>
          <a:p>
            <a:pPr>
              <a:buFont typeface="Wingdings" panose="05000000000000000000" pitchFamily="2" charset="2"/>
              <a:buChar char="Ø"/>
            </a:pPr>
            <a:r>
              <a:rPr lang="en-IN" b="1" i="1" dirty="0">
                <a:solidFill>
                  <a:schemeClr val="accent3">
                    <a:lumMod val="60000"/>
                    <a:lumOff val="40000"/>
                  </a:schemeClr>
                </a:solidFill>
              </a:rPr>
              <a:t>Select * from web_series;</a:t>
            </a:r>
          </a:p>
          <a:p>
            <a:pPr marL="0" indent="0">
              <a:buNone/>
            </a:pPr>
            <a:r>
              <a:rPr lang="en-IN" dirty="0"/>
              <a:t>      </a:t>
            </a:r>
          </a:p>
        </p:txBody>
      </p:sp>
      <p:pic>
        <p:nvPicPr>
          <p:cNvPr id="4" name="Picture 3">
            <a:extLst>
              <a:ext uri="{FF2B5EF4-FFF2-40B4-BE49-F238E27FC236}">
                <a16:creationId xmlns:a16="http://schemas.microsoft.com/office/drawing/2014/main" id="{530C0393-C40E-4D23-B309-B8C1BA747A04}"/>
              </a:ext>
            </a:extLst>
          </p:cNvPr>
          <p:cNvPicPr>
            <a:picLocks noChangeAspect="1"/>
          </p:cNvPicPr>
          <p:nvPr/>
        </p:nvPicPr>
        <p:blipFill rotWithShape="1">
          <a:blip r:embed="rId2">
            <a:extLst>
              <a:ext uri="{28A0092B-C50C-407E-A947-70E740481C1C}">
                <a14:useLocalDpi xmlns:a14="http://schemas.microsoft.com/office/drawing/2010/main" val="0"/>
              </a:ext>
            </a:extLst>
          </a:blip>
          <a:srcRect t="15278"/>
          <a:stretch/>
        </p:blipFill>
        <p:spPr>
          <a:xfrm>
            <a:off x="762000" y="1244600"/>
            <a:ext cx="10033000" cy="3733800"/>
          </a:xfrm>
          <a:prstGeom prst="rect">
            <a:avLst/>
          </a:prstGeom>
        </p:spPr>
      </p:pic>
    </p:spTree>
    <p:extLst>
      <p:ext uri="{BB962C8B-B14F-4D97-AF65-F5344CB8AC3E}">
        <p14:creationId xmlns:p14="http://schemas.microsoft.com/office/powerpoint/2010/main" val="300751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1F63F-3C15-4117-B973-0B85D86E2898}"/>
              </a:ext>
            </a:extLst>
          </p:cNvPr>
          <p:cNvSpPr>
            <a:spLocks noGrp="1"/>
          </p:cNvSpPr>
          <p:nvPr>
            <p:ph idx="1"/>
          </p:nvPr>
        </p:nvSpPr>
        <p:spPr>
          <a:xfrm>
            <a:off x="635000" y="812800"/>
            <a:ext cx="11099800" cy="5359399"/>
          </a:xfrm>
        </p:spPr>
        <p:txBody>
          <a:bodyPr/>
          <a:lstStyle/>
          <a:p>
            <a:pPr>
              <a:buFont typeface="Wingdings" panose="05000000000000000000" pitchFamily="2" charset="2"/>
              <a:buChar char="Ø"/>
            </a:pPr>
            <a:r>
              <a:rPr lang="en-IN" b="1" i="1" dirty="0">
                <a:solidFill>
                  <a:schemeClr val="accent3">
                    <a:lumMod val="60000"/>
                    <a:lumOff val="40000"/>
                  </a:schemeClr>
                </a:solidFill>
              </a:rPr>
              <a:t>Select genre from web_series where title=‘Game of Thrones’;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b="1" i="1" dirty="0">
                <a:solidFill>
                  <a:schemeClr val="accent3">
                    <a:lumMod val="60000"/>
                    <a:lumOff val="40000"/>
                  </a:schemeClr>
                </a:solidFill>
              </a:rPr>
              <a:t>Select content_rating, year, platform from web_series where title=‘Breaking Bad’;</a:t>
            </a:r>
          </a:p>
          <a:p>
            <a:pPr>
              <a:buFont typeface="Wingdings" panose="05000000000000000000" pitchFamily="2" charset="2"/>
              <a:buChar char="Ø"/>
            </a:pPr>
            <a:r>
              <a:rPr lang="en-IN" b="1" i="1" dirty="0">
                <a:solidFill>
                  <a:schemeClr val="accent3">
                    <a:lumMod val="60000"/>
                    <a:lumOff val="40000"/>
                  </a:schemeClr>
                </a:solidFill>
              </a:rPr>
              <a:t>Select description from web_series where title=‘Dark’;</a:t>
            </a:r>
          </a:p>
          <a:p>
            <a:pPr marL="0" indent="0">
              <a:buNone/>
            </a:pPr>
            <a:endParaRPr lang="en-IN" dirty="0"/>
          </a:p>
        </p:txBody>
      </p:sp>
      <p:pic>
        <p:nvPicPr>
          <p:cNvPr id="11" name="Picture 10">
            <a:extLst>
              <a:ext uri="{FF2B5EF4-FFF2-40B4-BE49-F238E27FC236}">
                <a16:creationId xmlns:a16="http://schemas.microsoft.com/office/drawing/2014/main" id="{3676206E-97CB-4B89-B641-67CB8FE32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620" y="1374595"/>
            <a:ext cx="7091680" cy="731520"/>
          </a:xfrm>
          <a:prstGeom prst="rect">
            <a:avLst/>
          </a:prstGeom>
        </p:spPr>
      </p:pic>
      <p:pic>
        <p:nvPicPr>
          <p:cNvPr id="13" name="Picture 12">
            <a:extLst>
              <a:ext uri="{FF2B5EF4-FFF2-40B4-BE49-F238E27FC236}">
                <a16:creationId xmlns:a16="http://schemas.microsoft.com/office/drawing/2014/main" id="{7E70B22C-6780-4EE3-A011-2451FC97C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50" y="3619500"/>
            <a:ext cx="9969500" cy="2222499"/>
          </a:xfrm>
          <a:prstGeom prst="rect">
            <a:avLst/>
          </a:prstGeom>
        </p:spPr>
      </p:pic>
    </p:spTree>
    <p:extLst>
      <p:ext uri="{BB962C8B-B14F-4D97-AF65-F5344CB8AC3E}">
        <p14:creationId xmlns:p14="http://schemas.microsoft.com/office/powerpoint/2010/main" val="319407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6AEF7-F93D-4381-BDF5-966EB8A6D93C}"/>
              </a:ext>
            </a:extLst>
          </p:cNvPr>
          <p:cNvSpPr>
            <a:spLocks noGrp="1"/>
          </p:cNvSpPr>
          <p:nvPr>
            <p:ph idx="1"/>
          </p:nvPr>
        </p:nvSpPr>
        <p:spPr>
          <a:xfrm>
            <a:off x="577850" y="355600"/>
            <a:ext cx="11036300" cy="6375400"/>
          </a:xfrm>
        </p:spPr>
        <p:txBody>
          <a:bodyPr/>
          <a:lstStyle/>
          <a:p>
            <a:pPr>
              <a:buFont typeface="Wingdings" panose="05000000000000000000" pitchFamily="2" charset="2"/>
              <a:buChar char="Ø"/>
            </a:pPr>
            <a:r>
              <a:rPr lang="en-IN" b="1" i="1" dirty="0">
                <a:solidFill>
                  <a:schemeClr val="accent3">
                    <a:lumMod val="60000"/>
                    <a:lumOff val="40000"/>
                  </a:schemeClr>
                </a:solidFill>
              </a:rPr>
              <a:t>Select avg(imdb_rating), avg(rotton_rating) from web_series;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b="1" i="1" dirty="0">
                <a:solidFill>
                  <a:schemeClr val="accent3">
                    <a:lumMod val="60000"/>
                    <a:lumOff val="40000"/>
                  </a:schemeClr>
                </a:solidFill>
              </a:rPr>
              <a:t>Select seasons from web_series where title=‘Friends’; </a:t>
            </a:r>
          </a:p>
        </p:txBody>
      </p:sp>
      <p:pic>
        <p:nvPicPr>
          <p:cNvPr id="7" name="Picture 6">
            <a:extLst>
              <a:ext uri="{FF2B5EF4-FFF2-40B4-BE49-F238E27FC236}">
                <a16:creationId xmlns:a16="http://schemas.microsoft.com/office/drawing/2014/main" id="{A36AC967-D377-4311-9454-598FD0810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370" y="1043940"/>
            <a:ext cx="9422130" cy="3474720"/>
          </a:xfrm>
          <a:prstGeom prst="rect">
            <a:avLst/>
          </a:prstGeom>
        </p:spPr>
      </p:pic>
      <p:pic>
        <p:nvPicPr>
          <p:cNvPr id="9" name="Picture 8">
            <a:extLst>
              <a:ext uri="{FF2B5EF4-FFF2-40B4-BE49-F238E27FC236}">
                <a16:creationId xmlns:a16="http://schemas.microsoft.com/office/drawing/2014/main" id="{7D2026A7-145F-4D3B-87B8-88BC93AC4C98}"/>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1182370" y="5264784"/>
            <a:ext cx="7631430" cy="1136015"/>
          </a:xfrm>
          <a:prstGeom prst="rect">
            <a:avLst/>
          </a:prstGeom>
        </p:spPr>
      </p:pic>
    </p:spTree>
    <p:extLst>
      <p:ext uri="{BB962C8B-B14F-4D97-AF65-F5344CB8AC3E}">
        <p14:creationId xmlns:p14="http://schemas.microsoft.com/office/powerpoint/2010/main" val="1200713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500</TotalTime>
  <Words>573</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Inter</vt:lpstr>
      <vt:lpstr>Times New Roman</vt:lpstr>
      <vt:lpstr>Wingdings</vt:lpstr>
      <vt:lpstr>Wingdings 3</vt:lpstr>
      <vt:lpstr>Ion</vt:lpstr>
      <vt:lpstr> Project-1 Web-series data analysis using HDFS and Hive</vt:lpstr>
      <vt:lpstr>Title</vt:lpstr>
      <vt:lpstr>1-Introduction</vt:lpstr>
      <vt:lpstr>PowerPoint Presentation</vt:lpstr>
      <vt:lpstr>2-Applications used</vt:lpstr>
      <vt:lpstr>3-Output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5-Partition in Hive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Project-1 Web-series data analysis using HDFS and Hive</dc:title>
  <dc:creator>Aditya Vikram Singh Bhadauria</dc:creator>
  <cp:lastModifiedBy>Aditya Vikram Singh Bhadauria</cp:lastModifiedBy>
  <cp:revision>3</cp:revision>
  <dcterms:created xsi:type="dcterms:W3CDTF">2021-08-20T07:46:59Z</dcterms:created>
  <dcterms:modified xsi:type="dcterms:W3CDTF">2021-08-21T13:36:30Z</dcterms:modified>
</cp:coreProperties>
</file>