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3" r:id="rId3"/>
    <p:sldId id="257" r:id="rId4"/>
    <p:sldId id="269" r:id="rId5"/>
    <p:sldId id="258" r:id="rId6"/>
    <p:sldId id="259" r:id="rId7"/>
    <p:sldId id="266" r:id="rId8"/>
    <p:sldId id="260" r:id="rId9"/>
    <p:sldId id="262" r:id="rId10"/>
    <p:sldId id="271"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23" d="100"/>
          <a:sy n="123" d="100"/>
        </p:scale>
        <p:origin x="-1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90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13A6A79-D85F-4D25-B5FC-3B5D6704A7FD}" type="datetimeFigureOut">
              <a:rPr lang="en-IN" smtClean="0"/>
              <a:t>07-01-2023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3DA358-1224-4AAF-A557-330CB2F189CB}" type="slidenum">
              <a:rPr lang="en-IN" smtClean="0"/>
              <a:t>‹#›</a:t>
            </a:fld>
            <a:endParaRPr lang="en-IN"/>
          </a:p>
        </p:txBody>
      </p:sp>
    </p:spTree>
    <p:extLst>
      <p:ext uri="{BB962C8B-B14F-4D97-AF65-F5344CB8AC3E}">
        <p14:creationId xmlns:p14="http://schemas.microsoft.com/office/powerpoint/2010/main" val="209188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6A79-D85F-4D25-B5FC-3B5D6704A7FD}"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extLst>
      <p:ext uri="{BB962C8B-B14F-4D97-AF65-F5344CB8AC3E}">
        <p14:creationId xmlns:p14="http://schemas.microsoft.com/office/powerpoint/2010/main" val="882032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6A79-D85F-4D25-B5FC-3B5D6704A7FD}"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9083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6A79-D85F-4D25-B5FC-3B5D6704A7FD}"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extLst>
      <p:ext uri="{BB962C8B-B14F-4D97-AF65-F5344CB8AC3E}">
        <p14:creationId xmlns:p14="http://schemas.microsoft.com/office/powerpoint/2010/main" val="652806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6A79-D85F-4D25-B5FC-3B5D6704A7FD}"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87201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6A79-D85F-4D25-B5FC-3B5D6704A7FD}"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extLst>
      <p:ext uri="{BB962C8B-B14F-4D97-AF65-F5344CB8AC3E}">
        <p14:creationId xmlns:p14="http://schemas.microsoft.com/office/powerpoint/2010/main" val="3630154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extLst>
      <p:ext uri="{BB962C8B-B14F-4D97-AF65-F5344CB8AC3E}">
        <p14:creationId xmlns:p14="http://schemas.microsoft.com/office/powerpoint/2010/main" val="2791967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extLst>
      <p:ext uri="{BB962C8B-B14F-4D97-AF65-F5344CB8AC3E}">
        <p14:creationId xmlns:p14="http://schemas.microsoft.com/office/powerpoint/2010/main" val="41302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extLst>
      <p:ext uri="{BB962C8B-B14F-4D97-AF65-F5344CB8AC3E}">
        <p14:creationId xmlns:p14="http://schemas.microsoft.com/office/powerpoint/2010/main" val="370606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6A79-D85F-4D25-B5FC-3B5D6704A7FD}"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extLst>
      <p:ext uri="{BB962C8B-B14F-4D97-AF65-F5344CB8AC3E}">
        <p14:creationId xmlns:p14="http://schemas.microsoft.com/office/powerpoint/2010/main" val="35966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A6A79-D85F-4D25-B5FC-3B5D6704A7FD}"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spTree>
    <p:extLst>
      <p:ext uri="{BB962C8B-B14F-4D97-AF65-F5344CB8AC3E}">
        <p14:creationId xmlns:p14="http://schemas.microsoft.com/office/powerpoint/2010/main" val="235452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A6A79-D85F-4D25-B5FC-3B5D6704A7FD}" type="datetimeFigureOut">
              <a:rPr lang="en-IN" smtClean="0"/>
              <a:t>07-01-2023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3DA358-1224-4AAF-A557-330CB2F189CB}" type="slidenum">
              <a:rPr lang="en-IN" smtClean="0"/>
              <a:t>‹#›</a:t>
            </a:fld>
            <a:endParaRPr lang="en-IN"/>
          </a:p>
        </p:txBody>
      </p:sp>
    </p:spTree>
    <p:extLst>
      <p:ext uri="{BB962C8B-B14F-4D97-AF65-F5344CB8AC3E}">
        <p14:creationId xmlns:p14="http://schemas.microsoft.com/office/powerpoint/2010/main" val="50827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A6A79-D85F-4D25-B5FC-3B5D6704A7FD}" type="datetimeFigureOut">
              <a:rPr lang="en-IN" smtClean="0"/>
              <a:t>07-01-2023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3DA358-1224-4AAF-A557-330CB2F189CB}" type="slidenum">
              <a:rPr lang="en-IN" smtClean="0"/>
              <a:t>‹#›</a:t>
            </a:fld>
            <a:endParaRPr lang="en-IN"/>
          </a:p>
        </p:txBody>
      </p:sp>
    </p:spTree>
    <p:extLst>
      <p:ext uri="{BB962C8B-B14F-4D97-AF65-F5344CB8AC3E}">
        <p14:creationId xmlns:p14="http://schemas.microsoft.com/office/powerpoint/2010/main" val="385480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A6A79-D85F-4D25-B5FC-3B5D6704A7FD}" type="datetimeFigureOut">
              <a:rPr lang="en-IN" smtClean="0"/>
              <a:t>07-01-2023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3DA358-1224-4AAF-A557-330CB2F189CB}" type="slidenum">
              <a:rPr lang="en-IN" smtClean="0"/>
              <a:t>‹#›</a:t>
            </a:fld>
            <a:endParaRPr lang="en-IN"/>
          </a:p>
        </p:txBody>
      </p:sp>
    </p:spTree>
    <p:extLst>
      <p:ext uri="{BB962C8B-B14F-4D97-AF65-F5344CB8AC3E}">
        <p14:creationId xmlns:p14="http://schemas.microsoft.com/office/powerpoint/2010/main" val="287011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6A79-D85F-4D25-B5FC-3B5D6704A7FD}"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spTree>
    <p:extLst>
      <p:ext uri="{BB962C8B-B14F-4D97-AF65-F5344CB8AC3E}">
        <p14:creationId xmlns:p14="http://schemas.microsoft.com/office/powerpoint/2010/main" val="256199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6A79-D85F-4D25-B5FC-3B5D6704A7FD}"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spTree>
    <p:extLst>
      <p:ext uri="{BB962C8B-B14F-4D97-AF65-F5344CB8AC3E}">
        <p14:creationId xmlns:p14="http://schemas.microsoft.com/office/powerpoint/2010/main" val="130442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13A6A79-D85F-4D25-B5FC-3B5D6704A7FD}" type="datetimeFigureOut">
              <a:rPr lang="en-IN" smtClean="0"/>
              <a:t>07-01-2023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B3DA358-1224-4AAF-A557-330CB2F189CB}" type="slidenum">
              <a:rPr lang="en-IN" smtClean="0"/>
              <a:t>‹#›</a:t>
            </a:fld>
            <a:endParaRPr lang="en-IN"/>
          </a:p>
        </p:txBody>
      </p:sp>
    </p:spTree>
    <p:extLst>
      <p:ext uri="{BB962C8B-B14F-4D97-AF65-F5344CB8AC3E}">
        <p14:creationId xmlns:p14="http://schemas.microsoft.com/office/powerpoint/2010/main" val="28283716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DFAB-946D-4828-BEB0-01F20722E9B4}"/>
              </a:ext>
            </a:extLst>
          </p:cNvPr>
          <p:cNvSpPr>
            <a:spLocks noGrp="1"/>
          </p:cNvSpPr>
          <p:nvPr>
            <p:ph type="title"/>
          </p:nvPr>
        </p:nvSpPr>
        <p:spPr>
          <a:xfrm>
            <a:off x="92597" y="97654"/>
            <a:ext cx="12014522" cy="6661960"/>
          </a:xfrm>
        </p:spPr>
        <p:txBody>
          <a:bodyPr>
            <a:normAutofit/>
          </a:bodyPr>
          <a:lstStyle/>
          <a:p>
            <a:pPr marR="441960">
              <a:spcBef>
                <a:spcPts val="445"/>
              </a:spcBef>
              <a:spcAft>
                <a:spcPts val="0"/>
              </a:spcAft>
            </a:pPr>
            <a:r>
              <a:rPr lang="en-US" sz="1800" b="1"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Malla</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reddy</a:t>
            </a:r>
            <a:r>
              <a:rPr lang="en-US" sz="1800" b="1" dirty="0">
                <a:solidFill>
                  <a:srgbClr val="FF0000"/>
                </a:solidFill>
                <a:effectLst/>
                <a:latin typeface="Times New Roman" panose="02020603050405020304" pitchFamily="18" charset="0"/>
                <a:ea typeface="Times New Roman" panose="02020603050405020304" pitchFamily="18" charset="0"/>
              </a:rPr>
              <a:t> university , </a:t>
            </a:r>
            <a:r>
              <a:rPr lang="en-US" sz="1800" b="1" dirty="0" err="1">
                <a:solidFill>
                  <a:srgbClr val="FF0000"/>
                </a:solidFill>
                <a:effectLst/>
                <a:latin typeface="Times New Roman" panose="02020603050405020304" pitchFamily="18" charset="0"/>
                <a:ea typeface="Times New Roman" panose="02020603050405020304" pitchFamily="18" charset="0"/>
              </a:rPr>
              <a:t>hyderabad</a:t>
            </a:r>
            <a:br>
              <a:rPr lang="en-IN" sz="1800" dirty="0">
                <a:solidFill>
                  <a:schemeClr val="bg2">
                    <a:lumMod val="50000"/>
                  </a:schemeClr>
                </a:solidFill>
                <a:effectLst/>
                <a:latin typeface="Times New Roman" panose="02020603050405020304" pitchFamily="18" charset="0"/>
                <a:ea typeface="Times New Roman" panose="02020603050405020304" pitchFamily="18" charset="0"/>
              </a:rPr>
            </a:br>
            <a:br>
              <a:rPr lang="en-IN" sz="1800" b="1" dirty="0">
                <a:solidFill>
                  <a:schemeClr val="bg2">
                    <a:lumMod val="50000"/>
                  </a:schemeClr>
                </a:solidFill>
                <a:effectLst/>
                <a:latin typeface="Times New Roman" panose="02020603050405020304" pitchFamily="18" charset="0"/>
                <a:ea typeface="Times New Roman" panose="02020603050405020304" pitchFamily="18" charset="0"/>
              </a:rPr>
            </a:br>
            <a:r>
              <a:rPr lang="en-IN" sz="2000" b="1" cap="none" dirty="0">
                <a:solidFill>
                  <a:schemeClr val="bg2">
                    <a:lumMod val="50000"/>
                  </a:schemeClr>
                </a:solidFill>
                <a:effectLst/>
                <a:latin typeface="Times New Roman" panose="02020603050405020304" pitchFamily="18" charset="0"/>
                <a:ea typeface="Times New Roman" panose="02020603050405020304" pitchFamily="18" charset="0"/>
              </a:rPr>
              <a:t>                                                     </a:t>
            </a:r>
            <a:r>
              <a:rPr lang="en-US" sz="2000" b="1" cap="none" dirty="0">
                <a:solidFill>
                  <a:schemeClr val="bg2">
                    <a:lumMod val="50000"/>
                  </a:schemeClr>
                </a:solidFill>
                <a:effectLst/>
                <a:latin typeface="Times New Roman" panose="02020603050405020304" pitchFamily="18" charset="0"/>
                <a:ea typeface="Times New Roman" panose="02020603050405020304" pitchFamily="18" charset="0"/>
              </a:rPr>
              <a:t>Department of Cyber Security</a:t>
            </a:r>
            <a:br>
              <a:rPr lang="en-US" sz="2000" b="1" cap="none" dirty="0">
                <a:solidFill>
                  <a:schemeClr val="bg2">
                    <a:lumMod val="50000"/>
                  </a:schemeClr>
                </a:solidFill>
                <a:effectLst/>
                <a:latin typeface="Times New Roman" panose="02020603050405020304" pitchFamily="18" charset="0"/>
                <a:ea typeface="Times New Roman" panose="02020603050405020304" pitchFamily="18" charset="0"/>
              </a:rPr>
            </a:br>
            <a:br>
              <a:rPr lang="en-US" sz="1800" b="1" dirty="0">
                <a:solidFill>
                  <a:schemeClr val="bg2">
                    <a:lumMod val="50000"/>
                  </a:schemeClr>
                </a:solidFill>
                <a:effectLst/>
                <a:latin typeface="Times New Roman" panose="02020603050405020304" pitchFamily="18" charset="0"/>
                <a:ea typeface="Times New Roman" panose="02020603050405020304" pitchFamily="18" charset="0"/>
              </a:rPr>
            </a:br>
            <a:r>
              <a:rPr lang="en-US" sz="1800" b="1" dirty="0">
                <a:solidFill>
                  <a:schemeClr val="bg2">
                    <a:lumMod val="50000"/>
                  </a:schemeClr>
                </a:solidFill>
                <a:effectLst/>
                <a:latin typeface="Times New Roman" panose="02020603050405020304" pitchFamily="18" charset="0"/>
                <a:ea typeface="Times New Roman" panose="02020603050405020304" pitchFamily="18" charset="0"/>
              </a:rPr>
              <a:t> </a:t>
            </a:r>
            <a:br>
              <a:rPr lang="en-US" sz="1800" b="1" dirty="0">
                <a:solidFill>
                  <a:schemeClr val="bg2">
                    <a:lumMod val="50000"/>
                  </a:schemeClr>
                </a:solidFill>
                <a:effectLst/>
                <a:latin typeface="Times New Roman" panose="02020603050405020304" pitchFamily="18" charset="0"/>
                <a:ea typeface="Times New Roman" panose="02020603050405020304" pitchFamily="18" charset="0"/>
              </a:rPr>
            </a:br>
            <a:r>
              <a:rPr lang="en-IN" sz="1800" b="1" cap="none"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800" b="1" cap="none" dirty="0">
                <a:solidFill>
                  <a:schemeClr val="bg2">
                    <a:lumMod val="50000"/>
                  </a:schemeClr>
                </a:solidFill>
                <a:effectLst/>
                <a:latin typeface="Times New Roman" panose="02020603050405020304" pitchFamily="18" charset="0"/>
                <a:ea typeface="Times New Roman" panose="02020603050405020304" pitchFamily="18" charset="0"/>
              </a:rPr>
              <a:t>Proposed title name of the Application  to be developed:</a:t>
            </a:r>
            <a:br>
              <a:rPr lang="en-US" sz="1800" b="1" cap="none" dirty="0">
                <a:solidFill>
                  <a:schemeClr val="bg2">
                    <a:lumMod val="50000"/>
                  </a:schemeClr>
                </a:solidFill>
                <a:effectLst/>
                <a:latin typeface="Times New Roman" panose="02020603050405020304" pitchFamily="18" charset="0"/>
                <a:ea typeface="Times New Roman" panose="02020603050405020304" pitchFamily="18" charset="0"/>
              </a:rPr>
            </a:br>
            <a:br>
              <a:rPr lang="en-IN" sz="1800" b="1" cap="none" dirty="0">
                <a:solidFill>
                  <a:schemeClr val="bg2">
                    <a:lumMod val="50000"/>
                  </a:schemeClr>
                </a:solidFill>
                <a:effectLst/>
                <a:latin typeface="Times New Roman" panose="02020603050405020304" pitchFamily="18" charset="0"/>
                <a:ea typeface="Times New Roman" panose="02020603050405020304" pitchFamily="18" charset="0"/>
              </a:rPr>
            </a:br>
            <a:r>
              <a:rPr lang="en-IN" sz="1800" b="1" dirty="0">
                <a:solidFill>
                  <a:schemeClr val="bg2">
                    <a:lumMod val="50000"/>
                  </a:schemeClr>
                </a:solidFill>
                <a:effectLst/>
                <a:latin typeface="Times New Roman" panose="02020603050405020304" pitchFamily="18" charset="0"/>
                <a:ea typeface="Times New Roman" panose="02020603050405020304" pitchFamily="18" charset="0"/>
              </a:rPr>
              <a:t>                  </a:t>
            </a:r>
            <a:r>
              <a:rPr lang="en-US" sz="2000" b="1" dirty="0">
                <a:solidFill>
                  <a:schemeClr val="bg2">
                    <a:lumMod val="50000"/>
                  </a:schemeClr>
                </a:solidFill>
                <a:effectLst/>
                <a:latin typeface="Times New Roman" panose="02020603050405020304" pitchFamily="18" charset="0"/>
                <a:ea typeface="Times New Roman" panose="02020603050405020304" pitchFamily="18" charset="0"/>
              </a:rPr>
              <a:t>               </a:t>
            </a:r>
            <a:r>
              <a:rPr lang="en-US" sz="2000" b="1" dirty="0">
                <a:solidFill>
                  <a:schemeClr val="bg2">
                    <a:lumMod val="50000"/>
                  </a:schemeClr>
                </a:solidFill>
                <a:latin typeface="Times New Roman" panose="02020603050405020304" pitchFamily="18" charset="0"/>
                <a:ea typeface="Times New Roman" panose="02020603050405020304" pitchFamily="18" charset="0"/>
              </a:rPr>
              <a:t>STUDENT PERFORMANCE ANALYSIS BASED MACHINE LEARNING</a:t>
            </a:r>
            <a:br>
              <a:rPr lang="en-IN" sz="2000" b="1" dirty="0">
                <a:effectLst/>
                <a:latin typeface="Times New Roman" panose="02020603050405020304" pitchFamily="18" charset="0"/>
                <a:ea typeface="Times New Roman" panose="02020603050405020304" pitchFamily="18" charset="0"/>
              </a:rPr>
            </a:br>
            <a:r>
              <a:rPr lang="en-IN" sz="2000" b="1" dirty="0">
                <a:effectLst/>
                <a:latin typeface="Times New Roman" panose="02020603050405020304" pitchFamily="18" charset="0"/>
                <a:ea typeface="Times New Roman" panose="02020603050405020304" pitchFamily="18" charset="0"/>
              </a:rPr>
              <a:t>             </a:t>
            </a:r>
            <a:br>
              <a:rPr lang="en-IN" sz="2000" b="1" dirty="0">
                <a:effectLst/>
                <a:latin typeface="Times New Roman" panose="02020603050405020304" pitchFamily="18" charset="0"/>
                <a:ea typeface="Times New Roman" panose="02020603050405020304" pitchFamily="18" charset="0"/>
              </a:rPr>
            </a:br>
            <a:r>
              <a:rPr lang="en-IN" sz="1600" b="1" cap="none" dirty="0">
                <a:solidFill>
                  <a:schemeClr val="bg2">
                    <a:lumMod val="50000"/>
                  </a:schemeClr>
                </a:solidFill>
                <a:effectLst/>
                <a:latin typeface="Times New Roman" panose="02020603050405020304" pitchFamily="18" charset="0"/>
                <a:ea typeface="Times New Roman" panose="02020603050405020304" pitchFamily="18" charset="0"/>
              </a:rPr>
              <a:t>                                                                                                                                    Batch no</a:t>
            </a:r>
            <a:r>
              <a:rPr lang="en-IN" sz="1600" b="1" cap="none" dirty="0">
                <a:solidFill>
                  <a:schemeClr val="bg2">
                    <a:lumMod val="50000"/>
                  </a:schemeClr>
                </a:solidFill>
                <a:latin typeface="Times New Roman" panose="02020603050405020304" pitchFamily="18" charset="0"/>
                <a:ea typeface="Times New Roman" panose="02020603050405020304" pitchFamily="18" charset="0"/>
              </a:rPr>
              <a:t> - 02</a:t>
            </a:r>
            <a:br>
              <a:rPr lang="en-IN" sz="1600" b="1" cap="none" dirty="0">
                <a:solidFill>
                  <a:schemeClr val="bg2">
                    <a:lumMod val="50000"/>
                  </a:schemeClr>
                </a:solidFill>
                <a:effectLst/>
                <a:latin typeface="Times New Roman" panose="02020603050405020304" pitchFamily="18" charset="0"/>
                <a:ea typeface="Times New Roman" panose="02020603050405020304" pitchFamily="18" charset="0"/>
              </a:rPr>
            </a:br>
            <a:r>
              <a:rPr lang="en-IN" sz="1600" b="1" cap="none" dirty="0">
                <a:solidFill>
                  <a:schemeClr val="bg2">
                    <a:lumMod val="50000"/>
                  </a:schemeClr>
                </a:solidFill>
                <a:effectLst/>
                <a:latin typeface="Times New Roman" panose="02020603050405020304" pitchFamily="18" charset="0"/>
                <a:ea typeface="Times New Roman" panose="02020603050405020304" pitchFamily="18" charset="0"/>
              </a:rPr>
              <a:t>                                                                                                                                   1. 2011CS040068 (H</a:t>
            </a:r>
            <a:r>
              <a:rPr lang="en-IN" sz="1600" b="1" cap="none" dirty="0">
                <a:solidFill>
                  <a:schemeClr val="bg2">
                    <a:lumMod val="50000"/>
                  </a:schemeClr>
                </a:solidFill>
                <a:latin typeface="Times New Roman" panose="02020603050405020304" pitchFamily="18" charset="0"/>
                <a:ea typeface="Times New Roman" panose="02020603050405020304" pitchFamily="18" charset="0"/>
              </a:rPr>
              <a:t>anuman Koushik .R</a:t>
            </a:r>
            <a:r>
              <a:rPr lang="en-IN" sz="1600" b="1" cap="none" dirty="0">
                <a:solidFill>
                  <a:schemeClr val="bg2">
                    <a:lumMod val="50000"/>
                  </a:schemeClr>
                </a:solidFill>
                <a:effectLst/>
                <a:latin typeface="Times New Roman" panose="02020603050405020304" pitchFamily="18" charset="0"/>
                <a:ea typeface="Times New Roman" panose="02020603050405020304" pitchFamily="18" charset="0"/>
              </a:rPr>
              <a:t>)</a:t>
            </a:r>
            <a:br>
              <a:rPr lang="en-IN" sz="1600" b="1" cap="none" dirty="0">
                <a:solidFill>
                  <a:schemeClr val="bg2">
                    <a:lumMod val="50000"/>
                  </a:schemeClr>
                </a:solidFill>
                <a:effectLst/>
                <a:latin typeface="Times New Roman" panose="02020603050405020304" pitchFamily="18" charset="0"/>
                <a:ea typeface="Times New Roman" panose="02020603050405020304" pitchFamily="18" charset="0"/>
              </a:rPr>
            </a:br>
            <a:r>
              <a:rPr lang="en-IN" sz="1600" b="1" cap="none" dirty="0">
                <a:solidFill>
                  <a:schemeClr val="bg2">
                    <a:lumMod val="50000"/>
                  </a:schemeClr>
                </a:solidFill>
                <a:effectLst/>
                <a:latin typeface="Times New Roman" panose="02020603050405020304" pitchFamily="18" charset="0"/>
                <a:ea typeface="Times New Roman" panose="02020603050405020304" pitchFamily="18" charset="0"/>
              </a:rPr>
              <a:t>                                                                                                                                   2. </a:t>
            </a:r>
            <a:r>
              <a:rPr lang="en-IN" sz="1600" b="1" cap="none" dirty="0">
                <a:solidFill>
                  <a:schemeClr val="bg2">
                    <a:lumMod val="50000"/>
                  </a:schemeClr>
                </a:solidFill>
                <a:latin typeface="Times New Roman" panose="02020603050405020304" pitchFamily="18" charset="0"/>
                <a:ea typeface="Times New Roman" panose="02020603050405020304" pitchFamily="18" charset="0"/>
              </a:rPr>
              <a:t>2011CS040062 (Chandra Deep .P)</a:t>
            </a:r>
            <a:br>
              <a:rPr lang="en-IN" sz="2000" b="1" dirty="0">
                <a:effectLst/>
                <a:latin typeface="Times New Roman" panose="02020603050405020304" pitchFamily="18" charset="0"/>
                <a:ea typeface="Times New Roman" panose="02020603050405020304" pitchFamily="18" charset="0"/>
              </a:rPr>
            </a:br>
            <a:r>
              <a:rPr lang="en-IN" sz="2000" b="1" dirty="0">
                <a:solidFill>
                  <a:schemeClr val="bg2">
                    <a:lumMod val="50000"/>
                  </a:schemeClr>
                </a:solidFill>
                <a:effectLst/>
                <a:latin typeface="Times New Roman" panose="02020603050405020304" pitchFamily="18" charset="0"/>
                <a:ea typeface="Times New Roman" panose="02020603050405020304" pitchFamily="18" charset="0"/>
              </a:rPr>
              <a:t>                                                                                                         </a:t>
            </a:r>
            <a:r>
              <a:rPr lang="en-IN" sz="1600" b="1" dirty="0">
                <a:solidFill>
                  <a:schemeClr val="bg2">
                    <a:lumMod val="50000"/>
                  </a:schemeClr>
                </a:solidFill>
                <a:effectLst/>
                <a:latin typeface="Times New Roman" panose="02020603050405020304" pitchFamily="18" charset="0"/>
                <a:ea typeface="Times New Roman" panose="02020603050405020304" pitchFamily="18" charset="0"/>
              </a:rPr>
              <a:t>3.</a:t>
            </a:r>
            <a:r>
              <a:rPr lang="en-IN" sz="1600" b="1" cap="none" dirty="0">
                <a:solidFill>
                  <a:schemeClr val="bg2">
                    <a:lumMod val="50000"/>
                  </a:schemeClr>
                </a:solidFill>
                <a:effectLst/>
                <a:latin typeface="Times New Roman" panose="02020603050405020304" pitchFamily="18" charset="0"/>
                <a:ea typeface="Times New Roman" panose="02020603050405020304" pitchFamily="18" charset="0"/>
              </a:rPr>
              <a:t> </a:t>
            </a:r>
            <a:r>
              <a:rPr lang="en-IN" sz="1600" b="1" cap="none" dirty="0">
                <a:solidFill>
                  <a:schemeClr val="bg2">
                    <a:lumMod val="50000"/>
                  </a:schemeClr>
                </a:solidFill>
                <a:latin typeface="Times New Roman" panose="02020603050405020304" pitchFamily="18" charset="0"/>
                <a:ea typeface="Times New Roman" panose="02020603050405020304" pitchFamily="18" charset="0"/>
              </a:rPr>
              <a:t>2011CS040069 (</a:t>
            </a:r>
            <a:r>
              <a:rPr lang="en-IN" sz="1600" b="1" cap="none" dirty="0" err="1">
                <a:solidFill>
                  <a:schemeClr val="bg2">
                    <a:lumMod val="50000"/>
                  </a:schemeClr>
                </a:solidFill>
                <a:latin typeface="Times New Roman" panose="02020603050405020304" pitchFamily="18" charset="0"/>
                <a:ea typeface="Times New Roman" panose="02020603050405020304" pitchFamily="18" charset="0"/>
              </a:rPr>
              <a:t>Akshay</a:t>
            </a:r>
            <a:r>
              <a:rPr lang="en-IN" sz="1600" b="1" cap="none" dirty="0">
                <a:solidFill>
                  <a:schemeClr val="bg2">
                    <a:lumMod val="50000"/>
                  </a:schemeClr>
                </a:solidFill>
                <a:latin typeface="Times New Roman" panose="02020603050405020304" pitchFamily="18" charset="0"/>
                <a:ea typeface="Times New Roman" panose="02020603050405020304" pitchFamily="18" charset="0"/>
              </a:rPr>
              <a:t> Kumar .R)</a:t>
            </a:r>
            <a:br>
              <a:rPr lang="en-IN" sz="1600" b="1" cap="none" dirty="0">
                <a:solidFill>
                  <a:schemeClr val="bg2">
                    <a:lumMod val="50000"/>
                  </a:schemeClr>
                </a:solidFill>
                <a:latin typeface="Times New Roman" panose="02020603050405020304" pitchFamily="18" charset="0"/>
                <a:ea typeface="Times New Roman" panose="02020603050405020304" pitchFamily="18" charset="0"/>
              </a:rPr>
            </a:br>
            <a:r>
              <a:rPr lang="en-IN" sz="1600" b="1" cap="none" dirty="0">
                <a:solidFill>
                  <a:schemeClr val="bg2">
                    <a:lumMod val="50000"/>
                  </a:schemeClr>
                </a:solidFill>
                <a:latin typeface="Times New Roman" panose="02020603050405020304" pitchFamily="18" charset="0"/>
                <a:ea typeface="Times New Roman" panose="02020603050405020304" pitchFamily="18" charset="0"/>
              </a:rPr>
              <a:t>                                                                                                                                   4. 2011CS040099 (Gopi Chand .K)</a:t>
            </a:r>
            <a:br>
              <a:rPr lang="en-IN" sz="1600" b="1" cap="none" dirty="0">
                <a:solidFill>
                  <a:schemeClr val="bg2">
                    <a:lumMod val="50000"/>
                  </a:schemeClr>
                </a:solidFill>
                <a:latin typeface="Times New Roman" panose="02020603050405020304" pitchFamily="18" charset="0"/>
                <a:ea typeface="Times New Roman" panose="02020603050405020304" pitchFamily="18" charset="0"/>
              </a:rPr>
            </a:br>
            <a:br>
              <a:rPr lang="en-IN" sz="1600" b="1" cap="none" dirty="0">
                <a:solidFill>
                  <a:schemeClr val="bg2">
                    <a:lumMod val="50000"/>
                  </a:schemeClr>
                </a:solidFill>
                <a:latin typeface="Times New Roman" panose="02020603050405020304" pitchFamily="18" charset="0"/>
                <a:ea typeface="Times New Roman" panose="02020603050405020304" pitchFamily="18" charset="0"/>
              </a:rPr>
            </a:br>
            <a:r>
              <a:rPr lang="en-IN" sz="1600" b="1" cap="none" dirty="0">
                <a:solidFill>
                  <a:schemeClr val="bg2">
                    <a:lumMod val="50000"/>
                  </a:schemeClr>
                </a:solidFill>
                <a:latin typeface="Times New Roman" panose="02020603050405020304" pitchFamily="18" charset="0"/>
                <a:ea typeface="Times New Roman" panose="02020603050405020304" pitchFamily="18" charset="0"/>
              </a:rPr>
              <a:t>              </a:t>
            </a:r>
            <a:r>
              <a:rPr lang="en-IN" sz="1600" b="1" cap="none" dirty="0">
                <a:solidFill>
                  <a:schemeClr val="bg2">
                    <a:lumMod val="50000"/>
                  </a:schemeClr>
                </a:solidFill>
                <a:effectLst/>
                <a:latin typeface="Times New Roman" panose="02020603050405020304" pitchFamily="18" charset="0"/>
                <a:ea typeface="Times New Roman" panose="02020603050405020304" pitchFamily="18" charset="0"/>
              </a:rPr>
              <a:t>Guide</a:t>
            </a:r>
            <a:br>
              <a:rPr lang="en-IN" sz="1600" b="1" cap="none" dirty="0">
                <a:solidFill>
                  <a:schemeClr val="bg2">
                    <a:lumMod val="50000"/>
                  </a:schemeClr>
                </a:solidFill>
                <a:effectLst/>
                <a:latin typeface="Times New Roman" panose="02020603050405020304" pitchFamily="18" charset="0"/>
                <a:ea typeface="Times New Roman" panose="02020603050405020304" pitchFamily="18" charset="0"/>
              </a:rPr>
            </a:br>
            <a:r>
              <a:rPr lang="en-IN" sz="1600" b="1" cap="none" dirty="0" err="1">
                <a:solidFill>
                  <a:schemeClr val="bg2">
                    <a:lumMod val="50000"/>
                  </a:schemeClr>
                </a:solidFill>
                <a:effectLst/>
                <a:latin typeface="Times New Roman" panose="02020603050405020304" pitchFamily="18" charset="0"/>
                <a:ea typeface="Times New Roman" panose="02020603050405020304" pitchFamily="18" charset="0"/>
              </a:rPr>
              <a:t>Dr.</a:t>
            </a:r>
            <a:r>
              <a:rPr lang="en-IN" sz="1600" b="1" cap="none" dirty="0">
                <a:solidFill>
                  <a:schemeClr val="bg2">
                    <a:lumMod val="50000"/>
                  </a:schemeClr>
                </a:solidFill>
                <a:latin typeface="Times New Roman" panose="02020603050405020304" pitchFamily="18" charset="0"/>
                <a:ea typeface="Times New Roman" panose="02020603050405020304" pitchFamily="18" charset="0"/>
              </a:rPr>
              <a:t> </a:t>
            </a:r>
            <a:r>
              <a:rPr lang="en-IN" sz="1600" b="1" cap="none" dirty="0" err="1">
                <a:solidFill>
                  <a:schemeClr val="bg2">
                    <a:lumMod val="50000"/>
                  </a:schemeClr>
                </a:solidFill>
                <a:latin typeface="Times New Roman" panose="02020603050405020304" pitchFamily="18" charset="0"/>
                <a:ea typeface="Times New Roman" panose="02020603050405020304" pitchFamily="18" charset="0"/>
              </a:rPr>
              <a:t>Meeravali</a:t>
            </a:r>
            <a:r>
              <a:rPr lang="en-IN" sz="1600" b="1" cap="none" dirty="0">
                <a:solidFill>
                  <a:schemeClr val="bg2">
                    <a:lumMod val="50000"/>
                  </a:schemeClr>
                </a:solidFill>
                <a:latin typeface="Times New Roman" panose="02020603050405020304" pitchFamily="18" charset="0"/>
                <a:ea typeface="Times New Roman" panose="02020603050405020304" pitchFamily="18" charset="0"/>
              </a:rPr>
              <a:t> Shaik </a:t>
            </a:r>
            <a:endParaRPr lang="en-IN" sz="1600" dirty="0">
              <a:solidFill>
                <a:schemeClr val="bg2">
                  <a:lumMod val="50000"/>
                </a:schemeClr>
              </a:solidFill>
            </a:endParaRPr>
          </a:p>
        </p:txBody>
      </p:sp>
      <p:pic>
        <p:nvPicPr>
          <p:cNvPr id="5" name="Picture 4" descr="Malla Reddy University - Official - YouTube"/>
          <p:cNvPicPr/>
          <p:nvPr/>
        </p:nvPicPr>
        <p:blipFill>
          <a:blip r:embed="rId2">
            <a:extLst>
              <a:ext uri="{28A0092B-C50C-407E-A947-70E740481C1C}">
                <a14:useLocalDpi xmlns:a14="http://schemas.microsoft.com/office/drawing/2010/main" val="0"/>
              </a:ext>
            </a:extLst>
          </a:blip>
          <a:srcRect/>
          <a:stretch>
            <a:fillRect/>
          </a:stretch>
        </p:blipFill>
        <p:spPr bwMode="auto">
          <a:xfrm>
            <a:off x="221851" y="373804"/>
            <a:ext cx="1565910" cy="1398905"/>
          </a:xfrm>
          <a:prstGeom prst="rect">
            <a:avLst/>
          </a:prstGeom>
          <a:noFill/>
          <a:ln>
            <a:noFill/>
          </a:ln>
        </p:spPr>
      </p:pic>
    </p:spTree>
    <p:extLst>
      <p:ext uri="{BB962C8B-B14F-4D97-AF65-F5344CB8AC3E}">
        <p14:creationId xmlns:p14="http://schemas.microsoft.com/office/powerpoint/2010/main" val="336483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593E-9CCE-4C44-9E3C-FD98DFA0D334}"/>
              </a:ext>
            </a:extLst>
          </p:cNvPr>
          <p:cNvSpPr>
            <a:spLocks noGrp="1"/>
          </p:cNvSpPr>
          <p:nvPr>
            <p:ph type="ctrTitle"/>
          </p:nvPr>
        </p:nvSpPr>
        <p:spPr>
          <a:xfrm>
            <a:off x="684212" y="188536"/>
            <a:ext cx="8001000" cy="942680"/>
          </a:xfrm>
        </p:spPr>
        <p:txBody>
          <a:bodyPr>
            <a:noAutofit/>
          </a:bodyPr>
          <a:lstStyle/>
          <a:p>
            <a:pPr algn="ctr"/>
            <a:r>
              <a:rPr lang="en-US" sz="3200" dirty="0">
                <a:solidFill>
                  <a:schemeClr val="bg2">
                    <a:lumMod val="50000"/>
                  </a:schemeClr>
                </a:solidFill>
                <a:latin typeface="Algerian" panose="04020705040A02060702" pitchFamily="82" charset="0"/>
              </a:rPr>
              <a:t>MACHINE LEARNING ALGORITHM </a:t>
            </a:r>
            <a:endParaRPr lang="en-IN" sz="3200" dirty="0">
              <a:solidFill>
                <a:schemeClr val="bg2">
                  <a:lumMod val="50000"/>
                </a:schemeClr>
              </a:solidFill>
              <a:latin typeface="Algerian" panose="04020705040A02060702" pitchFamily="82" charset="0"/>
            </a:endParaRPr>
          </a:p>
        </p:txBody>
      </p:sp>
      <p:sp>
        <p:nvSpPr>
          <p:cNvPr id="5" name="Subtitle 4">
            <a:extLst>
              <a:ext uri="{FF2B5EF4-FFF2-40B4-BE49-F238E27FC236}">
                <a16:creationId xmlns:a16="http://schemas.microsoft.com/office/drawing/2014/main" id="{0B01709B-EFB8-CF66-9652-D931A4725A4F}"/>
              </a:ext>
            </a:extLst>
          </p:cNvPr>
          <p:cNvSpPr>
            <a:spLocks noGrp="1"/>
          </p:cNvSpPr>
          <p:nvPr>
            <p:ph type="subTitle" idx="1"/>
          </p:nvPr>
        </p:nvSpPr>
        <p:spPr>
          <a:xfrm>
            <a:off x="684211" y="1291473"/>
            <a:ext cx="10863623" cy="4499728"/>
          </a:xfrm>
        </p:spPr>
        <p:txBody>
          <a:bodyPr/>
          <a:lstStyle/>
          <a:p>
            <a:r>
              <a:rPr lang="en-IN" dirty="0"/>
              <a:t>LINEAR REGRESSION </a:t>
            </a:r>
          </a:p>
          <a:p>
            <a:r>
              <a:rPr lang="en-IN" dirty="0"/>
              <a:t>ELASTIC NET REGRESSION </a:t>
            </a:r>
          </a:p>
          <a:p>
            <a:r>
              <a:rPr lang="en-IN" dirty="0"/>
              <a:t>SVM</a:t>
            </a:r>
          </a:p>
        </p:txBody>
      </p:sp>
    </p:spTree>
    <p:extLst>
      <p:ext uri="{BB962C8B-B14F-4D97-AF65-F5344CB8AC3E}">
        <p14:creationId xmlns:p14="http://schemas.microsoft.com/office/powerpoint/2010/main" val="186576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593E-9CCE-4C44-9E3C-FD98DFA0D334}"/>
              </a:ext>
            </a:extLst>
          </p:cNvPr>
          <p:cNvSpPr>
            <a:spLocks noGrp="1"/>
          </p:cNvSpPr>
          <p:nvPr>
            <p:ph type="ctrTitle"/>
          </p:nvPr>
        </p:nvSpPr>
        <p:spPr>
          <a:xfrm>
            <a:off x="684212" y="226243"/>
            <a:ext cx="8001000" cy="989815"/>
          </a:xfrm>
        </p:spPr>
        <p:txBody>
          <a:bodyPr>
            <a:normAutofit/>
          </a:bodyPr>
          <a:lstStyle/>
          <a:p>
            <a:r>
              <a:rPr lang="en-US" sz="2800" b="1" dirty="0">
                <a:solidFill>
                  <a:schemeClr val="bg2">
                    <a:lumMod val="50000"/>
                  </a:schemeClr>
                </a:solidFill>
                <a:latin typeface="Bahnschrift" pitchFamily="34" charset="0"/>
              </a:rPr>
              <a:t>RESULTS</a:t>
            </a:r>
            <a:endParaRPr lang="en-IN" sz="2800" b="1" dirty="0">
              <a:solidFill>
                <a:schemeClr val="bg2">
                  <a:lumMod val="50000"/>
                </a:schemeClr>
              </a:solidFill>
              <a:latin typeface="Bahnschrift" pitchFamily="34" charset="0"/>
            </a:endParaRPr>
          </a:p>
        </p:txBody>
      </p:sp>
      <p:sp>
        <p:nvSpPr>
          <p:cNvPr id="5" name="Subtitle 4">
            <a:extLst>
              <a:ext uri="{FF2B5EF4-FFF2-40B4-BE49-F238E27FC236}">
                <a16:creationId xmlns:a16="http://schemas.microsoft.com/office/drawing/2014/main" id="{0B01709B-EFB8-CF66-9652-D931A4725A4F}"/>
              </a:ext>
            </a:extLst>
          </p:cNvPr>
          <p:cNvSpPr>
            <a:spLocks noGrp="1"/>
          </p:cNvSpPr>
          <p:nvPr>
            <p:ph type="subTitle" idx="1"/>
          </p:nvPr>
        </p:nvSpPr>
        <p:spPr>
          <a:xfrm>
            <a:off x="560226" y="1564771"/>
            <a:ext cx="10646808" cy="3100219"/>
          </a:xfrm>
        </p:spPr>
        <p:txBody>
          <a:bodyPr>
            <a:normAutofit/>
          </a:bodyPr>
          <a:lstStyle/>
          <a:p>
            <a:pPr>
              <a:lnSpc>
                <a:spcPct val="150000"/>
              </a:lnSpc>
            </a:pPr>
            <a:r>
              <a:rPr lang="en-US" sz="2000" dirty="0">
                <a:solidFill>
                  <a:schemeClr val="tx1"/>
                </a:solidFill>
                <a:latin typeface="Bahnschrift" pitchFamily="34" charset="0"/>
              </a:rPr>
              <a:t>DATA COLLECTION :-</a:t>
            </a:r>
            <a:br>
              <a:rPr lang="en-US" sz="2000" dirty="0">
                <a:solidFill>
                  <a:schemeClr val="tx1"/>
                </a:solidFill>
                <a:latin typeface="Bahnschrift" pitchFamily="34" charset="0"/>
              </a:rPr>
            </a:br>
            <a:r>
              <a:rPr lang="en-US" sz="2000" dirty="0">
                <a:solidFill>
                  <a:schemeClr val="tx1"/>
                </a:solidFill>
                <a:latin typeface="Bahnschrift" pitchFamily="34" charset="0"/>
              </a:rPr>
              <a:t> Data used in this paper is a set of student details in the school records. This step is concerned with selecting the subset of all available data that you will be working with. ML problems start with data preferably, lots of data (examples or observations) for which you already know the target answer. Data for which you already know the target answer is called </a:t>
            </a:r>
            <a:r>
              <a:rPr lang="en-US" sz="2000" dirty="0" err="1">
                <a:solidFill>
                  <a:schemeClr val="tx1"/>
                </a:solidFill>
                <a:latin typeface="Bahnschrift" pitchFamily="34" charset="0"/>
              </a:rPr>
              <a:t>labelled</a:t>
            </a:r>
            <a:r>
              <a:rPr lang="en-US" sz="2000" dirty="0">
                <a:solidFill>
                  <a:schemeClr val="tx1"/>
                </a:solidFill>
                <a:latin typeface="Bahnschrift" pitchFamily="34" charset="0"/>
              </a:rPr>
              <a:t> data.</a:t>
            </a:r>
            <a:endParaRPr lang="en-IN" sz="2000" dirty="0">
              <a:solidFill>
                <a:schemeClr val="tx1"/>
              </a:solidFill>
              <a:latin typeface="Bahnschrift" pitchFamily="34" charset="0"/>
            </a:endParaRPr>
          </a:p>
        </p:txBody>
      </p:sp>
      <p:sp>
        <p:nvSpPr>
          <p:cNvPr id="3" name="Rectangle 2"/>
          <p:cNvSpPr/>
          <p:nvPr/>
        </p:nvSpPr>
        <p:spPr>
          <a:xfrm>
            <a:off x="472698" y="4905214"/>
            <a:ext cx="9748433" cy="1477328"/>
          </a:xfrm>
          <a:prstGeom prst="rect">
            <a:avLst/>
          </a:prstGeom>
        </p:spPr>
        <p:txBody>
          <a:bodyPr wrap="square">
            <a:spAutoFit/>
          </a:bodyPr>
          <a:lstStyle/>
          <a:p>
            <a:pPr>
              <a:lnSpc>
                <a:spcPct val="150000"/>
              </a:lnSpc>
            </a:pPr>
            <a:r>
              <a:rPr lang="en-US" sz="2000" dirty="0">
                <a:latin typeface="Bahnschrift" pitchFamily="34" charset="0"/>
              </a:rPr>
              <a:t>DATA PRE-PROCESSING Organize your selected data by formatting, cleaning and sampling from it. Three common data pre-processing steps are:</a:t>
            </a:r>
          </a:p>
          <a:p>
            <a:pPr>
              <a:lnSpc>
                <a:spcPct val="150000"/>
              </a:lnSpc>
            </a:pPr>
            <a:r>
              <a:rPr lang="en-US" sz="2000" dirty="0">
                <a:latin typeface="Bahnschrift" pitchFamily="34" charset="0"/>
              </a:rPr>
              <a:t> 1. Formatting 2. Cleaning 3. Sampling</a:t>
            </a:r>
            <a:endParaRPr lang="en-IN" sz="2000" dirty="0">
              <a:latin typeface="Bahnschrift" pitchFamily="34" charset="0"/>
            </a:endParaRPr>
          </a:p>
        </p:txBody>
      </p:sp>
    </p:spTree>
    <p:extLst>
      <p:ext uri="{BB962C8B-B14F-4D97-AF65-F5344CB8AC3E}">
        <p14:creationId xmlns:p14="http://schemas.microsoft.com/office/powerpoint/2010/main" val="428933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222D-AA0C-4EF0-A757-E5C624A949AE}"/>
              </a:ext>
            </a:extLst>
          </p:cNvPr>
          <p:cNvSpPr>
            <a:spLocks noGrp="1"/>
          </p:cNvSpPr>
          <p:nvPr>
            <p:ph type="title"/>
          </p:nvPr>
        </p:nvSpPr>
        <p:spPr>
          <a:xfrm>
            <a:off x="223935" y="121298"/>
            <a:ext cx="11765902" cy="6419461"/>
          </a:xfrm>
        </p:spPr>
        <p:txBody>
          <a:bodyPr>
            <a:normAutofit fontScale="90000"/>
          </a:bodyPr>
          <a:lstStyle/>
          <a:p>
            <a:pPr marL="571500" indent="-571500">
              <a:buFont typeface="Wingdings" panose="05000000000000000000" pitchFamily="2" charset="2"/>
              <a:buChar char="Ø"/>
            </a:pPr>
            <a:r>
              <a:rPr lang="en-US" b="1" dirty="0">
                <a:solidFill>
                  <a:schemeClr val="bg2">
                    <a:lumMod val="50000"/>
                  </a:schemeClr>
                </a:solidFill>
                <a:latin typeface="Bookman Old Style" panose="02050604050505020204" pitchFamily="18" charset="0"/>
              </a:rPr>
              <a:t>                           </a:t>
            </a:r>
            <a:br>
              <a:rPr lang="en-US" b="1" dirty="0">
                <a:solidFill>
                  <a:schemeClr val="bg2">
                    <a:lumMod val="50000"/>
                  </a:schemeClr>
                </a:solidFill>
                <a:latin typeface="Bookman Old Style" panose="02050604050505020204" pitchFamily="18" charset="0"/>
              </a:rPr>
            </a:br>
            <a:br>
              <a:rPr lang="en-US" b="1" dirty="0">
                <a:solidFill>
                  <a:schemeClr val="bg2">
                    <a:lumMod val="50000"/>
                  </a:schemeClr>
                </a:solidFill>
                <a:latin typeface="Bookman Old Style" panose="02050604050505020204" pitchFamily="18" charset="0"/>
              </a:rPr>
            </a:br>
            <a:br>
              <a:rPr lang="en-US" b="1" dirty="0">
                <a:solidFill>
                  <a:schemeClr val="bg2">
                    <a:lumMod val="50000"/>
                  </a:schemeClr>
                </a:solidFill>
                <a:latin typeface="Bookman Old Style" panose="02050604050505020204" pitchFamily="18" charset="0"/>
              </a:rPr>
            </a:br>
            <a:br>
              <a:rPr lang="en-US" b="1" dirty="0">
                <a:solidFill>
                  <a:schemeClr val="bg2">
                    <a:lumMod val="50000"/>
                  </a:schemeClr>
                </a:solidFill>
                <a:latin typeface="Bookman Old Style" panose="02050604050505020204" pitchFamily="18" charset="0"/>
              </a:rPr>
            </a:br>
            <a:r>
              <a:rPr lang="en-US" b="1" dirty="0">
                <a:solidFill>
                  <a:schemeClr val="bg2">
                    <a:lumMod val="50000"/>
                  </a:schemeClr>
                </a:solidFill>
                <a:latin typeface="Bookman Old Style" panose="02050604050505020204" pitchFamily="18" charset="0"/>
              </a:rPr>
              <a:t>                             </a:t>
            </a:r>
            <a:br>
              <a:rPr lang="en-US" b="1" dirty="0">
                <a:solidFill>
                  <a:schemeClr val="bg2">
                    <a:lumMod val="50000"/>
                  </a:schemeClr>
                </a:solidFill>
                <a:latin typeface="Bookman Old Style" panose="02050604050505020204" pitchFamily="18" charset="0"/>
              </a:rPr>
            </a:br>
            <a:br>
              <a:rPr lang="en-US" b="1" dirty="0">
                <a:solidFill>
                  <a:schemeClr val="bg2">
                    <a:lumMod val="50000"/>
                  </a:schemeClr>
                </a:solidFill>
                <a:latin typeface="Bookman Old Style" panose="02050604050505020204" pitchFamily="18" charset="0"/>
              </a:rPr>
            </a:br>
            <a:br>
              <a:rPr lang="en-US" b="1" dirty="0">
                <a:solidFill>
                  <a:schemeClr val="bg2">
                    <a:lumMod val="50000"/>
                  </a:schemeClr>
                </a:solidFill>
                <a:latin typeface="Bookman Old Style" panose="02050604050505020204" pitchFamily="18" charset="0"/>
              </a:rPr>
            </a:br>
            <a:br>
              <a:rPr lang="en-US" b="1" dirty="0">
                <a:solidFill>
                  <a:schemeClr val="bg2">
                    <a:lumMod val="50000"/>
                  </a:schemeClr>
                </a:solidFill>
                <a:latin typeface="Bookman Old Style" panose="02050604050505020204" pitchFamily="18" charset="0"/>
              </a:rPr>
            </a:br>
            <a:r>
              <a:rPr lang="en-US" b="1" dirty="0">
                <a:solidFill>
                  <a:schemeClr val="bg2">
                    <a:lumMod val="50000"/>
                  </a:schemeClr>
                </a:solidFill>
                <a:latin typeface="Bookman Old Style" panose="02050604050505020204" pitchFamily="18" charset="0"/>
              </a:rPr>
              <a:t>                            </a:t>
            </a:r>
            <a:br>
              <a:rPr lang="en-US" b="1" dirty="0">
                <a:solidFill>
                  <a:schemeClr val="bg2">
                    <a:lumMod val="50000"/>
                  </a:schemeClr>
                </a:solidFill>
                <a:latin typeface="Bookman Old Style" panose="02050604050505020204" pitchFamily="18" charset="0"/>
              </a:rPr>
            </a:br>
            <a:r>
              <a:rPr lang="en-US" b="1" dirty="0">
                <a:solidFill>
                  <a:schemeClr val="bg2">
                    <a:lumMod val="50000"/>
                  </a:schemeClr>
                </a:solidFill>
                <a:latin typeface="Bookman Old Style" panose="02050604050505020204" pitchFamily="18" charset="0"/>
              </a:rPr>
              <a:t>                            </a:t>
            </a:r>
            <a:r>
              <a:rPr lang="en-US" b="1" dirty="0">
                <a:solidFill>
                  <a:schemeClr val="bg2">
                    <a:lumMod val="50000"/>
                  </a:schemeClr>
                </a:solidFill>
                <a:latin typeface="Arial Rounded MT Bold" panose="020F0704030504030204" pitchFamily="34" charset="0"/>
              </a:rPr>
              <a:t>CONTENTS</a:t>
            </a:r>
            <a:br>
              <a:rPr lang="en-US" b="1" dirty="0">
                <a:solidFill>
                  <a:schemeClr val="bg2">
                    <a:lumMod val="50000"/>
                  </a:schemeClr>
                </a:solidFill>
                <a:latin typeface="Bookman Old Style" panose="02050604050505020204" pitchFamily="18" charset="0"/>
              </a:rPr>
            </a:br>
            <a:r>
              <a:rPr lang="en-US" sz="2000" b="1" cap="none" dirty="0">
                <a:solidFill>
                  <a:schemeClr val="bg2">
                    <a:lumMod val="50000"/>
                  </a:schemeClr>
                </a:solidFill>
                <a:latin typeface="Bookman Old Style" panose="02050604050505020204" pitchFamily="18" charset="0"/>
              </a:rPr>
              <a:t>             Introduction</a:t>
            </a:r>
            <a:br>
              <a:rPr lang="en-US" sz="2000" b="1" cap="none" dirty="0">
                <a:solidFill>
                  <a:schemeClr val="bg2">
                    <a:lumMod val="50000"/>
                  </a:schemeClr>
                </a:solidFill>
                <a:latin typeface="Bookman Old Style" panose="02050604050505020204" pitchFamily="18" charset="0"/>
              </a:rPr>
            </a:br>
            <a:r>
              <a:rPr lang="en-US" sz="2000" cap="none" dirty="0">
                <a:solidFill>
                  <a:schemeClr val="bg2">
                    <a:lumMod val="50000"/>
                  </a:schemeClr>
                </a:solidFill>
                <a:latin typeface="Bookman Old Style" panose="02050604050505020204" pitchFamily="18" charset="0"/>
              </a:rPr>
              <a:t> </a:t>
            </a:r>
            <a:br>
              <a:rPr lang="en-US" sz="2000" b="1" cap="none" dirty="0">
                <a:solidFill>
                  <a:schemeClr val="bg2">
                    <a:lumMod val="50000"/>
                  </a:schemeClr>
                </a:solidFill>
                <a:latin typeface="Bookman Old Style" panose="02050604050505020204" pitchFamily="18" charset="0"/>
              </a:rPr>
            </a:br>
            <a:r>
              <a:rPr lang="en-US" sz="2000" b="1" cap="none" dirty="0">
                <a:solidFill>
                  <a:schemeClr val="bg2">
                    <a:lumMod val="50000"/>
                  </a:schemeClr>
                </a:solidFill>
                <a:latin typeface="Bookman Old Style" panose="02050604050505020204" pitchFamily="18" charset="0"/>
              </a:rPr>
              <a:t>             Motivation</a:t>
            </a:r>
            <a:br>
              <a:rPr lang="en-US" sz="2000" b="1" cap="none" dirty="0">
                <a:solidFill>
                  <a:schemeClr val="bg2">
                    <a:lumMod val="50000"/>
                  </a:schemeClr>
                </a:solidFill>
                <a:latin typeface="Bookman Old Style" panose="02050604050505020204" pitchFamily="18" charset="0"/>
              </a:rPr>
            </a:br>
            <a:br>
              <a:rPr lang="en-US" sz="2000" b="1" cap="none" dirty="0">
                <a:solidFill>
                  <a:schemeClr val="bg2">
                    <a:lumMod val="50000"/>
                  </a:schemeClr>
                </a:solidFill>
                <a:latin typeface="Bookman Old Style" panose="02050604050505020204" pitchFamily="18" charset="0"/>
              </a:rPr>
            </a:br>
            <a:r>
              <a:rPr lang="en-US" sz="2000" b="1" cap="none" dirty="0">
                <a:solidFill>
                  <a:schemeClr val="bg2">
                    <a:lumMod val="50000"/>
                  </a:schemeClr>
                </a:solidFill>
                <a:latin typeface="Bookman Old Style" panose="02050604050505020204" pitchFamily="18" charset="0"/>
              </a:rPr>
              <a:t>             Problem Statement</a:t>
            </a:r>
            <a:br>
              <a:rPr lang="en-US" sz="2000" b="1" cap="none" dirty="0">
                <a:solidFill>
                  <a:schemeClr val="bg2">
                    <a:lumMod val="50000"/>
                  </a:schemeClr>
                </a:solidFill>
                <a:latin typeface="Bookman Old Style" panose="02050604050505020204" pitchFamily="18" charset="0"/>
              </a:rPr>
            </a:br>
            <a:br>
              <a:rPr lang="en-US" sz="2000" b="1" cap="none" dirty="0">
                <a:solidFill>
                  <a:schemeClr val="bg2">
                    <a:lumMod val="50000"/>
                  </a:schemeClr>
                </a:solidFill>
                <a:latin typeface="Bookman Old Style" panose="02050604050505020204" pitchFamily="18" charset="0"/>
              </a:rPr>
            </a:br>
            <a:r>
              <a:rPr lang="en-US" sz="2000" b="1" cap="none" dirty="0">
                <a:solidFill>
                  <a:schemeClr val="bg2">
                    <a:lumMod val="50000"/>
                  </a:schemeClr>
                </a:solidFill>
                <a:latin typeface="Bookman Old Style" panose="02050604050505020204" pitchFamily="18" charset="0"/>
              </a:rPr>
              <a:t>             Project Objectives</a:t>
            </a:r>
            <a:br>
              <a:rPr lang="en-US" sz="2000" b="1" cap="none" dirty="0">
                <a:solidFill>
                  <a:schemeClr val="bg2">
                    <a:lumMod val="50000"/>
                  </a:schemeClr>
                </a:solidFill>
                <a:latin typeface="Bookman Old Style" panose="02050604050505020204" pitchFamily="18" charset="0"/>
              </a:rPr>
            </a:br>
            <a:br>
              <a:rPr lang="en-US" sz="2000" b="1" cap="none" dirty="0">
                <a:solidFill>
                  <a:schemeClr val="bg2">
                    <a:lumMod val="50000"/>
                  </a:schemeClr>
                </a:solidFill>
                <a:latin typeface="Bookman Old Style" panose="02050604050505020204" pitchFamily="18" charset="0"/>
              </a:rPr>
            </a:br>
            <a:r>
              <a:rPr lang="en-US" sz="2000" b="1" cap="none" dirty="0">
                <a:solidFill>
                  <a:schemeClr val="bg2">
                    <a:lumMod val="50000"/>
                  </a:schemeClr>
                </a:solidFill>
                <a:latin typeface="Bookman Old Style" panose="02050604050505020204" pitchFamily="18" charset="0"/>
              </a:rPr>
              <a:t>             Methodology</a:t>
            </a:r>
            <a:br>
              <a:rPr lang="en-US" sz="2000" b="1" cap="none" dirty="0">
                <a:solidFill>
                  <a:schemeClr val="bg2">
                    <a:lumMod val="50000"/>
                  </a:schemeClr>
                </a:solidFill>
                <a:latin typeface="Bookman Old Style" panose="02050604050505020204" pitchFamily="18" charset="0"/>
              </a:rPr>
            </a:br>
            <a:br>
              <a:rPr lang="en-US" sz="2000" b="1" cap="none" dirty="0">
                <a:solidFill>
                  <a:schemeClr val="bg2">
                    <a:lumMod val="50000"/>
                  </a:schemeClr>
                </a:solidFill>
                <a:latin typeface="Bookman Old Style" panose="02050604050505020204" pitchFamily="18" charset="0"/>
              </a:rPr>
            </a:br>
            <a:r>
              <a:rPr lang="en-US" sz="2000" b="1" cap="none" dirty="0">
                <a:solidFill>
                  <a:schemeClr val="bg2">
                    <a:lumMod val="50000"/>
                  </a:schemeClr>
                </a:solidFill>
                <a:latin typeface="Bookman Old Style" panose="02050604050505020204" pitchFamily="18" charset="0"/>
              </a:rPr>
              <a:t>             Results</a:t>
            </a:r>
            <a:br>
              <a:rPr lang="en-US" sz="2000" b="1" cap="none" dirty="0">
                <a:solidFill>
                  <a:schemeClr val="bg2">
                    <a:lumMod val="50000"/>
                  </a:schemeClr>
                </a:solidFill>
                <a:latin typeface="Bookman Old Style" panose="02050604050505020204" pitchFamily="18" charset="0"/>
              </a:rPr>
            </a:br>
            <a:br>
              <a:rPr lang="en-US" sz="2000" b="1" cap="none" dirty="0">
                <a:solidFill>
                  <a:schemeClr val="bg2">
                    <a:lumMod val="50000"/>
                  </a:schemeClr>
                </a:solidFill>
                <a:latin typeface="Bookman Old Style" panose="02050604050505020204" pitchFamily="18" charset="0"/>
              </a:rPr>
            </a:br>
            <a:br>
              <a:rPr lang="en-US" sz="2000" b="1" cap="none" dirty="0">
                <a:solidFill>
                  <a:schemeClr val="bg2">
                    <a:lumMod val="50000"/>
                  </a:schemeClr>
                </a:solidFill>
                <a:latin typeface="Bookman Old Style" panose="02050604050505020204" pitchFamily="18" charset="0"/>
              </a:rPr>
            </a:br>
            <a:r>
              <a:rPr lang="en-US" sz="2000" b="1" cap="none" dirty="0">
                <a:solidFill>
                  <a:schemeClr val="bg2">
                    <a:lumMod val="50000"/>
                  </a:schemeClr>
                </a:solidFill>
                <a:latin typeface="Bookman Old Style" panose="02050604050505020204" pitchFamily="18" charset="0"/>
              </a:rPr>
              <a:t>             </a:t>
            </a:r>
            <a:br>
              <a:rPr lang="en-US" sz="1800" b="1" dirty="0">
                <a:solidFill>
                  <a:schemeClr val="bg2">
                    <a:lumMod val="50000"/>
                  </a:schemeClr>
                </a:solidFill>
                <a:latin typeface="Bookman Old Style" panose="02050604050505020204" pitchFamily="18" charset="0"/>
              </a:rPr>
            </a:br>
            <a:br>
              <a:rPr lang="en-US" sz="1800" dirty="0">
                <a:solidFill>
                  <a:schemeClr val="bg2">
                    <a:lumMod val="50000"/>
                  </a:schemeClr>
                </a:solidFill>
                <a:latin typeface="Bookman Old Style" panose="02050604050505020204" pitchFamily="18" charset="0"/>
              </a:rPr>
            </a:br>
            <a:r>
              <a:rPr lang="en-US" sz="1800" dirty="0">
                <a:solidFill>
                  <a:schemeClr val="bg2">
                    <a:lumMod val="50000"/>
                  </a:schemeClr>
                </a:solidFill>
                <a:latin typeface="Bookman Old Style" panose="02050604050505020204" pitchFamily="18" charset="0"/>
              </a:rPr>
              <a:t>       </a:t>
            </a:r>
            <a:br>
              <a:rPr lang="en-US" b="1" dirty="0">
                <a:solidFill>
                  <a:schemeClr val="bg2">
                    <a:lumMod val="50000"/>
                  </a:schemeClr>
                </a:solidFill>
                <a:latin typeface="Bookman Old Style" panose="02050604050505020204" pitchFamily="18" charset="0"/>
              </a:rPr>
            </a:br>
            <a:br>
              <a:rPr lang="en-US" b="1" dirty="0">
                <a:solidFill>
                  <a:schemeClr val="bg2">
                    <a:lumMod val="50000"/>
                  </a:schemeClr>
                </a:solidFill>
                <a:latin typeface="Bookman Old Style" panose="02050604050505020204" pitchFamily="18" charset="0"/>
              </a:rPr>
            </a:br>
            <a:br>
              <a:rPr lang="en-US" b="1" dirty="0">
                <a:solidFill>
                  <a:schemeClr val="bg2">
                    <a:lumMod val="50000"/>
                  </a:schemeClr>
                </a:solidFill>
                <a:latin typeface="Bookman Old Style" panose="02050604050505020204" pitchFamily="18" charset="0"/>
              </a:rPr>
            </a:br>
            <a:br>
              <a:rPr lang="en-US" b="1" dirty="0">
                <a:solidFill>
                  <a:schemeClr val="bg2">
                    <a:lumMod val="50000"/>
                  </a:schemeClr>
                </a:solidFill>
                <a:latin typeface="Bookman Old Style" panose="02050604050505020204" pitchFamily="18" charset="0"/>
              </a:rPr>
            </a:br>
            <a:br>
              <a:rPr lang="en-US" b="1" dirty="0">
                <a:solidFill>
                  <a:schemeClr val="bg2">
                    <a:lumMod val="50000"/>
                  </a:schemeClr>
                </a:solidFill>
                <a:latin typeface="Bookman Old Style" panose="02050604050505020204" pitchFamily="18" charset="0"/>
              </a:rPr>
            </a:br>
            <a:br>
              <a:rPr lang="en-US" b="1" dirty="0">
                <a:solidFill>
                  <a:schemeClr val="bg2">
                    <a:lumMod val="50000"/>
                  </a:schemeClr>
                </a:solidFill>
                <a:latin typeface="Bookman Old Style" panose="02050604050505020204" pitchFamily="18" charset="0"/>
              </a:rPr>
            </a:br>
            <a:br>
              <a:rPr lang="en-US" b="1" dirty="0">
                <a:solidFill>
                  <a:schemeClr val="bg2">
                    <a:lumMod val="50000"/>
                  </a:schemeClr>
                </a:solidFill>
                <a:latin typeface="Bookman Old Style" panose="02050604050505020204" pitchFamily="18" charset="0"/>
              </a:rPr>
            </a:br>
            <a:br>
              <a:rPr lang="en-US" b="1" dirty="0">
                <a:solidFill>
                  <a:schemeClr val="bg2">
                    <a:lumMod val="50000"/>
                  </a:schemeClr>
                </a:solidFill>
                <a:latin typeface="Bookman Old Style" panose="02050604050505020204" pitchFamily="18" charset="0"/>
              </a:rPr>
            </a:br>
            <a:endParaRPr lang="en-IN" b="1" dirty="0">
              <a:solidFill>
                <a:schemeClr val="bg2">
                  <a:lumMod val="50000"/>
                </a:schemeClr>
              </a:solidFill>
              <a:latin typeface="Bookman Old Style" panose="02050604050505020204" pitchFamily="18" charset="0"/>
            </a:endParaRPr>
          </a:p>
        </p:txBody>
      </p:sp>
      <p:sp>
        <p:nvSpPr>
          <p:cNvPr id="4" name="Right Arrow 6">
            <a:extLst>
              <a:ext uri="{FF2B5EF4-FFF2-40B4-BE49-F238E27FC236}">
                <a16:creationId xmlns:a16="http://schemas.microsoft.com/office/drawing/2014/main" id="{69B37B10-3159-4234-8A02-1F22EAAFC94F}"/>
              </a:ext>
            </a:extLst>
          </p:cNvPr>
          <p:cNvSpPr/>
          <p:nvPr/>
        </p:nvSpPr>
        <p:spPr>
          <a:xfrm flipV="1">
            <a:off x="1385589" y="1734461"/>
            <a:ext cx="195942" cy="121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Arrow 6">
            <a:extLst>
              <a:ext uri="{FF2B5EF4-FFF2-40B4-BE49-F238E27FC236}">
                <a16:creationId xmlns:a16="http://schemas.microsoft.com/office/drawing/2014/main" id="{34214845-FF74-4376-A648-EB808EFF5E7D}"/>
              </a:ext>
            </a:extLst>
          </p:cNvPr>
          <p:cNvSpPr/>
          <p:nvPr/>
        </p:nvSpPr>
        <p:spPr>
          <a:xfrm flipV="1">
            <a:off x="1387925" y="2263589"/>
            <a:ext cx="172616" cy="121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a:extLst>
              <a:ext uri="{FF2B5EF4-FFF2-40B4-BE49-F238E27FC236}">
                <a16:creationId xmlns:a16="http://schemas.microsoft.com/office/drawing/2014/main" id="{D8447948-9B76-43B3-9EA4-1A06537A975D}"/>
              </a:ext>
            </a:extLst>
          </p:cNvPr>
          <p:cNvSpPr/>
          <p:nvPr/>
        </p:nvSpPr>
        <p:spPr>
          <a:xfrm flipV="1">
            <a:off x="1364599" y="3392279"/>
            <a:ext cx="195942" cy="121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6">
            <a:extLst>
              <a:ext uri="{FF2B5EF4-FFF2-40B4-BE49-F238E27FC236}">
                <a16:creationId xmlns:a16="http://schemas.microsoft.com/office/drawing/2014/main" id="{64512246-49A6-471C-936D-CA8B5C0273F4}"/>
              </a:ext>
            </a:extLst>
          </p:cNvPr>
          <p:cNvSpPr/>
          <p:nvPr/>
        </p:nvSpPr>
        <p:spPr>
          <a:xfrm flipV="1">
            <a:off x="1364599" y="3941481"/>
            <a:ext cx="195942" cy="121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6">
            <a:extLst>
              <a:ext uri="{FF2B5EF4-FFF2-40B4-BE49-F238E27FC236}">
                <a16:creationId xmlns:a16="http://schemas.microsoft.com/office/drawing/2014/main" id="{1947FD29-9681-45F5-B5F0-20E0D99E9F9B}"/>
              </a:ext>
            </a:extLst>
          </p:cNvPr>
          <p:cNvSpPr/>
          <p:nvPr/>
        </p:nvSpPr>
        <p:spPr>
          <a:xfrm flipV="1">
            <a:off x="1378596" y="4450535"/>
            <a:ext cx="195942" cy="121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6">
            <a:extLst>
              <a:ext uri="{FF2B5EF4-FFF2-40B4-BE49-F238E27FC236}">
                <a16:creationId xmlns:a16="http://schemas.microsoft.com/office/drawing/2014/main" id="{DDF5FF95-6F56-4FC2-BEBF-FA326D4A53A6}"/>
              </a:ext>
            </a:extLst>
          </p:cNvPr>
          <p:cNvSpPr/>
          <p:nvPr/>
        </p:nvSpPr>
        <p:spPr>
          <a:xfrm flipV="1">
            <a:off x="1373928" y="2821926"/>
            <a:ext cx="195942" cy="121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286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ppt_x</p:attrName>
                                        </p:attrNameLst>
                                      </p:cBhvr>
                                      <p:tavLst>
                                        <p:tav tm="0">
                                          <p:val>
                                            <p:strVal val="#ppt_x-.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ppt_x</p:attrName>
                                        </p:attrNameLst>
                                      </p:cBhvr>
                                      <p:tavLst>
                                        <p:tav tm="0">
                                          <p:val>
                                            <p:strVal val="#ppt_x-.2"/>
                                          </p:val>
                                        </p:tav>
                                        <p:tav tm="100000">
                                          <p:val>
                                            <p:strVal val="#ppt_x"/>
                                          </p:val>
                                        </p:tav>
                                      </p:tavLst>
                                    </p:anim>
                                    <p:anim calcmode="lin" valueType="num">
                                      <p:cBhvr>
                                        <p:cTn id="22" dur="5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ppt_x</p:attrName>
                                        </p:attrNameLst>
                                      </p:cBhvr>
                                      <p:tavLst>
                                        <p:tav tm="0">
                                          <p:val>
                                            <p:strVal val="#ppt_x-.2"/>
                                          </p:val>
                                        </p:tav>
                                        <p:tav tm="100000">
                                          <p:val>
                                            <p:strVal val="#ppt_x"/>
                                          </p:val>
                                        </p:tav>
                                      </p:tavLst>
                                    </p:anim>
                                    <p:anim calcmode="lin" valueType="num">
                                      <p:cBhvr>
                                        <p:cTn id="29"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ppt_x</p:attrName>
                                        </p:attrNameLst>
                                      </p:cBhvr>
                                      <p:tavLst>
                                        <p:tav tm="0">
                                          <p:val>
                                            <p:strVal val="#ppt_x-.2"/>
                                          </p:val>
                                        </p:tav>
                                        <p:tav tm="100000">
                                          <p:val>
                                            <p:strVal val="#ppt_x"/>
                                          </p:val>
                                        </p:tav>
                                      </p:tavLst>
                                    </p:anim>
                                    <p:anim calcmode="lin" valueType="num">
                                      <p:cBhvr>
                                        <p:cTn id="36"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ppt_x</p:attrName>
                                        </p:attrNameLst>
                                      </p:cBhvr>
                                      <p:tavLst>
                                        <p:tav tm="0">
                                          <p:val>
                                            <p:strVal val="#ppt_x-.2"/>
                                          </p:val>
                                        </p:tav>
                                        <p:tav tm="100000">
                                          <p:val>
                                            <p:strVal val="#ppt_x"/>
                                          </p:val>
                                        </p:tav>
                                      </p:tavLst>
                                    </p:anim>
                                    <p:anim calcmode="lin" valueType="num">
                                      <p:cBhvr>
                                        <p:cTn id="43" dur="5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D939-16F9-4CE8-8D5F-264FAFAEA5F0}"/>
              </a:ext>
            </a:extLst>
          </p:cNvPr>
          <p:cNvSpPr>
            <a:spLocks noGrp="1"/>
          </p:cNvSpPr>
          <p:nvPr>
            <p:ph type="title"/>
          </p:nvPr>
        </p:nvSpPr>
        <p:spPr>
          <a:xfrm>
            <a:off x="292963" y="257453"/>
            <a:ext cx="11620869" cy="6409678"/>
          </a:xfrm>
        </p:spPr>
        <p:txBody>
          <a:bodyPr>
            <a:normAutofit/>
          </a:bodyPr>
          <a:lstStyle/>
          <a:p>
            <a:pPr>
              <a:lnSpc>
                <a:spcPct val="150000"/>
              </a:lnSpc>
            </a:pPr>
            <a:r>
              <a:rPr lang="en-US" sz="2800" b="1" dirty="0">
                <a:solidFill>
                  <a:schemeClr val="bg1"/>
                </a:solidFill>
                <a:latin typeface="Bahnschrift" pitchFamily="34" charset="0"/>
                <a:ea typeface="Times New Roman" panose="02020603050405020304" pitchFamily="18" charset="0"/>
              </a:rPr>
              <a:t>introduction </a:t>
            </a:r>
            <a:br>
              <a:rPr lang="en-US" sz="2800" b="1" dirty="0">
                <a:solidFill>
                  <a:schemeClr val="accent1">
                    <a:lumMod val="75000"/>
                  </a:schemeClr>
                </a:solidFill>
                <a:latin typeface="Bookman Old Style" panose="02050604050505020204" pitchFamily="18" charset="0"/>
                <a:ea typeface="Times New Roman" panose="02020603050405020304" pitchFamily="18" charset="0"/>
              </a:rPr>
            </a:br>
            <a:br>
              <a:rPr lang="en-US" sz="2800" b="1" dirty="0">
                <a:solidFill>
                  <a:schemeClr val="accent1">
                    <a:lumMod val="75000"/>
                  </a:schemeClr>
                </a:solidFill>
                <a:latin typeface="Bookman Old Style" panose="02050604050505020204" pitchFamily="18" charset="0"/>
                <a:ea typeface="Times New Roman" panose="02020603050405020304" pitchFamily="18" charset="0"/>
              </a:rPr>
            </a:br>
            <a:r>
              <a:rPr lang="en-US" sz="2000" dirty="0">
                <a:latin typeface="Bahnschrift" pitchFamily="34" charset="0"/>
                <a:ea typeface="Times New Roman" panose="02020603050405020304" pitchFamily="18" charset="0"/>
              </a:rPr>
              <a:t>Machine learning is the study of computer algorithms that improve automatically through experience. The algorithms build a model on sample data known as “training data”, in order to make predictions or decisions without being explicitly programmed to do so. It is sometimes related to computational analysis, and it is also referred as predictive analysis</a:t>
            </a:r>
            <a:r>
              <a:rPr lang="en-US" sz="2000" dirty="0">
                <a:solidFill>
                  <a:schemeClr val="accent1">
                    <a:lumMod val="75000"/>
                  </a:schemeClr>
                </a:solidFill>
                <a:latin typeface="Bahnschrift" pitchFamily="34" charset="0"/>
                <a:ea typeface="Times New Roman" panose="02020603050405020304" pitchFamily="18" charset="0"/>
              </a:rPr>
              <a:t>.</a:t>
            </a:r>
            <a:br>
              <a:rPr lang="en-US" sz="2000" dirty="0">
                <a:solidFill>
                  <a:schemeClr val="accent1">
                    <a:lumMod val="75000"/>
                  </a:schemeClr>
                </a:solidFill>
                <a:latin typeface="Bahnschrift" pitchFamily="34" charset="0"/>
                <a:ea typeface="Times New Roman" panose="02020603050405020304" pitchFamily="18" charset="0"/>
              </a:rPr>
            </a:br>
            <a:r>
              <a:rPr lang="en-US" sz="2000" dirty="0">
                <a:solidFill>
                  <a:schemeClr val="accent1">
                    <a:lumMod val="75000"/>
                  </a:schemeClr>
                </a:solidFill>
                <a:latin typeface="Bahnschrift" pitchFamily="34" charset="0"/>
                <a:ea typeface="Times New Roman" panose="02020603050405020304" pitchFamily="18" charset="0"/>
              </a:rPr>
              <a:t>              </a:t>
            </a:r>
            <a:r>
              <a:rPr lang="en-US" sz="2000" dirty="0">
                <a:solidFill>
                  <a:schemeClr val="accent1">
                    <a:lumMod val="75000"/>
                  </a:schemeClr>
                </a:solidFill>
                <a:effectLst/>
                <a:latin typeface="Bahnschrift" pitchFamily="34" charset="0"/>
                <a:ea typeface="Times New Roman" panose="02020603050405020304" pitchFamily="18" charset="0"/>
              </a:rPr>
              <a:t> </a:t>
            </a:r>
            <a:endParaRPr lang="en-IN" sz="2000" dirty="0">
              <a:solidFill>
                <a:schemeClr val="accent1">
                  <a:lumMod val="75000"/>
                </a:schemeClr>
              </a:solidFill>
              <a:latin typeface="Bahnschrift" pitchFamily="34" charset="0"/>
            </a:endParaRPr>
          </a:p>
        </p:txBody>
      </p:sp>
    </p:spTree>
    <p:extLst>
      <p:ext uri="{BB962C8B-B14F-4D97-AF65-F5344CB8AC3E}">
        <p14:creationId xmlns:p14="http://schemas.microsoft.com/office/powerpoint/2010/main" val="14163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81D0-DF5E-EABE-7E57-CE2ACEE9D3B0}"/>
              </a:ext>
            </a:extLst>
          </p:cNvPr>
          <p:cNvSpPr>
            <a:spLocks noGrp="1"/>
          </p:cNvSpPr>
          <p:nvPr>
            <p:ph type="ctrTitle"/>
          </p:nvPr>
        </p:nvSpPr>
        <p:spPr>
          <a:xfrm>
            <a:off x="585600" y="407894"/>
            <a:ext cx="8001000" cy="856130"/>
          </a:xfrm>
        </p:spPr>
        <p:txBody>
          <a:bodyPr>
            <a:normAutofit/>
          </a:bodyPr>
          <a:lstStyle/>
          <a:p>
            <a:r>
              <a:rPr lang="en-IN" sz="2800" dirty="0">
                <a:solidFill>
                  <a:schemeClr val="bg1"/>
                </a:solidFill>
                <a:latin typeface="Bahnschrift" pitchFamily="34" charset="0"/>
              </a:rPr>
              <a:t>Abstract </a:t>
            </a:r>
          </a:p>
        </p:txBody>
      </p:sp>
      <p:sp>
        <p:nvSpPr>
          <p:cNvPr id="3" name="Subtitle 2">
            <a:extLst>
              <a:ext uri="{FF2B5EF4-FFF2-40B4-BE49-F238E27FC236}">
                <a16:creationId xmlns:a16="http://schemas.microsoft.com/office/drawing/2014/main" id="{96AB973E-2594-12EF-D986-117E3A1AAE59}"/>
              </a:ext>
            </a:extLst>
          </p:cNvPr>
          <p:cNvSpPr>
            <a:spLocks noGrp="1"/>
          </p:cNvSpPr>
          <p:nvPr>
            <p:ph type="subTitle" idx="1"/>
          </p:nvPr>
        </p:nvSpPr>
        <p:spPr>
          <a:xfrm>
            <a:off x="457200" y="1425389"/>
            <a:ext cx="10927976" cy="4858870"/>
          </a:xfrm>
        </p:spPr>
        <p:txBody>
          <a:bodyPr>
            <a:normAutofit/>
          </a:bodyPr>
          <a:lstStyle/>
          <a:p>
            <a:pPr>
              <a:lnSpc>
                <a:spcPct val="150000"/>
              </a:lnSpc>
            </a:pPr>
            <a:r>
              <a:rPr lang="en-US" sz="2000" dirty="0">
                <a:solidFill>
                  <a:schemeClr val="tx1"/>
                </a:solidFill>
                <a:latin typeface="Arial Rounded MT Bold" panose="020F0704030504030204" pitchFamily="34" charset="0"/>
              </a:rPr>
              <a:t>Performance analysis of outcome based on learning is a system which will strive for excellence at different levels and diverse dimensions in the field of student’s interests. This system developed to analyze and predict the student’s performance only. The proposed framework analyzes the students’ demographic data, study related and psychological characteristics to extract all possible knowledge from students, teachers and parents. Seeking the highest possible accuracy in academic performance prediction using a set of powerful data mining techniques. The framework succeeds to highlight the student’s weak points . The realistic case study that has been conducted on 200 students proves the outstanding performance of the proposed framework in comparison with the existing ones. </a:t>
            </a:r>
            <a:endParaRPr lang="en-IN"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05861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878B-CB8B-43C1-A6AF-F5F896745D37}"/>
              </a:ext>
            </a:extLst>
          </p:cNvPr>
          <p:cNvSpPr>
            <a:spLocks noGrp="1"/>
          </p:cNvSpPr>
          <p:nvPr>
            <p:ph type="title"/>
          </p:nvPr>
        </p:nvSpPr>
        <p:spPr>
          <a:xfrm>
            <a:off x="277906" y="303835"/>
            <a:ext cx="11761041" cy="6250329"/>
          </a:xfrm>
        </p:spPr>
        <p:txBody>
          <a:bodyPr>
            <a:normAutofit/>
          </a:bodyPr>
          <a:lstStyle/>
          <a:p>
            <a:pPr>
              <a:lnSpc>
                <a:spcPct val="150000"/>
              </a:lnSpc>
            </a:pPr>
            <a:r>
              <a:rPr lang="en-US" sz="2800" b="1" dirty="0">
                <a:solidFill>
                  <a:schemeClr val="bg1"/>
                </a:solidFill>
                <a:latin typeface="Bahnschrift" pitchFamily="34" charset="0"/>
              </a:rPr>
              <a:t>MOTIVATION</a:t>
            </a:r>
            <a:br>
              <a:rPr lang="en-US" sz="2800" b="1" dirty="0">
                <a:solidFill>
                  <a:schemeClr val="bg1"/>
                </a:solidFill>
                <a:latin typeface="Bahnschrift" pitchFamily="34" charset="0"/>
              </a:rPr>
            </a:br>
            <a:br>
              <a:rPr lang="en-US" sz="2800" b="1" dirty="0">
                <a:solidFill>
                  <a:schemeClr val="bg2">
                    <a:lumMod val="50000"/>
                  </a:schemeClr>
                </a:solidFill>
                <a:latin typeface="Arial Rounded MT Bold" panose="020F0704030504030204" pitchFamily="34" charset="0"/>
              </a:rPr>
            </a:br>
            <a:r>
              <a:rPr lang="en-US" sz="2000" dirty="0">
                <a:latin typeface="Bahnschrift" pitchFamily="34" charset="0"/>
              </a:rPr>
              <a:t>Having spent the past few months studying  a bit about machine learning and we wanted a more serious and challenging tasks . After all, there's only so many times you can look at the dataset and be surprised. wanted to work on something that was completely new to me in terms of the data, AS we are the students , we  got a thought to use analysis on ourselves. The idea analyzing ourselves motivated us to analysis a branch, a course , a whole department students.</a:t>
            </a:r>
            <a:br>
              <a:rPr lang="en-US" sz="2400" dirty="0">
                <a:solidFill>
                  <a:schemeClr val="bg1"/>
                </a:solidFill>
                <a:latin typeface="Bahnschrift SemiBold" panose="020B0502040204020203" pitchFamily="34" charset="0"/>
                <a:cs typeface="Times New Roman" pitchFamily="18" charset="0"/>
              </a:rPr>
            </a:br>
            <a:br>
              <a:rPr lang="en-US" sz="2400" dirty="0"/>
            </a:br>
            <a:endParaRPr lang="en-IN" sz="2400" dirty="0"/>
          </a:p>
        </p:txBody>
      </p:sp>
    </p:spTree>
    <p:extLst>
      <p:ext uri="{BB962C8B-B14F-4D97-AF65-F5344CB8AC3E}">
        <p14:creationId xmlns:p14="http://schemas.microsoft.com/office/powerpoint/2010/main" val="214433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4151-5052-47D2-AC6D-32F93D3A0FC3}"/>
              </a:ext>
            </a:extLst>
          </p:cNvPr>
          <p:cNvSpPr>
            <a:spLocks noGrp="1"/>
          </p:cNvSpPr>
          <p:nvPr>
            <p:ph type="title"/>
          </p:nvPr>
        </p:nvSpPr>
        <p:spPr>
          <a:xfrm>
            <a:off x="262458" y="200217"/>
            <a:ext cx="11667084" cy="6238754"/>
          </a:xfrm>
        </p:spPr>
        <p:txBody>
          <a:bodyPr>
            <a:normAutofit/>
          </a:bodyPr>
          <a:lstStyle/>
          <a:p>
            <a:pPr>
              <a:lnSpc>
                <a:spcPct val="150000"/>
              </a:lnSpc>
            </a:pPr>
            <a:r>
              <a:rPr lang="en-US" sz="2800" b="1" dirty="0">
                <a:solidFill>
                  <a:schemeClr val="bg1"/>
                </a:solidFill>
                <a:latin typeface="Bahnschrift" pitchFamily="34" charset="0"/>
              </a:rPr>
              <a:t>PROJECT OBJECTIVES</a:t>
            </a:r>
            <a:br>
              <a:rPr lang="en-US" sz="2800" b="1" dirty="0">
                <a:solidFill>
                  <a:schemeClr val="bg1"/>
                </a:solidFill>
                <a:latin typeface="Bahnschrift" pitchFamily="34" charset="0"/>
              </a:rPr>
            </a:br>
            <a:br>
              <a:rPr lang="en-US" sz="3200" b="1" dirty="0">
                <a:solidFill>
                  <a:schemeClr val="bg1"/>
                </a:solidFill>
                <a:latin typeface="Bookman Old Style" panose="02050604050505020204" pitchFamily="18" charset="0"/>
              </a:rPr>
            </a:br>
            <a:r>
              <a:rPr lang="en-US" sz="2000" dirty="0">
                <a:latin typeface="Bahnschrift" pitchFamily="34" charset="0"/>
              </a:rPr>
              <a:t>our objective was to build a model that would predict whether or not a student would fail the  course or subject that was being tracked. We focused on failure rates as we believed that metric to be more valuable in terms of flagging struggling students who may need more help.</a:t>
            </a:r>
            <a:br>
              <a:rPr lang="en-US" sz="2000" dirty="0">
                <a:latin typeface="Bahnschrift" pitchFamily="34" charset="0"/>
              </a:rPr>
            </a:br>
            <a:r>
              <a:rPr lang="en-US" sz="2000" dirty="0">
                <a:latin typeface="Bahnschrift" pitchFamily="34" charset="0"/>
              </a:rPr>
              <a:t>To be able to preemptively assess which students may need the most attention is an important step to personalized education.</a:t>
            </a:r>
            <a:br>
              <a:rPr lang="en-US" sz="2000" dirty="0">
                <a:latin typeface="Bahnschrift" pitchFamily="34" charset="0"/>
              </a:rPr>
            </a:br>
            <a:endParaRPr lang="en-IN" sz="2000" b="1" dirty="0">
              <a:latin typeface="Bahnschrift" pitchFamily="34" charset="0"/>
            </a:endParaRPr>
          </a:p>
        </p:txBody>
      </p:sp>
    </p:spTree>
    <p:extLst>
      <p:ext uri="{BB962C8B-B14F-4D97-AF65-F5344CB8AC3E}">
        <p14:creationId xmlns:p14="http://schemas.microsoft.com/office/powerpoint/2010/main" val="4227774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251B-C827-4155-9D66-60F49CB5B64D}"/>
              </a:ext>
            </a:extLst>
          </p:cNvPr>
          <p:cNvSpPr>
            <a:spLocks noGrp="1"/>
          </p:cNvSpPr>
          <p:nvPr>
            <p:ph type="title"/>
          </p:nvPr>
        </p:nvSpPr>
        <p:spPr>
          <a:xfrm>
            <a:off x="241040" y="270588"/>
            <a:ext cx="11709919" cy="6316824"/>
          </a:xfrm>
        </p:spPr>
        <p:txBody>
          <a:bodyPr>
            <a:normAutofit/>
          </a:bodyPr>
          <a:lstStyle/>
          <a:p>
            <a:pPr>
              <a:lnSpc>
                <a:spcPct val="107000"/>
              </a:lnSpc>
              <a:spcAft>
                <a:spcPts val="800"/>
              </a:spcAft>
            </a:pPr>
            <a:r>
              <a:rPr lang="en-US" sz="2800" b="1" cap="none" dirty="0">
                <a:solidFill>
                  <a:schemeClr val="accent1">
                    <a:lumMod val="75000"/>
                  </a:schemeClr>
                </a:solidFill>
                <a:latin typeface="Arial Rounded MT Bold" panose="020F0704030504030204" pitchFamily="34" charset="0"/>
                <a:ea typeface="Times New Roman" panose="02020603050405020304" pitchFamily="18" charset="0"/>
              </a:rPr>
              <a:t>                                          METHODOLOGY</a:t>
            </a:r>
            <a:br>
              <a:rPr lang="en-US" sz="2800" b="1" cap="none" dirty="0">
                <a:solidFill>
                  <a:schemeClr val="accent1">
                    <a:lumMod val="75000"/>
                  </a:schemeClr>
                </a:solidFill>
                <a:latin typeface="Bookman Old Style" panose="02050604050505020204" pitchFamily="18" charset="0"/>
                <a:ea typeface="Times New Roman" panose="02020603050405020304" pitchFamily="18" charset="0"/>
              </a:rPr>
            </a:br>
            <a:r>
              <a:rPr lang="en-IN" sz="24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a:t>
            </a:r>
            <a:br>
              <a:rPr lang="en-IN" sz="24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br>
            <a:br>
              <a:rPr lang="en-IN" sz="2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br>
            <a:br>
              <a:rPr lang="en-IN" sz="2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br>
            <a:br>
              <a:rPr lang="en-IN" sz="2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br>
            <a:br>
              <a:rPr lang="en-IN" sz="2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br>
            <a:br>
              <a:rPr lang="en-IN" sz="2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br>
            <a:br>
              <a:rPr lang="en-IN" sz="2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br>
            <a:r>
              <a:rPr lang="en-IN" sz="2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 </a:t>
            </a:r>
            <a:br>
              <a:rPr lang="en-IN" sz="24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br>
            <a:br>
              <a:rPr lang="en-US" sz="2400" b="1" cap="none" dirty="0">
                <a:solidFill>
                  <a:schemeClr val="bg1"/>
                </a:solidFill>
                <a:latin typeface="Arial Rounded MT Bold" panose="020F0704030504030204" pitchFamily="34" charset="0"/>
                <a:ea typeface="Times New Roman" panose="02020603050405020304" pitchFamily="18" charset="0"/>
              </a:rPr>
            </a:br>
            <a:r>
              <a:rPr lang="en-US" sz="2800" b="1" cap="none" dirty="0">
                <a:solidFill>
                  <a:schemeClr val="accent1">
                    <a:lumMod val="75000"/>
                  </a:schemeClr>
                </a:solidFill>
                <a:latin typeface="Bookman Old Style" panose="02050604050505020204" pitchFamily="18" charset="0"/>
                <a:ea typeface="Times New Roman" panose="02020603050405020304" pitchFamily="18" charset="0"/>
              </a:rPr>
              <a:t> </a:t>
            </a:r>
            <a:br>
              <a:rPr lang="en-US" sz="2800" b="1" cap="none" dirty="0">
                <a:solidFill>
                  <a:schemeClr val="accent1">
                    <a:lumMod val="75000"/>
                  </a:schemeClr>
                </a:solidFill>
                <a:latin typeface="Bookman Old Style" panose="02050604050505020204" pitchFamily="18" charset="0"/>
                <a:ea typeface="Times New Roman" panose="02020603050405020304" pitchFamily="18" charset="0"/>
              </a:rPr>
            </a:br>
            <a:r>
              <a:rPr lang="en-US" sz="1800" b="1" cap="none" dirty="0">
                <a:solidFill>
                  <a:schemeClr val="accent1">
                    <a:lumMod val="75000"/>
                  </a:schemeClr>
                </a:solidFill>
                <a:latin typeface="Bookman Old Style" panose="02050604050505020204" pitchFamily="18" charset="0"/>
                <a:ea typeface="Times New Roman" panose="02020603050405020304" pitchFamily="18" charset="0"/>
              </a:rPr>
              <a:t>     </a:t>
            </a:r>
            <a:br>
              <a:rPr lang="en-US" sz="1600" b="1" cap="none" dirty="0">
                <a:solidFill>
                  <a:schemeClr val="accent1">
                    <a:lumMod val="75000"/>
                  </a:schemeClr>
                </a:solidFill>
                <a:latin typeface="Bookman Old Style" panose="02050604050505020204" pitchFamily="18" charset="0"/>
                <a:ea typeface="Times New Roman" panose="02020603050405020304" pitchFamily="18" charset="0"/>
              </a:rPr>
            </a:br>
            <a:br>
              <a:rPr lang="en-US" sz="1800" b="1" cap="none" dirty="0">
                <a:solidFill>
                  <a:schemeClr val="bg2">
                    <a:lumMod val="50000"/>
                  </a:schemeClr>
                </a:solidFill>
                <a:latin typeface="Bookman Old Style" panose="02050604050505020204" pitchFamily="18" charset="0"/>
              </a:rPr>
            </a:br>
            <a:br>
              <a:rPr lang="en-US" sz="1800" b="1" cap="none" dirty="0">
                <a:solidFill>
                  <a:schemeClr val="bg2">
                    <a:lumMod val="50000"/>
                  </a:schemeClr>
                </a:solidFill>
                <a:latin typeface="Bookman Old Style" panose="02050604050505020204" pitchFamily="18" charset="0"/>
              </a:rPr>
            </a:br>
            <a:br>
              <a:rPr lang="en-US" sz="1800" b="1" cap="none" dirty="0">
                <a:solidFill>
                  <a:schemeClr val="bg2">
                    <a:lumMod val="50000"/>
                  </a:schemeClr>
                </a:solidFill>
                <a:latin typeface="Bookman Old Style" panose="02050604050505020204" pitchFamily="18" charset="0"/>
              </a:rPr>
            </a:br>
            <a:endParaRPr lang="en-IN" sz="1800" dirty="0"/>
          </a:p>
        </p:txBody>
      </p:sp>
      <p:pic>
        <p:nvPicPr>
          <p:cNvPr id="3" name="Picture 2">
            <a:extLst>
              <a:ext uri="{FF2B5EF4-FFF2-40B4-BE49-F238E27FC236}">
                <a16:creationId xmlns:a16="http://schemas.microsoft.com/office/drawing/2014/main" id="{FAEE6BEB-FF36-F8FE-A978-F263AB23A110}"/>
              </a:ext>
            </a:extLst>
          </p:cNvPr>
          <p:cNvPicPr>
            <a:picLocks noChangeAspect="1"/>
          </p:cNvPicPr>
          <p:nvPr/>
        </p:nvPicPr>
        <p:blipFill>
          <a:blip r:embed="rId2"/>
          <a:stretch>
            <a:fillRect/>
          </a:stretch>
        </p:blipFill>
        <p:spPr>
          <a:xfrm>
            <a:off x="2385964" y="1247441"/>
            <a:ext cx="6417073" cy="4065893"/>
          </a:xfrm>
          <a:prstGeom prst="rect">
            <a:avLst/>
          </a:prstGeom>
        </p:spPr>
      </p:pic>
    </p:spTree>
    <p:extLst>
      <p:ext uri="{BB962C8B-B14F-4D97-AF65-F5344CB8AC3E}">
        <p14:creationId xmlns:p14="http://schemas.microsoft.com/office/powerpoint/2010/main" val="378441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E235-4E90-4DAA-838E-314BBE23C3AC}"/>
              </a:ext>
            </a:extLst>
          </p:cNvPr>
          <p:cNvSpPr>
            <a:spLocks noGrp="1"/>
          </p:cNvSpPr>
          <p:nvPr>
            <p:ph type="title"/>
          </p:nvPr>
        </p:nvSpPr>
        <p:spPr>
          <a:xfrm>
            <a:off x="366858" y="2938892"/>
            <a:ext cx="11632557" cy="1888831"/>
          </a:xfrm>
        </p:spPr>
        <p:txBody>
          <a:bodyPr>
            <a:normAutofit fontScale="90000"/>
          </a:bodyPr>
          <a:lstStyle/>
          <a:p>
            <a:r>
              <a:rPr lang="en-US" sz="3100" b="1" dirty="0">
                <a:solidFill>
                  <a:schemeClr val="bg1"/>
                </a:solidFill>
                <a:latin typeface="Bahnschrift" pitchFamily="34" charset="0"/>
              </a:rPr>
              <a:t> ALGORITHMS AND </a:t>
            </a:r>
            <a:br>
              <a:rPr lang="en-US" sz="3100" b="1" dirty="0">
                <a:solidFill>
                  <a:schemeClr val="bg1"/>
                </a:solidFill>
                <a:latin typeface="Bahnschrift" pitchFamily="34" charset="0"/>
              </a:rPr>
            </a:br>
            <a:r>
              <a:rPr lang="en-US" sz="3100" b="1" dirty="0">
                <a:solidFill>
                  <a:schemeClr val="bg1"/>
                </a:solidFill>
                <a:latin typeface="Bahnschrift" pitchFamily="34" charset="0"/>
              </a:rPr>
              <a:t>ALOGRITHM JUSTIFICATION</a:t>
            </a:r>
            <a:br>
              <a:rPr lang="en-US" sz="3100" b="1" dirty="0">
                <a:solidFill>
                  <a:schemeClr val="bg1"/>
                </a:solidFill>
                <a:latin typeface="Bahnschrift" pitchFamily="34" charset="0"/>
              </a:rPr>
            </a:br>
            <a:br>
              <a:rPr lang="en-US" sz="3100" b="1" dirty="0">
                <a:solidFill>
                  <a:schemeClr val="bg1"/>
                </a:solidFill>
                <a:latin typeface="Bahnschrift" pitchFamily="34" charset="0"/>
              </a:rPr>
            </a:br>
            <a:br>
              <a:rPr lang="en-US" sz="3100" b="1" dirty="0">
                <a:solidFill>
                  <a:schemeClr val="bg1"/>
                </a:solidFill>
                <a:latin typeface="Bahnschrift" pitchFamily="34" charset="0"/>
              </a:rPr>
            </a:br>
            <a:br>
              <a:rPr lang="en-US" sz="3100" b="1" dirty="0">
                <a:solidFill>
                  <a:schemeClr val="bg1"/>
                </a:solidFill>
                <a:latin typeface="Bahnschrift" pitchFamily="34" charset="0"/>
              </a:rPr>
            </a:br>
            <a:br>
              <a:rPr lang="en-US" sz="3100" b="1" dirty="0">
                <a:solidFill>
                  <a:schemeClr val="bg1"/>
                </a:solidFill>
                <a:latin typeface="Bahnschrift" pitchFamily="34" charset="0"/>
              </a:rPr>
            </a:br>
            <a:br>
              <a:rPr lang="en-US" sz="3100" b="1" dirty="0">
                <a:solidFill>
                  <a:schemeClr val="bg1"/>
                </a:solidFill>
                <a:latin typeface="Bahnschrift" pitchFamily="34" charset="0"/>
              </a:rPr>
            </a:br>
            <a:br>
              <a:rPr lang="en-US" sz="3100" b="1" dirty="0">
                <a:solidFill>
                  <a:schemeClr val="bg1"/>
                </a:solidFill>
                <a:latin typeface="Bahnschrift" pitchFamily="34" charset="0"/>
              </a:rPr>
            </a:br>
            <a:br>
              <a:rPr lang="en-US" sz="1800" b="1" dirty="0">
                <a:solidFill>
                  <a:schemeClr val="bg2">
                    <a:lumMod val="50000"/>
                  </a:schemeClr>
                </a:solidFill>
                <a:latin typeface="Bookman Old Style" panose="02050604050505020204" pitchFamily="18" charset="0"/>
              </a:rPr>
            </a:br>
            <a:br>
              <a:rPr lang="en-US" sz="1800" b="1" dirty="0">
                <a:solidFill>
                  <a:schemeClr val="bg2">
                    <a:lumMod val="50000"/>
                  </a:schemeClr>
                </a:solidFill>
                <a:latin typeface="Bookman Old Style" panose="02050604050505020204" pitchFamily="18" charset="0"/>
              </a:rPr>
            </a:br>
            <a:br>
              <a:rPr lang="en-US" sz="1800" b="1" dirty="0">
                <a:solidFill>
                  <a:schemeClr val="bg2">
                    <a:lumMod val="50000"/>
                  </a:schemeClr>
                </a:solidFill>
                <a:latin typeface="Bookman Old Style" panose="02050604050505020204" pitchFamily="18" charset="0"/>
              </a:rPr>
            </a:br>
            <a:br>
              <a:rPr lang="en-US" sz="1800" b="1" dirty="0">
                <a:solidFill>
                  <a:schemeClr val="bg2">
                    <a:lumMod val="50000"/>
                  </a:schemeClr>
                </a:solidFill>
                <a:latin typeface="Bookman Old Style" panose="02050604050505020204" pitchFamily="18" charset="0"/>
              </a:rPr>
            </a:br>
            <a:br>
              <a:rPr lang="en-US" sz="1800" b="1" dirty="0">
                <a:solidFill>
                  <a:schemeClr val="bg2">
                    <a:lumMod val="50000"/>
                  </a:schemeClr>
                </a:solidFill>
                <a:latin typeface="Bookman Old Style" panose="02050604050505020204" pitchFamily="18" charset="0"/>
              </a:rPr>
            </a:br>
            <a:br>
              <a:rPr lang="en-US" sz="1800" b="1" dirty="0">
                <a:solidFill>
                  <a:schemeClr val="bg2">
                    <a:lumMod val="50000"/>
                  </a:schemeClr>
                </a:solidFill>
                <a:latin typeface="Bookman Old Style" panose="02050604050505020204" pitchFamily="18" charset="0"/>
              </a:rPr>
            </a:br>
            <a:br>
              <a:rPr lang="en-US" sz="1800" b="1" dirty="0">
                <a:solidFill>
                  <a:schemeClr val="bg2">
                    <a:lumMod val="50000"/>
                  </a:schemeClr>
                </a:solidFill>
                <a:latin typeface="Bookman Old Style" panose="02050604050505020204" pitchFamily="18" charset="0"/>
              </a:rPr>
            </a:br>
            <a:br>
              <a:rPr lang="en-US" sz="1800" b="1" dirty="0">
                <a:solidFill>
                  <a:schemeClr val="bg2">
                    <a:lumMod val="50000"/>
                  </a:schemeClr>
                </a:solidFill>
                <a:latin typeface="Bookman Old Style" panose="02050604050505020204" pitchFamily="18" charset="0"/>
              </a:rPr>
            </a:br>
            <a:br>
              <a:rPr lang="en-US" sz="1800" b="1" dirty="0">
                <a:solidFill>
                  <a:schemeClr val="bg2">
                    <a:lumMod val="50000"/>
                  </a:schemeClr>
                </a:solidFill>
                <a:latin typeface="Bookman Old Style" panose="02050604050505020204" pitchFamily="18" charset="0"/>
              </a:rPr>
            </a:br>
            <a:br>
              <a:rPr lang="en-US" sz="1800" b="1" dirty="0">
                <a:solidFill>
                  <a:schemeClr val="bg2">
                    <a:lumMod val="50000"/>
                  </a:schemeClr>
                </a:solidFill>
                <a:latin typeface="Bookman Old Style" panose="02050604050505020204" pitchFamily="18" charset="0"/>
              </a:rPr>
            </a:br>
            <a:br>
              <a:rPr lang="en-US" sz="1800" b="1" dirty="0">
                <a:solidFill>
                  <a:schemeClr val="bg2">
                    <a:lumMod val="50000"/>
                  </a:schemeClr>
                </a:solidFill>
                <a:latin typeface="Bookman Old Style" panose="02050604050505020204" pitchFamily="18" charset="0"/>
              </a:rPr>
            </a:br>
            <a:br>
              <a:rPr lang="en-US" sz="1800" b="1" dirty="0">
                <a:solidFill>
                  <a:schemeClr val="bg2">
                    <a:lumMod val="50000"/>
                  </a:schemeClr>
                </a:solidFill>
                <a:latin typeface="Bookman Old Style" panose="02050604050505020204" pitchFamily="18" charset="0"/>
              </a:rPr>
            </a:br>
            <a:br>
              <a:rPr lang="en-US" sz="1800" b="1" dirty="0">
                <a:solidFill>
                  <a:schemeClr val="bg2">
                    <a:lumMod val="50000"/>
                  </a:schemeClr>
                </a:solidFill>
                <a:latin typeface="Bookman Old Style" panose="02050604050505020204" pitchFamily="18" charset="0"/>
              </a:rPr>
            </a:br>
            <a:br>
              <a:rPr lang="en-US" sz="1800" b="1" dirty="0">
                <a:solidFill>
                  <a:schemeClr val="bg2">
                    <a:lumMod val="50000"/>
                  </a:schemeClr>
                </a:solidFill>
                <a:latin typeface="Bookman Old Style" panose="02050604050505020204" pitchFamily="18" charset="0"/>
              </a:rPr>
            </a:br>
            <a:br>
              <a:rPr lang="en-US" sz="1800" b="1" dirty="0">
                <a:solidFill>
                  <a:schemeClr val="bg2">
                    <a:lumMod val="50000"/>
                  </a:schemeClr>
                </a:solidFill>
                <a:latin typeface="Bookman Old Style" panose="02050604050505020204" pitchFamily="18" charset="0"/>
              </a:rPr>
            </a:br>
            <a:br>
              <a:rPr lang="en-US" sz="1800" b="1" dirty="0">
                <a:solidFill>
                  <a:schemeClr val="bg2">
                    <a:lumMod val="50000"/>
                  </a:schemeClr>
                </a:solidFill>
                <a:latin typeface="Bookman Old Style" panose="02050604050505020204" pitchFamily="18" charset="0"/>
              </a:rPr>
            </a:br>
            <a:endParaRPr lang="en-IN" sz="1800" b="1" dirty="0">
              <a:solidFill>
                <a:schemeClr val="bg2">
                  <a:lumMod val="50000"/>
                </a:schemeClr>
              </a:solidFill>
              <a:latin typeface="Bookman Old Style" panose="02050604050505020204" pitchFamily="18" charset="0"/>
            </a:endParaRPr>
          </a:p>
        </p:txBody>
      </p:sp>
      <p:sp>
        <p:nvSpPr>
          <p:cNvPr id="8" name="Rectangle 7"/>
          <p:cNvSpPr/>
          <p:nvPr/>
        </p:nvSpPr>
        <p:spPr>
          <a:xfrm>
            <a:off x="498529" y="1773966"/>
            <a:ext cx="6096000" cy="1477328"/>
          </a:xfrm>
          <a:prstGeom prst="rect">
            <a:avLst/>
          </a:prstGeom>
        </p:spPr>
        <p:txBody>
          <a:bodyPr>
            <a:spAutoFit/>
          </a:bodyPr>
          <a:lstStyle/>
          <a:p>
            <a:pPr marL="285750" indent="-285750">
              <a:lnSpc>
                <a:spcPct val="150000"/>
              </a:lnSpc>
              <a:buFont typeface="Arial" pitchFamily="34" charset="0"/>
              <a:buChar char="•"/>
            </a:pPr>
            <a:r>
              <a:rPr lang="en-IN" sz="2000" dirty="0">
                <a:latin typeface="Bahnschrift" pitchFamily="34" charset="0"/>
              </a:rPr>
              <a:t>LINEAR REGRESSION </a:t>
            </a:r>
          </a:p>
          <a:p>
            <a:pPr marL="285750" indent="-285750">
              <a:lnSpc>
                <a:spcPct val="150000"/>
              </a:lnSpc>
              <a:buFont typeface="Arial" pitchFamily="34" charset="0"/>
              <a:buChar char="•"/>
            </a:pPr>
            <a:r>
              <a:rPr lang="en-IN" sz="2000" dirty="0">
                <a:latin typeface="Bahnschrift" pitchFamily="34" charset="0"/>
              </a:rPr>
              <a:t>DESCISION TREES</a:t>
            </a:r>
          </a:p>
          <a:p>
            <a:pPr marL="285750" indent="-285750">
              <a:lnSpc>
                <a:spcPct val="150000"/>
              </a:lnSpc>
              <a:buFont typeface="Arial" pitchFamily="34" charset="0"/>
              <a:buChar char="•"/>
            </a:pPr>
            <a:r>
              <a:rPr lang="en-IN" sz="2000" dirty="0">
                <a:latin typeface="Bahnschrift" pitchFamily="34" charset="0"/>
              </a:rPr>
              <a:t>SVM</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03" y="3417376"/>
            <a:ext cx="4485365" cy="278623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5941" y="3903841"/>
            <a:ext cx="2922230" cy="2049923"/>
          </a:xfrm>
          <a:prstGeom prst="rect">
            <a:avLst/>
          </a:prstGeom>
        </p:spPr>
      </p:pic>
      <p:sp>
        <p:nvSpPr>
          <p:cNvPr id="11" name="Rectangle 10"/>
          <p:cNvSpPr/>
          <p:nvPr/>
        </p:nvSpPr>
        <p:spPr>
          <a:xfrm>
            <a:off x="1352174" y="6199440"/>
            <a:ext cx="3014421" cy="411588"/>
          </a:xfrm>
          <a:prstGeom prst="rect">
            <a:avLst/>
          </a:prstGeom>
        </p:spPr>
        <p:txBody>
          <a:bodyPr wrap="square">
            <a:spAutoFit/>
          </a:bodyPr>
          <a:lstStyle/>
          <a:p>
            <a:pPr lvl="0">
              <a:lnSpc>
                <a:spcPct val="150000"/>
              </a:lnSpc>
            </a:pPr>
            <a:r>
              <a:rPr lang="en-IN" sz="1600" dirty="0">
                <a:solidFill>
                  <a:prstClr val="white"/>
                </a:solidFill>
                <a:latin typeface="Bahnschrift" pitchFamily="34" charset="0"/>
              </a:rPr>
              <a:t>LINEAR REGRESSION </a:t>
            </a:r>
          </a:p>
        </p:txBody>
      </p:sp>
      <p:sp>
        <p:nvSpPr>
          <p:cNvPr id="12" name="Rectangle 11"/>
          <p:cNvSpPr/>
          <p:nvPr/>
        </p:nvSpPr>
        <p:spPr>
          <a:xfrm>
            <a:off x="6939077" y="6001786"/>
            <a:ext cx="2795958" cy="461665"/>
          </a:xfrm>
          <a:prstGeom prst="rect">
            <a:avLst/>
          </a:prstGeom>
        </p:spPr>
        <p:txBody>
          <a:bodyPr wrap="none">
            <a:spAutoFit/>
          </a:bodyPr>
          <a:lstStyle/>
          <a:p>
            <a:pPr lvl="0">
              <a:lnSpc>
                <a:spcPct val="150000"/>
              </a:lnSpc>
            </a:pPr>
            <a:r>
              <a:rPr lang="en-IN" sz="1600" dirty="0">
                <a:solidFill>
                  <a:prstClr val="white"/>
                </a:solidFill>
                <a:latin typeface="Bahnschrift" pitchFamily="34" charset="0"/>
              </a:rPr>
              <a:t>SUPPORT VECTOR MACHINE</a:t>
            </a:r>
          </a:p>
        </p:txBody>
      </p:sp>
    </p:spTree>
    <p:extLst>
      <p:ext uri="{BB962C8B-B14F-4D97-AF65-F5344CB8AC3E}">
        <p14:creationId xmlns:p14="http://schemas.microsoft.com/office/powerpoint/2010/main" val="247273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593E-9CCE-4C44-9E3C-FD98DFA0D334}"/>
              </a:ext>
            </a:extLst>
          </p:cNvPr>
          <p:cNvSpPr>
            <a:spLocks noGrp="1"/>
          </p:cNvSpPr>
          <p:nvPr>
            <p:ph type="ctrTitle"/>
          </p:nvPr>
        </p:nvSpPr>
        <p:spPr>
          <a:xfrm>
            <a:off x="412992" y="0"/>
            <a:ext cx="8001000" cy="961534"/>
          </a:xfrm>
        </p:spPr>
        <p:txBody>
          <a:bodyPr>
            <a:normAutofit/>
          </a:bodyPr>
          <a:lstStyle/>
          <a:p>
            <a:r>
              <a:rPr lang="en-US" sz="2800" b="1" dirty="0">
                <a:solidFill>
                  <a:schemeClr val="bg1"/>
                </a:solidFill>
                <a:latin typeface="Bahnschrift" pitchFamily="34" charset="0"/>
              </a:rPr>
              <a:t>COMPARTIVE STUDY</a:t>
            </a:r>
            <a:endParaRPr lang="en-IN" sz="2800" b="1" dirty="0">
              <a:solidFill>
                <a:schemeClr val="bg1"/>
              </a:solidFill>
              <a:latin typeface="Bahnschrift" pitchFamily="34" charset="0"/>
            </a:endParaRPr>
          </a:p>
        </p:txBody>
      </p:sp>
      <p:sp>
        <p:nvSpPr>
          <p:cNvPr id="5" name="Subtitle 4">
            <a:extLst>
              <a:ext uri="{FF2B5EF4-FFF2-40B4-BE49-F238E27FC236}">
                <a16:creationId xmlns:a16="http://schemas.microsoft.com/office/drawing/2014/main" id="{0B01709B-EFB8-CF66-9652-D931A4725A4F}"/>
              </a:ext>
            </a:extLst>
          </p:cNvPr>
          <p:cNvSpPr>
            <a:spLocks noGrp="1"/>
          </p:cNvSpPr>
          <p:nvPr>
            <p:ph type="subTitle" idx="1"/>
          </p:nvPr>
        </p:nvSpPr>
        <p:spPr>
          <a:xfrm>
            <a:off x="521777" y="3068602"/>
            <a:ext cx="9741833" cy="1661107"/>
          </a:xfrm>
        </p:spPr>
        <p:txBody>
          <a:bodyPr>
            <a:normAutofit/>
          </a:bodyPr>
          <a:lstStyle/>
          <a:p>
            <a:r>
              <a:rPr lang="en-US" sz="1800" dirty="0">
                <a:solidFill>
                  <a:schemeClr val="bg1"/>
                </a:solidFill>
                <a:latin typeface="Bahnschrift" pitchFamily="34" charset="0"/>
              </a:rPr>
              <a:t>Decision tree </a:t>
            </a:r>
            <a:r>
              <a:rPr lang="en-US" sz="1800" dirty="0">
                <a:solidFill>
                  <a:schemeClr val="tx1"/>
                </a:solidFill>
                <a:latin typeface="Bahnschrift" pitchFamily="34" charset="0"/>
              </a:rPr>
              <a:t>is a tree based algorithm used to solve regression and classification problems. An inverted tree is framed which is branched off from a homogeneous probability distributed root node, to highly heterogeneous leaf nodes, for deriving the output. Regression trees are used for dependent variable with continuous values and classification trees are used for dependent variable with discrete values.</a:t>
            </a:r>
            <a:endParaRPr lang="en-IN" sz="1800" dirty="0">
              <a:solidFill>
                <a:schemeClr val="tx1"/>
              </a:solidFill>
              <a:latin typeface="Bahnschrift" pitchFamily="34" charset="0"/>
            </a:endParaRPr>
          </a:p>
        </p:txBody>
      </p:sp>
      <p:sp>
        <p:nvSpPr>
          <p:cNvPr id="3" name="Rectangle 2"/>
          <p:cNvSpPr/>
          <p:nvPr/>
        </p:nvSpPr>
        <p:spPr>
          <a:xfrm>
            <a:off x="521777" y="969696"/>
            <a:ext cx="9327396" cy="2277547"/>
          </a:xfrm>
          <a:prstGeom prst="rect">
            <a:avLst/>
          </a:prstGeom>
        </p:spPr>
        <p:txBody>
          <a:bodyPr wrap="square">
            <a:spAutoFit/>
          </a:bodyPr>
          <a:lstStyle/>
          <a:p>
            <a:r>
              <a:rPr lang="en-US" dirty="0">
                <a:solidFill>
                  <a:schemeClr val="bg1"/>
                </a:solidFill>
                <a:latin typeface="Bahnschrift" pitchFamily="34" charset="0"/>
              </a:rPr>
              <a:t>Linear Regression </a:t>
            </a:r>
            <a:r>
              <a:rPr lang="en-US" dirty="0">
                <a:latin typeface="Bahnschrift" pitchFamily="34" charset="0"/>
              </a:rPr>
              <a:t>is a regression model, meaning, it’ll take features and predict a continuous output, </a:t>
            </a:r>
            <a:r>
              <a:rPr lang="en-US" dirty="0" err="1">
                <a:latin typeface="Bahnschrift" pitchFamily="34" charset="0"/>
              </a:rPr>
              <a:t>eg</a:t>
            </a:r>
            <a:r>
              <a:rPr lang="en-US" dirty="0">
                <a:latin typeface="Bahnschrift" pitchFamily="34" charset="0"/>
              </a:rPr>
              <a:t> : stock price, salary etc. Linear regression as the name says, finds a linear curve solution to every problem.</a:t>
            </a:r>
          </a:p>
          <a:p>
            <a:r>
              <a:rPr lang="en-US" sz="1400" b="1" dirty="0">
                <a:latin typeface="Bahnschrift" pitchFamily="34" charset="0"/>
              </a:rPr>
              <a:t>Advantages :</a:t>
            </a:r>
          </a:p>
          <a:p>
            <a:r>
              <a:rPr lang="en-US" sz="1400" dirty="0">
                <a:latin typeface="Bahnschrift" pitchFamily="34" charset="0"/>
              </a:rPr>
              <a:t>Easy and simple implementation.</a:t>
            </a:r>
          </a:p>
          <a:p>
            <a:r>
              <a:rPr lang="en-US" sz="1400" dirty="0">
                <a:latin typeface="Bahnschrift" pitchFamily="34" charset="0"/>
              </a:rPr>
              <a:t>Space complex solution.</a:t>
            </a:r>
          </a:p>
          <a:p>
            <a:r>
              <a:rPr lang="en-US" sz="1400" dirty="0">
                <a:latin typeface="Bahnschrift" pitchFamily="34" charset="0"/>
              </a:rPr>
              <a:t>Fast training.</a:t>
            </a:r>
          </a:p>
          <a:p>
            <a:r>
              <a:rPr lang="en-US" sz="1400" dirty="0">
                <a:latin typeface="Bahnschrift" pitchFamily="34" charset="0"/>
              </a:rPr>
              <a:t>Value of θ coefficients gives an assumption of feature significance</a:t>
            </a:r>
          </a:p>
          <a:p>
            <a:endParaRPr lang="en-IN" dirty="0">
              <a:latin typeface="Bahnschrift" pitchFamily="34" charset="0"/>
            </a:endParaRPr>
          </a:p>
        </p:txBody>
      </p:sp>
      <p:sp>
        <p:nvSpPr>
          <p:cNvPr id="6" name="Subtitle 4">
            <a:extLst>
              <a:ext uri="{FF2B5EF4-FFF2-40B4-BE49-F238E27FC236}">
                <a16:creationId xmlns:a16="http://schemas.microsoft.com/office/drawing/2014/main" id="{0B01709B-EFB8-CF66-9652-D931A4725A4F}"/>
              </a:ext>
            </a:extLst>
          </p:cNvPr>
          <p:cNvSpPr txBox="1">
            <a:spLocks/>
          </p:cNvSpPr>
          <p:nvPr/>
        </p:nvSpPr>
        <p:spPr>
          <a:xfrm>
            <a:off x="588936" y="5202408"/>
            <a:ext cx="9741833" cy="166110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sz="1800" dirty="0">
              <a:solidFill>
                <a:schemeClr val="tx1"/>
              </a:solidFill>
              <a:latin typeface="Bahnschrift" pitchFamily="34" charset="0"/>
            </a:endParaRPr>
          </a:p>
        </p:txBody>
      </p:sp>
      <p:sp>
        <p:nvSpPr>
          <p:cNvPr id="4" name="Rectangle 3"/>
          <p:cNvSpPr/>
          <p:nvPr/>
        </p:nvSpPr>
        <p:spPr>
          <a:xfrm>
            <a:off x="521777" y="4677075"/>
            <a:ext cx="11561735" cy="2031325"/>
          </a:xfrm>
          <a:prstGeom prst="rect">
            <a:avLst/>
          </a:prstGeom>
        </p:spPr>
        <p:txBody>
          <a:bodyPr wrap="square">
            <a:spAutoFit/>
          </a:bodyPr>
          <a:lstStyle/>
          <a:p>
            <a:r>
              <a:rPr lang="en-US" dirty="0">
                <a:solidFill>
                  <a:schemeClr val="bg1"/>
                </a:solidFill>
                <a:latin typeface="Bahnschrift" pitchFamily="34" charset="0"/>
              </a:rPr>
              <a:t>Support Vector Machine or SVM </a:t>
            </a:r>
            <a:r>
              <a:rPr lang="en-US" dirty="0">
                <a:latin typeface="Bahnschrift" pitchFamily="34" charset="0"/>
              </a:rPr>
              <a:t>is one of the most popular Supervised Learning algorithms, which is used for Classification as well as Regression problems. However, primarily, it is used for Classification problems in Machine Learning.</a:t>
            </a:r>
          </a:p>
          <a:p>
            <a:r>
              <a:rPr lang="en-US" dirty="0">
                <a:latin typeface="Bahnschrift" pitchFamily="34" charset="0"/>
              </a:rPr>
              <a:t>The goal of the SVM algorithm is to create the best line or decision boundary that can segregate n-dimensional space into classes so that we can easily put the new data point in the correct category in the future. This best decision boundary is called a </a:t>
            </a:r>
            <a:r>
              <a:rPr lang="en-US" dirty="0" err="1">
                <a:latin typeface="Bahnschrift" pitchFamily="34" charset="0"/>
              </a:rPr>
              <a:t>hyperplane</a:t>
            </a:r>
            <a:r>
              <a:rPr lang="en-US" dirty="0">
                <a:latin typeface="Bahnschrift" pitchFamily="34" charset="0"/>
              </a:rPr>
              <a:t>.</a:t>
            </a:r>
          </a:p>
          <a:p>
            <a:endParaRPr lang="en-IN" dirty="0">
              <a:latin typeface="Bahnschrift" pitchFamily="34" charset="0"/>
            </a:endParaRPr>
          </a:p>
        </p:txBody>
      </p:sp>
    </p:spTree>
    <p:extLst>
      <p:ext uri="{BB962C8B-B14F-4D97-AF65-F5344CB8AC3E}">
        <p14:creationId xmlns:p14="http://schemas.microsoft.com/office/powerpoint/2010/main" val="266291210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479</TotalTime>
  <Words>415</Words>
  <Application>Microsoft Office PowerPoint</Application>
  <PresentationFormat>Widescreen</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Slice</vt:lpstr>
      <vt:lpstr>                                                    Malla reddy university , hyderabad                                                       Department of Cyber Security                                                  Proposed title name of the Application  to be developed:                                   STUDENT PERFORMANCE ANALYSIS BASED MACHINE LEARNING                                                                                                                                                   Batch no - 02                                                                                                                                    1. 2011CS040068 (Hanuman Koushik .R)                                                                                                                                    2. 2011CS040062 (Chandra Deep .P)                                                                                                          3. 2011CS040069 (Akshay Kumar .R)                                                                                                                                    4. 2011CS040099 (Gopi Chand .K)                Guide Dr. Meeravali Shaik </vt:lpstr>
      <vt:lpstr>                                                                                                                         CONTENTS              Introduction                Motivation               Problem Statement               Project Objectives               Methodology               Results                                 </vt:lpstr>
      <vt:lpstr>introduction   Machine learning is the study of computer algorithms that improve automatically through experience. The algorithms build a model on sample data known as “training data”, in order to make predictions or decisions without being explicitly programmed to do so. It is sometimes related to computational analysis, and it is also referred as predictive analysis.                </vt:lpstr>
      <vt:lpstr>Abstract </vt:lpstr>
      <vt:lpstr>MOTIVATION  Having spent the past few months studying  a bit about machine learning and we wanted a more serious and challenging tasks . After all, there's only so many times you can look at the dataset and be surprised. wanted to work on something that was completely new to me in terms of the data, AS we are the students , we  got a thought to use analysis on ourselves. The idea analyzing ourselves motivated us to analysis a branch, a course , a whole department students.  </vt:lpstr>
      <vt:lpstr>PROJECT OBJECTIVES  our objective was to build a model that would predict whether or not a student would fail the  course or subject that was being tracked. We focused on failure rates as we believed that metric to be more valuable in terms of flagging struggling students who may need more help. To be able to preemptively assess which students may need the most attention is an important step to personalized education. </vt:lpstr>
      <vt:lpstr>                                          METHODOLOGY                       </vt:lpstr>
      <vt:lpstr> ALGORITHMS AND  ALOGRITHM JUSTIFICATION                       </vt:lpstr>
      <vt:lpstr>COMPARTIVE STUDY</vt:lpstr>
      <vt:lpstr>MACHINE LEARNING ALGORITHM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TALLA PADMAVATHI COLLEGE OF Engineering                       SOMIDI, KAZIPET, WARANGAL.       Department of electronics and communication engineering   Research area : VLSI                             Specific area of research: LOW POWER VLSIDESIGN     Proposed title name of the project:                    AN APC-COM BASED LUT OPTIMIZATION FOR DSP APPLICATIONS                                                                                                                                                           Batch no.1                                                                                                                                                                  1. 18UC1A0420 (N.Sravani)                                                                                                                                                                  2.18UC1A0401 (A.Swapna)                                                                                                                                3.18UC1A0428 (T.Satvika)                                                                                                                                                               4.17UC1A0405(E.Mahesh)</dc:title>
  <dc:creator>sravani neelam</dc:creator>
  <cp:lastModifiedBy>Koushik Ramoji</cp:lastModifiedBy>
  <cp:revision>26</cp:revision>
  <dcterms:created xsi:type="dcterms:W3CDTF">2021-11-21T08:56:41Z</dcterms:created>
  <dcterms:modified xsi:type="dcterms:W3CDTF">2023-01-07T02:09:05Z</dcterms:modified>
</cp:coreProperties>
</file>