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5" r:id="rId3"/>
    <p:sldId id="257" r:id="rId4"/>
    <p:sldId id="258" r:id="rId5"/>
    <p:sldId id="274" r:id="rId6"/>
    <p:sldId id="276" r:id="rId7"/>
    <p:sldId id="259" r:id="rId8"/>
    <p:sldId id="260" r:id="rId9"/>
    <p:sldId id="270" r:id="rId10"/>
    <p:sldId id="262" r:id="rId11"/>
    <p:sldId id="272" r:id="rId12"/>
    <p:sldId id="273" r:id="rId13"/>
    <p:sldId id="261" r:id="rId14"/>
    <p:sldId id="278" r:id="rId15"/>
    <p:sldId id="279" r:id="rId16"/>
    <p:sldId id="280" r:id="rId17"/>
    <p:sldId id="277" r:id="rId18"/>
    <p:sldId id="26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D3AA5-0A32-48F5-80A3-D09E6B441151}" v="14" dt="2025-04-21T06:25:25.4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49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.no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22163"/>
            <a:ext cx="8839200" cy="262103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Machine Learning Strategies for Strengthened Phishing URL Detection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7400" y="3505201"/>
            <a:ext cx="3200400" cy="2438400"/>
          </a:xfrm>
        </p:spPr>
        <p:txBody>
          <a:bodyPr>
            <a:normAutofit/>
          </a:bodyPr>
          <a:lstStyle/>
          <a:p>
            <a:r>
              <a:rPr lang="en-US" dirty="0"/>
              <a:t>Presented By:</a:t>
            </a:r>
          </a:p>
          <a:p>
            <a:r>
              <a:rPr lang="en-US" dirty="0"/>
              <a:t>Ch. Akshay Reddy</a:t>
            </a:r>
          </a:p>
          <a:p>
            <a:r>
              <a:rPr lang="en-US" dirty="0"/>
              <a:t>22STUCHH010751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D3847C-0A65-3E5B-E104-EAC793B543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3517393"/>
            <a:ext cx="4323381" cy="1981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ARCHITECTURE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11" y="2176463"/>
            <a:ext cx="8135330" cy="2928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CB511-B567-E5F9-5AAC-F427F6D08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AC15-AFB6-DCCC-9FBA-E3F7F4D7FE83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981200"/>
            <a:ext cx="8153400" cy="4114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– Obtaining data from Kaggle.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– Features and attributes used.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Preparation – Cleaning, preprocessing, and splitting data.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– Using Gradient Boosting Classifier for phishing detection.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&amp; Analysis – Optimizing the model using boosting techniques.</a:t>
            </a:r>
          </a:p>
          <a:p>
            <a:pPr>
              <a:lnSpc>
                <a:spcPct val="12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&amp; Testing – Measuring model performance.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203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C3CA4-CFC0-7D68-7567-B71F33B18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95C36-BB18-56C7-3728-38471F2BFDC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905000"/>
            <a:ext cx="8153400" cy="4191000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Framework – Using Gradient Boosting for classification.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 – Accuracy, loss function, and performance tuning.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Strategy – Sequential learning to minimize errors iteratively.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– Selecting relevant attributes from URLs.</a:t>
            </a:r>
          </a:p>
        </p:txBody>
      </p:sp>
    </p:spTree>
    <p:extLst>
      <p:ext uri="{BB962C8B-B14F-4D97-AF65-F5344CB8AC3E}">
        <p14:creationId xmlns:p14="http://schemas.microsoft.com/office/powerpoint/2010/main" val="2916792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209800"/>
            <a:ext cx="8153400" cy="3886200"/>
          </a:xfrm>
        </p:spPr>
        <p:txBody>
          <a:bodyPr/>
          <a:lstStyle/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is provided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is trained using many features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level of accuracy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system is generally more accurate compare to other modes.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CB51-AE16-6B6F-8E5F-BF9E2C57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A582DA-5C3B-6524-7CEE-19D8DEDEBABB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24000" y="1761646"/>
            <a:ext cx="5181600" cy="398803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8394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E9157-FD00-54C7-4ACB-3A2418BA4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C0449E-34C5-7172-54E2-4541FDAF4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52600"/>
            <a:ext cx="6503558" cy="44681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13544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CBB2D-4BAC-FD99-CF01-2A9C24A78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7F5296-C837-B2FB-9BED-DAB848E1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099733"/>
            <a:ext cx="5486400" cy="28109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00C16B-D717-A042-988B-C44876D3771B}"/>
              </a:ext>
            </a:extLst>
          </p:cNvPr>
          <p:cNvSpPr txBox="1"/>
          <p:nvPr/>
        </p:nvSpPr>
        <p:spPr>
          <a:xfrm>
            <a:off x="914400" y="5329535"/>
            <a:ext cx="746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Gradient Boosting Classifier helped us achieve high accuracy (97%) in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detection.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4145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0CB0E-41A8-A5AE-C1D8-BCCAD385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76A0E-34F8-0C70-9AD0-C22A965352B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057400"/>
            <a:ext cx="8153400" cy="4038600"/>
          </a:xfrm>
        </p:spPr>
        <p:txBody>
          <a:bodyPr>
            <a:normAutofit fontScale="92500"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project, we used machine learning to detect fake or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phishing websites.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built a user-friendly website that warns users about unsafe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URLs.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Gradient Boosting Classifier helped us achieve high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accuracy (97%) in detection. 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system works in real time and is better than older methods.</a:t>
            </a:r>
          </a:p>
          <a:p>
            <a:pPr algn="just"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people stay safe online by spotting harmful websites</a:t>
            </a:r>
          </a:p>
          <a:p>
            <a:pPr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quickly.</a:t>
            </a:r>
          </a:p>
        </p:txBody>
      </p:sp>
    </p:spTree>
    <p:extLst>
      <p:ext uri="{BB962C8B-B14F-4D97-AF65-F5344CB8AC3E}">
        <p14:creationId xmlns:p14="http://schemas.microsoft.com/office/powerpoint/2010/main" val="3759477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495800"/>
          </a:xfrm>
        </p:spPr>
        <p:txBody>
          <a:bodyPr>
            <a:normAutofit fontScale="70000" lnSpcReduction="20000"/>
          </a:bodyPr>
          <a:lstStyle/>
          <a:p>
            <a:pPr marL="292100" indent="-292100" rtl="0"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[1] Ammara Zamir et al. - Phishing Website Detection Using Diverse Machine Learning Algorithms (2020).  </a:t>
            </a:r>
            <a:endParaRPr lang="en-IN" sz="1900" b="0" dirty="0">
              <a:effectLst/>
            </a:endParaRPr>
          </a:p>
          <a:p>
            <a:pPr marL="292100" indent="-292100" rtl="0">
              <a:spcAft>
                <a:spcPts val="800"/>
              </a:spcAft>
              <a:buNone/>
            </a:pPr>
            <a:r>
              <a:rPr lang="en-IN" sz="1900" i="0" u="none" strike="noStrike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[2] </a:t>
            </a:r>
            <a:r>
              <a:rPr lang="en-IN" sz="1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Lizhen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Tang &amp; Qusay H. Mahmoud - A Survey of Machine Learning-Based Solutions for Phishing Website Detection (2021). </a:t>
            </a:r>
            <a:endParaRPr lang="en-IN" sz="1900" b="0" dirty="0">
              <a:effectLst/>
            </a:endParaRPr>
          </a:p>
          <a:p>
            <a:pPr marL="292100" indent="-292100" rtl="0">
              <a:spcAft>
                <a:spcPts val="800"/>
              </a:spcAft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[3] A. Karim et al. - Phishing Detection System Through Hybrid Machine Learning Based on URL (IEEE Access, 2023).  </a:t>
            </a:r>
            <a:endParaRPr lang="en-IN" sz="1900" b="0" dirty="0">
              <a:effectLst/>
            </a:endParaRPr>
          </a:p>
          <a:p>
            <a:pPr marL="292100" indent="-292100" rtl="0">
              <a:spcAft>
                <a:spcPts val="800"/>
              </a:spcAft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[4] Faisal S. </a:t>
            </a:r>
            <a:r>
              <a:rPr lang="en-IN" sz="1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Alsubaei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 -Enhancing Phishing Detection: A Novel Hybrid Deep Learning Framework for Cybercrime Forensics* (IEEE, 2024).  </a:t>
            </a:r>
            <a:endParaRPr lang="en-IN" sz="1900" b="0" dirty="0">
              <a:effectLst/>
            </a:endParaRPr>
          </a:p>
          <a:p>
            <a:pPr marL="292100" indent="-292100" rtl="0">
              <a:spcAft>
                <a:spcPts val="800"/>
              </a:spcAft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[5] S. Remya et al. - An Effective Detection Approach for Phishing URL Using </a:t>
            </a:r>
            <a:r>
              <a:rPr lang="en-IN" sz="1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ResMLP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(IEEE, 2024).  </a:t>
            </a:r>
            <a:endParaRPr lang="en-IN" sz="1900" b="0" dirty="0">
              <a:effectLst/>
            </a:endParaRPr>
          </a:p>
          <a:p>
            <a:pPr marL="292100" indent="-292100" rtl="0">
              <a:spcAft>
                <a:spcPts val="800"/>
              </a:spcAft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[6] Ahmad Sahban Rafsanjani et al. - *Enhancing Malicious URL Detection: A Novel Framework Leveraging Priority Coefficient and Feature Evaluation*  </a:t>
            </a:r>
            <a:endParaRPr lang="en-IN" sz="1900" b="0" dirty="0">
              <a:effectLst/>
            </a:endParaRPr>
          </a:p>
          <a:p>
            <a:pPr marL="292100" indent="-292100" rtl="0">
              <a:spcAft>
                <a:spcPts val="800"/>
              </a:spcAft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[7] Valentine Adeyemi </a:t>
            </a:r>
            <a:r>
              <a:rPr lang="en-IN" sz="1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Onih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- Phishing Detection Using Machine Learning: A Model Development and Integration.</a:t>
            </a:r>
            <a:endParaRPr lang="en-IN" sz="1900" b="0" dirty="0">
              <a:effectLst/>
            </a:endParaRPr>
          </a:p>
          <a:p>
            <a:pPr marL="292100" indent="-292100" rtl="0"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[8] </a:t>
            </a:r>
            <a:r>
              <a:rPr lang="en-IN" sz="1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JianTing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Yuan et al. - A Novel Approach for Malicious URL Detection Based on the Joint Model (2021). </a:t>
            </a:r>
            <a:endParaRPr lang="en-IN" sz="1900" b="0" dirty="0">
              <a:effectLst/>
            </a:endParaRPr>
          </a:p>
          <a:p>
            <a:pPr marL="292100" indent="-292100" rtl="0"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endParaRPr lang="en-IN" sz="1900" b="0" dirty="0">
              <a:effectLst/>
            </a:endParaRPr>
          </a:p>
          <a:p>
            <a:pPr marL="292100" indent="-292100" rtl="0">
              <a:spcAft>
                <a:spcPts val="800"/>
              </a:spcAft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[9] Haya T. </a:t>
            </a:r>
            <a:r>
              <a:rPr lang="en-IN" sz="1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Alhuraib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 - Detecting Malicious URLs Using Machine Learning Techniques: Review and Research (IEEE, 2022).  </a:t>
            </a:r>
            <a:endParaRPr lang="en-IN" sz="1900" b="0" dirty="0">
              <a:effectLst/>
            </a:endParaRPr>
          </a:p>
          <a:p>
            <a:pPr marL="292100" indent="-292100" rtl="0">
              <a:spcAft>
                <a:spcPts val="800"/>
              </a:spcAft>
              <a:buNone/>
            </a:pP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[10] Malak </a:t>
            </a:r>
            <a:r>
              <a:rPr lang="en-IN" sz="19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Aljabri</a:t>
            </a:r>
            <a:r>
              <a:rPr lang="en-IN" sz="19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et al. - Detection of Phishing Websites Using Machine Learning (ICCCI, 2022).  </a:t>
            </a:r>
            <a:endParaRPr lang="en-IN" sz="1900" b="0" dirty="0">
              <a:effectLst/>
            </a:endParaRPr>
          </a:p>
          <a:p>
            <a:pPr marL="0" indent="0"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6B21D-E9F7-F9E3-FE9A-8A8E2180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15E42-E129-52FF-574D-F032AFCCCA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1828800"/>
            <a:ext cx="8153400" cy="4267200"/>
          </a:xfrm>
        </p:spPr>
        <p:txBody>
          <a:bodyPr>
            <a:normAutofit fontScale="85000" lnSpcReduction="2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Dis-advantages of Existing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Proposed System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0883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343400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Phishing websites are fake websites that look like real ones.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try to trick you into giving your personal information, like your username, password, or bank details.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Hackers use these fake sites by copying the look and web address of trusted websites to fool people into clicking on them.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fight against phishing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machine learning, specifically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Classifier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is used to analyze URL features and detect fraudulent sites.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effectively differentiates phishing websites from genuine ones in real 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3D4313CC-395E-7B98-595C-58AAD9CF76A8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537558100"/>
              </p:ext>
            </p:extLst>
          </p:nvPr>
        </p:nvGraphicFramePr>
        <p:xfrm>
          <a:off x="612775" y="1828800"/>
          <a:ext cx="8153396" cy="456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5">
                  <a:extLst>
                    <a:ext uri="{9D8B030D-6E8A-4147-A177-3AD203B41FA5}">
                      <a16:colId xmlns:a16="http://schemas.microsoft.com/office/drawing/2014/main" val="242159296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486578188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457159420"/>
                    </a:ext>
                  </a:extLst>
                </a:gridCol>
                <a:gridCol w="3584571">
                  <a:extLst>
                    <a:ext uri="{9D8B030D-6E8A-4147-A177-3AD203B41FA5}">
                      <a16:colId xmlns:a16="http://schemas.microsoft.com/office/drawing/2014/main" val="1569106377"/>
                    </a:ext>
                  </a:extLst>
                </a:gridCol>
              </a:tblGrid>
              <a:tr h="345605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u="sng" dirty="0">
                          <a:effectLst/>
                          <a:latin typeface="Times New Roman" panose="02020603050405020304" pitchFamily="18" charset="0"/>
                          <a:hlinkClick r:id="rId2"/>
                        </a:rPr>
                        <a:t>S.no</a:t>
                      </a:r>
                      <a:endParaRPr lang="en-IN" sz="1600" b="0" u="sng" dirty="0"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Authors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Focus Area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Key Findings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993999432"/>
                  </a:ext>
                </a:extLst>
              </a:tr>
              <a:tr h="1069753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Andrew Jones, Mahmoud </a:t>
                      </a:r>
                      <a:r>
                        <a:rPr lang="en-IN" sz="1600" b="0" dirty="0" err="1">
                          <a:effectLst/>
                          <a:latin typeface="Times New Roman" panose="02020603050405020304" pitchFamily="18" charset="0"/>
                        </a:rPr>
                        <a:t>Khonji</a:t>
                      </a: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, Youssef Iraqi [1]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Phishing</a:t>
                      </a:r>
                      <a:b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Mitigation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Surveys phishing mitigation techniques,</a:t>
                      </a:r>
                      <a:b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categorizing them into detection, offensive</a:t>
                      </a:r>
                      <a:b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defense, correction, and prevention. No single solution effectively mitigates all phishing vulnerabilities.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15878219"/>
                  </a:ext>
                </a:extLst>
              </a:tr>
              <a:tr h="1381595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Alessandro </a:t>
                      </a:r>
                      <a:r>
                        <a:rPr lang="en-IN" sz="1600" b="0" dirty="0" err="1">
                          <a:effectLst/>
                          <a:latin typeface="Times New Roman" panose="02020603050405020304" pitchFamily="18" charset="0"/>
                        </a:rPr>
                        <a:t>Acquisti</a:t>
                      </a: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, Idris </a:t>
                      </a:r>
                      <a:r>
                        <a:rPr lang="en-IN" sz="1600" b="0" dirty="0" err="1">
                          <a:effectLst/>
                          <a:latin typeface="Times New Roman" panose="02020603050405020304" pitchFamily="18" charset="0"/>
                        </a:rPr>
                        <a:t>Adjerid</a:t>
                      </a: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, Rebecca </a:t>
                      </a:r>
                      <a:r>
                        <a:rPr lang="en-IN" sz="1600" b="0" dirty="0" err="1">
                          <a:effectLst/>
                          <a:latin typeface="Times New Roman" panose="02020603050405020304" pitchFamily="18" charset="0"/>
                        </a:rPr>
                        <a:t>Balebako</a:t>
                      </a: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, Laura Brandimarte, Lorrie Faith Cranor, Saranga Komanduri ,Pedro Giovanni Leon, Norman Sadeh, Florian Schaub [2]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Privacy and</a:t>
                      </a:r>
                      <a:b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Security</a:t>
                      </a:r>
                      <a:b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Decision-Making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Analyzes how soft paternalistic interventions (nudges) assist users in making better privacy and security choices, while discussing ethical and design challenges.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676649052"/>
                  </a:ext>
                </a:extLst>
              </a:tr>
              <a:tr h="1069753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3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F.J. Overink, M. Junger, L.</a:t>
                      </a:r>
                      <a:b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Montoya [3]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Social </a:t>
                      </a:r>
                      <a:b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Engineering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Investigates the effectiveness of priming and warnings in preventing social engineering attacks. Found that neither intervention significantly influenced disclosure behavior, with possible adverse effects.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8750546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C5DB4-F037-F7AD-5A9F-09451FFE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8EB04E8-5124-065C-52BD-CF1786C43F01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945479187"/>
              </p:ext>
            </p:extLst>
          </p:nvPr>
        </p:nvGraphicFramePr>
        <p:xfrm>
          <a:off x="612775" y="1600200"/>
          <a:ext cx="8153396" cy="4952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2625">
                  <a:extLst>
                    <a:ext uri="{9D8B030D-6E8A-4147-A177-3AD203B41FA5}">
                      <a16:colId xmlns:a16="http://schemas.microsoft.com/office/drawing/2014/main" val="4472264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138112229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101904285"/>
                    </a:ext>
                  </a:extLst>
                </a:gridCol>
                <a:gridCol w="3432171">
                  <a:extLst>
                    <a:ext uri="{9D8B030D-6E8A-4147-A177-3AD203B41FA5}">
                      <a16:colId xmlns:a16="http://schemas.microsoft.com/office/drawing/2014/main" val="209074651"/>
                    </a:ext>
                  </a:extLst>
                </a:gridCol>
              </a:tblGrid>
              <a:tr h="1302022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4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s-ES" sz="1600" b="0" dirty="0">
                          <a:effectLst/>
                          <a:latin typeface="Times New Roman" panose="02020603050405020304" pitchFamily="18" charset="0"/>
                        </a:rPr>
                        <a:t>M. El-</a:t>
                      </a:r>
                      <a:r>
                        <a:rPr lang="es-ES" sz="1600" b="0" dirty="0" err="1">
                          <a:effectLst/>
                          <a:latin typeface="Times New Roman" panose="02020603050405020304" pitchFamily="18" charset="0"/>
                        </a:rPr>
                        <a:t>Alfy</a:t>
                      </a:r>
                      <a:r>
                        <a:rPr lang="es-ES" sz="1600" b="0" dirty="0">
                          <a:effectLst/>
                          <a:latin typeface="Times New Roman" panose="02020603050405020304" pitchFamily="18" charset="0"/>
                        </a:rPr>
                        <a:t>,</a:t>
                      </a:r>
                      <a:br>
                        <a:rPr lang="es-ES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s-ES" sz="1600" b="0" dirty="0">
                          <a:effectLst/>
                          <a:latin typeface="Times New Roman" panose="02020603050405020304" pitchFamily="18" charset="0"/>
                        </a:rPr>
                        <a:t>El-</a:t>
                      </a:r>
                      <a:r>
                        <a:rPr lang="es-ES" sz="1600" b="0" dirty="0" err="1">
                          <a:effectLst/>
                          <a:latin typeface="Times New Roman" panose="02020603050405020304" pitchFamily="18" charset="0"/>
                        </a:rPr>
                        <a:t>Sayed</a:t>
                      </a:r>
                      <a:r>
                        <a:rPr lang="es-ES" sz="1600" b="0" dirty="0">
                          <a:effectLst/>
                          <a:latin typeface="Times New Roman" panose="02020603050405020304" pitchFamily="18" charset="0"/>
                        </a:rPr>
                        <a:t> M [4]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Phishing</a:t>
                      </a:r>
                      <a:b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Detection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</a:rPr>
                        <a:t>Proposes a phishing detection model using Probabilistic Neural</a:t>
                      </a:r>
                      <a:br>
                        <a:rPr lang="en-US" sz="1600" b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US" sz="1600" b="0">
                          <a:effectLst/>
                          <a:latin typeface="Times New Roman" panose="02020603050405020304" pitchFamily="18" charset="0"/>
                        </a:rPr>
                        <a:t>Networks (PNN) and K-Medoids clustering. Achieves &gt;97% accuracy with &gt;40% complexity reduction.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441169542"/>
                  </a:ext>
                </a:extLst>
              </a:tr>
              <a:tr h="1302022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5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Shuang Hao, Luca Invernizzi, Yong Fang, Christopher Kruegel,</a:t>
                      </a:r>
                      <a:b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Giovanni Vigna [5]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Botnet</a:t>
                      </a:r>
                      <a:b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Detection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Develops a methodology to detect algorithmically generated domain names used by botnets (e.g., </a:t>
                      </a:r>
                      <a:r>
                        <a:rPr lang="en-US" sz="1600" b="0" dirty="0" err="1">
                          <a:effectLst/>
                          <a:latin typeface="Times New Roman" panose="02020603050405020304" pitchFamily="18" charset="0"/>
                        </a:rPr>
                        <a:t>Conficker</a:t>
                      </a:r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). Uses multiple distance metrics and achieves minimal false positives.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1268562294"/>
                  </a:ext>
                </a:extLst>
              </a:tr>
              <a:tr h="1302022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6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Ammara Zamir et al. [6]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Phishing</a:t>
                      </a:r>
                      <a:b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 dirty="0">
                          <a:effectLst/>
                          <a:latin typeface="Times New Roman" panose="02020603050405020304" pitchFamily="18" charset="0"/>
                        </a:rPr>
                        <a:t>Detection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>
                          <a:effectLst/>
                          <a:latin typeface="Times New Roman" panose="02020603050405020304" pitchFamily="18" charset="0"/>
                        </a:rPr>
                        <a:t>Evaluates multiple machine learning models for phishing detection, comparing their accuracy and performance. Highlights the effectiveness of ensemble techniques.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4166861240"/>
                  </a:ext>
                </a:extLst>
              </a:tr>
              <a:tr h="1046933"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7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Lizhen Tang &amp; Qusay H.</a:t>
                      </a:r>
                      <a:b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Mahmoud [7]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Phishing</a:t>
                      </a:r>
                      <a:b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lang="en-IN" sz="1600" b="0">
                          <a:effectLst/>
                          <a:latin typeface="Times New Roman" panose="02020603050405020304" pitchFamily="18" charset="0"/>
                        </a:rPr>
                        <a:t>Detection</a:t>
                      </a:r>
                    </a:p>
                  </a:txBody>
                  <a:tcPr marL="19050" marR="19050" marT="12700" marB="12700" anchor="b"/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600" b="0" dirty="0">
                          <a:effectLst/>
                          <a:latin typeface="Times New Roman" panose="02020603050405020304" pitchFamily="18" charset="0"/>
                        </a:rPr>
                        <a:t>Provides an overview of machine learning techniques used for phishing website detection. Discusses challenges and future research directions.</a:t>
                      </a:r>
                    </a:p>
                  </a:txBody>
                  <a:tcPr marL="19050" marR="19050" marT="12700" marB="12700" anchor="b"/>
                </a:tc>
                <a:extLst>
                  <a:ext uri="{0D108BD9-81ED-4DB2-BD59-A6C34878D82A}">
                    <a16:rowId xmlns:a16="http://schemas.microsoft.com/office/drawing/2014/main" val="2201272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191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716EA-6A06-4A3E-C4EB-D9F0D723D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SYSTEM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EB6B3-C982-0F89-758F-742BBB726897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12648" y="2133600"/>
            <a:ext cx="8153400" cy="3962400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and most of the existing systems have used these algorithms: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Logistic regression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Multinomial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Naives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Bayes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39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DISADVANTAGES OF EXISTING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2057400"/>
            <a:ext cx="8153400" cy="403860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 model:</a:t>
            </a:r>
          </a:p>
          <a:p>
            <a:pPr marL="0" lvl="0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1. Do not have any specific user-interface.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2. Fails to predict continuous outcome.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3. May not be accurate, if sample size is too small.        </a:t>
            </a:r>
          </a:p>
          <a:p>
            <a:pPr marL="0" lv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4. Low latency.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5. These may lead to overfitting problem.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752600"/>
            <a:ext cx="8153400" cy="4343400"/>
          </a:xfrm>
        </p:spPr>
        <p:txBody>
          <a:bodyPr>
            <a:noAutofit/>
          </a:bodyPr>
          <a:lstStyle/>
          <a:p>
            <a:pPr lvl="0"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project using a website as a platform for all users. </a:t>
            </a:r>
          </a:p>
          <a:p>
            <a:pPr lvl="0"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interactive and responsive website that will be used to detect whether a website is safe or un-safe. </a:t>
            </a:r>
          </a:p>
          <a:p>
            <a:pPr lvl="0"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website is made using different web designing languages which include HTML, CSS, JavaScript and Flask framework in Python. </a:t>
            </a:r>
          </a:p>
          <a:p>
            <a:pPr lvl="0"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structure of the website is made with the help of HTML. </a:t>
            </a:r>
          </a:p>
          <a:p>
            <a:pPr lvl="0" algn="just">
              <a:lnSpc>
                <a:spcPct val="12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add effects to the website and make it more attractive and user-friendly.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905000"/>
            <a:ext cx="8153400" cy="4191000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is used to add effects to the website and make it more attractive and user-friendly.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must be noted that the website is created for all users, hence it must be easy to operate.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the system is trained with the dataset, it prompts the user that the website is safe or un-safe.</a:t>
            </a:r>
          </a:p>
          <a:p>
            <a:pPr lvl="0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have detected phishing websites using Gradient Boosting Classifier with and accuracy of 97%.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0449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7443</TotalTime>
  <Words>1189</Words>
  <Application>Microsoft Office PowerPoint</Application>
  <PresentationFormat>On-screen Show (4:3)</PresentationFormat>
  <Paragraphs>124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Times New Roman</vt:lpstr>
      <vt:lpstr>Tw Cen MT</vt:lpstr>
      <vt:lpstr>Wingdings</vt:lpstr>
      <vt:lpstr>Wingdings 2</vt:lpstr>
      <vt:lpstr>Median</vt:lpstr>
      <vt:lpstr>Machine Learning Strategies for Strengthened Phishing URL Detection</vt:lpstr>
      <vt:lpstr>Contents</vt:lpstr>
      <vt:lpstr>  INTRODUCTION</vt:lpstr>
      <vt:lpstr>EXISTING SYSTEM</vt:lpstr>
      <vt:lpstr>EXISTING SYSTEM</vt:lpstr>
      <vt:lpstr>EXISTING SYSTEM</vt:lpstr>
      <vt:lpstr>DISADVANTAGES OF EXISTING SYSTEM</vt:lpstr>
      <vt:lpstr>PROPOSED SYSTEM</vt:lpstr>
      <vt:lpstr>PROPOSED SYSTEM</vt:lpstr>
      <vt:lpstr>SYSTEM ARCHITECTURE</vt:lpstr>
      <vt:lpstr>Implementation</vt:lpstr>
      <vt:lpstr>Methodology</vt:lpstr>
      <vt:lpstr>ADVANTAGES OF PROPOSED SYSTEM</vt:lpstr>
      <vt:lpstr>RESULTS</vt:lpstr>
      <vt:lpstr>RESULTS</vt:lpstr>
      <vt:lpstr>RESULTS</vt:lpstr>
      <vt:lpstr>Conclusion</vt:lpstr>
      <vt:lpstr>MAJOR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chilkuriakshayreddy@gmail.com</cp:lastModifiedBy>
  <cp:revision>27</cp:revision>
  <dcterms:created xsi:type="dcterms:W3CDTF">2006-08-16T00:00:00Z</dcterms:created>
  <dcterms:modified xsi:type="dcterms:W3CDTF">2025-04-22T08:27:41Z</dcterms:modified>
</cp:coreProperties>
</file>