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5.xml.rels" ContentType="application/vnd.openxmlformats-package.relationships+xml"/>
  <Override PartName="/ppt/notesSlides/notesSlide15.xml" ContentType="application/vnd.openxmlformats-officedocument.presentationml.notes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1.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53.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52.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51.xml" ContentType="application/vnd.openxmlformats-officedocument.presentationml.slideLayout+xml"/>
  <Override PartName="/ppt/slideLayouts/slideLayout26.xml" ContentType="application/vnd.openxmlformats-officedocument.presentationml.slideLayout+xml"/>
  <Override PartName="/ppt/slideLayouts/slideLayout7.xml" ContentType="application/vnd.openxmlformats-officedocument.presentationml.slideLayout+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53.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xml.rels" ContentType="application/vnd.openxmlformats-package.relationships+xml"/>
  <Override PartName="/ppt/slideLayouts/_rels/slideLayout50.xml.rels" ContentType="application/vnd.openxmlformats-package.relationships+xml"/>
  <Override PartName="/ppt/slideLayouts/_rels/slideLayout11.xml.rels" ContentType="application/vnd.openxmlformats-package.relationships+xml"/>
  <Override PartName="/ppt/slideLayouts/_rels/slideLayout43.xml.rels" ContentType="application/vnd.openxmlformats-package.relationships+xml"/>
  <Override PartName="/ppt/slideLayouts/_rels/slideLayout1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54.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49.xml.rels" ContentType="application/vnd.openxmlformats-package.relationships+xml"/>
  <Override PartName="/ppt/slideLayouts/_rels/slideLayout56.xml.rels" ContentType="application/vnd.openxmlformats-package.relationships+xml"/>
  <Override PartName="/ppt/slideLayouts/_rels/slideLayout24.xml.rels" ContentType="application/vnd.openxmlformats-package.relationships+xml"/>
  <Override PartName="/ppt/slideLayouts/_rels/slideLayout48.xml.rels" ContentType="application/vnd.openxmlformats-package.relationships+xml"/>
  <Override PartName="/ppt/slideLayouts/_rels/slideLayout55.xml.rels" ContentType="application/vnd.openxmlformats-package.relationships+xml"/>
  <Override PartName="/ppt/slideLayouts/_rels/slideLayout23.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45.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9.xml.rels" ContentType="application/vnd.openxmlformats-package.relationships+xml"/>
  <Override PartName="/ppt/slideLayouts/_rels/slideLayout1.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38.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2.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57.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7.xml.rels" ContentType="application/vnd.openxmlformats-package.relationships+xml"/>
  <Override PartName="/ppt/slideLayouts/slideLayout50.xml" ContentType="application/vnd.openxmlformats-officedocument.presentationml.slideLayout+xml"/>
  <Override PartName="/ppt/slideLayouts/slideLayout25.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media/image20.png" ContentType="image/png"/>
  <Override PartName="/ppt/media/image19.png" ContentType="image/png"/>
  <Override PartName="/ppt/media/image18.wmf" ContentType="image/x-wmf"/>
  <Override PartName="/ppt/media/image16.jpeg" ContentType="image/jpeg"/>
  <Override PartName="/ppt/media/image14.png" ContentType="image/png"/>
  <Override PartName="/ppt/media/image13.png" ContentType="image/png"/>
  <Override PartName="/ppt/media/image12.png" ContentType="image/png"/>
  <Override PartName="/ppt/media/image3.png" ContentType="image/png"/>
  <Override PartName="/ppt/media/image17.jpeg" ContentType="image/jpe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4.png" ContentType="image/png"/>
  <Override PartName="/ppt/media/image2.png" ContentType="image/png"/>
  <Override PartName="/ppt/media/image15.png" ContentType="image/png"/>
  <Override PartName="/ppt/media/image1.png" ContentType="image/png"/>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PlaceHolder 1"/>
          <p:cNvSpPr>
            <a:spLocks noGrp="1"/>
          </p:cNvSpPr>
          <p:nvPr>
            <p:ph type="body"/>
          </p:nvPr>
        </p:nvSpPr>
        <p:spPr>
          <a:xfrm>
            <a:off x="756000" y="5078520"/>
            <a:ext cx="6047640" cy="4811040"/>
          </a:xfrm>
          <a:prstGeom prst="rect">
            <a:avLst/>
          </a:prstGeom>
        </p:spPr>
        <p:txBody>
          <a:bodyPr lIns="0" rIns="0" tIns="0" bIns="0"/>
          <a:p>
            <a:r>
              <a:rPr lang="en-IN" sz="2000">
                <a:latin typeface="Arial"/>
              </a:rPr>
              <a:t>Click to edit the notes format</a:t>
            </a:r>
            <a:endParaRPr/>
          </a:p>
        </p:txBody>
      </p:sp>
      <p:sp>
        <p:nvSpPr>
          <p:cNvPr id="197" name="PlaceHolder 2"/>
          <p:cNvSpPr>
            <a:spLocks noGrp="1"/>
          </p:cNvSpPr>
          <p:nvPr>
            <p:ph type="hdr"/>
          </p:nvPr>
        </p:nvSpPr>
        <p:spPr>
          <a:xfrm>
            <a:off x="0" y="0"/>
            <a:ext cx="3280320" cy="534240"/>
          </a:xfrm>
          <a:prstGeom prst="rect">
            <a:avLst/>
          </a:prstGeom>
        </p:spPr>
        <p:txBody>
          <a:bodyPr lIns="0" rIns="0" tIns="0" bIns="0"/>
          <a:p>
            <a:r>
              <a:rPr lang="en-IN" sz="1400">
                <a:latin typeface="Times New Roman"/>
              </a:rPr>
              <a:t>&lt;header&gt;</a:t>
            </a:r>
            <a:endParaRPr/>
          </a:p>
        </p:txBody>
      </p:sp>
      <p:sp>
        <p:nvSpPr>
          <p:cNvPr id="198" name="PlaceHolder 3"/>
          <p:cNvSpPr>
            <a:spLocks noGrp="1"/>
          </p:cNvSpPr>
          <p:nvPr>
            <p:ph type="dt"/>
          </p:nvPr>
        </p:nvSpPr>
        <p:spPr>
          <a:xfrm>
            <a:off x="4279320" y="0"/>
            <a:ext cx="3280320" cy="534240"/>
          </a:xfrm>
          <a:prstGeom prst="rect">
            <a:avLst/>
          </a:prstGeom>
        </p:spPr>
        <p:txBody>
          <a:bodyPr lIns="0" rIns="0" tIns="0" bIns="0"/>
          <a:p>
            <a:pPr algn="r"/>
            <a:r>
              <a:rPr lang="en-IN" sz="1400">
                <a:latin typeface="Times New Roman"/>
              </a:rPr>
              <a:t>&lt;date/time&gt;</a:t>
            </a:r>
            <a:endParaRPr/>
          </a:p>
        </p:txBody>
      </p:sp>
      <p:sp>
        <p:nvSpPr>
          <p:cNvPr id="199" name="PlaceHolder 4"/>
          <p:cNvSpPr>
            <a:spLocks noGrp="1"/>
          </p:cNvSpPr>
          <p:nvPr>
            <p:ph type="ftr"/>
          </p:nvPr>
        </p:nvSpPr>
        <p:spPr>
          <a:xfrm>
            <a:off x="0" y="10157400"/>
            <a:ext cx="3280320" cy="534240"/>
          </a:xfrm>
          <a:prstGeom prst="rect">
            <a:avLst/>
          </a:prstGeom>
        </p:spPr>
        <p:txBody>
          <a:bodyPr lIns="0" rIns="0" tIns="0" bIns="0" anchor="b"/>
          <a:p>
            <a:r>
              <a:rPr lang="en-IN" sz="1400">
                <a:latin typeface="Times New Roman"/>
              </a:rPr>
              <a:t>&lt;footer&gt;</a:t>
            </a:r>
            <a:endParaRPr/>
          </a:p>
        </p:txBody>
      </p:sp>
      <p:sp>
        <p:nvSpPr>
          <p:cNvPr id="200" name="PlaceHolder 5"/>
          <p:cNvSpPr>
            <a:spLocks noGrp="1"/>
          </p:cNvSpPr>
          <p:nvPr>
            <p:ph type="sldNum"/>
          </p:nvPr>
        </p:nvSpPr>
        <p:spPr>
          <a:xfrm>
            <a:off x="4279320" y="10157400"/>
            <a:ext cx="3280320" cy="534240"/>
          </a:xfrm>
          <a:prstGeom prst="rect">
            <a:avLst/>
          </a:prstGeom>
        </p:spPr>
        <p:txBody>
          <a:bodyPr lIns="0" rIns="0" tIns="0" bIns="0" anchor="b"/>
          <a:p>
            <a:pPr algn="r"/>
            <a:fld id="{03028ED1-BF38-476D-835F-78CC8168B710}" type="slidenum">
              <a:rPr lang="en-IN"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 name="PlaceHolder 1"/>
          <p:cNvSpPr>
            <a:spLocks noGrp="1"/>
          </p:cNvSpPr>
          <p:nvPr>
            <p:ph type="body"/>
          </p:nvPr>
        </p:nvSpPr>
        <p:spPr>
          <a:xfrm>
            <a:off x="685800" y="4343400"/>
            <a:ext cx="5485320" cy="4113720"/>
          </a:xfrm>
          <a:prstGeom prst="rect">
            <a:avLst/>
          </a:prstGeom>
        </p:spPr>
        <p:txBody>
          <a:bodyPr lIns="0" rIns="0" tIns="0" bIns="0"/>
          <a:p>
            <a:r>
              <a:rPr lang="en-IN" sz="2000" strike="noStrike">
                <a:solidFill>
                  <a:srgbClr val="000000"/>
                </a:solidFill>
                <a:latin typeface="Arial"/>
              </a:rPr>
              <a:t>single parity check code can detect only odd number of errors in a code word. </a:t>
            </a:r>
            <a:endParaRPr/>
          </a:p>
          <a:p>
            <a:r>
              <a:rPr lang="en-IN" sz="2000" strike="noStrike">
                <a:solidFill>
                  <a:srgbClr val="000000"/>
                </a:solidFill>
                <a:latin typeface="Arial"/>
              </a:rPr>
              <a:t>An observation of the table reveals that to move from one code word to another, at least two data bits should be changed. Hence these set of code words are said to have a minimum distance (hamming distance) of 2, which means that a receiver that has knowledge of the code word set can detect all single bit errors in each code word. However, if two errors occur in the code word, it becomes another valid member of the set and the decoder will see only another valid code word and know nothing of the error. Thus errors in more than one bit cannot be detected. In fact it can be shown that a single parity check code can detect only odd number of errors in a code word. </a:t>
            </a:r>
            <a:endParaRPr/>
          </a:p>
        </p:txBody>
      </p:sp>
      <p:sp>
        <p:nvSpPr>
          <p:cNvPr id="245"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2823448-5DE2-4E35-AD86-86BAC39331E4}" type="slidenum">
              <a:rPr lang="en-IN" sz="1200" strike="noStrike">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7.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0.png"/><Relationship Id="rId3" Type="http://schemas.openxmlformats.org/officeDocument/2006/relationships/image" Target="../media/image11.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7"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9" name="PlaceHolder 2"/>
          <p:cNvSpPr>
            <a:spLocks noGrp="1"/>
          </p:cNvSpPr>
          <p:nvPr>
            <p:ph type="body"/>
          </p:nvPr>
        </p:nvSpPr>
        <p:spPr>
          <a:xfrm>
            <a:off x="457200" y="1604520"/>
            <a:ext cx="8229240" cy="3976920"/>
          </a:xfrm>
          <a:prstGeom prst="rect">
            <a:avLst/>
          </a:prstGeom>
        </p:spPr>
        <p:txBody>
          <a:bodyPr lIns="0" rIns="0" tIns="0" bIns="0"/>
          <a:p>
            <a:endParaRPr/>
          </a:p>
        </p:txBody>
      </p:sp>
      <p:sp>
        <p:nvSpPr>
          <p:cNvPr id="40" name="PlaceHolder 3"/>
          <p:cNvSpPr>
            <a:spLocks noGrp="1"/>
          </p:cNvSpPr>
          <p:nvPr>
            <p:ph type="body"/>
          </p:nvPr>
        </p:nvSpPr>
        <p:spPr>
          <a:xfrm>
            <a:off x="457200" y="1604520"/>
            <a:ext cx="8229240" cy="3976920"/>
          </a:xfrm>
          <a:prstGeom prst="rect">
            <a:avLst/>
          </a:prstGeom>
        </p:spPr>
        <p:txBody>
          <a:bodyPr lIns="0" rIns="0" tIns="0" bIns="0"/>
          <a:p>
            <a:endParaRPr/>
          </a:p>
        </p:txBody>
      </p:sp>
      <p:pic>
        <p:nvPicPr>
          <p:cNvPr id="41" name="" descr=""/>
          <p:cNvPicPr/>
          <p:nvPr/>
        </p:nvPicPr>
        <p:blipFill>
          <a:blip r:embed="rId2"/>
          <a:stretch/>
        </p:blipFill>
        <p:spPr>
          <a:xfrm>
            <a:off x="2079360" y="1604160"/>
            <a:ext cx="4984200" cy="3976920"/>
          </a:xfrm>
          <a:prstGeom prst="rect">
            <a:avLst/>
          </a:prstGeom>
          <a:ln>
            <a:noFill/>
          </a:ln>
        </p:spPr>
      </p:pic>
      <p:pic>
        <p:nvPicPr>
          <p:cNvPr id="42" name="" descr=""/>
          <p:cNvPicPr/>
          <p:nvPr/>
        </p:nvPicPr>
        <p:blipFill>
          <a:blip r:embed="rId3"/>
          <a:stretch/>
        </p:blipFill>
        <p:spPr>
          <a:xfrm>
            <a:off x="207936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8" name="PlaceHolder 2"/>
          <p:cNvSpPr>
            <a:spLocks noGrp="1"/>
          </p:cNvSpPr>
          <p:nvPr>
            <p:ph type="subTitle"/>
          </p:nvPr>
        </p:nvSpPr>
        <p:spPr>
          <a:xfrm>
            <a:off x="457200" y="1604520"/>
            <a:ext cx="8229240" cy="397692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0" name="PlaceHolder 2"/>
          <p:cNvSpPr>
            <a:spLocks noGrp="1"/>
          </p:cNvSpPr>
          <p:nvPr>
            <p:ph type="body"/>
          </p:nvPr>
        </p:nvSpPr>
        <p:spPr>
          <a:xfrm>
            <a:off x="457200" y="1604520"/>
            <a:ext cx="8229240" cy="397692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2" name="PlaceHolder 2"/>
          <p:cNvSpPr>
            <a:spLocks noGrp="1"/>
          </p:cNvSpPr>
          <p:nvPr>
            <p:ph type="body"/>
          </p:nvPr>
        </p:nvSpPr>
        <p:spPr>
          <a:xfrm>
            <a:off x="457200" y="1604520"/>
            <a:ext cx="4015800" cy="3976920"/>
          </a:xfrm>
          <a:prstGeom prst="rect">
            <a:avLst/>
          </a:prstGeom>
        </p:spPr>
        <p:txBody>
          <a:bodyPr lIns="0" rIns="0" tIns="0" bIns="0"/>
          <a:p>
            <a:endParaRPr/>
          </a:p>
        </p:txBody>
      </p:sp>
      <p:sp>
        <p:nvSpPr>
          <p:cNvPr id="53" name="PlaceHolder 3"/>
          <p:cNvSpPr>
            <a:spLocks noGrp="1"/>
          </p:cNvSpPr>
          <p:nvPr>
            <p:ph type="body"/>
          </p:nvPr>
        </p:nvSpPr>
        <p:spPr>
          <a:xfrm>
            <a:off x="4674240" y="1604520"/>
            <a:ext cx="4015800" cy="397692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8"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9" name="PlaceHolder 4"/>
          <p:cNvSpPr>
            <a:spLocks noGrp="1"/>
          </p:cNvSpPr>
          <p:nvPr>
            <p:ph type="body"/>
          </p:nvPr>
        </p:nvSpPr>
        <p:spPr>
          <a:xfrm>
            <a:off x="4674240" y="1604520"/>
            <a:ext cx="4015800" cy="397692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0" name="PlaceHolder 2"/>
          <p:cNvSpPr>
            <a:spLocks noGrp="1"/>
          </p:cNvSpPr>
          <p:nvPr>
            <p:ph type="subTitle"/>
          </p:nvPr>
        </p:nvSpPr>
        <p:spPr>
          <a:xfrm>
            <a:off x="457200" y="1604520"/>
            <a:ext cx="8229240" cy="397692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1" name="PlaceHolder 2"/>
          <p:cNvSpPr>
            <a:spLocks noGrp="1"/>
          </p:cNvSpPr>
          <p:nvPr>
            <p:ph type="body"/>
          </p:nvPr>
        </p:nvSpPr>
        <p:spPr>
          <a:xfrm>
            <a:off x="457200" y="1604520"/>
            <a:ext cx="4015800" cy="3976920"/>
          </a:xfrm>
          <a:prstGeom prst="rect">
            <a:avLst/>
          </a:prstGeom>
        </p:spPr>
        <p:txBody>
          <a:bodyPr lIns="0" rIns="0" tIns="0" bIns="0"/>
          <a:p>
            <a:endParaRPr/>
          </a:p>
        </p:txBody>
      </p:sp>
      <p:sp>
        <p:nvSpPr>
          <p:cNvPr id="6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3"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7"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9"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70"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4"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75"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7" name="PlaceHolder 2"/>
          <p:cNvSpPr>
            <a:spLocks noGrp="1"/>
          </p:cNvSpPr>
          <p:nvPr>
            <p:ph type="body"/>
          </p:nvPr>
        </p:nvSpPr>
        <p:spPr>
          <a:xfrm>
            <a:off x="457200" y="1604520"/>
            <a:ext cx="8229240" cy="3976920"/>
          </a:xfrm>
          <a:prstGeom prst="rect">
            <a:avLst/>
          </a:prstGeom>
        </p:spPr>
        <p:txBody>
          <a:bodyPr lIns="0" rIns="0" tIns="0" bIns="0"/>
          <a:p>
            <a:endParaRPr/>
          </a:p>
        </p:txBody>
      </p:sp>
      <p:sp>
        <p:nvSpPr>
          <p:cNvPr id="78" name="PlaceHolder 3"/>
          <p:cNvSpPr>
            <a:spLocks noGrp="1"/>
          </p:cNvSpPr>
          <p:nvPr>
            <p:ph type="body"/>
          </p:nvPr>
        </p:nvSpPr>
        <p:spPr>
          <a:xfrm>
            <a:off x="457200" y="1604520"/>
            <a:ext cx="8229240" cy="3976920"/>
          </a:xfrm>
          <a:prstGeom prst="rect">
            <a:avLst/>
          </a:prstGeom>
        </p:spPr>
        <p:txBody>
          <a:bodyPr lIns="0" rIns="0" tIns="0" bIns="0"/>
          <a:p>
            <a:endParaRPr/>
          </a:p>
        </p:txBody>
      </p:sp>
      <p:pic>
        <p:nvPicPr>
          <p:cNvPr id="79" name="" descr=""/>
          <p:cNvPicPr/>
          <p:nvPr/>
        </p:nvPicPr>
        <p:blipFill>
          <a:blip r:embed="rId2"/>
          <a:stretch/>
        </p:blipFill>
        <p:spPr>
          <a:xfrm>
            <a:off x="2079360" y="1604160"/>
            <a:ext cx="4984200" cy="3976920"/>
          </a:xfrm>
          <a:prstGeom prst="rect">
            <a:avLst/>
          </a:prstGeom>
          <a:ln>
            <a:noFill/>
          </a:ln>
        </p:spPr>
      </p:pic>
      <p:pic>
        <p:nvPicPr>
          <p:cNvPr id="80" name="" descr=""/>
          <p:cNvPicPr/>
          <p:nvPr/>
        </p:nvPicPr>
        <p:blipFill>
          <a:blip r:embed="rId3"/>
          <a:stretch/>
        </p:blipFill>
        <p:spPr>
          <a:xfrm>
            <a:off x="207936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7" name="PlaceHolder 2"/>
          <p:cNvSpPr>
            <a:spLocks noGrp="1"/>
          </p:cNvSpPr>
          <p:nvPr>
            <p:ph type="subTitle"/>
          </p:nvPr>
        </p:nvSpPr>
        <p:spPr>
          <a:xfrm>
            <a:off x="457200" y="1604520"/>
            <a:ext cx="8229240" cy="397692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89" name="PlaceHolder 2"/>
          <p:cNvSpPr>
            <a:spLocks noGrp="1"/>
          </p:cNvSpPr>
          <p:nvPr>
            <p:ph type="body"/>
          </p:nvPr>
        </p:nvSpPr>
        <p:spPr>
          <a:xfrm>
            <a:off x="457200" y="1604520"/>
            <a:ext cx="8229240" cy="397692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1" name="PlaceHolder 2"/>
          <p:cNvSpPr>
            <a:spLocks noGrp="1"/>
          </p:cNvSpPr>
          <p:nvPr>
            <p:ph type="body"/>
          </p:nvPr>
        </p:nvSpPr>
        <p:spPr>
          <a:xfrm>
            <a:off x="457200" y="1604520"/>
            <a:ext cx="4015800" cy="3976920"/>
          </a:xfrm>
          <a:prstGeom prst="rect">
            <a:avLst/>
          </a:prstGeom>
        </p:spPr>
        <p:txBody>
          <a:bodyPr lIns="0" rIns="0" tIns="0" bIns="0"/>
          <a:p>
            <a:endParaRPr/>
          </a:p>
        </p:txBody>
      </p:sp>
      <p:sp>
        <p:nvSpPr>
          <p:cNvPr id="92" name="PlaceHolder 3"/>
          <p:cNvSpPr>
            <a:spLocks noGrp="1"/>
          </p:cNvSpPr>
          <p:nvPr>
            <p:ph type="body"/>
          </p:nvPr>
        </p:nvSpPr>
        <p:spPr>
          <a:xfrm>
            <a:off x="4674240" y="1604520"/>
            <a:ext cx="4015800" cy="397692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2" name="PlaceHolder 2"/>
          <p:cNvSpPr>
            <a:spLocks noGrp="1"/>
          </p:cNvSpPr>
          <p:nvPr>
            <p:ph type="body"/>
          </p:nvPr>
        </p:nvSpPr>
        <p:spPr>
          <a:xfrm>
            <a:off x="457200" y="1604520"/>
            <a:ext cx="8229240" cy="397692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7"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98" name="PlaceHolder 4"/>
          <p:cNvSpPr>
            <a:spLocks noGrp="1"/>
          </p:cNvSpPr>
          <p:nvPr>
            <p:ph type="body"/>
          </p:nvPr>
        </p:nvSpPr>
        <p:spPr>
          <a:xfrm>
            <a:off x="4674240" y="1604520"/>
            <a:ext cx="4015800" cy="397692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00" name="PlaceHolder 2"/>
          <p:cNvSpPr>
            <a:spLocks noGrp="1"/>
          </p:cNvSpPr>
          <p:nvPr>
            <p:ph type="body"/>
          </p:nvPr>
        </p:nvSpPr>
        <p:spPr>
          <a:xfrm>
            <a:off x="457200" y="1604520"/>
            <a:ext cx="4015800" cy="3976920"/>
          </a:xfrm>
          <a:prstGeom prst="rect">
            <a:avLst/>
          </a:prstGeom>
        </p:spPr>
        <p:txBody>
          <a:bodyPr lIns="0" rIns="0" tIns="0" bIns="0"/>
          <a:p>
            <a:endParaRPr/>
          </a:p>
        </p:txBody>
      </p:sp>
      <p:sp>
        <p:nvSpPr>
          <p:cNvPr id="10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2"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0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6"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08"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09"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1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1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13"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14"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16" name="PlaceHolder 2"/>
          <p:cNvSpPr>
            <a:spLocks noGrp="1"/>
          </p:cNvSpPr>
          <p:nvPr>
            <p:ph type="body"/>
          </p:nvPr>
        </p:nvSpPr>
        <p:spPr>
          <a:xfrm>
            <a:off x="457200" y="1604520"/>
            <a:ext cx="8229240" cy="3976920"/>
          </a:xfrm>
          <a:prstGeom prst="rect">
            <a:avLst/>
          </a:prstGeom>
        </p:spPr>
        <p:txBody>
          <a:bodyPr lIns="0" rIns="0" tIns="0" bIns="0"/>
          <a:p>
            <a:endParaRPr/>
          </a:p>
        </p:txBody>
      </p:sp>
      <p:sp>
        <p:nvSpPr>
          <p:cNvPr id="117" name="PlaceHolder 3"/>
          <p:cNvSpPr>
            <a:spLocks noGrp="1"/>
          </p:cNvSpPr>
          <p:nvPr>
            <p:ph type="body"/>
          </p:nvPr>
        </p:nvSpPr>
        <p:spPr>
          <a:xfrm>
            <a:off x="457200" y="1604520"/>
            <a:ext cx="8229240" cy="3976920"/>
          </a:xfrm>
          <a:prstGeom prst="rect">
            <a:avLst/>
          </a:prstGeom>
        </p:spPr>
        <p:txBody>
          <a:bodyPr lIns="0" rIns="0" tIns="0" bIns="0"/>
          <a:p>
            <a:endParaRPr/>
          </a:p>
        </p:txBody>
      </p:sp>
      <p:pic>
        <p:nvPicPr>
          <p:cNvPr id="118" name="" descr=""/>
          <p:cNvPicPr/>
          <p:nvPr/>
        </p:nvPicPr>
        <p:blipFill>
          <a:blip r:embed="rId2"/>
          <a:stretch/>
        </p:blipFill>
        <p:spPr>
          <a:xfrm>
            <a:off x="2079360" y="1604160"/>
            <a:ext cx="4984200" cy="3976920"/>
          </a:xfrm>
          <a:prstGeom prst="rect">
            <a:avLst/>
          </a:prstGeom>
          <a:ln>
            <a:noFill/>
          </a:ln>
        </p:spPr>
      </p:pic>
      <p:pic>
        <p:nvPicPr>
          <p:cNvPr id="119" name="" descr=""/>
          <p:cNvPicPr/>
          <p:nvPr/>
        </p:nvPicPr>
        <p:blipFill>
          <a:blip r:embed="rId3"/>
          <a:stretch/>
        </p:blipFill>
        <p:spPr>
          <a:xfrm>
            <a:off x="2079360" y="1604160"/>
            <a:ext cx="4984200" cy="397692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25" name="PlaceHolder 2"/>
          <p:cNvSpPr>
            <a:spLocks noGrp="1"/>
          </p:cNvSpPr>
          <p:nvPr>
            <p:ph type="subTitle"/>
          </p:nvPr>
        </p:nvSpPr>
        <p:spPr>
          <a:xfrm>
            <a:off x="457200" y="1604520"/>
            <a:ext cx="8229240" cy="397692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27" name="PlaceHolder 2"/>
          <p:cNvSpPr>
            <a:spLocks noGrp="1"/>
          </p:cNvSpPr>
          <p:nvPr>
            <p:ph type="body"/>
          </p:nvPr>
        </p:nvSpPr>
        <p:spPr>
          <a:xfrm>
            <a:off x="457200" y="1604520"/>
            <a:ext cx="8229240" cy="397692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4" name="PlaceHolder 2"/>
          <p:cNvSpPr>
            <a:spLocks noGrp="1"/>
          </p:cNvSpPr>
          <p:nvPr>
            <p:ph type="body"/>
          </p:nvPr>
        </p:nvSpPr>
        <p:spPr>
          <a:xfrm>
            <a:off x="457200" y="1604520"/>
            <a:ext cx="4015800" cy="3976920"/>
          </a:xfrm>
          <a:prstGeom prst="rect">
            <a:avLst/>
          </a:prstGeom>
        </p:spPr>
        <p:txBody>
          <a:bodyPr lIns="0" rIns="0" tIns="0" bIns="0"/>
          <a:p>
            <a:endParaRPr/>
          </a:p>
        </p:txBody>
      </p:sp>
      <p:sp>
        <p:nvSpPr>
          <p:cNvPr id="15" name="PlaceHolder 3"/>
          <p:cNvSpPr>
            <a:spLocks noGrp="1"/>
          </p:cNvSpPr>
          <p:nvPr>
            <p:ph type="body"/>
          </p:nvPr>
        </p:nvSpPr>
        <p:spPr>
          <a:xfrm>
            <a:off x="4674240" y="1604520"/>
            <a:ext cx="4015800" cy="397692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29" name="PlaceHolder 2"/>
          <p:cNvSpPr>
            <a:spLocks noGrp="1"/>
          </p:cNvSpPr>
          <p:nvPr>
            <p:ph type="body"/>
          </p:nvPr>
        </p:nvSpPr>
        <p:spPr>
          <a:xfrm>
            <a:off x="457200" y="1604520"/>
            <a:ext cx="4015800" cy="3976920"/>
          </a:xfrm>
          <a:prstGeom prst="rect">
            <a:avLst/>
          </a:prstGeom>
        </p:spPr>
        <p:txBody>
          <a:bodyPr lIns="0" rIns="0" tIns="0" bIns="0"/>
          <a:p>
            <a:endParaRPr/>
          </a:p>
        </p:txBody>
      </p:sp>
      <p:sp>
        <p:nvSpPr>
          <p:cNvPr id="130" name="PlaceHolder 3"/>
          <p:cNvSpPr>
            <a:spLocks noGrp="1"/>
          </p:cNvSpPr>
          <p:nvPr>
            <p:ph type="body"/>
          </p:nvPr>
        </p:nvSpPr>
        <p:spPr>
          <a:xfrm>
            <a:off x="4674240" y="1604520"/>
            <a:ext cx="4015800" cy="397692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3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5"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36" name="PlaceHolder 4"/>
          <p:cNvSpPr>
            <a:spLocks noGrp="1"/>
          </p:cNvSpPr>
          <p:nvPr>
            <p:ph type="body"/>
          </p:nvPr>
        </p:nvSpPr>
        <p:spPr>
          <a:xfrm>
            <a:off x="4674240" y="1604520"/>
            <a:ext cx="4015800" cy="397692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38" name="PlaceHolder 2"/>
          <p:cNvSpPr>
            <a:spLocks noGrp="1"/>
          </p:cNvSpPr>
          <p:nvPr>
            <p:ph type="body"/>
          </p:nvPr>
        </p:nvSpPr>
        <p:spPr>
          <a:xfrm>
            <a:off x="457200" y="1604520"/>
            <a:ext cx="4015800" cy="3976920"/>
          </a:xfrm>
          <a:prstGeom prst="rect">
            <a:avLst/>
          </a:prstGeom>
        </p:spPr>
        <p:txBody>
          <a:bodyPr lIns="0" rIns="0" tIns="0" bIns="0"/>
          <a:p>
            <a:endParaRPr/>
          </a:p>
        </p:txBody>
      </p:sp>
      <p:sp>
        <p:nvSpPr>
          <p:cNvPr id="139"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40"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4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4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44"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46"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47"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4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50"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51"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52"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54" name="PlaceHolder 2"/>
          <p:cNvSpPr>
            <a:spLocks noGrp="1"/>
          </p:cNvSpPr>
          <p:nvPr>
            <p:ph type="body"/>
          </p:nvPr>
        </p:nvSpPr>
        <p:spPr>
          <a:xfrm>
            <a:off x="457200" y="1604520"/>
            <a:ext cx="8229240" cy="3976920"/>
          </a:xfrm>
          <a:prstGeom prst="rect">
            <a:avLst/>
          </a:prstGeom>
        </p:spPr>
        <p:txBody>
          <a:bodyPr lIns="0" rIns="0" tIns="0" bIns="0"/>
          <a:p>
            <a:endParaRPr/>
          </a:p>
        </p:txBody>
      </p:sp>
      <p:sp>
        <p:nvSpPr>
          <p:cNvPr id="155" name="PlaceHolder 3"/>
          <p:cNvSpPr>
            <a:spLocks noGrp="1"/>
          </p:cNvSpPr>
          <p:nvPr>
            <p:ph type="body"/>
          </p:nvPr>
        </p:nvSpPr>
        <p:spPr>
          <a:xfrm>
            <a:off x="457200" y="1604520"/>
            <a:ext cx="8229240" cy="3976920"/>
          </a:xfrm>
          <a:prstGeom prst="rect">
            <a:avLst/>
          </a:prstGeom>
        </p:spPr>
        <p:txBody>
          <a:bodyPr lIns="0" rIns="0" tIns="0" bIns="0"/>
          <a:p>
            <a:endParaRPr/>
          </a:p>
        </p:txBody>
      </p:sp>
      <p:pic>
        <p:nvPicPr>
          <p:cNvPr id="156" name="" descr=""/>
          <p:cNvPicPr/>
          <p:nvPr/>
        </p:nvPicPr>
        <p:blipFill>
          <a:blip r:embed="rId2"/>
          <a:stretch/>
        </p:blipFill>
        <p:spPr>
          <a:xfrm>
            <a:off x="2079360" y="1604160"/>
            <a:ext cx="4984200" cy="3976920"/>
          </a:xfrm>
          <a:prstGeom prst="rect">
            <a:avLst/>
          </a:prstGeom>
          <a:ln>
            <a:noFill/>
          </a:ln>
        </p:spPr>
      </p:pic>
      <p:pic>
        <p:nvPicPr>
          <p:cNvPr id="157" name="" descr=""/>
          <p:cNvPicPr/>
          <p:nvPr/>
        </p:nvPicPr>
        <p:blipFill>
          <a:blip r:embed="rId3"/>
          <a:stretch/>
        </p:blipFill>
        <p:spPr>
          <a:xfrm>
            <a:off x="2079360" y="1604160"/>
            <a:ext cx="4984200" cy="397692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63" name="PlaceHolder 2"/>
          <p:cNvSpPr>
            <a:spLocks noGrp="1"/>
          </p:cNvSpPr>
          <p:nvPr>
            <p:ph type="subTitle"/>
          </p:nvPr>
        </p:nvSpPr>
        <p:spPr>
          <a:xfrm>
            <a:off x="457200" y="1604520"/>
            <a:ext cx="8229240" cy="397692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65" name="PlaceHolder 2"/>
          <p:cNvSpPr>
            <a:spLocks noGrp="1"/>
          </p:cNvSpPr>
          <p:nvPr>
            <p:ph type="body"/>
          </p:nvPr>
        </p:nvSpPr>
        <p:spPr>
          <a:xfrm>
            <a:off x="457200" y="1604520"/>
            <a:ext cx="8229240" cy="397692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67" name="PlaceHolder 2"/>
          <p:cNvSpPr>
            <a:spLocks noGrp="1"/>
          </p:cNvSpPr>
          <p:nvPr>
            <p:ph type="body"/>
          </p:nvPr>
        </p:nvSpPr>
        <p:spPr>
          <a:xfrm>
            <a:off x="457200" y="1604520"/>
            <a:ext cx="4015800" cy="3976920"/>
          </a:xfrm>
          <a:prstGeom prst="rect">
            <a:avLst/>
          </a:prstGeom>
        </p:spPr>
        <p:txBody>
          <a:bodyPr lIns="0" rIns="0" tIns="0" bIns="0"/>
          <a:p>
            <a:endParaRPr/>
          </a:p>
        </p:txBody>
      </p:sp>
      <p:sp>
        <p:nvSpPr>
          <p:cNvPr id="168" name="PlaceHolder 3"/>
          <p:cNvSpPr>
            <a:spLocks noGrp="1"/>
          </p:cNvSpPr>
          <p:nvPr>
            <p:ph type="body"/>
          </p:nvPr>
        </p:nvSpPr>
        <p:spPr>
          <a:xfrm>
            <a:off x="4674240" y="1604520"/>
            <a:ext cx="4015800" cy="397692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70"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7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7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74" name="PlaceHolder 4"/>
          <p:cNvSpPr>
            <a:spLocks noGrp="1"/>
          </p:cNvSpPr>
          <p:nvPr>
            <p:ph type="body"/>
          </p:nvPr>
        </p:nvSpPr>
        <p:spPr>
          <a:xfrm>
            <a:off x="4674240" y="1604520"/>
            <a:ext cx="4015800" cy="397692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76" name="PlaceHolder 2"/>
          <p:cNvSpPr>
            <a:spLocks noGrp="1"/>
          </p:cNvSpPr>
          <p:nvPr>
            <p:ph type="body"/>
          </p:nvPr>
        </p:nvSpPr>
        <p:spPr>
          <a:xfrm>
            <a:off x="457200" y="1604520"/>
            <a:ext cx="4015800" cy="3976920"/>
          </a:xfrm>
          <a:prstGeom prst="rect">
            <a:avLst/>
          </a:prstGeom>
        </p:spPr>
        <p:txBody>
          <a:bodyPr lIns="0" rIns="0" tIns="0" bIns="0"/>
          <a:p>
            <a:endParaRPr/>
          </a:p>
        </p:txBody>
      </p:sp>
      <p:sp>
        <p:nvSpPr>
          <p:cNvPr id="17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7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8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8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8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8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8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8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8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8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9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92" name="PlaceHolder 2"/>
          <p:cNvSpPr>
            <a:spLocks noGrp="1"/>
          </p:cNvSpPr>
          <p:nvPr>
            <p:ph type="body"/>
          </p:nvPr>
        </p:nvSpPr>
        <p:spPr>
          <a:xfrm>
            <a:off x="457200" y="1604520"/>
            <a:ext cx="8229240" cy="3976920"/>
          </a:xfrm>
          <a:prstGeom prst="rect">
            <a:avLst/>
          </a:prstGeom>
        </p:spPr>
        <p:txBody>
          <a:bodyPr lIns="0" rIns="0" tIns="0" bIns="0"/>
          <a:p>
            <a:endParaRPr/>
          </a:p>
        </p:txBody>
      </p:sp>
      <p:sp>
        <p:nvSpPr>
          <p:cNvPr id="193" name="PlaceHolder 3"/>
          <p:cNvSpPr>
            <a:spLocks noGrp="1"/>
          </p:cNvSpPr>
          <p:nvPr>
            <p:ph type="body"/>
          </p:nvPr>
        </p:nvSpPr>
        <p:spPr>
          <a:xfrm>
            <a:off x="457200" y="1604520"/>
            <a:ext cx="8229240" cy="3976920"/>
          </a:xfrm>
          <a:prstGeom prst="rect">
            <a:avLst/>
          </a:prstGeom>
        </p:spPr>
        <p:txBody>
          <a:bodyPr lIns="0" rIns="0" tIns="0" bIns="0"/>
          <a:p>
            <a:endParaRPr/>
          </a:p>
        </p:txBody>
      </p:sp>
      <p:pic>
        <p:nvPicPr>
          <p:cNvPr id="194" name="" descr=""/>
          <p:cNvPicPr/>
          <p:nvPr/>
        </p:nvPicPr>
        <p:blipFill>
          <a:blip r:embed="rId2"/>
          <a:stretch/>
        </p:blipFill>
        <p:spPr>
          <a:xfrm>
            <a:off x="2079360" y="1604160"/>
            <a:ext cx="4984200" cy="3976920"/>
          </a:xfrm>
          <a:prstGeom prst="rect">
            <a:avLst/>
          </a:prstGeom>
          <a:ln>
            <a:noFill/>
          </a:ln>
        </p:spPr>
      </p:pic>
      <p:pic>
        <p:nvPicPr>
          <p:cNvPr id="195" name="" descr=""/>
          <p:cNvPicPr/>
          <p:nvPr/>
        </p:nvPicPr>
        <p:blipFill>
          <a:blip r:embed="rId3"/>
          <a:stretch/>
        </p:blipFill>
        <p:spPr>
          <a:xfrm>
            <a:off x="2079360" y="1604160"/>
            <a:ext cx="4984200" cy="397692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0"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21" name="PlaceHolder 4"/>
          <p:cNvSpPr>
            <a:spLocks noGrp="1"/>
          </p:cNvSpPr>
          <p:nvPr>
            <p:ph type="body"/>
          </p:nvPr>
        </p:nvSpPr>
        <p:spPr>
          <a:xfrm>
            <a:off x="4674240" y="1604520"/>
            <a:ext cx="4015800" cy="397692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3" name="PlaceHolder 2"/>
          <p:cNvSpPr>
            <a:spLocks noGrp="1"/>
          </p:cNvSpPr>
          <p:nvPr>
            <p:ph type="body"/>
          </p:nvPr>
        </p:nvSpPr>
        <p:spPr>
          <a:xfrm>
            <a:off x="457200" y="1604520"/>
            <a:ext cx="4015800" cy="3976920"/>
          </a:xfrm>
          <a:prstGeom prst="rect">
            <a:avLst/>
          </a:prstGeom>
        </p:spPr>
        <p:txBody>
          <a:bodyPr lIns="0" rIns="0" tIns="0" bIns="0"/>
          <a:p>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0" name="CustomShape 1"/>
          <p:cNvSpPr/>
          <p:nvPr/>
        </p:nvSpPr>
        <p:spPr>
          <a:xfrm>
            <a:off x="0" y="0"/>
            <a:ext cx="9142920" cy="685692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1" name="CustomShape 2"/>
          <p:cNvSpPr/>
          <p:nvPr/>
        </p:nvSpPr>
        <p:spPr>
          <a:xfrm>
            <a:off x="64080" y="69840"/>
            <a:ext cx="9012240" cy="6692400"/>
          </a:xfrm>
          <a:prstGeom prst="roundRect">
            <a:avLst>
              <a:gd name="adj" fmla="val 11865"/>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2" name="CustomShape 3"/>
          <p:cNvSpPr/>
          <p:nvPr/>
        </p:nvSpPr>
        <p:spPr>
          <a:xfrm>
            <a:off x="0" y="0"/>
            <a:ext cx="9142920" cy="685692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3" name="CustomShape 4"/>
          <p:cNvSpPr/>
          <p:nvPr/>
        </p:nvSpPr>
        <p:spPr>
          <a:xfrm>
            <a:off x="65160" y="69840"/>
            <a:ext cx="9012240" cy="6690960"/>
          </a:xfrm>
          <a:prstGeom prst="roundRect">
            <a:avLst>
              <a:gd name="adj" fmla="val 11865"/>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4" name="CustomShape 5"/>
          <p:cNvSpPr/>
          <p:nvPr/>
        </p:nvSpPr>
        <p:spPr>
          <a:xfrm>
            <a:off x="63000" y="1449360"/>
            <a:ext cx="9020520" cy="1526400"/>
          </a:xfrm>
          <a:prstGeom prst="rect">
            <a:avLst/>
          </a:prstGeom>
          <a:solidFill>
            <a:schemeClr val="accent1">
              <a:alpha val="100000"/>
            </a:schemeClr>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5" name="CustomShape 6"/>
          <p:cNvSpPr/>
          <p:nvPr/>
        </p:nvSpPr>
        <p:spPr>
          <a:xfrm>
            <a:off x="63000" y="1396800"/>
            <a:ext cx="9020520" cy="119520"/>
          </a:xfrm>
          <a:prstGeom prst="rect">
            <a:avLst/>
          </a:prstGeom>
          <a:solidFill>
            <a:schemeClr val="accent1">
              <a:tint val="60000"/>
            </a:schemeClr>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6" name="CustomShape 7"/>
          <p:cNvSpPr/>
          <p:nvPr/>
        </p:nvSpPr>
        <p:spPr>
          <a:xfrm>
            <a:off x="63000" y="2976480"/>
            <a:ext cx="9020520" cy="109440"/>
          </a:xfrm>
          <a:prstGeom prst="rect">
            <a:avLst/>
          </a:prstGeom>
          <a:solidFill>
            <a:schemeClr val="accent5"/>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457200" y="273600"/>
            <a:ext cx="8228880" cy="1144440"/>
          </a:xfrm>
          <a:prstGeom prst="rect">
            <a:avLst/>
          </a:prstGeom>
        </p:spPr>
        <p:txBody>
          <a:bodyPr lIns="0" rIns="0" tIns="0" bIns="0" anchor="ctr"/>
          <a:p>
            <a:pPr algn="ctr"/>
            <a:endParaRPr/>
          </a:p>
        </p:txBody>
      </p:sp>
      <p:sp>
        <p:nvSpPr>
          <p:cNvPr id="8" name="PlaceHolder 9"/>
          <p:cNvSpPr>
            <a:spLocks noGrp="1"/>
          </p:cNvSpPr>
          <p:nvPr>
            <p:ph type="body"/>
          </p:nvPr>
        </p:nvSpPr>
        <p:spPr>
          <a:xfrm>
            <a:off x="457200" y="1604520"/>
            <a:ext cx="8228880" cy="3976560"/>
          </a:xfrm>
          <a:prstGeom prst="rect">
            <a:avLst/>
          </a:prstGeom>
        </p:spPr>
        <p:txBody>
          <a:bodyPr lIns="0" rIns="0" tIns="0" bIns="0"/>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0" y="0"/>
            <a:ext cx="9142920" cy="685692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44" name="CustomShape 2"/>
          <p:cNvSpPr/>
          <p:nvPr/>
        </p:nvSpPr>
        <p:spPr>
          <a:xfrm>
            <a:off x="64080" y="69840"/>
            <a:ext cx="9012240" cy="6692400"/>
          </a:xfrm>
          <a:prstGeom prst="roundRect">
            <a:avLst>
              <a:gd name="adj" fmla="val 11865"/>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45" name="PlaceHolder 3"/>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46" name="PlaceHolder 4"/>
          <p:cNvSpPr>
            <a:spLocks noGrp="1"/>
          </p:cNvSpPr>
          <p:nvPr>
            <p:ph type="body"/>
          </p:nvPr>
        </p:nvSpPr>
        <p:spPr>
          <a:xfrm>
            <a:off x="457200" y="1604520"/>
            <a:ext cx="8229240" cy="397692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0" y="0"/>
            <a:ext cx="9142920" cy="685692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82" name="CustomShape 2"/>
          <p:cNvSpPr/>
          <p:nvPr/>
        </p:nvSpPr>
        <p:spPr>
          <a:xfrm>
            <a:off x="64080" y="69840"/>
            <a:ext cx="9012240" cy="6692400"/>
          </a:xfrm>
          <a:prstGeom prst="roundRect">
            <a:avLst>
              <a:gd name="adj" fmla="val 11865"/>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83" name="PlaceHolder 3"/>
          <p:cNvSpPr>
            <a:spLocks noGrp="1"/>
          </p:cNvSpPr>
          <p:nvPr>
            <p:ph type="title"/>
          </p:nvPr>
        </p:nvSpPr>
        <p:spPr>
          <a:xfrm>
            <a:off x="457200" y="273600"/>
            <a:ext cx="8228880" cy="1144440"/>
          </a:xfrm>
          <a:prstGeom prst="rect">
            <a:avLst/>
          </a:prstGeom>
        </p:spPr>
        <p:txBody>
          <a:bodyPr lIns="0" rIns="0" tIns="0" bIns="0" anchor="ctr"/>
          <a:p>
            <a:pPr algn="ctr"/>
            <a:endParaRPr/>
          </a:p>
        </p:txBody>
      </p:sp>
      <p:sp>
        <p:nvSpPr>
          <p:cNvPr id="84" name="PlaceHolder 4"/>
          <p:cNvSpPr>
            <a:spLocks noGrp="1"/>
          </p:cNvSpPr>
          <p:nvPr>
            <p:ph type="body"/>
          </p:nvPr>
        </p:nvSpPr>
        <p:spPr>
          <a:xfrm>
            <a:off x="457200" y="1604520"/>
            <a:ext cx="4015440" cy="3976560"/>
          </a:xfrm>
          <a:prstGeom prst="rect">
            <a:avLst/>
          </a:prstGeom>
        </p:spPr>
        <p:txBody>
          <a:bodyPr lIns="0" rIns="0" tIns="0" bIns="0"/>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
        <p:nvSpPr>
          <p:cNvPr id="85" name="PlaceHolder 5"/>
          <p:cNvSpPr>
            <a:spLocks noGrp="1"/>
          </p:cNvSpPr>
          <p:nvPr>
            <p:ph type="body"/>
          </p:nvPr>
        </p:nvSpPr>
        <p:spPr>
          <a:xfrm>
            <a:off x="4674240" y="1604520"/>
            <a:ext cx="4015440" cy="3976560"/>
          </a:xfrm>
          <a:prstGeom prst="rect">
            <a:avLst/>
          </a:prstGeom>
        </p:spPr>
        <p:txBody>
          <a:bodyPr lIns="0" rIns="0" tIns="0" bIns="0"/>
          <a:p>
            <a:pPr>
              <a:buSzPct val="45000"/>
              <a:buFont typeface="StarSymbol"/>
              <a:buChar char=""/>
            </a:pPr>
            <a:r>
              <a:rPr lang="en-IN">
                <a:latin typeface="Arial"/>
              </a:rPr>
              <a:t>Click to edit the outline text format</a:t>
            </a:r>
            <a:endParaRPr/>
          </a:p>
          <a:p>
            <a:pPr lvl="1">
              <a:buSzPct val="75000"/>
              <a:buFont typeface="StarSymbol"/>
              <a:buChar char=""/>
            </a:pPr>
            <a:r>
              <a:rPr lang="en-IN">
                <a:latin typeface="Arial"/>
              </a:rPr>
              <a:t>Second Outline Level</a:t>
            </a:r>
            <a:endParaRPr/>
          </a:p>
          <a:p>
            <a:pPr lvl="2">
              <a:buSzPct val="45000"/>
              <a:buFont typeface="StarSymbol"/>
              <a:buChar char=""/>
            </a:pPr>
            <a:r>
              <a:rPr lang="en-IN">
                <a:latin typeface="Arial"/>
              </a:rPr>
              <a:t>Third Outline Level</a:t>
            </a:r>
            <a:endParaRPr/>
          </a:p>
          <a:p>
            <a:pPr lvl="3">
              <a:buSzPct val="75000"/>
              <a:buFont typeface="StarSymbol"/>
              <a:buChar char=""/>
            </a:pPr>
            <a:r>
              <a:rPr lang="en-IN">
                <a:latin typeface="Arial"/>
              </a:rPr>
              <a:t>Fourth Outline Level</a:t>
            </a:r>
            <a:endParaRPr/>
          </a:p>
          <a:p>
            <a:pPr lvl="4">
              <a:buSzPct val="45000"/>
              <a:buFont typeface="StarSymbol"/>
              <a:buChar char=""/>
            </a:pPr>
            <a:r>
              <a:rPr lang="en-IN">
                <a:latin typeface="Arial"/>
              </a:rPr>
              <a:t>Fifth Outline Level</a:t>
            </a:r>
            <a:endParaRPr/>
          </a:p>
          <a:p>
            <a:pPr lvl="5">
              <a:buSzPct val="45000"/>
              <a:buFont typeface="StarSymbol"/>
              <a:buChar char=""/>
            </a:pPr>
            <a:r>
              <a:rPr lang="en-IN">
                <a:latin typeface="Arial"/>
              </a:rPr>
              <a:t>Sixth Outline Level</a:t>
            </a:r>
            <a:endParaRPr/>
          </a:p>
          <a:p>
            <a:pPr lvl="6">
              <a:buSzPct val="45000"/>
              <a:buFont typeface="StarSymbol"/>
              <a:buChar char=""/>
            </a:pPr>
            <a:r>
              <a:rPr lang="en-IN">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20" name="CustomShape 1"/>
          <p:cNvSpPr/>
          <p:nvPr/>
        </p:nvSpPr>
        <p:spPr>
          <a:xfrm>
            <a:off x="0" y="0"/>
            <a:ext cx="9142920" cy="685692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121" name="CustomShape 2"/>
          <p:cNvSpPr/>
          <p:nvPr/>
        </p:nvSpPr>
        <p:spPr>
          <a:xfrm>
            <a:off x="64080" y="69840"/>
            <a:ext cx="9012240" cy="6692400"/>
          </a:xfrm>
          <a:prstGeom prst="roundRect">
            <a:avLst>
              <a:gd name="adj" fmla="val 11865"/>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122" name="PlaceHolder 3"/>
          <p:cNvSpPr>
            <a:spLocks noGrp="1"/>
          </p:cNvSpPr>
          <p:nvPr>
            <p:ph type="title"/>
          </p:nvPr>
        </p:nvSpPr>
        <p:spPr>
          <a:xfrm>
            <a:off x="457200" y="273600"/>
            <a:ext cx="8229240" cy="1144800"/>
          </a:xfrm>
          <a:prstGeom prst="rect">
            <a:avLst/>
          </a:prstGeom>
        </p:spPr>
        <p:txBody>
          <a:bodyPr lIns="0" rIns="0" tIns="0" bIns="0" anchor="ctr"/>
          <a:p>
            <a:pPr algn="ctr"/>
            <a:r>
              <a:rPr lang="en-IN" sz="4400">
                <a:latin typeface="Arial"/>
              </a:rPr>
              <a:t>Click to edit the title text format</a:t>
            </a:r>
            <a:endParaRPr/>
          </a:p>
        </p:txBody>
      </p:sp>
      <p:sp>
        <p:nvSpPr>
          <p:cNvPr id="123" name="PlaceHolder 4"/>
          <p:cNvSpPr>
            <a:spLocks noGrp="1"/>
          </p:cNvSpPr>
          <p:nvPr>
            <p:ph type="body"/>
          </p:nvPr>
        </p:nvSpPr>
        <p:spPr>
          <a:xfrm>
            <a:off x="457200" y="1604520"/>
            <a:ext cx="8229240" cy="397692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58" name="CustomShape 1"/>
          <p:cNvSpPr/>
          <p:nvPr/>
        </p:nvSpPr>
        <p:spPr>
          <a:xfrm>
            <a:off x="0" y="0"/>
            <a:ext cx="9142920" cy="685692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159" name="CustomShape 2"/>
          <p:cNvSpPr/>
          <p:nvPr/>
        </p:nvSpPr>
        <p:spPr>
          <a:xfrm>
            <a:off x="64080" y="69840"/>
            <a:ext cx="9012240" cy="6692400"/>
          </a:xfrm>
          <a:prstGeom prst="roundRect">
            <a:avLst>
              <a:gd name="adj" fmla="val 11865"/>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160" name="PlaceHolder 3"/>
          <p:cNvSpPr>
            <a:spLocks noGrp="1"/>
          </p:cNvSpPr>
          <p:nvPr>
            <p:ph type="title"/>
          </p:nvPr>
        </p:nvSpPr>
        <p:spPr>
          <a:xfrm>
            <a:off x="457200" y="273600"/>
            <a:ext cx="8228880" cy="1144440"/>
          </a:xfrm>
          <a:prstGeom prst="rect">
            <a:avLst/>
          </a:prstGeom>
        </p:spPr>
        <p:txBody>
          <a:bodyPr lIns="0" rIns="0" tIns="0" bIns="0" anchor="ctr"/>
          <a:p>
            <a:pPr algn="ctr"/>
            <a:endParaRPr/>
          </a:p>
        </p:txBody>
      </p:sp>
      <p:sp>
        <p:nvSpPr>
          <p:cNvPr id="161" name="PlaceHolder 4"/>
          <p:cNvSpPr>
            <a:spLocks noGrp="1"/>
          </p:cNvSpPr>
          <p:nvPr>
            <p:ph type="body"/>
          </p:nvPr>
        </p:nvSpPr>
        <p:spPr>
          <a:xfrm>
            <a:off x="457200" y="1604520"/>
            <a:ext cx="8229240" cy="3976920"/>
          </a:xfrm>
          <a:prstGeom prst="rect">
            <a:avLst/>
          </a:prstGeom>
        </p:spPr>
        <p:txBody>
          <a:bodyPr lIns="0" rIns="0" tIns="0" bIns="0"/>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8.wmf"/><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en.wikipedia.org/wiki/Linear_code" TargetMode="External"/><Relationship Id="rId2" Type="http://schemas.openxmlformats.org/officeDocument/2006/relationships/hyperlink" Target="https://en.wikipedia.org/wiki/Hamming(7,4)" TargetMode="External"/><Relationship Id="rId3" Type="http://schemas.openxmlformats.org/officeDocument/2006/relationships/hyperlink" Target="https://en.wikipedia.org/wiki/Hamming(7,4)" TargetMode="External"/><Relationship Id="rId4" Type="http://schemas.openxmlformats.org/officeDocument/2006/relationships/hyperlink" Target="https://en.wikipedia.org/wiki/Richard_Hamming" TargetMode="External"/><Relationship Id="rId5" Type="http://schemas.openxmlformats.org/officeDocument/2006/relationships/image" Target="../media/image20.png"/><Relationship Id="rId6"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CustomShape 1"/>
          <p:cNvSpPr/>
          <p:nvPr/>
        </p:nvSpPr>
        <p:spPr>
          <a:xfrm>
            <a:off x="1143000" y="1600200"/>
            <a:ext cx="6780600" cy="1446840"/>
          </a:xfrm>
          <a:prstGeom prst="rect">
            <a:avLst/>
          </a:prstGeom>
          <a:noFill/>
          <a:ln>
            <a:noFill/>
          </a:ln>
        </p:spPr>
        <p:style>
          <a:lnRef idx="0"/>
          <a:fillRef idx="0"/>
          <a:effectRef idx="0"/>
          <a:fontRef idx="minor"/>
        </p:style>
        <p:txBody>
          <a:bodyPr lIns="90000" rIns="90000" tIns="45000" bIns="91440" anchor="ctr"/>
          <a:p>
            <a:r>
              <a:rPr b="1" lang="en-IN" sz="3600" strike="noStrike">
                <a:solidFill>
                  <a:srgbClr val="ffffff"/>
                </a:solidFill>
                <a:latin typeface="Franklin Gothic Book"/>
                <a:ea typeface="DejaVu Sans"/>
              </a:rPr>
              <a:t>Assignments on Unit – II </a:t>
            </a:r>
            <a:endParaRPr/>
          </a:p>
          <a:p>
            <a:pPr algn="ctr">
              <a:lnSpc>
                <a:spcPct val="100000"/>
              </a:lnSpc>
            </a:pPr>
            <a:r>
              <a:rPr b="1" lang="en-IN" sz="3600" strike="noStrike">
                <a:solidFill>
                  <a:srgbClr val="ffffff"/>
                </a:solidFill>
                <a:latin typeface="Franklin Gothic Book"/>
                <a:ea typeface="DejaVu Sans"/>
              </a:rPr>
              <a:t>(Data Link Control)</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CustomShape 1"/>
          <p:cNvSpPr/>
          <p:nvPr/>
        </p:nvSpPr>
        <p:spPr>
          <a:xfrm>
            <a:off x="914400" y="274680"/>
            <a:ext cx="7771320" cy="1141920"/>
          </a:xfrm>
          <a:prstGeom prst="rect">
            <a:avLst/>
          </a:prstGeom>
          <a:noFill/>
          <a:ln>
            <a:noFill/>
          </a:ln>
        </p:spPr>
        <p:style>
          <a:lnRef idx="0"/>
          <a:fillRef idx="0"/>
          <a:effectRef idx="0"/>
          <a:fontRef idx="minor"/>
        </p:style>
        <p:txBody>
          <a:bodyPr lIns="90000" rIns="90000" tIns="45000" bIns="91440" anchor="b"/>
          <a:p>
            <a:r>
              <a:rPr lang="en-IN" sz="4000" strike="noStrike">
                <a:solidFill>
                  <a:srgbClr val="696464"/>
                </a:solidFill>
                <a:latin typeface="Times New Roman"/>
                <a:ea typeface="DejaVu Sans"/>
              </a:rPr>
              <a:t>Cyclic Redundancy Check:  CRC</a:t>
            </a:r>
            <a:endParaRPr/>
          </a:p>
          <a:p>
            <a:pPr>
              <a:lnSpc>
                <a:spcPct val="100000"/>
              </a:lnSpc>
            </a:pPr>
            <a:endParaRPr/>
          </a:p>
        </p:txBody>
      </p:sp>
      <p:sp>
        <p:nvSpPr>
          <p:cNvPr id="221" name="CustomShape 2"/>
          <p:cNvSpPr/>
          <p:nvPr/>
        </p:nvSpPr>
        <p:spPr>
          <a:xfrm>
            <a:off x="609480" y="1447920"/>
            <a:ext cx="7771320" cy="4494600"/>
          </a:xfrm>
          <a:prstGeom prst="rect">
            <a:avLst/>
          </a:prstGeom>
          <a:noFill/>
          <a:ln>
            <a:noFill/>
          </a:ln>
        </p:spPr>
        <p:style>
          <a:lnRef idx="0"/>
          <a:fillRef idx="0"/>
          <a:effectRef idx="0"/>
          <a:fontRef idx="minor"/>
        </p:style>
        <p:txBody>
          <a:bodyPr lIns="90000" rIns="90000" tIns="45000" bIns="45000"/>
          <a:p>
            <a:pPr algn="just">
              <a:lnSpc>
                <a:spcPct val="100000"/>
              </a:lnSpc>
              <a:buSzPct val="85000"/>
              <a:buFont typeface="Wingdings 2" charset="2"/>
              <a:buChar char=""/>
            </a:pPr>
            <a:r>
              <a:rPr lang="en-IN" sz="2800" strike="noStrike">
                <a:solidFill>
                  <a:srgbClr val="000000"/>
                </a:solidFill>
                <a:latin typeface="Perpetua"/>
                <a:ea typeface="DejaVu Sans"/>
              </a:rPr>
              <a:t>Given a k-bit frame or message, the transmitter generates an n-bit sequence, known as a </a:t>
            </a:r>
            <a:r>
              <a:rPr i="1" lang="en-IN" sz="2800" strike="noStrike">
                <a:solidFill>
                  <a:srgbClr val="063de8"/>
                </a:solidFill>
                <a:latin typeface="Perpetua"/>
                <a:ea typeface="DejaVu Sans"/>
              </a:rPr>
              <a:t>frame check sequence</a:t>
            </a:r>
            <a:r>
              <a:rPr i="1" lang="en-IN" sz="2800" strike="noStrike">
                <a:solidFill>
                  <a:srgbClr val="000000"/>
                </a:solidFill>
                <a:latin typeface="Perpetua"/>
                <a:ea typeface="DejaVu Sans"/>
              </a:rPr>
              <a:t> </a:t>
            </a:r>
            <a:r>
              <a:rPr i="1" lang="en-IN" sz="2800" strike="noStrike">
                <a:solidFill>
                  <a:srgbClr val="063de8"/>
                </a:solidFill>
                <a:latin typeface="Perpetua"/>
                <a:ea typeface="DejaVu Sans"/>
              </a:rPr>
              <a:t>(FCS)</a:t>
            </a:r>
            <a:r>
              <a:rPr i="1" lang="en-IN" sz="2800" strike="noStrike">
                <a:solidFill>
                  <a:srgbClr val="000000"/>
                </a:solidFill>
                <a:latin typeface="Perpetua"/>
                <a:ea typeface="DejaVu Sans"/>
              </a:rPr>
              <a:t>, </a:t>
            </a:r>
            <a:r>
              <a:rPr lang="en-IN" sz="2800" strike="noStrike">
                <a:solidFill>
                  <a:srgbClr val="000000"/>
                </a:solidFill>
                <a:latin typeface="Perpetua"/>
                <a:ea typeface="DejaVu Sans"/>
              </a:rPr>
              <a:t>so that the resulting frame, consisting of (k+n) bits, is exactly divisible by some predetermined number.</a:t>
            </a:r>
            <a:endParaRPr/>
          </a:p>
          <a:p>
            <a:pPr algn="just">
              <a:lnSpc>
                <a:spcPct val="100000"/>
              </a:lnSpc>
            </a:pPr>
            <a:endParaRPr/>
          </a:p>
          <a:p>
            <a:pPr algn="just">
              <a:lnSpc>
                <a:spcPct val="100000"/>
              </a:lnSpc>
              <a:buSzPct val="85000"/>
              <a:buFont typeface="Wingdings 2" charset="2"/>
              <a:buChar char=""/>
            </a:pPr>
            <a:r>
              <a:rPr lang="en-IN" sz="2800" strike="noStrike">
                <a:solidFill>
                  <a:srgbClr val="000000"/>
                </a:solidFill>
                <a:latin typeface="Perpetua"/>
                <a:ea typeface="DejaVu Sans"/>
              </a:rPr>
              <a:t>The receiver then divides the incoming frame by the same number and, if there is no remainder, assumes that there was no error.</a:t>
            </a:r>
            <a:endParaRPr/>
          </a:p>
          <a:p>
            <a:pPr>
              <a:lnSpc>
                <a:spcPct val="10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22" name="Picture 2" descr=""/>
          <p:cNvPicPr/>
          <p:nvPr/>
        </p:nvPicPr>
        <p:blipFill>
          <a:blip r:embed="rId1"/>
          <a:stretch/>
        </p:blipFill>
        <p:spPr>
          <a:xfrm>
            <a:off x="3666960" y="524520"/>
            <a:ext cx="2594520" cy="5603400"/>
          </a:xfrm>
          <a:prstGeom prst="rect">
            <a:avLst/>
          </a:prstGeom>
          <a:ln>
            <a:noFill/>
          </a:ln>
        </p:spPr>
      </p:pic>
      <p:sp>
        <p:nvSpPr>
          <p:cNvPr id="223" name="CustomShape 1"/>
          <p:cNvSpPr/>
          <p:nvPr/>
        </p:nvSpPr>
        <p:spPr>
          <a:xfrm>
            <a:off x="318960" y="457200"/>
            <a:ext cx="2855880" cy="566280"/>
          </a:xfrm>
          <a:prstGeom prst="rect">
            <a:avLst/>
          </a:prstGeom>
          <a:noFill/>
          <a:ln>
            <a:noFill/>
          </a:ln>
        </p:spPr>
        <p:style>
          <a:lnRef idx="0"/>
          <a:fillRef idx="0"/>
          <a:effectRef idx="0"/>
          <a:fontRef idx="minor"/>
        </p:style>
        <p:txBody>
          <a:bodyPr wrap="none" lIns="89640" rIns="89640" tIns="43920" bIns="43920"/>
          <a:p>
            <a:pPr>
              <a:lnSpc>
                <a:spcPct val="100000"/>
              </a:lnSpc>
            </a:pPr>
            <a:r>
              <a:rPr b="1" lang="en-IN" sz="3150" strike="noStrike">
                <a:solidFill>
                  <a:srgbClr val="000000"/>
                </a:solidFill>
                <a:latin typeface="Times New Roman"/>
                <a:ea typeface="DejaVu Sans"/>
              </a:rPr>
              <a:t>Binary Division</a:t>
            </a:r>
            <a:endParaRPr/>
          </a:p>
        </p:txBody>
      </p:sp>
      <p:sp>
        <p:nvSpPr>
          <p:cNvPr id="224" name="CustomShape 2"/>
          <p:cNvSpPr/>
          <p:nvPr/>
        </p:nvSpPr>
        <p:spPr>
          <a:xfrm>
            <a:off x="380880" y="2286000"/>
            <a:ext cx="3123000" cy="3075120"/>
          </a:xfrm>
          <a:prstGeom prst="rect">
            <a:avLst/>
          </a:prstGeom>
          <a:noFill/>
          <a:ln>
            <a:noFill/>
          </a:ln>
        </p:spPr>
        <p:style>
          <a:lnRef idx="0"/>
          <a:fillRef idx="0"/>
          <a:effectRef idx="0"/>
          <a:fontRef idx="minor"/>
        </p:style>
        <p:txBody>
          <a:bodyPr lIns="90000" rIns="90000" tIns="45000" bIns="45000"/>
          <a:p>
            <a:pPr algn="just">
              <a:lnSpc>
                <a:spcPct val="100000"/>
              </a:lnSpc>
            </a:pPr>
            <a:r>
              <a:rPr lang="en-IN" sz="2800" strike="noStrike">
                <a:solidFill>
                  <a:srgbClr val="000000"/>
                </a:solidFill>
                <a:latin typeface="Perpetua"/>
                <a:ea typeface="DejaVu Sans"/>
              </a:rPr>
              <a:t>Here Degree of polynomial is 3 that’s why 3 zeros are added at the end of transmitting bits </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CustomShape 1"/>
          <p:cNvSpPr/>
          <p:nvPr/>
        </p:nvSpPr>
        <p:spPr>
          <a:xfrm>
            <a:off x="914400" y="274680"/>
            <a:ext cx="7466400" cy="790920"/>
          </a:xfrm>
          <a:prstGeom prst="rect">
            <a:avLst/>
          </a:prstGeom>
          <a:noFill/>
          <a:ln>
            <a:noFill/>
          </a:ln>
        </p:spPr>
        <p:style>
          <a:lnRef idx="0"/>
          <a:fillRef idx="0"/>
          <a:effectRef idx="0"/>
          <a:fontRef idx="minor"/>
        </p:style>
        <p:txBody>
          <a:bodyPr lIns="90000" rIns="90000" tIns="45000" bIns="91440" anchor="b"/>
          <a:p>
            <a:pPr>
              <a:lnSpc>
                <a:spcPct val="100000"/>
              </a:lnSpc>
            </a:pPr>
            <a:r>
              <a:rPr b="1" lang="en-IN" sz="4000" strike="noStrike">
                <a:solidFill>
                  <a:srgbClr val="696464"/>
                </a:solidFill>
                <a:latin typeface="Franklin Gothic Book"/>
                <a:ea typeface="DejaVu Sans"/>
              </a:rPr>
              <a:t>At the receiver side</a:t>
            </a:r>
            <a:endParaRPr/>
          </a:p>
        </p:txBody>
      </p:sp>
      <p:pic>
        <p:nvPicPr>
          <p:cNvPr id="226" name="Picture 4" descr=""/>
          <p:cNvPicPr/>
          <p:nvPr/>
        </p:nvPicPr>
        <p:blipFill>
          <a:blip r:embed="rId1"/>
          <a:stretch/>
        </p:blipFill>
        <p:spPr>
          <a:xfrm>
            <a:off x="1371600" y="1447920"/>
            <a:ext cx="6171120" cy="457092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CustomShape 1"/>
          <p:cNvSpPr/>
          <p:nvPr/>
        </p:nvSpPr>
        <p:spPr>
          <a:xfrm>
            <a:off x="914400" y="274680"/>
            <a:ext cx="7771320" cy="1141920"/>
          </a:xfrm>
          <a:prstGeom prst="rect">
            <a:avLst/>
          </a:prstGeom>
          <a:noFill/>
          <a:ln>
            <a:noFill/>
          </a:ln>
        </p:spPr>
        <p:style>
          <a:lnRef idx="0"/>
          <a:fillRef idx="0"/>
          <a:effectRef idx="0"/>
          <a:fontRef idx="minor"/>
        </p:style>
        <p:txBody>
          <a:bodyPr lIns="90000" rIns="90000" tIns="45000" bIns="91440" anchor="b"/>
          <a:p>
            <a:pPr>
              <a:lnSpc>
                <a:spcPct val="100000"/>
              </a:lnSpc>
            </a:pPr>
            <a:r>
              <a:rPr lang="en-IN" sz="4000" strike="noStrike">
                <a:solidFill>
                  <a:srgbClr val="696464"/>
                </a:solidFill>
                <a:latin typeface="Franklin Gothic Book"/>
                <a:ea typeface="DejaVu Sans"/>
              </a:rPr>
              <a:t>Hamming Code</a:t>
            </a:r>
            <a:endParaRPr/>
          </a:p>
        </p:txBody>
      </p:sp>
      <p:sp>
        <p:nvSpPr>
          <p:cNvPr id="228" name="CustomShape 2"/>
          <p:cNvSpPr/>
          <p:nvPr/>
        </p:nvSpPr>
        <p:spPr>
          <a:xfrm>
            <a:off x="533520" y="2971800"/>
            <a:ext cx="7771320" cy="3123000"/>
          </a:xfrm>
          <a:prstGeom prst="rect">
            <a:avLst/>
          </a:prstGeom>
          <a:noFill/>
          <a:ln>
            <a:noFill/>
          </a:ln>
        </p:spPr>
        <p:style>
          <a:lnRef idx="0"/>
          <a:fillRef idx="0"/>
          <a:effectRef idx="0"/>
          <a:fontRef idx="minor"/>
        </p:style>
        <p:txBody>
          <a:bodyPr lIns="90000" rIns="90000" tIns="45000" bIns="45000"/>
          <a:p>
            <a:pPr>
              <a:lnSpc>
                <a:spcPct val="100000"/>
              </a:lnSpc>
              <a:buSzPct val="85000"/>
              <a:buFont typeface="Wingdings 2" charset="2"/>
              <a:buChar char=""/>
            </a:pPr>
            <a:r>
              <a:rPr lang="en-IN" sz="2600" strike="noStrike">
                <a:solidFill>
                  <a:srgbClr val="000000"/>
                </a:solidFill>
                <a:latin typeface="Perpetua"/>
                <a:ea typeface="DejaVu Sans"/>
              </a:rPr>
              <a:t> </a:t>
            </a:r>
            <a:r>
              <a:rPr b="1" lang="en-IN" sz="2600" strike="noStrike">
                <a:solidFill>
                  <a:srgbClr val="000000"/>
                </a:solidFill>
                <a:latin typeface="Perpetua"/>
                <a:ea typeface="DejaVu Sans"/>
              </a:rPr>
              <a:t>Hamming codes</a:t>
            </a:r>
            <a:r>
              <a:rPr lang="en-IN" sz="2600" strike="noStrike">
                <a:solidFill>
                  <a:srgbClr val="000000"/>
                </a:solidFill>
                <a:latin typeface="Perpetua"/>
                <a:ea typeface="DejaVu Sans"/>
              </a:rPr>
              <a:t> are a family of </a:t>
            </a:r>
            <a:r>
              <a:rPr lang="en-IN" sz="2600" strike="noStrike" u="sng">
                <a:solidFill>
                  <a:srgbClr val="0000ff"/>
                </a:solidFill>
                <a:latin typeface="Perpetua"/>
                <a:ea typeface="DejaVu Sans"/>
                <a:hlinkClick r:id="rId1"/>
              </a:rPr>
              <a:t>linear error-correcting codes</a:t>
            </a:r>
            <a:r>
              <a:rPr lang="en-IN" sz="2600" strike="noStrike">
                <a:solidFill>
                  <a:srgbClr val="000000"/>
                </a:solidFill>
                <a:latin typeface="Perpetua"/>
                <a:ea typeface="DejaVu Sans"/>
              </a:rPr>
              <a:t> that generalize the </a:t>
            </a:r>
            <a:r>
              <a:rPr lang="en-IN" sz="2600" strike="noStrike" u="sng">
                <a:solidFill>
                  <a:srgbClr val="0000ff"/>
                </a:solidFill>
                <a:latin typeface="Perpetua"/>
                <a:ea typeface="DejaVu Sans"/>
                <a:hlinkClick r:id="rId2"/>
              </a:rPr>
              <a:t>Hamming(7,4)-</a:t>
            </a:r>
            <a:r>
              <a:rPr lang="en-IN" sz="2600" strike="noStrike" u="sng">
                <a:solidFill>
                  <a:srgbClr val="0000ff"/>
                </a:solidFill>
                <a:latin typeface="Perpetua"/>
                <a:ea typeface="DejaVu Sans"/>
                <a:hlinkClick r:id="rId3"/>
              </a:rPr>
              <a:t>code</a:t>
            </a:r>
            <a:endParaRPr/>
          </a:p>
          <a:p>
            <a:pPr>
              <a:lnSpc>
                <a:spcPct val="100000"/>
              </a:lnSpc>
              <a:buSzPct val="85000"/>
              <a:buFont typeface="Wingdings 2" charset="2"/>
              <a:buChar char=""/>
            </a:pPr>
            <a:r>
              <a:rPr lang="en-IN" sz="2600" strike="noStrike">
                <a:solidFill>
                  <a:srgbClr val="000000"/>
                </a:solidFill>
                <a:latin typeface="Perpetua"/>
                <a:ea typeface="DejaVu Sans"/>
              </a:rPr>
              <a:t>Invented by </a:t>
            </a:r>
            <a:r>
              <a:rPr lang="en-IN" sz="2600" strike="noStrike" u="sng">
                <a:solidFill>
                  <a:srgbClr val="0000ff"/>
                </a:solidFill>
                <a:latin typeface="Perpetua"/>
                <a:ea typeface="DejaVu Sans"/>
                <a:hlinkClick r:id="rId4"/>
              </a:rPr>
              <a:t>Richard Hamming</a:t>
            </a:r>
            <a:r>
              <a:rPr lang="en-IN" sz="2600" strike="noStrike">
                <a:solidFill>
                  <a:srgbClr val="000000"/>
                </a:solidFill>
                <a:latin typeface="Perpetua"/>
                <a:ea typeface="DejaVu Sans"/>
              </a:rPr>
              <a:t> in 1950</a:t>
            </a:r>
            <a:endParaRPr/>
          </a:p>
          <a:p>
            <a:pPr>
              <a:lnSpc>
                <a:spcPct val="100000"/>
              </a:lnSpc>
              <a:buSzPct val="85000"/>
              <a:buFont typeface="Wingdings 2" charset="2"/>
              <a:buChar char=""/>
            </a:pPr>
            <a:r>
              <a:rPr lang="en-IN" sz="2600" strike="noStrike">
                <a:solidFill>
                  <a:srgbClr val="000000"/>
                </a:solidFill>
                <a:latin typeface="Perpetua"/>
                <a:ea typeface="DejaVu Sans"/>
              </a:rPr>
              <a:t>Hamming codes can detect up to two-bit errors or correct one-bit errors without detection of uncorrected errors</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pic>
        <p:nvPicPr>
          <p:cNvPr id="229" name="Picture 3" descr=""/>
          <p:cNvPicPr/>
          <p:nvPr/>
        </p:nvPicPr>
        <p:blipFill>
          <a:blip r:embed="rId5"/>
          <a:stretch/>
        </p:blipFill>
        <p:spPr>
          <a:xfrm>
            <a:off x="5112000" y="250200"/>
            <a:ext cx="3592080" cy="216108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0" name="CustomShape 1"/>
          <p:cNvSpPr/>
          <p:nvPr/>
        </p:nvSpPr>
        <p:spPr>
          <a:xfrm>
            <a:off x="609480" y="152280"/>
            <a:ext cx="7390440" cy="1065600"/>
          </a:xfrm>
          <a:prstGeom prst="rect">
            <a:avLst/>
          </a:prstGeom>
          <a:noFill/>
          <a:ln>
            <a:noFill/>
          </a:ln>
        </p:spPr>
        <p:style>
          <a:lnRef idx="0"/>
          <a:fillRef idx="0"/>
          <a:effectRef idx="0"/>
          <a:fontRef idx="minor"/>
        </p:style>
        <p:txBody>
          <a:bodyPr lIns="90000" rIns="90000" tIns="45000" bIns="91440" anchor="b"/>
          <a:p>
            <a:pPr>
              <a:lnSpc>
                <a:spcPct val="100000"/>
              </a:lnSpc>
            </a:pPr>
            <a:r>
              <a:rPr lang="en-IN" sz="4000" strike="noStrike">
                <a:solidFill>
                  <a:srgbClr val="696464"/>
                </a:solidFill>
                <a:latin typeface="Franklin Gothic Book"/>
                <a:ea typeface="DejaVu Sans"/>
              </a:rPr>
              <a:t>Hamming Code</a:t>
            </a:r>
            <a:endParaRPr/>
          </a:p>
        </p:txBody>
      </p:sp>
      <p:sp>
        <p:nvSpPr>
          <p:cNvPr id="231" name="CustomShape 2"/>
          <p:cNvSpPr/>
          <p:nvPr/>
        </p:nvSpPr>
        <p:spPr>
          <a:xfrm>
            <a:off x="685800" y="1447920"/>
            <a:ext cx="7999920" cy="4570920"/>
          </a:xfrm>
          <a:prstGeom prst="rect">
            <a:avLst/>
          </a:prstGeom>
          <a:noFill/>
          <a:ln>
            <a:noFill/>
          </a:ln>
        </p:spPr>
        <p:style>
          <a:lnRef idx="0"/>
          <a:fillRef idx="0"/>
          <a:effectRef idx="0"/>
          <a:fontRef idx="minor"/>
        </p:style>
        <p:txBody>
          <a:bodyPr lIns="90000" rIns="90000" tIns="45000" bIns="45000"/>
          <a:p>
            <a:pPr>
              <a:lnSpc>
                <a:spcPct val="100000"/>
              </a:lnSpc>
              <a:buSzPct val="85000"/>
              <a:buFont typeface="Wingdings 2" charset="2"/>
              <a:buChar char=""/>
            </a:pPr>
            <a:r>
              <a:rPr lang="en-IN" sz="2600" strike="noStrike">
                <a:solidFill>
                  <a:srgbClr val="000000"/>
                </a:solidFill>
                <a:latin typeface="Perpetua"/>
                <a:ea typeface="DejaVu Sans"/>
              </a:rPr>
              <a:t>Data bits:- 4 bits of data that we want to transmit</a:t>
            </a:r>
            <a:endParaRPr/>
          </a:p>
          <a:p>
            <a:pPr>
              <a:lnSpc>
                <a:spcPct val="100000"/>
              </a:lnSpc>
              <a:buSzPct val="85000"/>
              <a:buFont typeface="Wingdings 2" charset="2"/>
              <a:buChar char=""/>
            </a:pPr>
            <a:r>
              <a:rPr lang="en-IN" sz="2600" strike="noStrike">
                <a:solidFill>
                  <a:srgbClr val="000000"/>
                </a:solidFill>
                <a:latin typeface="Perpetua"/>
                <a:ea typeface="DejaVu Sans"/>
              </a:rPr>
              <a:t>Parity bits:- Extra bits stream that we put in data bits in order to detect error. </a:t>
            </a:r>
            <a:endParaRPr/>
          </a:p>
          <a:p>
            <a:pPr>
              <a:lnSpc>
                <a:spcPct val="100000"/>
              </a:lnSpc>
              <a:buSzPct val="85000"/>
              <a:buFont typeface="Wingdings 2" charset="2"/>
              <a:buChar char=""/>
            </a:pPr>
            <a:r>
              <a:rPr lang="en-IN" sz="2600" strike="noStrike">
                <a:solidFill>
                  <a:srgbClr val="000000"/>
                </a:solidFill>
                <a:latin typeface="Perpetua"/>
                <a:ea typeface="DejaVu Sans"/>
              </a:rPr>
              <a:t>Position of parity bit is 2</a:t>
            </a:r>
            <a:r>
              <a:rPr lang="en-IN" sz="4300" strike="noStrike" baseline="30000">
                <a:solidFill>
                  <a:srgbClr val="000000"/>
                </a:solidFill>
                <a:latin typeface="Perpetua"/>
                <a:ea typeface="DejaVu Sans"/>
              </a:rPr>
              <a:t>n</a:t>
            </a:r>
            <a:r>
              <a:rPr lang="en-IN" sz="2600" strike="noStrike">
                <a:solidFill>
                  <a:srgbClr val="000000"/>
                </a:solidFill>
                <a:latin typeface="Perpetua"/>
                <a:ea typeface="DejaVu Sans"/>
              </a:rPr>
              <a:t> where {n=0,1,3…n}</a:t>
            </a:r>
            <a:endParaRPr/>
          </a:p>
          <a:p>
            <a:pPr>
              <a:lnSpc>
                <a:spcPct val="100000"/>
              </a:lnSpc>
            </a:pPr>
            <a:endParaRPr/>
          </a:p>
          <a:p>
            <a:pPr>
              <a:lnSpc>
                <a:spcPct val="100000"/>
              </a:lnSpc>
            </a:pPr>
            <a:endParaRPr/>
          </a:p>
          <a:p>
            <a:pPr>
              <a:lnSpc>
                <a:spcPct val="100000"/>
              </a:lnSpc>
            </a:pPr>
            <a:r>
              <a:rPr lang="en-IN" sz="2600" strike="noStrike">
                <a:solidFill>
                  <a:srgbClr val="000000"/>
                </a:solidFill>
                <a:latin typeface="Perpetua"/>
                <a:ea typeface="DejaVu Sans"/>
              </a:rPr>
              <a:t>2</a:t>
            </a:r>
            <a:r>
              <a:rPr lang="en-IN" sz="2600" strike="noStrike" baseline="30000">
                <a:solidFill>
                  <a:srgbClr val="000000"/>
                </a:solidFill>
                <a:latin typeface="Perpetua"/>
                <a:ea typeface="DejaVu Sans"/>
              </a:rPr>
              <a:t>0</a:t>
            </a:r>
            <a:r>
              <a:rPr lang="en-IN" sz="2600" strike="noStrike">
                <a:solidFill>
                  <a:srgbClr val="000000"/>
                </a:solidFill>
                <a:latin typeface="Perpetua"/>
                <a:ea typeface="DejaVu Sans"/>
              </a:rPr>
              <a:t> = P1</a:t>
            </a:r>
            <a:endParaRPr/>
          </a:p>
          <a:p>
            <a:pPr>
              <a:lnSpc>
                <a:spcPct val="100000"/>
              </a:lnSpc>
            </a:pPr>
            <a:r>
              <a:rPr lang="en-IN" sz="2600" strike="noStrike">
                <a:solidFill>
                  <a:srgbClr val="000000"/>
                </a:solidFill>
                <a:latin typeface="Perpetua"/>
                <a:ea typeface="DejaVu Sans"/>
              </a:rPr>
              <a:t>2</a:t>
            </a:r>
            <a:r>
              <a:rPr lang="en-IN" sz="2600" strike="noStrike" baseline="30000">
                <a:solidFill>
                  <a:srgbClr val="000000"/>
                </a:solidFill>
                <a:latin typeface="Perpetua"/>
                <a:ea typeface="DejaVu Sans"/>
              </a:rPr>
              <a:t>1</a:t>
            </a:r>
            <a:r>
              <a:rPr lang="en-IN" sz="2600" strike="noStrike">
                <a:solidFill>
                  <a:srgbClr val="000000"/>
                </a:solidFill>
                <a:latin typeface="Perpetua"/>
                <a:ea typeface="DejaVu Sans"/>
              </a:rPr>
              <a:t> = P2</a:t>
            </a:r>
            <a:endParaRPr/>
          </a:p>
          <a:p>
            <a:pPr>
              <a:lnSpc>
                <a:spcPct val="100000"/>
              </a:lnSpc>
            </a:pPr>
            <a:r>
              <a:rPr lang="en-IN" sz="2600" strike="noStrike">
                <a:solidFill>
                  <a:srgbClr val="000000"/>
                </a:solidFill>
                <a:latin typeface="Perpetua"/>
                <a:ea typeface="DejaVu Sans"/>
              </a:rPr>
              <a:t>2</a:t>
            </a:r>
            <a:r>
              <a:rPr lang="en-IN" sz="2600" strike="noStrike" baseline="30000">
                <a:solidFill>
                  <a:srgbClr val="000000"/>
                </a:solidFill>
                <a:latin typeface="Perpetua"/>
                <a:ea typeface="DejaVu Sans"/>
              </a:rPr>
              <a:t>2</a:t>
            </a:r>
            <a:r>
              <a:rPr lang="en-IN" sz="2600" strike="noStrike">
                <a:solidFill>
                  <a:srgbClr val="000000"/>
                </a:solidFill>
                <a:latin typeface="Perpetua"/>
                <a:ea typeface="DejaVu Sans"/>
              </a:rPr>
              <a:t> = P4</a:t>
            </a:r>
            <a:endParaRPr/>
          </a:p>
          <a:p>
            <a:pPr>
              <a:lnSpc>
                <a:spcPct val="100000"/>
              </a:lnSpc>
            </a:pPr>
            <a:r>
              <a:rPr lang="en-IN" sz="2600" strike="noStrike">
                <a:solidFill>
                  <a:srgbClr val="000000"/>
                </a:solidFill>
                <a:latin typeface="Perpetua"/>
                <a:ea typeface="DejaVu Sans"/>
              </a:rPr>
              <a:t>2</a:t>
            </a:r>
            <a:r>
              <a:rPr lang="en-IN" sz="2600" strike="noStrike" baseline="30000">
                <a:solidFill>
                  <a:srgbClr val="000000"/>
                </a:solidFill>
                <a:latin typeface="Perpetua"/>
                <a:ea typeface="DejaVu Sans"/>
              </a:rPr>
              <a:t>3</a:t>
            </a:r>
            <a:r>
              <a:rPr lang="en-IN" sz="2600" strike="noStrike">
                <a:solidFill>
                  <a:srgbClr val="000000"/>
                </a:solidFill>
                <a:latin typeface="Perpetua"/>
                <a:ea typeface="DejaVu Sans"/>
              </a:rPr>
              <a:t> = p8</a:t>
            </a:r>
            <a:endParaRPr/>
          </a:p>
          <a:p>
            <a:pPr>
              <a:lnSpc>
                <a:spcPct val="100000"/>
              </a:lnSpc>
            </a:pPr>
            <a:r>
              <a:rPr lang="en-IN" sz="2600" strike="noStrike">
                <a:solidFill>
                  <a:srgbClr val="000000"/>
                </a:solidFill>
                <a:latin typeface="Perpetua"/>
                <a:ea typeface="DejaVu Sans"/>
              </a:rPr>
              <a:t>2</a:t>
            </a:r>
            <a:r>
              <a:rPr lang="en-IN" sz="2600" strike="noStrike" baseline="30000">
                <a:solidFill>
                  <a:srgbClr val="000000"/>
                </a:solidFill>
                <a:latin typeface="Perpetua"/>
                <a:ea typeface="DejaVu Sans"/>
              </a:rPr>
              <a:t>4</a:t>
            </a:r>
            <a:r>
              <a:rPr lang="en-IN" sz="2600" strike="noStrike">
                <a:solidFill>
                  <a:srgbClr val="000000"/>
                </a:solidFill>
                <a:latin typeface="Perpetua"/>
                <a:ea typeface="DejaVu Sans"/>
              </a:rPr>
              <a:t> = P16</a:t>
            </a:r>
            <a:endParaRPr/>
          </a:p>
          <a:p>
            <a:pPr>
              <a:lnSpc>
                <a:spcPct val="100000"/>
              </a:lnSpc>
            </a:pPr>
            <a:r>
              <a:rPr lang="en-IN" sz="2600" strike="noStrike">
                <a:solidFill>
                  <a:srgbClr val="000000"/>
                </a:solidFill>
                <a:latin typeface="Perpetua"/>
                <a:ea typeface="DejaVu Sans"/>
              </a:rPr>
              <a:t>.</a:t>
            </a:r>
            <a:endParaRPr/>
          </a:p>
          <a:p>
            <a:pPr>
              <a:lnSpc>
                <a:spcPct val="100000"/>
              </a:lnSpc>
            </a:pPr>
            <a:r>
              <a:rPr lang="en-IN" sz="2600" strike="noStrike">
                <a:solidFill>
                  <a:srgbClr val="000000"/>
                </a:solidFill>
                <a:latin typeface="Perpetua"/>
                <a:ea typeface="DejaVu Sans"/>
              </a:rPr>
              <a:t>.</a:t>
            </a:r>
            <a:endParaRPr/>
          </a:p>
          <a:p>
            <a:pPr>
              <a:lnSpc>
                <a:spcPct val="100000"/>
              </a:lnSpc>
            </a:pPr>
            <a:endParaRPr/>
          </a:p>
          <a:p>
            <a:pPr>
              <a:lnSpc>
                <a:spcPct val="100000"/>
              </a:lnSpc>
            </a:pPr>
            <a:endParaRPr/>
          </a:p>
          <a:p>
            <a:pPr>
              <a:lnSpc>
                <a:spcPct val="100000"/>
              </a:lnSpc>
            </a:pPr>
            <a:endParaRPr/>
          </a:p>
          <a:p>
            <a:pPr>
              <a:lnSpc>
                <a:spcPct val="100000"/>
              </a:lnSpc>
            </a:pPr>
            <a:endParaRPr/>
          </a:p>
        </p:txBody>
      </p:sp>
      <p:graphicFrame>
        <p:nvGraphicFramePr>
          <p:cNvPr id="232" name="Table 3"/>
          <p:cNvGraphicFramePr/>
          <p:nvPr/>
        </p:nvGraphicFramePr>
        <p:xfrm>
          <a:off x="2133720" y="5638680"/>
          <a:ext cx="6095160" cy="369720"/>
        </p:xfrm>
        <a:graphic>
          <a:graphicData uri="http://schemas.openxmlformats.org/drawingml/2006/table">
            <a:tbl>
              <a:tblPr/>
              <a:tblGrid>
                <a:gridCol w="761760"/>
                <a:gridCol w="761760"/>
                <a:gridCol w="761760"/>
                <a:gridCol w="761760"/>
                <a:gridCol w="761760"/>
                <a:gridCol w="761760"/>
                <a:gridCol w="761760"/>
                <a:gridCol w="763200"/>
              </a:tblGrid>
              <a:tr h="369720">
                <a:tc>
                  <a:txBody>
                    <a:bodyPr/>
                    <a:p>
                      <a:pPr>
                        <a:lnSpc>
                          <a:spcPct val="100000"/>
                        </a:lnSpc>
                      </a:pPr>
                      <a:r>
                        <a:rPr b="1" lang="en-IN" strike="noStrike">
                          <a:solidFill>
                            <a:srgbClr val="ffffff"/>
                          </a:solidFill>
                          <a:latin typeface="Perpetua"/>
                        </a:rPr>
                        <a:t>P8</a:t>
                      </a:r>
                      <a:endParaRPr/>
                    </a:p>
                  </a:txBody>
                  <a:tcPr/>
                </a:tc>
                <a:tc>
                  <a:txBody>
                    <a:bodyPr/>
                    <a:p>
                      <a:pPr>
                        <a:lnSpc>
                          <a:spcPct val="100000"/>
                        </a:lnSpc>
                      </a:pPr>
                      <a:r>
                        <a:rPr b="1" lang="en-IN" strike="noStrike">
                          <a:solidFill>
                            <a:srgbClr val="ffffff"/>
                          </a:solidFill>
                          <a:latin typeface="Perpetua"/>
                        </a:rPr>
                        <a:t>D7</a:t>
                      </a:r>
                      <a:endParaRPr/>
                    </a:p>
                  </a:txBody>
                  <a:tcPr/>
                </a:tc>
                <a:tc>
                  <a:txBody>
                    <a:bodyPr/>
                    <a:p>
                      <a:pPr>
                        <a:lnSpc>
                          <a:spcPct val="100000"/>
                        </a:lnSpc>
                      </a:pPr>
                      <a:r>
                        <a:rPr b="1" lang="en-IN" strike="noStrike">
                          <a:solidFill>
                            <a:srgbClr val="ffffff"/>
                          </a:solidFill>
                          <a:latin typeface="Perpetua"/>
                        </a:rPr>
                        <a:t>D6</a:t>
                      </a:r>
                      <a:endParaRPr/>
                    </a:p>
                  </a:txBody>
                  <a:tcPr/>
                </a:tc>
                <a:tc>
                  <a:txBody>
                    <a:bodyPr/>
                    <a:p>
                      <a:pPr>
                        <a:lnSpc>
                          <a:spcPct val="100000"/>
                        </a:lnSpc>
                      </a:pPr>
                      <a:r>
                        <a:rPr b="1" lang="en-IN" strike="noStrike">
                          <a:solidFill>
                            <a:srgbClr val="ffffff"/>
                          </a:solidFill>
                          <a:latin typeface="Perpetua"/>
                        </a:rPr>
                        <a:t>D5</a:t>
                      </a:r>
                      <a:endParaRPr/>
                    </a:p>
                  </a:txBody>
                  <a:tcPr/>
                </a:tc>
                <a:tc>
                  <a:txBody>
                    <a:bodyPr/>
                    <a:p>
                      <a:pPr>
                        <a:lnSpc>
                          <a:spcPct val="100000"/>
                        </a:lnSpc>
                      </a:pPr>
                      <a:r>
                        <a:rPr b="1" lang="en-IN" strike="noStrike">
                          <a:solidFill>
                            <a:srgbClr val="ffffff"/>
                          </a:solidFill>
                          <a:latin typeface="Perpetua"/>
                        </a:rPr>
                        <a:t>P4</a:t>
                      </a:r>
                      <a:endParaRPr/>
                    </a:p>
                  </a:txBody>
                  <a:tcPr/>
                </a:tc>
                <a:tc>
                  <a:txBody>
                    <a:bodyPr/>
                    <a:p>
                      <a:pPr>
                        <a:lnSpc>
                          <a:spcPct val="100000"/>
                        </a:lnSpc>
                      </a:pPr>
                      <a:r>
                        <a:rPr b="1" lang="en-IN" strike="noStrike">
                          <a:solidFill>
                            <a:srgbClr val="ffffff"/>
                          </a:solidFill>
                          <a:latin typeface="Perpetua"/>
                        </a:rPr>
                        <a:t>D3</a:t>
                      </a:r>
                      <a:endParaRPr/>
                    </a:p>
                  </a:txBody>
                  <a:tcPr/>
                </a:tc>
                <a:tc>
                  <a:txBody>
                    <a:bodyPr/>
                    <a:p>
                      <a:pPr>
                        <a:lnSpc>
                          <a:spcPct val="100000"/>
                        </a:lnSpc>
                      </a:pPr>
                      <a:r>
                        <a:rPr b="1" lang="en-IN" strike="noStrike">
                          <a:solidFill>
                            <a:srgbClr val="ffffff"/>
                          </a:solidFill>
                          <a:latin typeface="Perpetua"/>
                        </a:rPr>
                        <a:t>P2</a:t>
                      </a:r>
                      <a:endParaRPr/>
                    </a:p>
                  </a:txBody>
                  <a:tcPr/>
                </a:tc>
                <a:tc>
                  <a:txBody>
                    <a:bodyPr/>
                    <a:p>
                      <a:pPr>
                        <a:lnSpc>
                          <a:spcPct val="100000"/>
                        </a:lnSpc>
                      </a:pPr>
                      <a:r>
                        <a:rPr b="1" lang="en-IN" strike="noStrike">
                          <a:solidFill>
                            <a:srgbClr val="ffffff"/>
                          </a:solidFill>
                          <a:latin typeface="Perpetua"/>
                        </a:rPr>
                        <a:t>P1</a:t>
                      </a:r>
                      <a:endParaRPr/>
                    </a:p>
                  </a:txBody>
                  <a:tcPr/>
                </a:tc>
              </a:tr>
            </a:tbl>
          </a:graphicData>
        </a:graphic>
      </p:graphicFrame>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3" name="CustomShape 1"/>
          <p:cNvSpPr/>
          <p:nvPr/>
        </p:nvSpPr>
        <p:spPr>
          <a:xfrm>
            <a:off x="457200" y="380880"/>
            <a:ext cx="5828400" cy="1141920"/>
          </a:xfrm>
          <a:prstGeom prst="rect">
            <a:avLst/>
          </a:prstGeom>
          <a:noFill/>
          <a:ln>
            <a:noFill/>
          </a:ln>
        </p:spPr>
        <p:style>
          <a:lnRef idx="0"/>
          <a:fillRef idx="0"/>
          <a:effectRef idx="0"/>
          <a:fontRef idx="minor"/>
        </p:style>
        <p:txBody>
          <a:bodyPr lIns="90000" rIns="90000" tIns="45000" bIns="91440" anchor="b"/>
          <a:p>
            <a:pPr>
              <a:lnSpc>
                <a:spcPct val="100000"/>
              </a:lnSpc>
            </a:pPr>
            <a:r>
              <a:rPr lang="en-IN" sz="4000" strike="noStrike">
                <a:solidFill>
                  <a:srgbClr val="696464"/>
                </a:solidFill>
                <a:latin typeface="Franklin Gothic Book"/>
                <a:ea typeface="DejaVu Sans"/>
              </a:rPr>
              <a:t>Parity Bit</a:t>
            </a:r>
            <a:endParaRPr/>
          </a:p>
        </p:txBody>
      </p:sp>
      <p:sp>
        <p:nvSpPr>
          <p:cNvPr id="234" name="CustomShape 2"/>
          <p:cNvSpPr/>
          <p:nvPr/>
        </p:nvSpPr>
        <p:spPr>
          <a:xfrm>
            <a:off x="1447920" y="1676520"/>
            <a:ext cx="5828400" cy="4418640"/>
          </a:xfrm>
          <a:prstGeom prst="rect">
            <a:avLst/>
          </a:prstGeom>
          <a:noFill/>
          <a:ln>
            <a:noFill/>
          </a:ln>
        </p:spPr>
        <p:style>
          <a:lnRef idx="0"/>
          <a:fillRef idx="0"/>
          <a:effectRef idx="0"/>
          <a:fontRef idx="minor"/>
        </p:style>
        <p:txBody>
          <a:bodyPr lIns="90000" rIns="90000" tIns="45000" bIns="45000"/>
          <a:p>
            <a:pPr>
              <a:lnSpc>
                <a:spcPct val="90000"/>
              </a:lnSpc>
              <a:buSzPct val="85000"/>
              <a:buFont typeface="Wingdings 2" charset="2"/>
              <a:buChar char=""/>
            </a:pPr>
            <a:r>
              <a:rPr lang="en-IN" sz="2600" strike="noStrike">
                <a:solidFill>
                  <a:srgbClr val="000000"/>
                </a:solidFill>
                <a:latin typeface="Perpetua"/>
                <a:ea typeface="DejaVu Sans"/>
              </a:rPr>
              <a:t>A single bit is appended to each data chunk</a:t>
            </a:r>
            <a:endParaRPr/>
          </a:p>
          <a:p>
            <a:pPr lvl="1">
              <a:lnSpc>
                <a:spcPct val="90000"/>
              </a:lnSpc>
              <a:buSzPct val="85000"/>
              <a:buFont typeface="Wingdings 2" charset="2"/>
              <a:buChar char=""/>
            </a:pPr>
            <a:r>
              <a:rPr lang="en-IN" sz="2400" strike="noStrike">
                <a:solidFill>
                  <a:srgbClr val="000000"/>
                </a:solidFill>
                <a:latin typeface="Perpetua"/>
                <a:ea typeface="DejaVu Sans"/>
              </a:rPr>
              <a:t>makes the number of 1 bits even/odd</a:t>
            </a:r>
            <a:endParaRPr/>
          </a:p>
          <a:p>
            <a:pPr>
              <a:lnSpc>
                <a:spcPct val="90000"/>
              </a:lnSpc>
              <a:buSzPct val="85000"/>
              <a:buFont typeface="Wingdings 2" charset="2"/>
              <a:buChar char=""/>
            </a:pPr>
            <a:r>
              <a:rPr lang="en-IN" sz="2600" strike="noStrike">
                <a:solidFill>
                  <a:srgbClr val="000000"/>
                </a:solidFill>
                <a:latin typeface="Perpetua"/>
                <a:ea typeface="DejaVu Sans"/>
              </a:rPr>
              <a:t>Example: even parity</a:t>
            </a:r>
            <a:endParaRPr/>
          </a:p>
          <a:p>
            <a:pPr lvl="1">
              <a:lnSpc>
                <a:spcPct val="90000"/>
              </a:lnSpc>
              <a:buSzPct val="85000"/>
              <a:buFont typeface="Wingdings 2" charset="2"/>
              <a:buChar char=""/>
            </a:pPr>
            <a:r>
              <a:rPr lang="en-IN" sz="2400" strike="noStrike">
                <a:solidFill>
                  <a:srgbClr val="000000"/>
                </a:solidFill>
                <a:latin typeface="Courier New"/>
                <a:ea typeface="DejaVu Sans"/>
              </a:rPr>
              <a:t>1000000(1) </a:t>
            </a:r>
            <a:endParaRPr/>
          </a:p>
          <a:p>
            <a:pPr lvl="1">
              <a:lnSpc>
                <a:spcPct val="90000"/>
              </a:lnSpc>
              <a:buSzPct val="85000"/>
              <a:buFont typeface="Wingdings 2" charset="2"/>
              <a:buChar char=""/>
            </a:pPr>
            <a:r>
              <a:rPr lang="en-IN" sz="2400" strike="noStrike">
                <a:solidFill>
                  <a:srgbClr val="000000"/>
                </a:solidFill>
                <a:latin typeface="Courier New"/>
                <a:ea typeface="DejaVu Sans"/>
              </a:rPr>
              <a:t>1111101(0)</a:t>
            </a:r>
            <a:endParaRPr/>
          </a:p>
          <a:p>
            <a:pPr lvl="1">
              <a:lnSpc>
                <a:spcPct val="90000"/>
              </a:lnSpc>
              <a:buSzPct val="85000"/>
              <a:buFont typeface="Wingdings 2" charset="2"/>
              <a:buChar char=""/>
            </a:pPr>
            <a:r>
              <a:rPr lang="en-IN" sz="2400" strike="noStrike">
                <a:solidFill>
                  <a:srgbClr val="000000"/>
                </a:solidFill>
                <a:latin typeface="Courier New"/>
                <a:ea typeface="DejaVu Sans"/>
              </a:rPr>
              <a:t>1001001(1) </a:t>
            </a:r>
            <a:endParaRPr/>
          </a:p>
          <a:p>
            <a:pPr>
              <a:lnSpc>
                <a:spcPct val="90000"/>
              </a:lnSpc>
              <a:buSzPct val="85000"/>
              <a:buFont typeface="Wingdings 2" charset="2"/>
              <a:buChar char=""/>
            </a:pPr>
            <a:r>
              <a:rPr lang="en-IN" sz="2600" strike="noStrike">
                <a:solidFill>
                  <a:srgbClr val="000000"/>
                </a:solidFill>
                <a:latin typeface="Perpetua"/>
                <a:ea typeface="DejaVu Sans"/>
              </a:rPr>
              <a:t>Example: odd parity</a:t>
            </a:r>
            <a:endParaRPr/>
          </a:p>
          <a:p>
            <a:pPr lvl="1">
              <a:lnSpc>
                <a:spcPct val="90000"/>
              </a:lnSpc>
              <a:buSzPct val="85000"/>
              <a:buFont typeface="Wingdings 2" charset="2"/>
              <a:buChar char=""/>
            </a:pPr>
            <a:r>
              <a:rPr lang="en-IN" sz="2400" strike="noStrike">
                <a:solidFill>
                  <a:srgbClr val="000000"/>
                </a:solidFill>
                <a:latin typeface="Courier New"/>
                <a:ea typeface="DejaVu Sans"/>
              </a:rPr>
              <a:t>1000000(0) </a:t>
            </a:r>
            <a:endParaRPr/>
          </a:p>
          <a:p>
            <a:pPr lvl="1">
              <a:lnSpc>
                <a:spcPct val="90000"/>
              </a:lnSpc>
              <a:buSzPct val="85000"/>
              <a:buFont typeface="Wingdings 2" charset="2"/>
              <a:buChar char=""/>
            </a:pPr>
            <a:r>
              <a:rPr lang="en-IN" sz="2400" strike="noStrike">
                <a:solidFill>
                  <a:srgbClr val="000000"/>
                </a:solidFill>
                <a:latin typeface="Courier New"/>
                <a:ea typeface="DejaVu Sans"/>
              </a:rPr>
              <a:t>1111101(1)</a:t>
            </a:r>
            <a:endParaRPr/>
          </a:p>
          <a:p>
            <a:pPr lvl="1">
              <a:lnSpc>
                <a:spcPct val="90000"/>
              </a:lnSpc>
              <a:buSzPct val="85000"/>
              <a:buFont typeface="Wingdings 2" charset="2"/>
              <a:buChar char=""/>
            </a:pPr>
            <a:r>
              <a:rPr lang="en-IN" sz="2400" strike="noStrike">
                <a:solidFill>
                  <a:srgbClr val="000000"/>
                </a:solidFill>
                <a:latin typeface="Courier New"/>
                <a:ea typeface="DejaVu Sans"/>
              </a:rPr>
              <a:t>1001001(0) </a:t>
            </a:r>
            <a:endParaRPr/>
          </a:p>
          <a:p>
            <a:pPr>
              <a:lnSpc>
                <a:spcPct val="90000"/>
              </a:lnSpc>
            </a:pPr>
            <a:endParaRPr/>
          </a:p>
          <a:p>
            <a:pPr>
              <a:lnSpc>
                <a:spcPct val="90000"/>
              </a:lnSpc>
            </a:pP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5" name="CustomShape 1"/>
          <p:cNvSpPr/>
          <p:nvPr/>
        </p:nvSpPr>
        <p:spPr>
          <a:xfrm>
            <a:off x="304920" y="274680"/>
            <a:ext cx="8380800" cy="1141920"/>
          </a:xfrm>
          <a:prstGeom prst="rect">
            <a:avLst/>
          </a:prstGeom>
          <a:noFill/>
          <a:ln>
            <a:noFill/>
          </a:ln>
        </p:spPr>
        <p:style>
          <a:lnRef idx="0"/>
          <a:fillRef idx="0"/>
          <a:effectRef idx="0"/>
          <a:fontRef idx="minor"/>
        </p:style>
        <p:txBody>
          <a:bodyPr lIns="90000" rIns="90000" tIns="45000" bIns="91440" anchor="b"/>
          <a:p>
            <a:r>
              <a:rPr lang="en-IN" sz="4000" strike="noStrike">
                <a:solidFill>
                  <a:srgbClr val="696464"/>
                </a:solidFill>
                <a:latin typeface="Franklin Gothic Book"/>
                <a:ea typeface="DejaVu Sans"/>
              </a:rPr>
              <a:t>How to calculate the value of P1,P2, P4??</a:t>
            </a:r>
            <a:endParaRPr/>
          </a:p>
          <a:p>
            <a:pPr>
              <a:lnSpc>
                <a:spcPct val="100000"/>
              </a:lnSpc>
            </a:pPr>
            <a:endParaRPr/>
          </a:p>
        </p:txBody>
      </p:sp>
      <p:sp>
        <p:nvSpPr>
          <p:cNvPr id="236" name="CustomShape 2"/>
          <p:cNvSpPr/>
          <p:nvPr/>
        </p:nvSpPr>
        <p:spPr>
          <a:xfrm>
            <a:off x="533520" y="914400"/>
            <a:ext cx="7999920" cy="5485320"/>
          </a:xfrm>
          <a:prstGeom prst="rect">
            <a:avLst/>
          </a:prstGeom>
          <a:noFill/>
          <a:ln>
            <a:noFill/>
          </a:ln>
        </p:spPr>
        <p:style>
          <a:lnRef idx="0"/>
          <a:fillRef idx="0"/>
          <a:effectRef idx="0"/>
          <a:fontRef idx="minor"/>
        </p:style>
        <p:txBody>
          <a:bodyPr lIns="90000" rIns="90000" tIns="45000" bIns="45000"/>
          <a:p>
            <a:pPr>
              <a:lnSpc>
                <a:spcPct val="100000"/>
              </a:lnSpc>
            </a:pPr>
            <a:r>
              <a:rPr lang="en-IN" sz="2600" strike="noStrike">
                <a:solidFill>
                  <a:srgbClr val="000000"/>
                </a:solidFill>
                <a:latin typeface="Perpetua"/>
                <a:ea typeface="DejaVu Sans"/>
              </a:rPr>
              <a:t>P1= D3D5D7D9D11</a:t>
            </a:r>
            <a:endParaRPr/>
          </a:p>
          <a:p>
            <a:pPr>
              <a:lnSpc>
                <a:spcPct val="100000"/>
              </a:lnSpc>
            </a:pPr>
            <a:r>
              <a:rPr lang="en-IN" sz="2600" strike="noStrike">
                <a:solidFill>
                  <a:srgbClr val="000000"/>
                </a:solidFill>
                <a:latin typeface="Perpetua"/>
                <a:ea typeface="DejaVu Sans"/>
              </a:rPr>
              <a:t>P2 = D3D6D7D10D11</a:t>
            </a:r>
            <a:endParaRPr/>
          </a:p>
          <a:p>
            <a:pPr>
              <a:lnSpc>
                <a:spcPct val="100000"/>
              </a:lnSpc>
            </a:pPr>
            <a:r>
              <a:rPr lang="en-IN" sz="2600" strike="noStrike">
                <a:solidFill>
                  <a:srgbClr val="000000"/>
                </a:solidFill>
                <a:latin typeface="Perpetua"/>
                <a:ea typeface="DejaVu Sans"/>
              </a:rPr>
              <a:t>P4=D5D6D7….D12D13D14D15</a:t>
            </a:r>
            <a:endParaRPr/>
          </a:p>
          <a:p>
            <a:pPr>
              <a:lnSpc>
                <a:spcPct val="100000"/>
              </a:lnSpc>
            </a:pPr>
            <a:r>
              <a:rPr lang="en-IN" sz="2600" strike="noStrike">
                <a:solidFill>
                  <a:srgbClr val="000000"/>
                </a:solidFill>
                <a:latin typeface="Perpetua"/>
                <a:ea typeface="DejaVu Sans"/>
              </a:rPr>
              <a:t>For Example Data bits :- 1011 calculate the value of P1P2 &amp; P4.</a:t>
            </a:r>
            <a:endParaRPr/>
          </a:p>
          <a:p>
            <a:pPr>
              <a:lnSpc>
                <a:spcPct val="100000"/>
              </a:lnSpc>
            </a:pPr>
            <a:endParaRPr/>
          </a:p>
          <a:p>
            <a:pPr>
              <a:lnSpc>
                <a:spcPct val="100000"/>
              </a:lnSpc>
            </a:pPr>
            <a:endParaRPr/>
          </a:p>
          <a:p>
            <a:pPr>
              <a:lnSpc>
                <a:spcPct val="100000"/>
              </a:lnSpc>
            </a:pPr>
            <a:endParaRPr/>
          </a:p>
          <a:p>
            <a:pPr>
              <a:lnSpc>
                <a:spcPct val="100000"/>
              </a:lnSpc>
            </a:pPr>
            <a:r>
              <a:rPr lang="en-IN" sz="2600" strike="noStrike">
                <a:solidFill>
                  <a:srgbClr val="000000"/>
                </a:solidFill>
                <a:latin typeface="Perpetua"/>
                <a:ea typeface="DejaVu Sans"/>
              </a:rPr>
              <a:t>Put the data values and calculate </a:t>
            </a:r>
            <a:endParaRPr/>
          </a:p>
          <a:p>
            <a:pPr>
              <a:lnSpc>
                <a:spcPct val="100000"/>
              </a:lnSpc>
            </a:pPr>
            <a:r>
              <a:rPr lang="en-IN" sz="2600" strike="noStrike">
                <a:solidFill>
                  <a:srgbClr val="000000"/>
                </a:solidFill>
                <a:latin typeface="Perpetua"/>
                <a:ea typeface="DejaVu Sans"/>
              </a:rPr>
              <a:t>P1= D3D5D7D9D11 …..</a:t>
            </a:r>
            <a:endParaRPr/>
          </a:p>
          <a:p>
            <a:pPr>
              <a:lnSpc>
                <a:spcPct val="100000"/>
              </a:lnSpc>
            </a:pPr>
            <a:r>
              <a:rPr lang="en-IN" sz="2600" strike="noStrike">
                <a:solidFill>
                  <a:srgbClr val="000000"/>
                </a:solidFill>
                <a:latin typeface="Perpetua"/>
                <a:ea typeface="DejaVu Sans"/>
              </a:rPr>
              <a:t> </a:t>
            </a:r>
            <a:r>
              <a:rPr lang="en-IN" sz="2600" strike="noStrike">
                <a:solidFill>
                  <a:srgbClr val="ff0000"/>
                </a:solidFill>
                <a:latin typeface="Perpetua"/>
                <a:ea typeface="DejaVu Sans"/>
              </a:rPr>
              <a:t> </a:t>
            </a:r>
            <a:r>
              <a:rPr lang="en-IN" sz="2600" strike="noStrike">
                <a:solidFill>
                  <a:srgbClr val="ff0000"/>
                </a:solidFill>
                <a:latin typeface="Perpetua"/>
                <a:ea typeface="DejaVu Sans"/>
              </a:rPr>
              <a:t>(1)       </a:t>
            </a:r>
            <a:r>
              <a:rPr lang="en-IN" sz="2600" strike="noStrike">
                <a:solidFill>
                  <a:srgbClr val="000000"/>
                </a:solidFill>
                <a:latin typeface="Perpetua"/>
                <a:ea typeface="DejaVu Sans"/>
              </a:rPr>
              <a:t>1   1   1   --------Odd Parity P1 =1</a:t>
            </a:r>
            <a:endParaRPr/>
          </a:p>
          <a:p>
            <a:pPr>
              <a:lnSpc>
                <a:spcPct val="100000"/>
              </a:lnSpc>
            </a:pPr>
            <a:r>
              <a:rPr lang="en-IN" sz="2600" strike="noStrike">
                <a:solidFill>
                  <a:srgbClr val="000000"/>
                </a:solidFill>
                <a:latin typeface="Perpetua"/>
                <a:ea typeface="DejaVu Sans"/>
              </a:rPr>
              <a:t>P2 = D3D6D7D10D11</a:t>
            </a:r>
            <a:endParaRPr/>
          </a:p>
          <a:p>
            <a:pPr>
              <a:lnSpc>
                <a:spcPct val="100000"/>
              </a:lnSpc>
            </a:pPr>
            <a:r>
              <a:rPr lang="en-IN" sz="2600" strike="noStrike">
                <a:solidFill>
                  <a:srgbClr val="000000"/>
                </a:solidFill>
                <a:latin typeface="Perpetua"/>
                <a:ea typeface="DejaVu Sans"/>
              </a:rPr>
              <a:t>(0)      1  0   1 --- Even Parity P2 = 0 </a:t>
            </a:r>
            <a:endParaRPr/>
          </a:p>
          <a:p>
            <a:pPr>
              <a:lnSpc>
                <a:spcPct val="100000"/>
              </a:lnSpc>
            </a:pPr>
            <a:r>
              <a:rPr lang="en-IN" sz="2600" strike="noStrike">
                <a:solidFill>
                  <a:srgbClr val="000000"/>
                </a:solidFill>
                <a:latin typeface="Perpetua"/>
                <a:ea typeface="DejaVu Sans"/>
              </a:rPr>
              <a:t>P4=D5D6D7….D12D13D14D15</a:t>
            </a:r>
            <a:endParaRPr/>
          </a:p>
          <a:p>
            <a:pPr>
              <a:lnSpc>
                <a:spcPct val="100000"/>
              </a:lnSpc>
            </a:pPr>
            <a:r>
              <a:rPr lang="en-IN" sz="2600" strike="noStrike">
                <a:solidFill>
                  <a:srgbClr val="000000"/>
                </a:solidFill>
                <a:latin typeface="Perpetua"/>
                <a:ea typeface="DejaVu Sans"/>
              </a:rPr>
              <a:t> </a:t>
            </a:r>
            <a:r>
              <a:rPr lang="en-IN" sz="2600" strike="noStrike">
                <a:solidFill>
                  <a:srgbClr val="000000"/>
                </a:solidFill>
                <a:latin typeface="Perpetua"/>
                <a:ea typeface="DejaVu Sans"/>
              </a:rPr>
              <a:t>(0)        1   0   1        Even Parity P4 = 0</a:t>
            </a:r>
            <a:endParaRPr/>
          </a:p>
        </p:txBody>
      </p:sp>
      <p:graphicFrame>
        <p:nvGraphicFramePr>
          <p:cNvPr id="237" name="Table 3"/>
          <p:cNvGraphicFramePr/>
          <p:nvPr/>
        </p:nvGraphicFramePr>
        <p:xfrm>
          <a:off x="1447920" y="2666880"/>
          <a:ext cx="6095160" cy="740520"/>
        </p:xfrm>
        <a:graphic>
          <a:graphicData uri="http://schemas.openxmlformats.org/drawingml/2006/table">
            <a:tbl>
              <a:tblPr/>
              <a:tblGrid>
                <a:gridCol w="761760"/>
                <a:gridCol w="761760"/>
                <a:gridCol w="761760"/>
                <a:gridCol w="761760"/>
                <a:gridCol w="761760"/>
                <a:gridCol w="761760"/>
                <a:gridCol w="761760"/>
                <a:gridCol w="763200"/>
              </a:tblGrid>
              <a:tr h="431640">
                <a:tc>
                  <a:tcPr/>
                </a:tc>
                <a:tc>
                  <a:txBody>
                    <a:bodyPr/>
                    <a:p>
                      <a:pPr>
                        <a:lnSpc>
                          <a:spcPct val="100000"/>
                        </a:lnSpc>
                      </a:pPr>
                      <a:r>
                        <a:rPr b="1" lang="en-IN" strike="noStrike">
                          <a:solidFill>
                            <a:srgbClr val="ffffff"/>
                          </a:solidFill>
                          <a:latin typeface="Perpetua"/>
                        </a:rPr>
                        <a:t>D7</a:t>
                      </a:r>
                      <a:endParaRPr/>
                    </a:p>
                  </a:txBody>
                  <a:tcPr/>
                </a:tc>
                <a:tc>
                  <a:txBody>
                    <a:bodyPr/>
                    <a:p>
                      <a:pPr>
                        <a:lnSpc>
                          <a:spcPct val="100000"/>
                        </a:lnSpc>
                      </a:pPr>
                      <a:r>
                        <a:rPr b="1" lang="en-IN" strike="noStrike">
                          <a:solidFill>
                            <a:srgbClr val="ffffff"/>
                          </a:solidFill>
                          <a:latin typeface="Perpetua"/>
                        </a:rPr>
                        <a:t>D6</a:t>
                      </a:r>
                      <a:endParaRPr/>
                    </a:p>
                  </a:txBody>
                  <a:tcPr/>
                </a:tc>
                <a:tc>
                  <a:txBody>
                    <a:bodyPr/>
                    <a:p>
                      <a:pPr>
                        <a:lnSpc>
                          <a:spcPct val="100000"/>
                        </a:lnSpc>
                      </a:pPr>
                      <a:r>
                        <a:rPr b="1" lang="en-IN" strike="noStrike">
                          <a:solidFill>
                            <a:srgbClr val="ffffff"/>
                          </a:solidFill>
                          <a:latin typeface="Perpetua"/>
                        </a:rPr>
                        <a:t>D5</a:t>
                      </a:r>
                      <a:endParaRPr/>
                    </a:p>
                  </a:txBody>
                  <a:tcPr/>
                </a:tc>
                <a:tc>
                  <a:txBody>
                    <a:bodyPr/>
                    <a:p>
                      <a:pPr>
                        <a:lnSpc>
                          <a:spcPct val="100000"/>
                        </a:lnSpc>
                      </a:pPr>
                      <a:r>
                        <a:rPr b="1" lang="en-IN" strike="noStrike">
                          <a:solidFill>
                            <a:srgbClr val="ffffff"/>
                          </a:solidFill>
                          <a:latin typeface="Perpetua"/>
                        </a:rPr>
                        <a:t>P4</a:t>
                      </a:r>
                      <a:endParaRPr/>
                    </a:p>
                  </a:txBody>
                  <a:tcPr/>
                </a:tc>
                <a:tc>
                  <a:txBody>
                    <a:bodyPr/>
                    <a:p>
                      <a:pPr>
                        <a:lnSpc>
                          <a:spcPct val="100000"/>
                        </a:lnSpc>
                      </a:pPr>
                      <a:r>
                        <a:rPr b="1" lang="en-IN" strike="noStrike">
                          <a:solidFill>
                            <a:srgbClr val="ffffff"/>
                          </a:solidFill>
                          <a:latin typeface="Perpetua"/>
                        </a:rPr>
                        <a:t>D3</a:t>
                      </a:r>
                      <a:endParaRPr/>
                    </a:p>
                  </a:txBody>
                  <a:tcPr/>
                </a:tc>
                <a:tc>
                  <a:txBody>
                    <a:bodyPr/>
                    <a:p>
                      <a:pPr>
                        <a:lnSpc>
                          <a:spcPct val="100000"/>
                        </a:lnSpc>
                      </a:pPr>
                      <a:r>
                        <a:rPr b="1" lang="en-IN" strike="noStrike">
                          <a:solidFill>
                            <a:srgbClr val="ffffff"/>
                          </a:solidFill>
                          <a:latin typeface="Perpetua"/>
                        </a:rPr>
                        <a:t>P2</a:t>
                      </a:r>
                      <a:endParaRPr/>
                    </a:p>
                  </a:txBody>
                  <a:tcPr/>
                </a:tc>
                <a:tc>
                  <a:txBody>
                    <a:bodyPr/>
                    <a:p>
                      <a:pPr>
                        <a:lnSpc>
                          <a:spcPct val="100000"/>
                        </a:lnSpc>
                      </a:pPr>
                      <a:r>
                        <a:rPr b="1" lang="en-IN" strike="noStrike">
                          <a:solidFill>
                            <a:srgbClr val="ffffff"/>
                          </a:solidFill>
                          <a:latin typeface="Perpetua"/>
                        </a:rPr>
                        <a:t>P1</a:t>
                      </a:r>
                      <a:endParaRPr/>
                    </a:p>
                  </a:txBody>
                  <a:tcPr/>
                </a:tc>
              </a:tr>
              <a:tr h="431640">
                <a:tc>
                  <a:tcPr/>
                </a:tc>
                <a:tc>
                  <a:txBody>
                    <a:bodyPr/>
                    <a:p>
                      <a:pPr>
                        <a:lnSpc>
                          <a:spcPct val="100000"/>
                        </a:lnSpc>
                      </a:pPr>
                      <a:r>
                        <a:rPr lang="en-IN" strike="noStrike">
                          <a:solidFill>
                            <a:srgbClr val="000000"/>
                          </a:solidFill>
                          <a:latin typeface="Perpetua"/>
                        </a:rPr>
                        <a:t>1</a:t>
                      </a:r>
                      <a:endParaRPr/>
                    </a:p>
                  </a:txBody>
                  <a:tcPr/>
                </a:tc>
                <a:tc>
                  <a:txBody>
                    <a:bodyPr/>
                    <a:p>
                      <a:pPr>
                        <a:lnSpc>
                          <a:spcPct val="100000"/>
                        </a:lnSpc>
                      </a:pPr>
                      <a:r>
                        <a:rPr lang="en-IN" strike="noStrike">
                          <a:solidFill>
                            <a:srgbClr val="000000"/>
                          </a:solidFill>
                          <a:latin typeface="Perpetua"/>
                        </a:rPr>
                        <a:t>0</a:t>
                      </a:r>
                      <a:endParaRPr/>
                    </a:p>
                  </a:txBody>
                  <a:tcPr/>
                </a:tc>
                <a:tc>
                  <a:txBody>
                    <a:bodyPr/>
                    <a:p>
                      <a:pPr>
                        <a:lnSpc>
                          <a:spcPct val="100000"/>
                        </a:lnSpc>
                      </a:pPr>
                      <a:r>
                        <a:rPr lang="en-IN" strike="noStrike">
                          <a:solidFill>
                            <a:srgbClr val="000000"/>
                          </a:solidFill>
                          <a:latin typeface="Perpetua"/>
                        </a:rPr>
                        <a:t>1</a:t>
                      </a:r>
                      <a:endParaRPr/>
                    </a:p>
                  </a:txBody>
                  <a:tcPr/>
                </a:tc>
                <a:tc>
                  <a:tcPr/>
                </a:tc>
                <a:tc>
                  <a:txBody>
                    <a:bodyPr/>
                    <a:p>
                      <a:pPr>
                        <a:lnSpc>
                          <a:spcPct val="100000"/>
                        </a:lnSpc>
                      </a:pPr>
                      <a:r>
                        <a:rPr lang="en-IN" strike="noStrike">
                          <a:solidFill>
                            <a:srgbClr val="000000"/>
                          </a:solidFill>
                          <a:latin typeface="Perpetua"/>
                        </a:rPr>
                        <a:t>1</a:t>
                      </a:r>
                      <a:endParaRPr/>
                    </a:p>
                  </a:txBody>
                  <a:tcPr/>
                </a:tc>
                <a:tc>
                  <a:tcPr/>
                </a:tc>
                <a:tc>
                  <a:txBody>
                    <a:bodyPr/>
                    <a:p>
                      <a:pPr>
                        <a:lnSpc>
                          <a:spcPct val="100000"/>
                        </a:lnSpc>
                      </a:pPr>
                      <a:r>
                        <a:rPr lang="en-IN" strike="noStrike">
                          <a:solidFill>
                            <a:srgbClr val="000000"/>
                          </a:solidFill>
                          <a:latin typeface="Perpetua"/>
                        </a:rPr>
                        <a:t>1</a:t>
                      </a:r>
                      <a:endParaRPr/>
                    </a:p>
                  </a:txBody>
                  <a:tcPr/>
                </a:tc>
              </a:tr>
            </a:tbl>
          </a:graphicData>
        </a:graphic>
      </p:graphicFrame>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8" name="CustomShape 1"/>
          <p:cNvSpPr/>
          <p:nvPr/>
        </p:nvSpPr>
        <p:spPr>
          <a:xfrm>
            <a:off x="914400" y="274680"/>
            <a:ext cx="7085520" cy="1019520"/>
          </a:xfrm>
          <a:prstGeom prst="rect">
            <a:avLst/>
          </a:prstGeom>
          <a:noFill/>
          <a:ln>
            <a:noFill/>
          </a:ln>
        </p:spPr>
        <p:style>
          <a:lnRef idx="0"/>
          <a:fillRef idx="0"/>
          <a:effectRef idx="0"/>
          <a:fontRef idx="minor"/>
        </p:style>
        <p:txBody>
          <a:bodyPr lIns="90000" rIns="90000" tIns="45000" bIns="91440" anchor="b"/>
          <a:p>
            <a:pPr>
              <a:lnSpc>
                <a:spcPct val="100000"/>
              </a:lnSpc>
            </a:pPr>
            <a:r>
              <a:rPr lang="en-IN" sz="4000" strike="noStrike">
                <a:solidFill>
                  <a:srgbClr val="696464"/>
                </a:solidFill>
                <a:latin typeface="Franklin Gothic Book"/>
                <a:ea typeface="DejaVu Sans"/>
              </a:rPr>
              <a:t>Continue..</a:t>
            </a:r>
            <a:endParaRPr/>
          </a:p>
        </p:txBody>
      </p:sp>
      <p:sp>
        <p:nvSpPr>
          <p:cNvPr id="239" name="CustomShape 2"/>
          <p:cNvSpPr/>
          <p:nvPr/>
        </p:nvSpPr>
        <p:spPr>
          <a:xfrm>
            <a:off x="914400" y="1447920"/>
            <a:ext cx="7771320" cy="4951800"/>
          </a:xfrm>
          <a:prstGeom prst="rect">
            <a:avLst/>
          </a:prstGeom>
          <a:noFill/>
          <a:ln>
            <a:noFill/>
          </a:ln>
        </p:spPr>
        <p:style>
          <a:lnRef idx="0"/>
          <a:fillRef idx="0"/>
          <a:effectRef idx="0"/>
          <a:fontRef idx="minor"/>
        </p:style>
        <p:txBody>
          <a:bodyPr lIns="90000" rIns="90000" tIns="45000" bIns="45000"/>
          <a:p>
            <a:pPr>
              <a:lnSpc>
                <a:spcPct val="100000"/>
              </a:lnSpc>
              <a:buSzPct val="85000"/>
              <a:buFont typeface="Wingdings 2" charset="2"/>
              <a:buChar char=""/>
            </a:pPr>
            <a:r>
              <a:rPr lang="en-IN" sz="2600" strike="noStrike">
                <a:solidFill>
                  <a:srgbClr val="000000"/>
                </a:solidFill>
                <a:latin typeface="Perpetua"/>
                <a:ea typeface="DejaVu Sans"/>
              </a:rPr>
              <a:t>P1P2P4 </a:t>
            </a:r>
            <a:endParaRPr/>
          </a:p>
          <a:p>
            <a:pPr>
              <a:lnSpc>
                <a:spcPct val="100000"/>
              </a:lnSpc>
              <a:buSzPct val="85000"/>
              <a:buFont typeface="Wingdings 2" charset="2"/>
              <a:buChar char=""/>
            </a:pPr>
            <a:r>
              <a:rPr lang="en-IN" sz="2600" strike="noStrike">
                <a:solidFill>
                  <a:srgbClr val="000000"/>
                </a:solidFill>
                <a:latin typeface="Perpetua"/>
                <a:ea typeface="DejaVu Sans"/>
              </a:rPr>
              <a:t>100</a:t>
            </a:r>
            <a:endParaRPr/>
          </a:p>
          <a:p>
            <a:pPr>
              <a:lnSpc>
                <a:spcPct val="100000"/>
              </a:lnSpc>
            </a:pPr>
            <a:r>
              <a:rPr lang="en-IN" sz="2600" strike="noStrike">
                <a:solidFill>
                  <a:srgbClr val="000000"/>
                </a:solidFill>
                <a:latin typeface="Perpetua"/>
                <a:ea typeface="DejaVu Sans"/>
              </a:rPr>
              <a:t>Data transmitted from Transmitter to Receiver is 1010101</a:t>
            </a:r>
            <a:endParaRPr/>
          </a:p>
          <a:p>
            <a:pPr>
              <a:lnSpc>
                <a:spcPct val="100000"/>
              </a:lnSpc>
            </a:pPr>
            <a:endParaRPr/>
          </a:p>
          <a:p>
            <a:pPr>
              <a:lnSpc>
                <a:spcPct val="100000"/>
              </a:lnSpc>
            </a:pPr>
            <a:r>
              <a:rPr lang="en-IN" sz="2600" strike="noStrike">
                <a:solidFill>
                  <a:srgbClr val="000000"/>
                </a:solidFill>
                <a:latin typeface="Perpetua"/>
                <a:ea typeface="DejaVu Sans"/>
              </a:rPr>
              <a:t>Data received at receiver side is 1110101. Now find out the in receiving data. Again calculate value of  P1P2P4</a:t>
            </a:r>
            <a:endParaRPr/>
          </a:p>
          <a:p>
            <a:pPr>
              <a:lnSpc>
                <a:spcPct val="100000"/>
              </a:lnSpc>
            </a:pPr>
            <a:r>
              <a:rPr lang="en-IN" sz="1900" strike="noStrike">
                <a:solidFill>
                  <a:srgbClr val="000000"/>
                </a:solidFill>
                <a:latin typeface="Perpetua"/>
                <a:ea typeface="DejaVu Sans"/>
              </a:rPr>
              <a:t>P1= D3D5D7D9D11 …..</a:t>
            </a:r>
            <a:endParaRPr/>
          </a:p>
          <a:p>
            <a:pPr>
              <a:lnSpc>
                <a:spcPct val="100000"/>
              </a:lnSpc>
            </a:pPr>
            <a:r>
              <a:rPr lang="en-IN" sz="1900" strike="noStrike">
                <a:solidFill>
                  <a:srgbClr val="000000"/>
                </a:solidFill>
                <a:latin typeface="Perpetua"/>
                <a:ea typeface="DejaVu Sans"/>
              </a:rPr>
              <a:t> </a:t>
            </a:r>
            <a:r>
              <a:rPr lang="en-IN" sz="1900" strike="noStrike">
                <a:solidFill>
                  <a:srgbClr val="ff0000"/>
                </a:solidFill>
                <a:latin typeface="Perpetua"/>
                <a:ea typeface="DejaVu Sans"/>
              </a:rPr>
              <a:t> </a:t>
            </a:r>
            <a:r>
              <a:rPr lang="en-IN" sz="1900" strike="noStrike">
                <a:solidFill>
                  <a:srgbClr val="000000"/>
                </a:solidFill>
                <a:latin typeface="Perpetua"/>
                <a:ea typeface="DejaVu Sans"/>
              </a:rPr>
              <a:t>1</a:t>
            </a:r>
            <a:r>
              <a:rPr lang="en-IN" sz="1900" strike="noStrike">
                <a:solidFill>
                  <a:srgbClr val="ff0000"/>
                </a:solidFill>
                <a:latin typeface="Perpetua"/>
                <a:ea typeface="DejaVu Sans"/>
              </a:rPr>
              <a:t>       </a:t>
            </a:r>
            <a:r>
              <a:rPr lang="en-IN" sz="1900" strike="noStrike">
                <a:solidFill>
                  <a:srgbClr val="000000"/>
                </a:solidFill>
                <a:latin typeface="Perpetua"/>
                <a:ea typeface="DejaVu Sans"/>
              </a:rPr>
              <a:t>1   1   1   --------Even Parity ……..No Error</a:t>
            </a:r>
            <a:endParaRPr/>
          </a:p>
          <a:p>
            <a:pPr>
              <a:lnSpc>
                <a:spcPct val="100000"/>
              </a:lnSpc>
            </a:pPr>
            <a:r>
              <a:rPr lang="en-IN" sz="1900" strike="noStrike">
                <a:solidFill>
                  <a:srgbClr val="000000"/>
                </a:solidFill>
                <a:latin typeface="Perpetua"/>
                <a:ea typeface="DejaVu Sans"/>
              </a:rPr>
              <a:t>P2 = D3D6D7D10D11</a:t>
            </a:r>
            <a:endParaRPr/>
          </a:p>
          <a:p>
            <a:pPr>
              <a:lnSpc>
                <a:spcPct val="100000"/>
              </a:lnSpc>
            </a:pPr>
            <a:r>
              <a:rPr lang="en-IN" sz="1900" strike="noStrike">
                <a:solidFill>
                  <a:srgbClr val="000000"/>
                </a:solidFill>
                <a:latin typeface="Perpetua"/>
                <a:ea typeface="DejaVu Sans"/>
              </a:rPr>
              <a:t>0     1  1   1 --- Odd Parity P2 = 0  …………Error </a:t>
            </a:r>
            <a:endParaRPr/>
          </a:p>
          <a:p>
            <a:pPr>
              <a:lnSpc>
                <a:spcPct val="100000"/>
              </a:lnSpc>
            </a:pPr>
            <a:r>
              <a:rPr lang="en-IN" sz="1900" strike="noStrike">
                <a:solidFill>
                  <a:srgbClr val="000000"/>
                </a:solidFill>
                <a:latin typeface="Perpetua"/>
                <a:ea typeface="DejaVu Sans"/>
              </a:rPr>
              <a:t>P4=D5D6D7….D12D13D14D15</a:t>
            </a:r>
            <a:endParaRPr/>
          </a:p>
          <a:p>
            <a:pPr>
              <a:lnSpc>
                <a:spcPct val="100000"/>
              </a:lnSpc>
            </a:pPr>
            <a:r>
              <a:rPr lang="en-IN" sz="1900" strike="noStrike">
                <a:solidFill>
                  <a:srgbClr val="000000"/>
                </a:solidFill>
                <a:latin typeface="Perpetua"/>
                <a:ea typeface="DejaVu Sans"/>
              </a:rPr>
              <a:t> </a:t>
            </a:r>
            <a:r>
              <a:rPr lang="en-IN" sz="1900" strike="noStrike">
                <a:solidFill>
                  <a:srgbClr val="000000"/>
                </a:solidFill>
                <a:latin typeface="Perpetua"/>
                <a:ea typeface="DejaVu Sans"/>
              </a:rPr>
              <a:t>0      1   1   1        Odd Parity P4 = 0 …….Error</a:t>
            </a:r>
            <a:endParaRPr/>
          </a:p>
          <a:p>
            <a:pPr>
              <a:lnSpc>
                <a:spcPct val="100000"/>
              </a:lnSpc>
            </a:pP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CustomShape 1"/>
          <p:cNvSpPr/>
          <p:nvPr/>
        </p:nvSpPr>
        <p:spPr>
          <a:xfrm>
            <a:off x="914400" y="274680"/>
            <a:ext cx="7771320" cy="1141920"/>
          </a:xfrm>
          <a:prstGeom prst="rect">
            <a:avLst/>
          </a:prstGeom>
          <a:noFill/>
          <a:ln>
            <a:noFill/>
          </a:ln>
        </p:spPr>
        <p:style>
          <a:lnRef idx="0"/>
          <a:fillRef idx="0"/>
          <a:effectRef idx="0"/>
          <a:fontRef idx="minor"/>
        </p:style>
      </p:sp>
      <p:sp>
        <p:nvSpPr>
          <p:cNvPr id="241" name="CustomShape 2"/>
          <p:cNvSpPr/>
          <p:nvPr/>
        </p:nvSpPr>
        <p:spPr>
          <a:xfrm>
            <a:off x="914400" y="1447920"/>
            <a:ext cx="7771320" cy="4570920"/>
          </a:xfrm>
          <a:prstGeom prst="rect">
            <a:avLst/>
          </a:prstGeom>
          <a:noFill/>
          <a:ln>
            <a:noFill/>
          </a:ln>
        </p:spPr>
        <p:style>
          <a:lnRef idx="0"/>
          <a:fillRef idx="0"/>
          <a:effectRef idx="0"/>
          <a:fontRef idx="minor"/>
        </p:style>
        <p:txBody>
          <a:bodyPr lIns="90000" rIns="90000" tIns="45000" bIns="45000"/>
          <a:p>
            <a:pPr>
              <a:lnSpc>
                <a:spcPct val="100000"/>
              </a:lnSpc>
              <a:buSzPct val="85000"/>
              <a:buFont typeface="Wingdings 2" charset="2"/>
              <a:buChar char=""/>
            </a:pPr>
            <a:r>
              <a:rPr lang="en-IN" sz="2600" strike="noStrike">
                <a:solidFill>
                  <a:srgbClr val="000000"/>
                </a:solidFill>
                <a:latin typeface="Perpetua"/>
                <a:ea typeface="DejaVu Sans"/>
              </a:rPr>
              <a:t>P1P2P4</a:t>
            </a:r>
            <a:endParaRPr/>
          </a:p>
          <a:p>
            <a:pPr>
              <a:lnSpc>
                <a:spcPct val="100000"/>
              </a:lnSpc>
              <a:buSzPct val="85000"/>
              <a:buFont typeface="Wingdings 2" charset="2"/>
              <a:buChar char=""/>
            </a:pPr>
            <a:r>
              <a:rPr lang="en-IN" sz="2600" strike="noStrike">
                <a:solidFill>
                  <a:srgbClr val="000000"/>
                </a:solidFill>
                <a:latin typeface="Perpetua"/>
                <a:ea typeface="DejaVu Sans"/>
              </a:rPr>
              <a:t>011</a:t>
            </a:r>
            <a:endParaRPr/>
          </a:p>
          <a:p>
            <a:pPr>
              <a:lnSpc>
                <a:spcPct val="100000"/>
              </a:lnSpc>
              <a:buSzPct val="85000"/>
              <a:buFont typeface="Wingdings 2" charset="2"/>
              <a:buChar char=""/>
            </a:pPr>
            <a:r>
              <a:rPr lang="en-IN" sz="2600" strike="noStrike">
                <a:solidFill>
                  <a:srgbClr val="000000"/>
                </a:solidFill>
                <a:latin typeface="Perpetua"/>
                <a:ea typeface="DejaVu Sans"/>
              </a:rPr>
              <a:t>P2 + P4</a:t>
            </a:r>
            <a:endParaRPr/>
          </a:p>
          <a:p>
            <a:pPr>
              <a:lnSpc>
                <a:spcPct val="100000"/>
              </a:lnSpc>
              <a:buSzPct val="85000"/>
              <a:buFont typeface="Wingdings 2" charset="2"/>
              <a:buChar char=""/>
            </a:pPr>
            <a:r>
              <a:rPr lang="en-IN" sz="2600" strike="noStrike">
                <a:solidFill>
                  <a:srgbClr val="000000"/>
                </a:solidFill>
                <a:latin typeface="Perpetua"/>
                <a:ea typeface="DejaVu Sans"/>
              </a:rPr>
              <a:t>2+4 = 6</a:t>
            </a:r>
            <a:endParaRPr/>
          </a:p>
          <a:p>
            <a:pPr>
              <a:lnSpc>
                <a:spcPct val="100000"/>
              </a:lnSpc>
            </a:pPr>
            <a:endParaRPr/>
          </a:p>
          <a:p>
            <a:pPr>
              <a:lnSpc>
                <a:spcPct val="100000"/>
              </a:lnSpc>
              <a:buSzPct val="85000"/>
              <a:buFont typeface="Wingdings 2" charset="2"/>
              <a:buChar char=""/>
            </a:pPr>
            <a:r>
              <a:rPr lang="en-IN" sz="2600" strike="noStrike">
                <a:solidFill>
                  <a:srgbClr val="000000"/>
                </a:solidFill>
                <a:latin typeface="Perpetua"/>
                <a:ea typeface="DejaVu Sans"/>
              </a:rPr>
              <a:t>So the error is at sixth position D6= 1</a:t>
            </a:r>
            <a:endParaRPr/>
          </a:p>
          <a:p>
            <a:pPr>
              <a:lnSpc>
                <a:spcPct val="100000"/>
              </a:lnSpc>
            </a:pPr>
            <a:r>
              <a:rPr lang="en-IN" sz="2600" strike="noStrike">
                <a:solidFill>
                  <a:srgbClr val="000000"/>
                </a:solidFill>
                <a:latin typeface="Perpetua"/>
                <a:ea typeface="DejaVu Sans"/>
              </a:rPr>
              <a:t>1</a:t>
            </a:r>
            <a:r>
              <a:rPr lang="en-IN" sz="2600" strike="noStrike">
                <a:solidFill>
                  <a:srgbClr val="ff0000"/>
                </a:solidFill>
                <a:latin typeface="Perpetua"/>
                <a:ea typeface="DejaVu Sans"/>
              </a:rPr>
              <a:t>1</a:t>
            </a:r>
            <a:r>
              <a:rPr lang="en-IN" sz="2600" strike="noStrike">
                <a:solidFill>
                  <a:srgbClr val="000000"/>
                </a:solidFill>
                <a:latin typeface="Perpetua"/>
                <a:ea typeface="DejaVu Sans"/>
              </a:rPr>
              <a:t>10101</a:t>
            </a:r>
            <a:endParaRPr/>
          </a:p>
          <a:p>
            <a:pPr>
              <a:lnSpc>
                <a:spcPct val="100000"/>
              </a:lnSpc>
            </a:pPr>
            <a:r>
              <a:rPr lang="en-IN" sz="2600" strike="noStrike">
                <a:solidFill>
                  <a:srgbClr val="000000"/>
                </a:solidFill>
                <a:latin typeface="Perpetua"/>
                <a:ea typeface="DejaVu Sans"/>
              </a:rPr>
              <a:t>If we make it 0 then it becomes even parity. </a:t>
            </a:r>
            <a:endParaRPr/>
          </a:p>
          <a:p>
            <a:pPr>
              <a:lnSpc>
                <a:spcPct val="100000"/>
              </a:lnSpc>
            </a:pPr>
            <a:r>
              <a:rPr lang="en-IN" sz="2600" strike="noStrike">
                <a:solidFill>
                  <a:srgbClr val="000000"/>
                </a:solidFill>
                <a:latin typeface="Perpetua"/>
                <a:ea typeface="DejaVu Sans"/>
              </a:rPr>
              <a:t>Correct bits are 1010101</a:t>
            </a:r>
            <a:endParaRPr/>
          </a:p>
          <a:p>
            <a:pPr>
              <a:lnSpc>
                <a:spcPct val="100000"/>
              </a:lnSpc>
            </a:pP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2" name="CustomShape 1"/>
          <p:cNvSpPr/>
          <p:nvPr/>
        </p:nvSpPr>
        <p:spPr>
          <a:xfrm>
            <a:off x="914400" y="1447920"/>
            <a:ext cx="7771320" cy="457092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buSzPct val="85000"/>
              <a:buFont typeface="Wingdings 2" charset="2"/>
              <a:buChar char=""/>
            </a:pPr>
            <a:r>
              <a:rPr lang="en-IN" sz="2600" strike="noStrike">
                <a:solidFill>
                  <a:srgbClr val="000000"/>
                </a:solidFill>
                <a:latin typeface="Perpetua"/>
                <a:ea typeface="DejaVu Sans"/>
              </a:rPr>
              <a:t>Any Question???</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2" name="CustomShape 1"/>
          <p:cNvSpPr/>
          <p:nvPr/>
        </p:nvSpPr>
        <p:spPr>
          <a:xfrm>
            <a:off x="288000" y="1296000"/>
            <a:ext cx="8348400" cy="2879280"/>
          </a:xfrm>
          <a:prstGeom prst="rect">
            <a:avLst/>
          </a:prstGeom>
          <a:noFill/>
          <a:ln>
            <a:noFill/>
          </a:ln>
        </p:spPr>
        <p:style>
          <a:lnRef idx="0"/>
          <a:fillRef idx="0"/>
          <a:effectRef idx="0"/>
          <a:fontRef idx="minor"/>
        </p:style>
        <p:txBody>
          <a:bodyPr lIns="90000" rIns="90000" tIns="45000" bIns="45000"/>
          <a:p>
            <a:r>
              <a:rPr b="1" lang="en-IN" sz="2000" strike="noStrike">
                <a:solidFill>
                  <a:srgbClr val="006699"/>
                </a:solidFill>
                <a:latin typeface="Arial"/>
                <a:ea typeface="DejaVu Sans"/>
              </a:rPr>
              <a:t>Lab Assignment on Unit II: (Use C/C++)</a:t>
            </a:r>
            <a:endParaRPr/>
          </a:p>
          <a:p>
            <a:endParaRPr/>
          </a:p>
          <a:p>
            <a:r>
              <a:rPr b="1" lang="en-IN" sz="2000" strike="noStrike">
                <a:solidFill>
                  <a:srgbClr val="006699"/>
                </a:solidFill>
                <a:latin typeface="Arial"/>
                <a:ea typeface="DejaVu Sans"/>
              </a:rPr>
              <a:t>Write a program for error detection and correction for 7/8 bits ASCII codes using Hamming Codes or CRC. </a:t>
            </a:r>
            <a:endParaRPr/>
          </a:p>
          <a:p>
            <a:endParaRPr/>
          </a:p>
          <a:p>
            <a:r>
              <a:rPr b="1" lang="en-IN" sz="2000" strike="noStrike">
                <a:solidFill>
                  <a:srgbClr val="006699"/>
                </a:solidFill>
                <a:latin typeface="Arial"/>
                <a:ea typeface="DejaVu Sans"/>
              </a:rPr>
              <a:t>Demonstrate the packets captured traces using Wireshark Packet Analyzer Tool for peer to peer mode.( 50% students will perform Hamming Code and others will perform CRC).</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3" name="CustomShape 1"/>
          <p:cNvSpPr/>
          <p:nvPr/>
        </p:nvSpPr>
        <p:spPr>
          <a:xfrm>
            <a:off x="914400" y="1447920"/>
            <a:ext cx="7771320" cy="4570920"/>
          </a:xfrm>
          <a:prstGeom prst="rect">
            <a:avLst/>
          </a:prstGeom>
          <a:noFill/>
          <a:ln>
            <a:noFill/>
          </a:ln>
        </p:spPr>
        <p:style>
          <a:lnRef idx="0"/>
          <a:fillRef idx="0"/>
          <a:effectRef idx="0"/>
          <a:fontRef idx="minor"/>
        </p:style>
        <p:txBody>
          <a:bodyPr lIns="90000" rIns="90000" tIns="45000" bIns="45000"/>
          <a:p>
            <a:pPr>
              <a:lnSpc>
                <a:spcPct val="100000"/>
              </a:lnSpc>
            </a:pPr>
            <a:endParaRPr/>
          </a:p>
          <a:p>
            <a:pPr>
              <a:lnSpc>
                <a:spcPct val="100000"/>
              </a:lnSpc>
            </a:pPr>
            <a:endParaRPr/>
          </a:p>
          <a:p>
            <a:pPr>
              <a:lnSpc>
                <a:spcPct val="100000"/>
              </a:lnSpc>
              <a:buSzPct val="85000"/>
              <a:buFont typeface="Wingdings 2" charset="2"/>
              <a:buChar char=""/>
            </a:pPr>
            <a:r>
              <a:rPr lang="en-IN" sz="2600" strike="noStrike">
                <a:solidFill>
                  <a:srgbClr val="000000"/>
                </a:solidFill>
                <a:latin typeface="Perpetua"/>
                <a:ea typeface="DejaVu Sans"/>
              </a:rPr>
              <a:t>Thank you all..</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03" name="Picture 2" descr=""/>
          <p:cNvPicPr/>
          <p:nvPr/>
        </p:nvPicPr>
        <p:blipFill>
          <a:blip r:embed="rId1"/>
          <a:stretch/>
        </p:blipFill>
        <p:spPr>
          <a:xfrm>
            <a:off x="457200" y="1523880"/>
            <a:ext cx="8200080" cy="3980520"/>
          </a:xfrm>
          <a:prstGeom prst="rect">
            <a:avLst/>
          </a:prstGeom>
          <a:ln w="9360">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CustomShape 1"/>
          <p:cNvSpPr/>
          <p:nvPr/>
        </p:nvSpPr>
        <p:spPr>
          <a:xfrm>
            <a:off x="914400" y="274680"/>
            <a:ext cx="7771320" cy="1141920"/>
          </a:xfrm>
          <a:prstGeom prst="rect">
            <a:avLst/>
          </a:prstGeom>
          <a:noFill/>
          <a:ln>
            <a:noFill/>
          </a:ln>
        </p:spPr>
        <p:style>
          <a:lnRef idx="0"/>
          <a:fillRef idx="0"/>
          <a:effectRef idx="0"/>
          <a:fontRef idx="minor"/>
        </p:style>
        <p:txBody>
          <a:bodyPr lIns="90000" rIns="90000" tIns="45000" bIns="91440" anchor="b"/>
          <a:p>
            <a:pPr>
              <a:lnSpc>
                <a:spcPct val="100000"/>
              </a:lnSpc>
            </a:pPr>
            <a:r>
              <a:rPr b="1" lang="en-IN" sz="4000" strike="noStrike">
                <a:solidFill>
                  <a:srgbClr val="696464"/>
                </a:solidFill>
                <a:latin typeface="Franklin Gothic Book"/>
                <a:ea typeface="DejaVu Sans"/>
              </a:rPr>
              <a:t>Flow &amp; Error Control</a:t>
            </a:r>
            <a:endParaRPr/>
          </a:p>
        </p:txBody>
      </p:sp>
      <p:pic>
        <p:nvPicPr>
          <p:cNvPr id="205" name="Picture 2" descr=""/>
          <p:cNvPicPr/>
          <p:nvPr/>
        </p:nvPicPr>
        <p:blipFill>
          <a:blip r:embed="rId1"/>
          <a:stretch/>
        </p:blipFill>
        <p:spPr>
          <a:xfrm>
            <a:off x="990720" y="1600200"/>
            <a:ext cx="7437960" cy="1827720"/>
          </a:xfrm>
          <a:prstGeom prst="rect">
            <a:avLst/>
          </a:prstGeom>
          <a:ln w="9360">
            <a:noFill/>
          </a:ln>
        </p:spPr>
      </p:pic>
      <p:pic>
        <p:nvPicPr>
          <p:cNvPr id="206" name="Picture 3" descr=""/>
          <p:cNvPicPr/>
          <p:nvPr/>
        </p:nvPicPr>
        <p:blipFill>
          <a:blip r:embed="rId2"/>
          <a:stretch/>
        </p:blipFill>
        <p:spPr>
          <a:xfrm>
            <a:off x="990720" y="3886200"/>
            <a:ext cx="7447320" cy="1370520"/>
          </a:xfrm>
          <a:prstGeom prst="rect">
            <a:avLst/>
          </a:prstGeom>
          <a:ln w="9360">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CustomShape 1"/>
          <p:cNvSpPr/>
          <p:nvPr/>
        </p:nvSpPr>
        <p:spPr>
          <a:xfrm>
            <a:off x="914400" y="1447920"/>
            <a:ext cx="7771320" cy="4570920"/>
          </a:xfrm>
          <a:prstGeom prst="rect">
            <a:avLst/>
          </a:prstGeom>
          <a:noFill/>
          <a:ln>
            <a:noFill/>
          </a:ln>
        </p:spPr>
        <p:style>
          <a:lnRef idx="0"/>
          <a:fillRef idx="0"/>
          <a:effectRef idx="0"/>
          <a:fontRef idx="minor"/>
        </p:style>
      </p:sp>
      <p:pic>
        <p:nvPicPr>
          <p:cNvPr id="208" name="Picture 2" descr=""/>
          <p:cNvPicPr/>
          <p:nvPr/>
        </p:nvPicPr>
        <p:blipFill>
          <a:blip r:embed="rId1"/>
          <a:stretch/>
        </p:blipFill>
        <p:spPr>
          <a:xfrm>
            <a:off x="533520" y="609480"/>
            <a:ext cx="8304840" cy="5389920"/>
          </a:xfrm>
          <a:prstGeom prst="rect">
            <a:avLst/>
          </a:prstGeom>
          <a:ln w="9360">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CustomShape 1"/>
          <p:cNvSpPr/>
          <p:nvPr/>
        </p:nvSpPr>
        <p:spPr>
          <a:xfrm>
            <a:off x="914400" y="274680"/>
            <a:ext cx="7771320" cy="1141920"/>
          </a:xfrm>
          <a:prstGeom prst="rect">
            <a:avLst/>
          </a:prstGeom>
          <a:noFill/>
          <a:ln>
            <a:noFill/>
          </a:ln>
        </p:spPr>
        <p:style>
          <a:lnRef idx="0"/>
          <a:fillRef idx="0"/>
          <a:effectRef idx="0"/>
          <a:fontRef idx="minor"/>
        </p:style>
        <p:txBody>
          <a:bodyPr lIns="90000" rIns="90000" tIns="45000" bIns="91440" anchor="b"/>
          <a:p>
            <a:pPr>
              <a:lnSpc>
                <a:spcPct val="100000"/>
              </a:lnSpc>
            </a:pPr>
            <a:r>
              <a:rPr lang="en-IN" sz="4000" strike="noStrike">
                <a:solidFill>
                  <a:srgbClr val="696464"/>
                </a:solidFill>
                <a:latin typeface="Franklin Gothic Book"/>
                <a:ea typeface="DejaVu Sans"/>
              </a:rPr>
              <a:t>1. Go-Back-N ARQ</a:t>
            </a:r>
            <a:endParaRPr/>
          </a:p>
        </p:txBody>
      </p:sp>
      <p:sp>
        <p:nvSpPr>
          <p:cNvPr id="210" name="CustomShape 2"/>
          <p:cNvSpPr/>
          <p:nvPr/>
        </p:nvSpPr>
        <p:spPr>
          <a:xfrm>
            <a:off x="0" y="1447920"/>
            <a:ext cx="4494600" cy="5409000"/>
          </a:xfrm>
          <a:prstGeom prst="rect">
            <a:avLst/>
          </a:prstGeom>
          <a:noFill/>
          <a:ln>
            <a:noFill/>
          </a:ln>
        </p:spPr>
        <p:style>
          <a:lnRef idx="0"/>
          <a:fillRef idx="0"/>
          <a:effectRef idx="0"/>
          <a:fontRef idx="minor"/>
        </p:style>
        <p:txBody>
          <a:bodyPr lIns="90000" rIns="90000" tIns="45000" bIns="45000"/>
          <a:p>
            <a:pPr algn="just">
              <a:lnSpc>
                <a:spcPct val="100000"/>
              </a:lnSpc>
              <a:buSzPct val="85000"/>
              <a:buFont typeface="Arial"/>
              <a:buChar char="•"/>
            </a:pPr>
            <a:r>
              <a:rPr lang="en-IN" sz="2800" strike="noStrike">
                <a:solidFill>
                  <a:srgbClr val="000000"/>
                </a:solidFill>
                <a:latin typeface="Times New Roman"/>
                <a:ea typeface="DejaVu Sans"/>
              </a:rPr>
              <a:t>The size of the window is at most 2</a:t>
            </a:r>
            <a:r>
              <a:rPr lang="en-IN" sz="2800" strike="noStrike" baseline="30000">
                <a:solidFill>
                  <a:srgbClr val="000000"/>
                </a:solidFill>
                <a:latin typeface="Times New Roman"/>
                <a:ea typeface="DejaVu Sans"/>
              </a:rPr>
              <a:t>m</a:t>
            </a:r>
            <a:r>
              <a:rPr lang="en-IN" sz="2800" strike="noStrike">
                <a:solidFill>
                  <a:srgbClr val="000000"/>
                </a:solidFill>
                <a:latin typeface="Times New Roman"/>
                <a:ea typeface="DejaVu Sans"/>
              </a:rPr>
              <a:t> -1 where m is the number of bits for the sequence number.</a:t>
            </a:r>
            <a:endParaRPr/>
          </a:p>
          <a:p>
            <a:pPr algn="just">
              <a:lnSpc>
                <a:spcPct val="100000"/>
              </a:lnSpc>
              <a:buSzPct val="85000"/>
              <a:buFont typeface="Arial"/>
              <a:buChar char="•"/>
            </a:pPr>
            <a:r>
              <a:rPr lang="en-IN" sz="2800" strike="noStrike">
                <a:solidFill>
                  <a:srgbClr val="000000"/>
                </a:solidFill>
                <a:latin typeface="Times New Roman"/>
                <a:ea typeface="DejaVu Sans"/>
              </a:rPr>
              <a:t>If  m = 3, sequence numbers are range from 0 to 7 (8 numbers)</a:t>
            </a:r>
            <a:endParaRPr/>
          </a:p>
          <a:p>
            <a:pPr algn="just">
              <a:lnSpc>
                <a:spcPct val="100000"/>
              </a:lnSpc>
              <a:buSzPct val="85000"/>
              <a:buFont typeface="Wingdings 2" charset="2"/>
              <a:buChar char=""/>
            </a:pPr>
            <a:r>
              <a:rPr lang="en-IN" sz="2600" strike="noStrike">
                <a:solidFill>
                  <a:srgbClr val="000000"/>
                </a:solidFill>
                <a:latin typeface="Times New Roman"/>
                <a:ea typeface="DejaVu Sans"/>
              </a:rPr>
              <a:t>If sender finds that it has received NACK , it </a:t>
            </a:r>
            <a:r>
              <a:rPr lang="en-IN" sz="2600" strike="noStrike">
                <a:solidFill>
                  <a:srgbClr val="ff0000"/>
                </a:solidFill>
                <a:latin typeface="Times New Roman"/>
                <a:ea typeface="DejaVu Sans"/>
              </a:rPr>
              <a:t>retransmits</a:t>
            </a:r>
            <a:r>
              <a:rPr lang="en-IN" sz="2600" strike="noStrike">
                <a:solidFill>
                  <a:srgbClr val="000000"/>
                </a:solidFill>
                <a:latin typeface="Times New Roman"/>
                <a:ea typeface="DejaVu Sans"/>
              </a:rPr>
              <a:t> all the frames after which it does not receive any positive ACK.</a:t>
            </a:r>
            <a:endParaRPr/>
          </a:p>
          <a:p>
            <a:pPr>
              <a:lnSpc>
                <a:spcPct val="100000"/>
              </a:lnSpc>
            </a:pPr>
            <a:endParaRPr/>
          </a:p>
        </p:txBody>
      </p:sp>
      <p:sp>
        <p:nvSpPr>
          <p:cNvPr id="211" name="CustomShape 3"/>
          <p:cNvSpPr/>
          <p:nvPr/>
        </p:nvSpPr>
        <p:spPr>
          <a:xfrm>
            <a:off x="4933800" y="1447920"/>
            <a:ext cx="3747960" cy="4570920"/>
          </a:xfrm>
          <a:prstGeom prst="rect">
            <a:avLst/>
          </a:prstGeom>
          <a:noFill/>
          <a:ln>
            <a:noFill/>
          </a:ln>
        </p:spPr>
        <p:style>
          <a:lnRef idx="0"/>
          <a:fillRef idx="0"/>
          <a:effectRef idx="0"/>
          <a:fontRef idx="minor"/>
        </p:style>
      </p:sp>
      <p:pic>
        <p:nvPicPr>
          <p:cNvPr id="212" name="Picture 2" descr=""/>
          <p:cNvPicPr/>
          <p:nvPr/>
        </p:nvPicPr>
        <p:blipFill>
          <a:blip r:embed="rId1"/>
          <a:stretch/>
        </p:blipFill>
        <p:spPr>
          <a:xfrm>
            <a:off x="4419720" y="1295280"/>
            <a:ext cx="4551840" cy="518040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CustomShape 1"/>
          <p:cNvSpPr/>
          <p:nvPr/>
        </p:nvSpPr>
        <p:spPr>
          <a:xfrm>
            <a:off x="914400" y="274680"/>
            <a:ext cx="7771320" cy="1141920"/>
          </a:xfrm>
          <a:prstGeom prst="rect">
            <a:avLst/>
          </a:prstGeom>
          <a:noFill/>
          <a:ln>
            <a:noFill/>
          </a:ln>
        </p:spPr>
        <p:style>
          <a:lnRef idx="0"/>
          <a:fillRef idx="0"/>
          <a:effectRef idx="0"/>
          <a:fontRef idx="minor"/>
        </p:style>
        <p:txBody>
          <a:bodyPr lIns="90000" rIns="90000" tIns="45000" bIns="91440" anchor="b"/>
          <a:p>
            <a:pPr>
              <a:lnSpc>
                <a:spcPct val="100000"/>
              </a:lnSpc>
            </a:pPr>
            <a:r>
              <a:rPr lang="en-IN" sz="4000" strike="noStrike">
                <a:solidFill>
                  <a:srgbClr val="696464"/>
                </a:solidFill>
                <a:latin typeface="Franklin Gothic Book"/>
                <a:ea typeface="DejaVu Sans"/>
              </a:rPr>
              <a:t>Go-Back-N ARQ Program</a:t>
            </a:r>
            <a:endParaRPr/>
          </a:p>
        </p:txBody>
      </p:sp>
      <p:sp>
        <p:nvSpPr>
          <p:cNvPr id="214" name="CustomShape 2"/>
          <p:cNvSpPr/>
          <p:nvPr/>
        </p:nvSpPr>
        <p:spPr>
          <a:xfrm>
            <a:off x="914400" y="1447920"/>
            <a:ext cx="7771320" cy="4570920"/>
          </a:xfrm>
          <a:prstGeom prst="rect">
            <a:avLst/>
          </a:prstGeom>
          <a:noFill/>
          <a:ln>
            <a:noFill/>
          </a:ln>
        </p:spPr>
        <p:style>
          <a:lnRef idx="0"/>
          <a:fillRef idx="0"/>
          <a:effectRef idx="0"/>
          <a:fontRef idx="minor"/>
        </p:style>
        <p:txBody>
          <a:bodyPr lIns="90000" rIns="90000" tIns="45000" bIns="45000"/>
          <a:p>
            <a:pPr>
              <a:lnSpc>
                <a:spcPct val="100000"/>
              </a:lnSpc>
              <a:buSzPct val="85000"/>
              <a:buFont typeface="Wingdings 2" charset="2"/>
              <a:buChar char=""/>
            </a:pPr>
            <a:r>
              <a:rPr lang="en-IN" sz="2600" strike="noStrike">
                <a:solidFill>
                  <a:srgbClr val="000000"/>
                </a:solidFill>
                <a:latin typeface="Perpetua"/>
                <a:ea typeface="DejaVu Sans"/>
              </a:rPr>
              <a:t>testclient.java</a:t>
            </a:r>
            <a:endParaRPr/>
          </a:p>
          <a:p>
            <a:pPr>
              <a:lnSpc>
                <a:spcPct val="100000"/>
              </a:lnSpc>
              <a:buSzPct val="85000"/>
              <a:buFont typeface="Wingdings 2" charset="2"/>
              <a:buChar char=""/>
            </a:pPr>
            <a:r>
              <a:rPr lang="en-IN" sz="2600" strike="noStrike">
                <a:solidFill>
                  <a:srgbClr val="000000"/>
                </a:solidFill>
                <a:latin typeface="Perpetua"/>
                <a:ea typeface="DejaVu Sans"/>
              </a:rPr>
              <a:t>testserver.java</a:t>
            </a:r>
            <a:endParaRPr/>
          </a:p>
          <a:p>
            <a:pPr>
              <a:lnSpc>
                <a:spcPct val="100000"/>
              </a:lnSpc>
            </a:pPr>
            <a:endParaRPr/>
          </a:p>
          <a:p>
            <a:pPr>
              <a:lnSpc>
                <a:spcPct val="100000"/>
              </a:lnSpc>
              <a:buSzPct val="85000"/>
              <a:buFont typeface="Wingdings 2" charset="2"/>
              <a:buChar char=""/>
            </a:pPr>
            <a:r>
              <a:rPr lang="en-IN" sz="2600" strike="noStrike">
                <a:solidFill>
                  <a:srgbClr val="000000"/>
                </a:solidFill>
                <a:latin typeface="Perpetua"/>
                <a:ea typeface="DejaVu Sans"/>
              </a:rPr>
              <a:t>First Execute testserver.java in order to setup a connection with client </a:t>
            </a:r>
            <a:endParaRPr/>
          </a:p>
          <a:p>
            <a:pPr>
              <a:lnSpc>
                <a:spcPct val="100000"/>
              </a:lnSpc>
            </a:pPr>
            <a:endParaRPr/>
          </a:p>
          <a:p>
            <a:pPr>
              <a:lnSpc>
                <a:spcPct val="100000"/>
              </a:lnSpc>
              <a:buSzPct val="85000"/>
              <a:buFont typeface="Wingdings 2" charset="2"/>
              <a:buChar char=""/>
            </a:pPr>
            <a:r>
              <a:rPr lang="en-IN" sz="2600" strike="noStrike">
                <a:solidFill>
                  <a:srgbClr val="000000"/>
                </a:solidFill>
                <a:latin typeface="Perpetua"/>
                <a:ea typeface="DejaVu Sans"/>
              </a:rPr>
              <a:t>Then Execute testclient.java </a:t>
            </a:r>
            <a:endParaRPr/>
          </a:p>
          <a:p>
            <a:pPr>
              <a:lnSpc>
                <a:spcPct val="100000"/>
              </a:lnSpc>
            </a:pPr>
            <a:endParaRPr/>
          </a:p>
          <a:p>
            <a:pPr>
              <a:lnSpc>
                <a:spcPct val="100000"/>
              </a:lnSpc>
              <a:buSzPct val="85000"/>
              <a:buFont typeface="Wingdings 2" charset="2"/>
              <a:buChar char=""/>
            </a:pPr>
            <a:r>
              <a:rPr lang="en-IN" sz="2600" strike="noStrike">
                <a:solidFill>
                  <a:srgbClr val="000000"/>
                </a:solidFill>
                <a:latin typeface="Perpetua"/>
                <a:ea typeface="DejaVu Sans"/>
              </a:rPr>
              <a:t>Test this program by using 2 conditions with &amp; without error</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CustomShape 1"/>
          <p:cNvSpPr/>
          <p:nvPr/>
        </p:nvSpPr>
        <p:spPr>
          <a:xfrm>
            <a:off x="457200" y="304920"/>
            <a:ext cx="6247440" cy="714960"/>
          </a:xfrm>
          <a:prstGeom prst="rect">
            <a:avLst/>
          </a:prstGeom>
          <a:noFill/>
          <a:ln>
            <a:noFill/>
          </a:ln>
        </p:spPr>
        <p:style>
          <a:lnRef idx="0"/>
          <a:fillRef idx="0"/>
          <a:effectRef idx="0"/>
          <a:fontRef idx="minor"/>
        </p:style>
        <p:txBody>
          <a:bodyPr lIns="90000" rIns="90000" tIns="45000" bIns="91440" anchor="b"/>
          <a:p>
            <a:pPr>
              <a:lnSpc>
                <a:spcPct val="100000"/>
              </a:lnSpc>
            </a:pPr>
            <a:r>
              <a:rPr b="1" lang="en-IN" sz="4000" strike="noStrike">
                <a:solidFill>
                  <a:srgbClr val="696464"/>
                </a:solidFill>
                <a:latin typeface="Franklin Gothic Book"/>
                <a:ea typeface="DejaVu Sans"/>
              </a:rPr>
              <a:t>2. Selective Repeat  ARQ</a:t>
            </a:r>
            <a:endParaRPr/>
          </a:p>
        </p:txBody>
      </p:sp>
      <p:sp>
        <p:nvSpPr>
          <p:cNvPr id="216" name="CustomShape 2"/>
          <p:cNvSpPr/>
          <p:nvPr/>
        </p:nvSpPr>
        <p:spPr>
          <a:xfrm>
            <a:off x="304920" y="1371600"/>
            <a:ext cx="3808800" cy="4570920"/>
          </a:xfrm>
          <a:prstGeom prst="rect">
            <a:avLst/>
          </a:prstGeom>
          <a:noFill/>
          <a:ln>
            <a:noFill/>
          </a:ln>
        </p:spPr>
        <p:style>
          <a:lnRef idx="0"/>
          <a:fillRef idx="0"/>
          <a:effectRef idx="0"/>
          <a:fontRef idx="minor"/>
        </p:style>
        <p:txBody>
          <a:bodyPr lIns="90000" rIns="90000" tIns="45000" bIns="45000"/>
          <a:p>
            <a:pPr algn="just">
              <a:lnSpc>
                <a:spcPct val="100000"/>
              </a:lnSpc>
              <a:buSzPct val="85000"/>
              <a:buFont typeface="Wingdings 2" charset="2"/>
              <a:buChar char=""/>
            </a:pPr>
            <a:r>
              <a:rPr lang="en-IN" sz="2800" strike="noStrike">
                <a:solidFill>
                  <a:srgbClr val="000000"/>
                </a:solidFill>
                <a:latin typeface="Calibri"/>
                <a:ea typeface="DejaVu Sans"/>
              </a:rPr>
              <a:t>In Go-Back-N resending consumes more bandwidth &amp; slow down the transmission</a:t>
            </a:r>
            <a:endParaRPr/>
          </a:p>
          <a:p>
            <a:pPr algn="just">
              <a:lnSpc>
                <a:spcPct val="100000"/>
              </a:lnSpc>
            </a:pPr>
            <a:endParaRPr/>
          </a:p>
          <a:p>
            <a:pPr algn="just">
              <a:lnSpc>
                <a:spcPct val="100000"/>
              </a:lnSpc>
              <a:buSzPct val="85000"/>
              <a:buFont typeface="Wingdings 2" charset="2"/>
              <a:buChar char=""/>
            </a:pPr>
            <a:r>
              <a:rPr lang="en-IN" sz="2800" strike="noStrike">
                <a:solidFill>
                  <a:srgbClr val="000000"/>
                </a:solidFill>
                <a:latin typeface="Calibri"/>
                <a:ea typeface="DejaVu Sans"/>
              </a:rPr>
              <a:t>In Selective Repeat ARQ, only the damaged frame is resent. </a:t>
            </a:r>
            <a:endParaRPr/>
          </a:p>
          <a:p>
            <a:pPr algn="just">
              <a:lnSpc>
                <a:spcPct val="100000"/>
              </a:lnSpc>
            </a:pPr>
            <a:endParaRPr/>
          </a:p>
          <a:p>
            <a:pPr algn="just">
              <a:lnSpc>
                <a:spcPct val="100000"/>
              </a:lnSpc>
              <a:buSzPct val="85000"/>
              <a:buFont typeface="Wingdings 2" charset="2"/>
              <a:buChar char=""/>
            </a:pPr>
            <a:r>
              <a:rPr lang="en-IN" sz="2800" strike="noStrike">
                <a:solidFill>
                  <a:srgbClr val="000000"/>
                </a:solidFill>
                <a:latin typeface="Calibri"/>
                <a:ea typeface="DejaVu Sans"/>
              </a:rPr>
              <a:t>More bandwidth efficient  but more complex processing at receiver.</a:t>
            </a:r>
            <a:endParaRPr/>
          </a:p>
          <a:p>
            <a:pPr>
              <a:lnSpc>
                <a:spcPct val="100000"/>
              </a:lnSpc>
            </a:pPr>
            <a:endParaRPr/>
          </a:p>
        </p:txBody>
      </p:sp>
      <p:pic>
        <p:nvPicPr>
          <p:cNvPr id="217" name="Picture 2" descr=""/>
          <p:cNvPicPr/>
          <p:nvPr/>
        </p:nvPicPr>
        <p:blipFill>
          <a:blip r:embed="rId1"/>
          <a:stretch/>
        </p:blipFill>
        <p:spPr>
          <a:xfrm>
            <a:off x="4114800" y="990720"/>
            <a:ext cx="4677480" cy="54853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CustomShape 1"/>
          <p:cNvSpPr/>
          <p:nvPr/>
        </p:nvSpPr>
        <p:spPr>
          <a:xfrm>
            <a:off x="914400" y="274680"/>
            <a:ext cx="7771320" cy="1141920"/>
          </a:xfrm>
          <a:prstGeom prst="rect">
            <a:avLst/>
          </a:prstGeom>
          <a:noFill/>
          <a:ln>
            <a:noFill/>
          </a:ln>
        </p:spPr>
        <p:style>
          <a:lnRef idx="0"/>
          <a:fillRef idx="0"/>
          <a:effectRef idx="0"/>
          <a:fontRef idx="minor"/>
        </p:style>
        <p:txBody>
          <a:bodyPr lIns="90000" rIns="90000" tIns="45000" bIns="91440" anchor="b"/>
          <a:p>
            <a:pPr>
              <a:lnSpc>
                <a:spcPct val="100000"/>
              </a:lnSpc>
            </a:pPr>
            <a:r>
              <a:rPr lang="en-IN" sz="4000" strike="noStrike">
                <a:solidFill>
                  <a:srgbClr val="696464"/>
                </a:solidFill>
                <a:latin typeface="Franklin Gothic Book"/>
                <a:ea typeface="DejaVu Sans"/>
              </a:rPr>
              <a:t>Selective Repeat Program</a:t>
            </a:r>
            <a:endParaRPr/>
          </a:p>
        </p:txBody>
      </p:sp>
      <p:sp>
        <p:nvSpPr>
          <p:cNvPr id="219" name="CustomShape 2"/>
          <p:cNvSpPr/>
          <p:nvPr/>
        </p:nvSpPr>
        <p:spPr>
          <a:xfrm>
            <a:off x="914400" y="1447920"/>
            <a:ext cx="7771320" cy="4570920"/>
          </a:xfrm>
          <a:prstGeom prst="rect">
            <a:avLst/>
          </a:prstGeom>
          <a:noFill/>
          <a:ln>
            <a:noFill/>
          </a:ln>
        </p:spPr>
        <p:style>
          <a:lnRef idx="0"/>
          <a:fillRef idx="0"/>
          <a:effectRef idx="0"/>
          <a:fontRef idx="minor"/>
        </p:style>
        <p:txBody>
          <a:bodyPr lIns="90000" rIns="90000" tIns="45000" bIns="45000"/>
          <a:p>
            <a:pPr>
              <a:lnSpc>
                <a:spcPct val="100000"/>
              </a:lnSpc>
              <a:buSzPct val="85000"/>
              <a:buFont typeface="Wingdings 2" charset="2"/>
              <a:buChar char=""/>
            </a:pPr>
            <a:r>
              <a:rPr lang="en-IN" sz="2600" strike="noStrike">
                <a:solidFill>
                  <a:srgbClr val="000000"/>
                </a:solidFill>
                <a:latin typeface="Perpetua"/>
                <a:ea typeface="DejaVu Sans"/>
              </a:rPr>
              <a:t>client.java</a:t>
            </a:r>
            <a:endParaRPr/>
          </a:p>
          <a:p>
            <a:pPr>
              <a:lnSpc>
                <a:spcPct val="100000"/>
              </a:lnSpc>
              <a:buSzPct val="85000"/>
              <a:buFont typeface="Wingdings 2" charset="2"/>
              <a:buChar char=""/>
            </a:pPr>
            <a:r>
              <a:rPr lang="en-IN" sz="2600" strike="noStrike">
                <a:solidFill>
                  <a:srgbClr val="000000"/>
                </a:solidFill>
                <a:latin typeface="Perpetua"/>
                <a:ea typeface="DejaVu Sans"/>
              </a:rPr>
              <a:t>server.java</a:t>
            </a:r>
            <a:endParaRPr/>
          </a:p>
          <a:p>
            <a:pPr>
              <a:lnSpc>
                <a:spcPct val="100000"/>
              </a:lnSpc>
            </a:pPr>
            <a:endParaRPr/>
          </a:p>
          <a:p>
            <a:pPr>
              <a:lnSpc>
                <a:spcPct val="100000"/>
              </a:lnSpc>
              <a:buSzPct val="85000"/>
              <a:buFont typeface="Wingdings 2" charset="2"/>
              <a:buChar char=""/>
            </a:pPr>
            <a:r>
              <a:rPr lang="en-IN" sz="2600" strike="noStrike">
                <a:solidFill>
                  <a:srgbClr val="000000"/>
                </a:solidFill>
                <a:latin typeface="Perpetua"/>
                <a:ea typeface="DejaVu Sans"/>
              </a:rPr>
              <a:t>First Execute server.java in order to setup a connection with client </a:t>
            </a:r>
            <a:endParaRPr/>
          </a:p>
          <a:p>
            <a:pPr>
              <a:lnSpc>
                <a:spcPct val="100000"/>
              </a:lnSpc>
            </a:pPr>
            <a:endParaRPr/>
          </a:p>
          <a:p>
            <a:pPr>
              <a:lnSpc>
                <a:spcPct val="100000"/>
              </a:lnSpc>
              <a:buSzPct val="85000"/>
              <a:buFont typeface="Wingdings 2" charset="2"/>
              <a:buChar char=""/>
            </a:pPr>
            <a:r>
              <a:rPr lang="en-IN" sz="2600" strike="noStrike">
                <a:solidFill>
                  <a:srgbClr val="000000"/>
                </a:solidFill>
                <a:latin typeface="Perpetua"/>
                <a:ea typeface="DejaVu Sans"/>
              </a:rPr>
              <a:t>Then Execute client.java </a:t>
            </a:r>
            <a:endParaRPr/>
          </a:p>
          <a:p>
            <a:pPr>
              <a:lnSpc>
                <a:spcPct val="100000"/>
              </a:lnSpc>
            </a:pPr>
            <a:endParaRPr/>
          </a:p>
          <a:p>
            <a:pPr>
              <a:lnSpc>
                <a:spcPct val="100000"/>
              </a:lnSpc>
              <a:buSzPct val="85000"/>
              <a:buFont typeface="Wingdings 2" charset="2"/>
              <a:buChar char=""/>
            </a:pPr>
            <a:r>
              <a:rPr lang="en-IN" sz="2600" strike="noStrike">
                <a:solidFill>
                  <a:srgbClr val="000000"/>
                </a:solidFill>
                <a:latin typeface="Perpetua"/>
                <a:ea typeface="DejaVu Sans"/>
              </a:rPr>
              <a:t>In this program I have used fix no. of frames. </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Equity</Template>
  <TotalTime>8</TotalTime>
  <Application>LibreOffice/4.4.6.3$Linux_x86 LibreOffice_project/40m0$Build-3</Application>
  <Paragraphs>142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2017-06-12T14:02:26Z</dcterms:created>
  <dc:creator>SantoshADarade</dc:creator>
  <dc:language>en-IN</dc:language>
  <dcterms:modified xsi:type="dcterms:W3CDTF">2017-09-27T21:25:20Z</dcterms:modified>
  <cp:revision>31</cp:revision>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