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7" r:id="rId2"/>
    <p:sldId id="258" r:id="rId3"/>
    <p:sldId id="262" r:id="rId4"/>
    <p:sldId id="265" r:id="rId5"/>
    <p:sldId id="267" r:id="rId6"/>
    <p:sldId id="266" r:id="rId7"/>
    <p:sldId id="268" r:id="rId8"/>
    <p:sldId id="269" r:id="rId9"/>
    <p:sldId id="270" r:id="rId10"/>
    <p:sldId id="273" r:id="rId11"/>
    <p:sldId id="263" r:id="rId12"/>
    <p:sldId id="271" r:id="rId13"/>
    <p:sldId id="264" r:id="rId14"/>
    <p:sldId id="272" r:id="rId1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70" d="100"/>
          <a:sy n="70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15-May-19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7BC2A91-F468-4831-B9DC-BDB819B5F67C}"/>
              </a:ext>
            </a:extLst>
          </p:cNvPr>
          <p:cNvSpPr/>
          <p:nvPr/>
        </p:nvSpPr>
        <p:spPr>
          <a:xfrm>
            <a:off x="0" y="2708920"/>
            <a:ext cx="9144000" cy="11079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07DB8B-1B52-4324-B089-D69BB944005B}"/>
              </a:ext>
            </a:extLst>
          </p:cNvPr>
          <p:cNvSpPr txBox="1"/>
          <p:nvPr/>
        </p:nvSpPr>
        <p:spPr>
          <a:xfrm>
            <a:off x="539552" y="4725144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</a:t>
            </a:r>
            <a:r>
              <a:rPr lang="en-IN" dirty="0" smtClean="0"/>
              <a:t>:</a:t>
            </a:r>
          </a:p>
          <a:p>
            <a:pPr marL="0" lvl="2"/>
            <a:r>
              <a:rPr lang="en-IN" dirty="0" smtClean="0"/>
              <a:t>	Akshay </a:t>
            </a:r>
            <a:r>
              <a:rPr lang="en-IN" dirty="0"/>
              <a:t>Nimbalkar</a:t>
            </a:r>
          </a:p>
          <a:p>
            <a:r>
              <a:rPr lang="en-IN" dirty="0"/>
              <a:t>	</a:t>
            </a:r>
            <a:r>
              <a:rPr lang="en-IN" smtClean="0"/>
              <a:t>Harish </a:t>
            </a:r>
            <a:r>
              <a:rPr lang="en-IN" dirty="0"/>
              <a:t>Fegade</a:t>
            </a:r>
          </a:p>
          <a:p>
            <a:pPr lvl="2"/>
            <a:r>
              <a:rPr lang="en-IN" dirty="0" err="1" smtClean="0"/>
              <a:t>Raviraj</a:t>
            </a:r>
            <a:r>
              <a:rPr lang="en-IN" dirty="0" smtClean="0"/>
              <a:t> </a:t>
            </a:r>
            <a:r>
              <a:rPr lang="en-IN" dirty="0"/>
              <a:t>Dixit</a:t>
            </a:r>
          </a:p>
          <a:p>
            <a:pPr lvl="2"/>
            <a:r>
              <a:rPr lang="en-IN" dirty="0" err="1"/>
              <a:t>Sangeeth</a:t>
            </a:r>
            <a:r>
              <a:rPr lang="en-IN" dirty="0"/>
              <a:t> Kumar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A85220-5DA8-4DC4-9FD8-614C551B8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31840" cy="2348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20554E7-3E5A-46B1-86F6-39B868330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36" y="0"/>
            <a:ext cx="3131840" cy="234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B0CFF0-9587-4988-BB4C-658B43E92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0"/>
            <a:ext cx="3131840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868113"/>
          </a:xfrm>
        </p:spPr>
        <p:txBody>
          <a:bodyPr/>
          <a:lstStyle/>
          <a:p>
            <a:r>
              <a:rPr lang="en-US" sz="3200" dirty="0" smtClean="0"/>
              <a:t>Confusion Matrix – test Set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4" y="692696"/>
            <a:ext cx="7658508" cy="5760572"/>
          </a:xfrm>
        </p:spPr>
      </p:pic>
    </p:spTree>
    <p:extLst>
      <p:ext uri="{BB962C8B-B14F-4D97-AF65-F5344CB8AC3E}">
        <p14:creationId xmlns:p14="http://schemas.microsoft.com/office/powerpoint/2010/main" val="10206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3525D-3D3F-442F-9895-695F06B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024335"/>
          </a:xfrm>
        </p:spPr>
        <p:txBody>
          <a:bodyPr/>
          <a:lstStyle/>
          <a:p>
            <a:r>
              <a:rPr lang="en-IN" sz="2400" dirty="0" smtClean="0"/>
              <a:t>Alphabets Recognition using webcam to generate words (Image to Text)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Text to Speech using api’s</a:t>
            </a:r>
          </a:p>
          <a:p>
            <a:endParaRPr lang="en-IN" sz="2400" dirty="0"/>
          </a:p>
          <a:p>
            <a:r>
              <a:rPr lang="en-IN" sz="2400" dirty="0" smtClean="0"/>
              <a:t>Create an Android app using Tensorflow Lite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21D8FE4-1378-4332-B6C9-11E9AE33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1593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Phase</a:t>
                      </a:r>
                      <a:r>
                        <a:rPr lang="en-IN" sz="28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2 </a:t>
                      </a:r>
                      <a:endParaRPr lang="en-IN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93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0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r>
              <a:rPr lang="en-US" sz="2800" dirty="0" smtClean="0"/>
              <a:t>Data availability</a:t>
            </a:r>
          </a:p>
          <a:p>
            <a:r>
              <a:rPr lang="en-US" sz="2800" dirty="0" smtClean="0"/>
              <a:t>Model building &amp; training</a:t>
            </a:r>
          </a:p>
          <a:p>
            <a:r>
              <a:rPr lang="en-US" sz="2800" dirty="0" smtClean="0"/>
              <a:t>Execution of Deep Learning Model in Android platform.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21D8FE4-1378-4332-B6C9-11E9AE33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36789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Project Timelines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93693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30165B3-13A6-4D8F-85D5-EBC04F2AE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42851"/>
              </p:ext>
            </p:extLst>
          </p:nvPr>
        </p:nvGraphicFramePr>
        <p:xfrm>
          <a:off x="251520" y="1268760"/>
          <a:ext cx="8712968" cy="4873342"/>
        </p:xfrm>
        <a:graphic>
          <a:graphicData uri="http://schemas.openxmlformats.org/drawingml/2006/table">
            <a:tbl>
              <a:tblPr firstRow="1" firstCol="1" bandRow="1"/>
              <a:tblGrid>
                <a:gridCol w="5349207">
                  <a:extLst>
                    <a:ext uri="{9D8B030D-6E8A-4147-A177-3AD203B41FA5}">
                      <a16:colId xmlns:a16="http://schemas.microsoft.com/office/drawing/2014/main" xmlns="" val="347451593"/>
                    </a:ext>
                  </a:extLst>
                </a:gridCol>
                <a:gridCol w="1148601">
                  <a:extLst>
                    <a:ext uri="{9D8B030D-6E8A-4147-A177-3AD203B41FA5}">
                      <a16:colId xmlns:a16="http://schemas.microsoft.com/office/drawing/2014/main" xmlns="" val="158064184"/>
                    </a:ext>
                  </a:extLst>
                </a:gridCol>
                <a:gridCol w="1148601">
                  <a:extLst>
                    <a:ext uri="{9D8B030D-6E8A-4147-A177-3AD203B41FA5}">
                      <a16:colId xmlns:a16="http://schemas.microsoft.com/office/drawing/2014/main" xmlns="" val="10753390"/>
                    </a:ext>
                  </a:extLst>
                </a:gridCol>
                <a:gridCol w="1066559">
                  <a:extLst>
                    <a:ext uri="{9D8B030D-6E8A-4147-A177-3AD203B41FA5}">
                      <a16:colId xmlns:a16="http://schemas.microsoft.com/office/drawing/2014/main" xmlns="" val="167396853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Milestones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 date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71550" algn="l"/>
                        </a:tabLs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Grading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7222004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Define a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problem                   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10-03-2019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04-04-2019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4525147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the Data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25-03-2019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30-04-2019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925285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and pre-process data </a:t>
                      </a:r>
                      <a:r>
                        <a:rPr lang="en-US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25-03-2019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30-04-2019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5044799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</a:t>
                      </a:r>
                      <a:r>
                        <a:rPr lang="en-US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Features                           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25-03-2019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30-04-2019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7120056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Model </a:t>
                      </a:r>
                      <a:r>
                        <a:rPr lang="en-US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04-04-2019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31-05-2019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0935004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Deploy &amp; consume model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01-05-2019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31-05-2019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8753605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 Writing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01-05-2019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2441379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submission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196242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presentation with project/ product demonstration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6971611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 publishing 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10-06-2019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06" marR="66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413795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931928"/>
            <a:ext cx="360040" cy="344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60040" cy="344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780928"/>
            <a:ext cx="360040" cy="344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201040"/>
            <a:ext cx="360040" cy="344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621152"/>
            <a:ext cx="360040" cy="3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864" y="2564904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5926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B96EE-BF4B-43BD-B1A1-4C6734D4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548680"/>
          </a:xfrm>
        </p:spPr>
        <p:txBody>
          <a:bodyPr/>
          <a:lstStyle/>
          <a:p>
            <a:pPr algn="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3525D-3D3F-442F-9895-695F06B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672408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main objective of our project is to translate sign language to speech.</a:t>
            </a:r>
          </a:p>
          <a:p>
            <a:r>
              <a:rPr lang="en-US" sz="2400" dirty="0"/>
              <a:t>The aim is to provide a helping-hand for speech-impaired to communicate with rest of the world using sign language.</a:t>
            </a:r>
          </a:p>
          <a:p>
            <a:r>
              <a:rPr lang="en-US" sz="2400" dirty="0"/>
              <a:t>Everyone cannot have a personal interpreter for understanding the sign language, we intend to develop an app that every deaf as well as hearing person should have in order to interact with one another.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4CCB9BA-14EE-41AD-BA4D-4AAD1DA2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7064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Problem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936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3525D-3D3F-442F-9895-695F06B2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568952" cy="5616624"/>
          </a:xfrm>
        </p:spPr>
        <p:txBody>
          <a:bodyPr/>
          <a:lstStyle/>
          <a:p>
            <a:r>
              <a:rPr lang="en-IN" sz="2000" dirty="0" smtClean="0"/>
              <a:t>Images:</a:t>
            </a:r>
          </a:p>
          <a:p>
            <a:pPr marL="0" indent="0">
              <a:buNone/>
            </a:pPr>
            <a:endParaRPr lang="en-IN" sz="2000" dirty="0" smtClean="0"/>
          </a:p>
          <a:p>
            <a:pPr lvl="1"/>
            <a:r>
              <a:rPr lang="en-IN" sz="2000" dirty="0" smtClean="0"/>
              <a:t>Dataset contains: </a:t>
            </a:r>
            <a:r>
              <a:rPr lang="en-IN" sz="2000" b="1" dirty="0" smtClean="0"/>
              <a:t>&gt; 110,000 </a:t>
            </a:r>
            <a:r>
              <a:rPr lang="en-IN" sz="2000" dirty="0" smtClean="0"/>
              <a:t>images in train, test, validation</a:t>
            </a:r>
          </a:p>
          <a:p>
            <a:pPr lvl="1"/>
            <a:r>
              <a:rPr lang="en-IN" sz="2000" dirty="0" smtClean="0"/>
              <a:t> Images created from videos captured of students of deaf school.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ex . </a:t>
            </a:r>
            <a:r>
              <a:rPr lang="en-US" sz="2000" dirty="0" err="1" smtClean="0"/>
              <a:t>Hashu</a:t>
            </a:r>
            <a:r>
              <a:rPr lang="en-US" sz="2000" dirty="0" smtClean="0"/>
              <a:t> </a:t>
            </a:r>
            <a:r>
              <a:rPr lang="en-US" sz="2000" dirty="0"/>
              <a:t>Advani College Of Special </a:t>
            </a:r>
            <a:r>
              <a:rPr lang="en-US" sz="2000" dirty="0" smtClean="0"/>
              <a:t>Education.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Tx/>
              <a:buChar char="-"/>
            </a:pPr>
            <a:endParaRPr lang="en-IN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21D8FE4-1378-4332-B6C9-11E9AE33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17973"/>
              </p:ext>
            </p:extLst>
          </p:nvPr>
        </p:nvGraphicFramePr>
        <p:xfrm>
          <a:off x="0" y="3854"/>
          <a:ext cx="9144000" cy="54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784270578"/>
                    </a:ext>
                  </a:extLst>
                </a:gridCol>
              </a:tblGrid>
              <a:tr h="544826">
                <a:tc>
                  <a:txBody>
                    <a:bodyPr/>
                    <a:lstStyle/>
                    <a:p>
                      <a:pPr algn="r"/>
                      <a:r>
                        <a:rPr lang="en-I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 </a:t>
                      </a:r>
                      <a:r>
                        <a:rPr lang="en-IN" sz="28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Collection</a:t>
                      </a:r>
                      <a:endParaRPr lang="en-IN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936934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636912"/>
            <a:ext cx="820891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3284984"/>
            <a:ext cx="8941355" cy="2507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6" y="774260"/>
            <a:ext cx="9005131" cy="25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="" xmlns:a16="http://schemas.microsoft.com/office/drawing/2014/main" id="{32DE12F3-F4FC-471A-A0D7-BBA74E500312}"/>
              </a:ext>
            </a:extLst>
          </p:cNvPr>
          <p:cNvSpPr/>
          <p:nvPr/>
        </p:nvSpPr>
        <p:spPr>
          <a:xfrm>
            <a:off x="2826739" y="1412776"/>
            <a:ext cx="2880319" cy="1148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Image Preprocessing:</a:t>
            </a:r>
            <a:endParaRPr lang="en-US" dirty="0"/>
          </a:p>
          <a:p>
            <a:pPr algn="ctr"/>
            <a:r>
              <a:rPr lang="en-US" dirty="0" smtClean="0"/>
              <a:t>Resize(224*224)</a:t>
            </a:r>
          </a:p>
          <a:p>
            <a:pPr algn="ctr"/>
            <a:r>
              <a:rPr lang="en-US" dirty="0" smtClean="0"/>
              <a:t>Augmentation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F6E982-C2DC-4E99-B430-59146B6A9D49}"/>
              </a:ext>
            </a:extLst>
          </p:cNvPr>
          <p:cNvSpPr/>
          <p:nvPr/>
        </p:nvSpPr>
        <p:spPr>
          <a:xfrm>
            <a:off x="2826739" y="619855"/>
            <a:ext cx="2880320" cy="59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</a:t>
            </a:r>
            <a:r>
              <a:rPr lang="en-US" dirty="0" smtClean="0"/>
              <a:t>Collection:</a:t>
            </a:r>
            <a:endParaRPr lang="en-US" dirty="0"/>
          </a:p>
          <a:p>
            <a:pPr algn="ctr"/>
            <a:r>
              <a:rPr lang="en-US" dirty="0" smtClean="0"/>
              <a:t>Videos to Images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1B71D6A9-6A38-4CE9-99E9-219211757724}"/>
              </a:ext>
            </a:extLst>
          </p:cNvPr>
          <p:cNvCxnSpPr>
            <a:cxnSpLocks/>
          </p:cNvCxnSpPr>
          <p:nvPr/>
        </p:nvCxnSpPr>
        <p:spPr>
          <a:xfrm>
            <a:off x="4252542" y="2564904"/>
            <a:ext cx="9571" cy="22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51168B8-AD59-447F-938A-9115B1EEFD73}"/>
              </a:ext>
            </a:extLst>
          </p:cNvPr>
          <p:cNvCxnSpPr>
            <a:cxnSpLocks/>
          </p:cNvCxnSpPr>
          <p:nvPr/>
        </p:nvCxnSpPr>
        <p:spPr>
          <a:xfrm flipH="1">
            <a:off x="4257331" y="1196752"/>
            <a:ext cx="1" cy="19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34876B2-0647-441C-9CF5-7AA7ACA85E44}"/>
              </a:ext>
            </a:extLst>
          </p:cNvPr>
          <p:cNvSpPr/>
          <p:nvPr/>
        </p:nvSpPr>
        <p:spPr>
          <a:xfrm>
            <a:off x="2826739" y="3861048"/>
            <a:ext cx="2880319" cy="1395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Evaluation Metrics:</a:t>
            </a:r>
          </a:p>
          <a:p>
            <a:pPr algn="ctr"/>
            <a:r>
              <a:rPr lang="en-US" dirty="0" smtClean="0"/>
              <a:t>Accuracy </a:t>
            </a:r>
            <a:r>
              <a:rPr lang="en-US" dirty="0"/>
              <a:t>and Loss function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A160DE6-9316-4F96-8272-544405C39A79}"/>
              </a:ext>
            </a:extLst>
          </p:cNvPr>
          <p:cNvSpPr/>
          <p:nvPr/>
        </p:nvSpPr>
        <p:spPr>
          <a:xfrm>
            <a:off x="2807596" y="5517232"/>
            <a:ext cx="2880320" cy="96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Analysis:</a:t>
            </a:r>
          </a:p>
          <a:p>
            <a:pPr algn="ctr"/>
            <a:r>
              <a:rPr lang="en-IN" dirty="0"/>
              <a:t>Confusion </a:t>
            </a:r>
            <a:r>
              <a:rPr lang="en-IN" dirty="0" smtClean="0"/>
              <a:t>Matrix of </a:t>
            </a:r>
            <a:r>
              <a:rPr lang="en-IN" dirty="0"/>
              <a:t>actual and predicated images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8867036E-BE3F-461E-9A93-41D1F43355BE}"/>
              </a:ext>
            </a:extLst>
          </p:cNvPr>
          <p:cNvCxnSpPr>
            <a:cxnSpLocks/>
          </p:cNvCxnSpPr>
          <p:nvPr/>
        </p:nvCxnSpPr>
        <p:spPr>
          <a:xfrm flipH="1">
            <a:off x="4247756" y="5229200"/>
            <a:ext cx="4786" cy="25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3">
            <a:extLst>
              <a:ext uri="{FF2B5EF4-FFF2-40B4-BE49-F238E27FC236}">
                <a16:creationId xmlns="" xmlns:a16="http://schemas.microsoft.com/office/drawing/2014/main" id="{1595F85C-FA8A-4A07-A075-9379A9C1585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6023"/>
          <a:ext cx="9144000" cy="5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150808040"/>
                    </a:ext>
                  </a:extLst>
                </a:gridCol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solidFill>
                            <a:schemeClr val="tx1"/>
                          </a:solidFill>
                        </a:rPr>
                        <a:t>Workflow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255828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26739" y="2780928"/>
            <a:ext cx="2880320" cy="86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Building:</a:t>
            </a:r>
          </a:p>
          <a:p>
            <a:pPr algn="ctr"/>
            <a:r>
              <a:rPr lang="en-US" dirty="0"/>
              <a:t>Transfer Learning with </a:t>
            </a:r>
            <a:r>
              <a:rPr lang="en-US" dirty="0" smtClean="0"/>
              <a:t>VGG16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B71D6A9-6A38-4CE9-99E9-219211757724}"/>
              </a:ext>
            </a:extLst>
          </p:cNvPr>
          <p:cNvCxnSpPr>
            <a:cxnSpLocks/>
          </p:cNvCxnSpPr>
          <p:nvPr/>
        </p:nvCxnSpPr>
        <p:spPr>
          <a:xfrm>
            <a:off x="4252542" y="3645024"/>
            <a:ext cx="9571" cy="22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3"/>
            <a:ext cx="6624736" cy="4045433"/>
          </a:xfrm>
        </p:spPr>
      </p:pic>
    </p:spTree>
    <p:extLst>
      <p:ext uri="{BB962C8B-B14F-4D97-AF65-F5344CB8AC3E}">
        <p14:creationId xmlns:p14="http://schemas.microsoft.com/office/powerpoint/2010/main" val="6493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06090"/>
          </a:xfrm>
        </p:spPr>
        <p:txBody>
          <a:bodyPr/>
          <a:lstStyle/>
          <a:p>
            <a:r>
              <a:rPr lang="en-US" sz="3200" dirty="0" smtClean="0"/>
              <a:t>Model Accuracy and Validation Loss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5" name="Content Placeholder 4" descr="E:\DataScience_Study\Aegis\Capstone\imag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4" y="1124744"/>
            <a:ext cx="8606126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83568" y="515719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Accuracy </a:t>
            </a:r>
            <a:r>
              <a:rPr lang="en-US" b="1" dirty="0"/>
              <a:t>: 99.41 </a:t>
            </a:r>
            <a:endParaRPr lang="en-US" dirty="0"/>
          </a:p>
          <a:p>
            <a:r>
              <a:rPr lang="en-US" b="1" dirty="0"/>
              <a:t>Loss : 0.041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2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706090"/>
          </a:xfrm>
        </p:spPr>
        <p:txBody>
          <a:bodyPr/>
          <a:lstStyle/>
          <a:p>
            <a:r>
              <a:rPr lang="en-US" sz="3200" dirty="0" smtClean="0"/>
              <a:t>Model Accuracy and Validation Loss Plots: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6077"/>
            <a:ext cx="6552728" cy="4821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3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868113"/>
          </a:xfrm>
        </p:spPr>
        <p:txBody>
          <a:bodyPr/>
          <a:lstStyle/>
          <a:p>
            <a:r>
              <a:rPr lang="en-US" sz="3200" dirty="0" smtClean="0"/>
              <a:t>Confusion Matrix – Validation 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E:\DataScience_Study\Aegis\Capstone\confusion_matri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797570"/>
            <a:ext cx="8874732" cy="5439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8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gis Template PPT.pptx" id="{FA90D603-5D95-41EB-8DCB-6F3F8E67F3AD}" vid="{4EE586D9-26EB-41C7-B56B-4F62AC90E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 Project_Proposal</Template>
  <TotalTime>394</TotalTime>
  <Words>293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Times New Roman</vt:lpstr>
      <vt:lpstr>Presentation3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Summary</vt:lpstr>
      <vt:lpstr>Model Accuracy and Validation Loss </vt:lpstr>
      <vt:lpstr>Model Accuracy and Validation Loss Plots: </vt:lpstr>
      <vt:lpstr>Confusion Matrix – Validation Set</vt:lpstr>
      <vt:lpstr>Confusion Matrix – test Set</vt:lpstr>
      <vt:lpstr>PowerPoint Presentation</vt:lpstr>
      <vt:lpstr>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Fegade</dc:creator>
  <cp:lastModifiedBy>Akshay Nimbalkar</cp:lastModifiedBy>
  <cp:revision>33</cp:revision>
  <dcterms:created xsi:type="dcterms:W3CDTF">2019-04-03T10:58:09Z</dcterms:created>
  <dcterms:modified xsi:type="dcterms:W3CDTF">2019-05-14T21:04:38Z</dcterms:modified>
</cp:coreProperties>
</file>