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82" d="100"/>
          <a:sy n="82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wgXtF6QHKBuXRx3qxuf-o6aOmN87t8G-" TargetMode="External"/><Relationship Id="rId2" Type="http://schemas.openxmlformats.org/officeDocument/2006/relationships/hyperlink" Target="https://www.talkinghands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EU1orBCyhva3FVfLBl_EqgcRxFXbslRW" TargetMode="External"/><Relationship Id="rId5" Type="http://schemas.openxmlformats.org/officeDocument/2006/relationships/hyperlink" Target="https://www.youtube.com/playlist?list=PLEU1orBCyhvZkbAgeWlnyU3rl5o8ovUOm" TargetMode="External"/><Relationship Id="rId4" Type="http://schemas.openxmlformats.org/officeDocument/2006/relationships/hyperlink" Target="https://www.handspeak.com/wor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BC2A91-F468-4831-B9DC-BDB819B5F67C}"/>
              </a:ext>
            </a:extLst>
          </p:cNvPr>
          <p:cNvSpPr/>
          <p:nvPr/>
        </p:nvSpPr>
        <p:spPr>
          <a:xfrm>
            <a:off x="0" y="2708920"/>
            <a:ext cx="9144000" cy="11079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7DB8B-1B52-4324-B089-D69BB944005B}"/>
              </a:ext>
            </a:extLst>
          </p:cNvPr>
          <p:cNvSpPr txBox="1"/>
          <p:nvPr/>
        </p:nvSpPr>
        <p:spPr>
          <a:xfrm>
            <a:off x="539552" y="4725144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	Harish Fegade</a:t>
            </a:r>
          </a:p>
          <a:p>
            <a:pPr lvl="2"/>
            <a:r>
              <a:rPr lang="en-IN" dirty="0" err="1"/>
              <a:t>Akshay</a:t>
            </a:r>
            <a:r>
              <a:rPr lang="en-IN" dirty="0"/>
              <a:t> </a:t>
            </a:r>
            <a:r>
              <a:rPr lang="en-IN" dirty="0" err="1"/>
              <a:t>Nimbalkar</a:t>
            </a:r>
            <a:endParaRPr lang="en-IN" dirty="0"/>
          </a:p>
          <a:p>
            <a:pPr lvl="2"/>
            <a:r>
              <a:rPr lang="en-IN" dirty="0" err="1"/>
              <a:t>Raviraj</a:t>
            </a:r>
            <a:r>
              <a:rPr lang="en-IN" dirty="0"/>
              <a:t> Dixit</a:t>
            </a:r>
          </a:p>
          <a:p>
            <a:pPr lvl="2"/>
            <a:r>
              <a:rPr lang="en-IN" dirty="0" err="1"/>
              <a:t>Sangeeth</a:t>
            </a:r>
            <a:r>
              <a:rPr lang="en-IN" dirty="0"/>
              <a:t> Kumar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85220-5DA8-4DC4-9FD8-614C551B8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31840" cy="2348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0554E7-3E5A-46B1-86F6-39B868330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36" y="0"/>
            <a:ext cx="3131840" cy="234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0CFF0-9587-4988-BB4C-658B43E92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0"/>
            <a:ext cx="3131840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96EE-BF4B-43BD-B1A1-4C6734D4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548680"/>
          </a:xfrm>
        </p:spPr>
        <p:txBody>
          <a:bodyPr/>
          <a:lstStyle/>
          <a:p>
            <a:pPr algn="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1800" dirty="0"/>
              <a:t>The deaf community takes all the efforts to communicate with the society. In reality only few experts can understand the sign language and interpret it to hearing people.</a:t>
            </a:r>
          </a:p>
          <a:p>
            <a:r>
              <a:rPr lang="en-US" sz="1800" dirty="0"/>
              <a:t>Deaf community are deprived of employment opportunities due lack of understanding of sign language by the hearing people.</a:t>
            </a:r>
          </a:p>
          <a:p>
            <a:r>
              <a:rPr lang="en-US" sz="1800" dirty="0"/>
              <a:t>The main objective of our project is to translate sign language to speech.</a:t>
            </a:r>
          </a:p>
          <a:p>
            <a:r>
              <a:rPr lang="en-US" sz="1800" dirty="0"/>
              <a:t>The aim is to provide a helping-hand for speech-impaired to communicate with rest of the world using sign language.</a:t>
            </a:r>
          </a:p>
          <a:p>
            <a:r>
              <a:rPr lang="en-US" sz="1800" dirty="0"/>
              <a:t>Everyone cannot have a personal interpreter for understanding the sign language, we intend to develop an app that every deaf as well as hearing person should have in order to interact with one another.</a:t>
            </a:r>
            <a:endParaRPr lang="en-IN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CB9BA-14EE-41AD-BA4D-4AAD1DA2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7064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Problem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3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1800" dirty="0"/>
              <a:t>Today, much of the research work has been done in gesture recognition and sign language recognition for ASL (American Sign Language). </a:t>
            </a:r>
          </a:p>
          <a:p>
            <a:r>
              <a:rPr lang="en-US" sz="1800" dirty="0"/>
              <a:t>Research works carried out in ISL (Indian Sign Language) using image processing/vision techniques but limiting </a:t>
            </a:r>
            <a:r>
              <a:rPr lang="en-US" sz="1800" dirty="0" err="1"/>
              <a:t>upto</a:t>
            </a:r>
            <a:r>
              <a:rPr lang="en-US" sz="1800" dirty="0"/>
              <a:t> classification only. The challenge is </a:t>
            </a:r>
            <a:r>
              <a:rPr lang="en-US" sz="1800" b="1" dirty="0"/>
              <a:t>non-availability of standard datasets</a:t>
            </a:r>
            <a:r>
              <a:rPr lang="en-US" sz="1800" dirty="0"/>
              <a:t> and usage of two hands in ISL that leads to occlusion of features in the dataset, when compared to ASL.</a:t>
            </a:r>
          </a:p>
          <a:p>
            <a:r>
              <a:rPr lang="en-US" sz="1800" dirty="0"/>
              <a:t>We are in touch with two deaf schools in Mumbai and few more leads provided by them.</a:t>
            </a:r>
            <a:endParaRPr lang="en-IN"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E7853-1B69-462A-B02C-BABBC061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40877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Research Methodology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9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sz="1800" dirty="0"/>
              <a:t>Images</a:t>
            </a:r>
          </a:p>
          <a:p>
            <a:pPr marL="0" indent="0">
              <a:buNone/>
            </a:pPr>
            <a:r>
              <a:rPr lang="en-IN" sz="1800" dirty="0">
                <a:hlinkClick r:id="rId2"/>
              </a:rPr>
              <a:t>https://www.talkinghands.co.in/</a:t>
            </a:r>
            <a:endParaRPr lang="en-IN" sz="1800" dirty="0"/>
          </a:p>
          <a:p>
            <a:pPr marL="0" indent="0">
              <a:buNone/>
            </a:pPr>
            <a:r>
              <a:rPr lang="en-IN" sz="1800" dirty="0">
                <a:hlinkClick r:id="rId3"/>
              </a:rPr>
              <a:t>https://drive.google.com/open?id=1wgXtF6QHKBuXRx3qxuf-o6aOmN87t8G-</a:t>
            </a:r>
            <a:endParaRPr lang="en-IN" sz="1800" dirty="0"/>
          </a:p>
          <a:p>
            <a:pPr marL="0" indent="0">
              <a:buNone/>
            </a:pPr>
            <a:r>
              <a:rPr lang="en-IN" sz="1800" dirty="0">
                <a:hlinkClick r:id="rId4"/>
              </a:rPr>
              <a:t>https://www.handspeak.com/word/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Videos </a:t>
            </a:r>
          </a:p>
          <a:p>
            <a:pPr marL="0" indent="0">
              <a:buNone/>
            </a:pPr>
            <a:r>
              <a:rPr lang="en-IN" sz="1800" dirty="0">
                <a:hlinkClick r:id="rId5"/>
              </a:rPr>
              <a:t>https://www.youtube.com/playlist?list=PLEU1orBCyhvZkbAgeWlnyU3rl5o8ovUOm</a:t>
            </a:r>
            <a:endParaRPr lang="en-IN" sz="1800" dirty="0"/>
          </a:p>
          <a:p>
            <a:pPr marL="0" indent="0">
              <a:buNone/>
            </a:pPr>
            <a:r>
              <a:rPr lang="en-IN" sz="1800" dirty="0">
                <a:hlinkClick r:id="rId6"/>
              </a:rPr>
              <a:t>https://www.youtube.com/playlist?list=PLEU1orBCyhva3FVfLBl_EqgcRxFXbslRW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Real life data to be collected from  schools and studios.</a:t>
            </a:r>
          </a:p>
          <a:p>
            <a:pPr>
              <a:buFontTx/>
              <a:buChar char="-"/>
            </a:pPr>
            <a:r>
              <a:rPr lang="en-IN" sz="1600" dirty="0"/>
              <a:t>AYJ school for deaf, Bandra.</a:t>
            </a:r>
          </a:p>
          <a:p>
            <a:pPr>
              <a:buFontTx/>
              <a:buChar char="-"/>
            </a:pPr>
            <a:r>
              <a:rPr lang="en-US" sz="1600" dirty="0" err="1"/>
              <a:t>Hashu</a:t>
            </a:r>
            <a:r>
              <a:rPr lang="en-US" sz="1600" dirty="0"/>
              <a:t> Advani College Of Special Education</a:t>
            </a:r>
            <a:endParaRPr lang="en-IN" sz="1600" dirty="0"/>
          </a:p>
          <a:p>
            <a:pPr>
              <a:buFontTx/>
              <a:buChar char="-"/>
            </a:pPr>
            <a:endParaRPr lang="en-IN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1D8FE4-1378-4332-B6C9-11E9AE33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6555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 Source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7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sz="1800" dirty="0"/>
              <a:t>Create an app using android platform. OR</a:t>
            </a:r>
          </a:p>
          <a:p>
            <a:r>
              <a:rPr lang="en-IN" sz="1800" dirty="0"/>
              <a:t>Create a website.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1D8FE4-1378-4332-B6C9-11E9AE33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44629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Deployment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0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1D8FE4-1378-4332-B6C9-11E9AE33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36789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Project Timelines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693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165B3-13A6-4D8F-85D5-EBC04F2AE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77213"/>
              </p:ext>
            </p:extLst>
          </p:nvPr>
        </p:nvGraphicFramePr>
        <p:xfrm>
          <a:off x="467544" y="1268760"/>
          <a:ext cx="8208911" cy="3600396"/>
        </p:xfrm>
        <a:graphic>
          <a:graphicData uri="http://schemas.openxmlformats.org/drawingml/2006/table">
            <a:tbl>
              <a:tblPr firstRow="1" firstCol="1" bandRow="1"/>
              <a:tblGrid>
                <a:gridCol w="5039748">
                  <a:extLst>
                    <a:ext uri="{9D8B030D-6E8A-4147-A177-3AD203B41FA5}">
                      <a16:colId xmlns:a16="http://schemas.microsoft.com/office/drawing/2014/main" val="347451593"/>
                    </a:ext>
                  </a:extLst>
                </a:gridCol>
                <a:gridCol w="1082153">
                  <a:extLst>
                    <a:ext uri="{9D8B030D-6E8A-4147-A177-3AD203B41FA5}">
                      <a16:colId xmlns:a16="http://schemas.microsoft.com/office/drawing/2014/main" val="158064184"/>
                    </a:ext>
                  </a:extLst>
                </a:gridCol>
                <a:gridCol w="1082153">
                  <a:extLst>
                    <a:ext uri="{9D8B030D-6E8A-4147-A177-3AD203B41FA5}">
                      <a16:colId xmlns:a16="http://schemas.microsoft.com/office/drawing/2014/main" val="10753390"/>
                    </a:ext>
                  </a:extLst>
                </a:gridCol>
                <a:gridCol w="1004857">
                  <a:extLst>
                    <a:ext uri="{9D8B030D-6E8A-4147-A177-3AD203B41FA5}">
                      <a16:colId xmlns:a16="http://schemas.microsoft.com/office/drawing/2014/main" val="1673968535"/>
                    </a:ext>
                  </a:extLst>
                </a:gridCol>
              </a:tblGrid>
              <a:tr h="6248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Milestones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 date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Grading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222004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Define a problem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10-03-2019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25147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the Data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25-03-2019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925285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and pre-process data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25-03-2019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44799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Features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25-03-2019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20056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Model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35004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Deploy &amp; consume model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53605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Writing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41379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submission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96242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presentation with project/ product demonstration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971611"/>
                  </a:ext>
                </a:extLst>
              </a:tr>
              <a:tr h="29755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 publishing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13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82049E-9953-42C7-B9A2-128F02AC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3" y="1988840"/>
            <a:ext cx="480053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21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 Project_Proposal</Template>
  <TotalTime>262</TotalTime>
  <Words>358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Presentation3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Fegade</dc:creator>
  <cp:lastModifiedBy>Harish Fegade</cp:lastModifiedBy>
  <cp:revision>15</cp:revision>
  <dcterms:created xsi:type="dcterms:W3CDTF">2019-04-03T10:58:09Z</dcterms:created>
  <dcterms:modified xsi:type="dcterms:W3CDTF">2019-04-03T15:20:53Z</dcterms:modified>
</cp:coreProperties>
</file>