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7" r:id="rId2"/>
    <p:sldId id="258" r:id="rId3"/>
    <p:sldId id="259" r:id="rId4"/>
    <p:sldId id="274" r:id="rId5"/>
    <p:sldId id="275" r:id="rId6"/>
    <p:sldId id="278" r:id="rId7"/>
    <p:sldId id="265" r:id="rId8"/>
    <p:sldId id="277" r:id="rId9"/>
    <p:sldId id="263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sh Fegade" initials="HF" lastIdx="2" clrIdx="0">
    <p:extLst>
      <p:ext uri="{19B8F6BF-5375-455C-9EA6-DF929625EA0E}">
        <p15:presenceInfo xmlns:p15="http://schemas.microsoft.com/office/powerpoint/2012/main" userId="e6a955d39f762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>
      <p:cViewPr varScale="1">
        <p:scale>
          <a:sx n="70" d="100"/>
          <a:sy n="70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CBF876-4ADB-461E-AF94-A8B7C9A017FB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73D828-2AF1-4DA6-A95E-9DB088F73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DD45-E69B-410E-9157-589FB199A394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1A9A2-145D-477D-AF02-A4AE31099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6014E-E113-40E4-8221-7E40B502626A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87992-D210-46B5-8FCD-38BEEDBF4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74E6-A55A-47FE-A9D8-1CFE72007784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5A70C-F257-4079-B4D9-CF3CBCE93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9F28-2CCA-4A24-AF53-65299627D160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56AF-497B-4CB1-8D24-32E5D8DE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7DC18-01F9-4C46-8221-FD728DFB74D4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10628-9E5B-49E0-BE02-60D2F25F6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3576-58E6-4757-ADB5-57D5333722FD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44A83-7EC1-4F85-9F33-9CDFD2AC2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A298-5ADB-4C6E-B80F-2547D806F49D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23F9-77D9-4894-81B7-62BF69765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4A7B-6D65-44F7-BEB1-9EDC101994E0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B4858-0842-4883-AB78-B6F410BA7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D5AC-9D32-4CEA-8C96-5582ED2798EA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BF982-CFC9-49A6-A820-8AF63EDB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6D63-F31B-4ECC-B943-5CBEE21C6C46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86381-7868-4976-9EB0-BD54F2D15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F6A91-5CDB-4AA1-90C2-71EED657A450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9AFC-AB4F-49CF-98BC-F1E1F0386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872BC8-4EDD-4347-8504-A9A9A0FF68C5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E2F3DE-9ECA-4718-8EA4-8325C028C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4FCC74-B310-48EF-98AA-561CCC4A0E7F}"/>
              </a:ext>
            </a:extLst>
          </p:cNvPr>
          <p:cNvSpPr txBox="1"/>
          <p:nvPr/>
        </p:nvSpPr>
        <p:spPr>
          <a:xfrm>
            <a:off x="251520" y="4892967"/>
            <a:ext cx="3184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Team Members:</a:t>
            </a:r>
          </a:p>
          <a:p>
            <a:r>
              <a:rPr lang="en-IN" dirty="0"/>
              <a:t>	Akshay Nimbalkar</a:t>
            </a:r>
          </a:p>
          <a:p>
            <a:r>
              <a:rPr lang="en-IN" dirty="0"/>
              <a:t>	Divyansh Kumar Singh</a:t>
            </a:r>
          </a:p>
          <a:p>
            <a:r>
              <a:rPr lang="en-IN" dirty="0"/>
              <a:t>	Harish Fegade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96CDE0-473D-4241-9A09-0805A122FA13}"/>
              </a:ext>
            </a:extLst>
          </p:cNvPr>
          <p:cNvSpPr txBox="1"/>
          <p:nvPr/>
        </p:nvSpPr>
        <p:spPr>
          <a:xfrm>
            <a:off x="0" y="44624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News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9369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A87D3F6-3466-4CF9-B322-B71193975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332261"/>
              </p:ext>
            </p:extLst>
          </p:nvPr>
        </p:nvGraphicFramePr>
        <p:xfrm>
          <a:off x="0" y="-27384"/>
          <a:ext cx="914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r"/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Understanding Data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25582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7634D6C-801E-41CD-8D56-D7E49F6BC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71488"/>
              </p:ext>
            </p:extLst>
          </p:nvPr>
        </p:nvGraphicFramePr>
        <p:xfrm>
          <a:off x="1691680" y="692696"/>
          <a:ext cx="576064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xmlns="" val="2125708508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694450692"/>
                    </a:ext>
                  </a:extLst>
                </a:gridCol>
              </a:tblGrid>
              <a:tr h="167557">
                <a:tc>
                  <a:txBody>
                    <a:bodyPr/>
                    <a:lstStyle/>
                    <a:p>
                      <a:pPr algn="r"/>
                      <a:r>
                        <a:rPr lang="en-IN" sz="1400" b="0" dirty="0" err="1">
                          <a:solidFill>
                            <a:schemeClr val="tx1"/>
                          </a:solidFill>
                        </a:rPr>
                        <a:t>DataSet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 dimensions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200853 x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8311759"/>
                  </a:ext>
                </a:extLst>
              </a:tr>
              <a:tr h="167557">
                <a:tc>
                  <a:txBody>
                    <a:bodyPr/>
                    <a:lstStyle/>
                    <a:p>
                      <a:pPr algn="r"/>
                      <a:r>
                        <a:rPr lang="en-IN" sz="1400" b="0" dirty="0"/>
                        <a:t>No. of Categorical Variables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8991892"/>
                  </a:ext>
                </a:extLst>
              </a:tr>
              <a:tr h="167557">
                <a:tc>
                  <a:txBody>
                    <a:bodyPr/>
                    <a:lstStyle/>
                    <a:p>
                      <a:pPr algn="r"/>
                      <a:r>
                        <a:rPr lang="en-IN" sz="1400" b="0" dirty="0"/>
                        <a:t>No. Numeric Variables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9809858"/>
                  </a:ext>
                </a:extLst>
              </a:tr>
              <a:tr h="289417">
                <a:tc>
                  <a:txBody>
                    <a:bodyPr/>
                    <a:lstStyle/>
                    <a:p>
                      <a:pPr algn="r"/>
                      <a:r>
                        <a:rPr lang="en-IN" sz="1400" b="0" dirty="0"/>
                        <a:t>No. of features with missing data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5640028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E589CBB-7549-4D4B-AA1A-FE65DC3A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864"/>
            <a:ext cx="91440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F7EA6-1FB4-4612-BBB8-B0E0EAFA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Problem Statement 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Classify the news for given headline with its short description and author.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8F689DC-8E54-4F41-9798-FB8860DF8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202737"/>
              </p:ext>
            </p:extLst>
          </p:nvPr>
        </p:nvGraphicFramePr>
        <p:xfrm>
          <a:off x="0" y="0"/>
          <a:ext cx="914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r"/>
                      <a:r>
                        <a:rPr lang="en-IN" sz="3200" dirty="0">
                          <a:solidFill>
                            <a:schemeClr val="tx1"/>
                          </a:solidFill>
                        </a:rPr>
                        <a:t>Problem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255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64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xmlns="" id="{32DE12F3-F4FC-471A-A0D7-BBA74E500312}"/>
              </a:ext>
            </a:extLst>
          </p:cNvPr>
          <p:cNvSpPr/>
          <p:nvPr/>
        </p:nvSpPr>
        <p:spPr>
          <a:xfrm>
            <a:off x="3216991" y="1929737"/>
            <a:ext cx="1989935" cy="83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F6E982-C2DC-4E99-B430-59146B6A9D49}"/>
              </a:ext>
            </a:extLst>
          </p:cNvPr>
          <p:cNvSpPr/>
          <p:nvPr/>
        </p:nvSpPr>
        <p:spPr>
          <a:xfrm>
            <a:off x="3131840" y="692696"/>
            <a:ext cx="2160239" cy="83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Text preprocessing and                    feature engineering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BEF249F-7359-4A50-BE0A-70702A2569D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4211959" y="2761417"/>
            <a:ext cx="10" cy="38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256ADF8-57EE-43A8-B31B-ED6F41D2C799}"/>
              </a:ext>
            </a:extLst>
          </p:cNvPr>
          <p:cNvSpPr/>
          <p:nvPr/>
        </p:nvSpPr>
        <p:spPr>
          <a:xfrm>
            <a:off x="3275866" y="3143723"/>
            <a:ext cx="18722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Model Building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B71D6A9-6A38-4CE9-99E9-219211757724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211960" y="3647779"/>
            <a:ext cx="9" cy="42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9FE5D291-C8AC-4345-9E39-06668978ADF5}"/>
              </a:ext>
            </a:extLst>
          </p:cNvPr>
          <p:cNvSpPr/>
          <p:nvPr/>
        </p:nvSpPr>
        <p:spPr>
          <a:xfrm>
            <a:off x="3419872" y="4077072"/>
            <a:ext cx="1584176" cy="486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NaiveBayes</a:t>
            </a:r>
            <a:r>
              <a:rPr lang="en-US" dirty="0"/>
              <a:t>, SVM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51168B8-AD59-447F-938A-9115B1EEFD7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4211959" y="1524376"/>
            <a:ext cx="1" cy="40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588FF36-6039-4FD3-818D-827F0D27C20D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4211960" y="4563205"/>
            <a:ext cx="0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A160DE6-9316-4F96-8272-544405C39A79}"/>
              </a:ext>
            </a:extLst>
          </p:cNvPr>
          <p:cNvSpPr/>
          <p:nvPr/>
        </p:nvSpPr>
        <p:spPr>
          <a:xfrm>
            <a:off x="2771800" y="4917784"/>
            <a:ext cx="2880320" cy="83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Evaluation Metrics:</a:t>
            </a:r>
            <a:endParaRPr lang="en-IN" dirty="0"/>
          </a:p>
          <a:p>
            <a:pPr algn="ctr"/>
            <a:r>
              <a:rPr lang="en-IN" dirty="0"/>
              <a:t>Accuracy, F1score</a:t>
            </a:r>
            <a:endParaRPr lang="en-US" dirty="0"/>
          </a:p>
        </p:txBody>
      </p:sp>
      <p:graphicFrame>
        <p:nvGraphicFramePr>
          <p:cNvPr id="40" name="Content Placeholder 3">
            <a:extLst>
              <a:ext uri="{FF2B5EF4-FFF2-40B4-BE49-F238E27FC236}">
                <a16:creationId xmlns:a16="http://schemas.microsoft.com/office/drawing/2014/main" xmlns="" id="{1595F85C-FA8A-4A07-A075-9379A9C158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536413"/>
              </p:ext>
            </p:extLst>
          </p:nvPr>
        </p:nvGraphicFramePr>
        <p:xfrm>
          <a:off x="0" y="16023"/>
          <a:ext cx="9144000" cy="5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Workflow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255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73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369AF49-D4C7-4483-855D-8843125D1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975103"/>
              </p:ext>
            </p:extLst>
          </p:nvPr>
        </p:nvGraphicFramePr>
        <p:xfrm>
          <a:off x="0" y="16023"/>
          <a:ext cx="9144000" cy="5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EDA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255828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519652-6E01-47DA-AB08-764DB2A9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2" y="620688"/>
            <a:ext cx="8639318" cy="56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2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369AF49-D4C7-4483-855D-8843125D1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735869"/>
              </p:ext>
            </p:extLst>
          </p:nvPr>
        </p:nvGraphicFramePr>
        <p:xfrm>
          <a:off x="0" y="16023"/>
          <a:ext cx="9144000" cy="5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EDA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255828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99A8A95-33B1-42AF-8838-3492DD29D2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F8ED"/>
              </a:clrFrom>
              <a:clrTo>
                <a:srgbClr val="EDF8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950" y="876300"/>
            <a:ext cx="8181506" cy="5202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069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F13285A-5745-45E2-A574-ADE71CE914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309047"/>
              </p:ext>
            </p:extLst>
          </p:nvPr>
        </p:nvGraphicFramePr>
        <p:xfrm>
          <a:off x="0" y="16023"/>
          <a:ext cx="9144000" cy="5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Model building – </a:t>
                      </a:r>
                      <a:r>
                        <a:rPr lang="en-IN" sz="2800" dirty="0" err="1">
                          <a:solidFill>
                            <a:schemeClr val="tx1"/>
                          </a:solidFill>
                        </a:rPr>
                        <a:t>NaiveBayes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25582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6CA18CF-2F08-40DF-9F74-56F0E3BB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4817"/>
              </p:ext>
            </p:extLst>
          </p:nvPr>
        </p:nvGraphicFramePr>
        <p:xfrm>
          <a:off x="899592" y="908720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70443379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3816211576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Iteration1: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41 categories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320445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Train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59.67%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7371045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Test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55.42%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215516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513599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93694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55F0837-8585-4AB1-88D8-DB0FD4AAC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04911"/>
              </p:ext>
            </p:extLst>
          </p:nvPr>
        </p:nvGraphicFramePr>
        <p:xfrm>
          <a:off x="899592" y="2708920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70443379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3816211576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Iteration2: </a:t>
                      </a:r>
                      <a:r>
                        <a:rPr lang="en-IN" sz="1400" dirty="0" err="1">
                          <a:solidFill>
                            <a:schemeClr val="tx1"/>
                          </a:solidFill>
                        </a:rPr>
                        <a:t>min_df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41 categories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320445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Train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7371045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Test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58.65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215516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513599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93694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5C93E34-9122-486E-A509-E869084B3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197452"/>
              </p:ext>
            </p:extLst>
          </p:nvPr>
        </p:nvGraphicFramePr>
        <p:xfrm>
          <a:off x="899592" y="4509120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70443379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3816211576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Iteration3: Feature 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26 categories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320445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Train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72.65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7371045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Test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64.17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215516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513599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936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84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FB32804-329F-4903-8762-3E84EB85F4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322537"/>
              </p:ext>
            </p:extLst>
          </p:nvPr>
        </p:nvGraphicFramePr>
        <p:xfrm>
          <a:off x="0" y="16023"/>
          <a:ext cx="9144000" cy="5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r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NB Model Testing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25582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093D7F6-7CFC-4227-8083-1530D30CB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22911"/>
              </p:ext>
            </p:extLst>
          </p:nvPr>
        </p:nvGraphicFramePr>
        <p:xfrm>
          <a:off x="251520" y="1196752"/>
          <a:ext cx="8640960" cy="4392490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xmlns="" val="204070577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1922457717"/>
                    </a:ext>
                  </a:extLst>
                </a:gridCol>
              </a:tblGrid>
              <a:tr h="799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 HeadLine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Predicted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423486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Rapper Skinnyfromthe9 Handcuffed in Weed Bust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0359400"/>
                  </a:ext>
                </a:extLst>
              </a:tr>
              <a:tr h="367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Liverpool, Tottenham, Chelsea and Arsenal fans criticise Uefa for final ticket numbers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8406451"/>
                  </a:ext>
                </a:extLst>
              </a:tr>
              <a:tr h="410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 craft beer, eat ancient grains and other ways to respond to the planet’s loss of biodiversity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&amp; DRINK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1634883"/>
                  </a:ext>
                </a:extLst>
              </a:tr>
              <a:tr h="42643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Elon Musk pokes fun at Jeff Bezos' new moon lander spacecraft with lewd tweet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3615269"/>
                  </a:ext>
                </a:extLst>
              </a:tr>
              <a:tr h="426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to reach Kedarnath Temple: a quick guide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92930542"/>
                  </a:ext>
                </a:extLst>
              </a:tr>
              <a:tr h="712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we learnt from Prince Harry's body language - and how his parenting may differ from William's and Charles's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ENTERTAINMENT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2070898"/>
                  </a:ext>
                </a:extLst>
              </a:tr>
              <a:tr h="403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House takes on surprise medical bills in continued push to lower US health-care costs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POLITICS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9617335"/>
                  </a:ext>
                </a:extLst>
              </a:tr>
              <a:tr h="426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India’s largest ever ‘eye in the sky’ will take on its neighbours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398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31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77A972-5359-42E7-B043-35CAFF47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8839"/>
            <a:ext cx="9144000" cy="216024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marL="0" indent="0" algn="ctr">
              <a:buNone/>
            </a:pPr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2309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gis Template PPT.pptx" id="{FA90D603-5D95-41EB-8DCB-6F3F8E67F3AD}" vid="{4EE586D9-26EB-41C7-B56B-4F62AC90E4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Portfolio_Project_1</Template>
  <TotalTime>695</TotalTime>
  <Words>229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Fegade</dc:creator>
  <cp:lastModifiedBy>Akshay Nimbalkar</cp:lastModifiedBy>
  <cp:revision>28</cp:revision>
  <dcterms:created xsi:type="dcterms:W3CDTF">2019-04-05T12:27:20Z</dcterms:created>
  <dcterms:modified xsi:type="dcterms:W3CDTF">2019-05-14T23:15:18Z</dcterms:modified>
</cp:coreProperties>
</file>