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7" r:id="rId2"/>
    <p:sldId id="258" r:id="rId3"/>
    <p:sldId id="259" r:id="rId4"/>
    <p:sldId id="274" r:id="rId5"/>
    <p:sldId id="261" r:id="rId6"/>
    <p:sldId id="262" r:id="rId7"/>
    <p:sldId id="271" r:id="rId8"/>
    <p:sldId id="265" r:id="rId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sh Fegade" initials="HF" lastIdx="2" clrIdx="0">
    <p:extLst>
      <p:ext uri="{19B8F6BF-5375-455C-9EA6-DF929625EA0E}">
        <p15:presenceInfo xmlns:p15="http://schemas.microsoft.com/office/powerpoint/2012/main" userId="e6a955d39f762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 varScale="1">
        <p:scale>
          <a:sx n="70" d="100"/>
          <a:sy n="70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CBF876-4ADB-461E-AF94-A8B7C9A017FB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73D828-2AF1-4DA6-A95E-9DB088F73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DD45-E69B-410E-9157-589FB199A394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1A9A2-145D-477D-AF02-A4AE31099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6014E-E113-40E4-8221-7E40B502626A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7992-D210-46B5-8FCD-38BEEDBF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74E6-A55A-47FE-A9D8-1CFE72007784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A70C-F257-4079-B4D9-CF3CBCE93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9F28-2CCA-4A24-AF53-65299627D160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56AF-497B-4CB1-8D24-32E5D8DE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DC18-01F9-4C46-8221-FD728DFB74D4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10628-9E5B-49E0-BE02-60D2F25F6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3576-58E6-4757-ADB5-57D5333722FD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44A83-7EC1-4F85-9F33-9CDFD2AC2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A298-5ADB-4C6E-B80F-2547D806F49D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23F9-77D9-4894-81B7-62BF6976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4A7B-6D65-44F7-BEB1-9EDC101994E0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858-0842-4883-AB78-B6F410BA7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D5AC-9D32-4CEA-8C96-5582ED2798EA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F982-CFC9-49A6-A820-8AF63EDB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D63-F31B-4ECC-B943-5CBEE21C6C46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6381-7868-4976-9EB0-BD54F2D15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6A91-5CDB-4AA1-90C2-71EED657A450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9AFC-AB4F-49CF-98BC-F1E1F0386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872BC8-4EDD-4347-8504-A9A9A0FF68C5}" type="datetimeFigureOut">
              <a:rPr lang="en-US"/>
              <a:pPr>
                <a:defRPr/>
              </a:pPr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E2F3DE-9ECA-4718-8EA4-8325C028C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54FCC74-B310-48EF-98AA-561CCC4A0E7F}"/>
              </a:ext>
            </a:extLst>
          </p:cNvPr>
          <p:cNvSpPr txBox="1"/>
          <p:nvPr/>
        </p:nvSpPr>
        <p:spPr>
          <a:xfrm>
            <a:off x="251520" y="4892967"/>
            <a:ext cx="3184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 Members:</a:t>
            </a:r>
          </a:p>
          <a:p>
            <a:r>
              <a:rPr lang="en-IN" dirty="0"/>
              <a:t>	Akshay Nimbalkar</a:t>
            </a:r>
          </a:p>
          <a:p>
            <a:r>
              <a:rPr lang="en-IN" dirty="0"/>
              <a:t>	Divyansh Kumar Singh</a:t>
            </a:r>
          </a:p>
          <a:p>
            <a:r>
              <a:rPr lang="en-IN" dirty="0"/>
              <a:t>	Harish Fegade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396CDE0-473D-4241-9A09-0805A122FA13}"/>
              </a:ext>
            </a:extLst>
          </p:cNvPr>
          <p:cNvSpPr txBox="1"/>
          <p:nvPr/>
        </p:nvSpPr>
        <p:spPr>
          <a:xfrm>
            <a:off x="251521" y="18491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Pump it Up: Data Mining the </a:t>
            </a:r>
            <a:r>
              <a:rPr lang="en-US" sz="3600" b="1" dirty="0" smtClean="0"/>
              <a:t>Water </a:t>
            </a:r>
            <a:r>
              <a:rPr lang="en-US" sz="3600" b="1" dirty="0"/>
              <a:t>Table</a:t>
            </a:r>
            <a:endParaRPr lang="en-IN" sz="36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8208913" cy="40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AA87D3F6-3466-4CF9-B322-B71193975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332261"/>
              </p:ext>
            </p:extLst>
          </p:nvPr>
        </p:nvGraphicFramePr>
        <p:xfrm>
          <a:off x="0" y="-27384"/>
          <a:ext cx="914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Understanding 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625582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47634D6C-801E-41CD-8D56-D7E49F6BC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0141"/>
              </p:ext>
            </p:extLst>
          </p:nvPr>
        </p:nvGraphicFramePr>
        <p:xfrm>
          <a:off x="1691680" y="692696"/>
          <a:ext cx="576064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="" xmlns:a16="http://schemas.microsoft.com/office/drawing/2014/main" val="2125708508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694450692"/>
                    </a:ext>
                  </a:extLst>
                </a:gridCol>
              </a:tblGrid>
              <a:tr h="167557">
                <a:tc>
                  <a:txBody>
                    <a:bodyPr/>
                    <a:lstStyle/>
                    <a:p>
                      <a:pPr algn="r"/>
                      <a:r>
                        <a:rPr lang="en-IN" sz="1400" b="0" dirty="0" err="1">
                          <a:solidFill>
                            <a:schemeClr val="tx1"/>
                          </a:solidFill>
                        </a:rPr>
                        <a:t>DataSet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dimensions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59400</a:t>
                      </a:r>
                      <a:r>
                        <a:rPr lang="en-IN" sz="1400" b="0" baseline="0" dirty="0" smtClean="0">
                          <a:solidFill>
                            <a:schemeClr val="tx1"/>
                          </a:solidFill>
                        </a:rPr>
                        <a:t> * 41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8311759"/>
                  </a:ext>
                </a:extLst>
              </a:tr>
              <a:tr h="167557">
                <a:tc>
                  <a:txBody>
                    <a:bodyPr/>
                    <a:lstStyle/>
                    <a:p>
                      <a:pPr algn="r"/>
                      <a:r>
                        <a:rPr lang="en-IN" sz="1400" b="0" dirty="0"/>
                        <a:t>No. of Categorical Variables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18991892"/>
                  </a:ext>
                </a:extLst>
              </a:tr>
              <a:tr h="167557">
                <a:tc>
                  <a:txBody>
                    <a:bodyPr/>
                    <a:lstStyle/>
                    <a:p>
                      <a:pPr algn="r"/>
                      <a:r>
                        <a:rPr lang="en-IN" sz="1400" b="0" dirty="0"/>
                        <a:t>No. Numeric Variables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9809858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r"/>
                      <a:r>
                        <a:rPr lang="en-IN" sz="1400" b="0" dirty="0"/>
                        <a:t>No. of features with missing data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5640028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89123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CF7EA6-1FB4-4612-BBB8-B0E0EAFA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Problem Statement </a:t>
            </a:r>
            <a:r>
              <a:rPr lang="en-IN" dirty="0"/>
              <a:t> </a:t>
            </a:r>
          </a:p>
          <a:p>
            <a:r>
              <a:rPr lang="en-IN" dirty="0"/>
              <a:t>	</a:t>
            </a:r>
            <a:r>
              <a:rPr lang="en-US" dirty="0"/>
              <a:t> Predict which pumps are </a:t>
            </a:r>
            <a:r>
              <a:rPr lang="en-US" b="1" dirty="0"/>
              <a:t>functional</a:t>
            </a:r>
            <a:r>
              <a:rPr lang="en-US" dirty="0"/>
              <a:t>, which need </a:t>
            </a:r>
            <a:r>
              <a:rPr lang="en-US" b="1" dirty="0"/>
              <a:t>repairs</a:t>
            </a:r>
            <a:r>
              <a:rPr lang="en-US" dirty="0"/>
              <a:t>, and which are </a:t>
            </a:r>
            <a:r>
              <a:rPr lang="en-US" b="1" dirty="0"/>
              <a:t>faulty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8F689DC-8E54-4F41-9798-FB8860DF8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202737"/>
              </p:ext>
            </p:extLst>
          </p:nvPr>
        </p:nvGraphicFramePr>
        <p:xfrm>
          <a:off x="0" y="0"/>
          <a:ext cx="914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Problem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6255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64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="" xmlns:a16="http://schemas.microsoft.com/office/drawing/2014/main" id="{32DE12F3-F4FC-471A-A0D7-BBA74E500312}"/>
              </a:ext>
            </a:extLst>
          </p:cNvPr>
          <p:cNvSpPr/>
          <p:nvPr/>
        </p:nvSpPr>
        <p:spPr>
          <a:xfrm>
            <a:off x="3262363" y="1628800"/>
            <a:ext cx="198993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F6E982-C2DC-4E99-B430-59146B6A9D49}"/>
              </a:ext>
            </a:extLst>
          </p:cNvPr>
          <p:cNvSpPr/>
          <p:nvPr/>
        </p:nvSpPr>
        <p:spPr>
          <a:xfrm>
            <a:off x="3262365" y="619855"/>
            <a:ext cx="1989935" cy="83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Cleaning:</a:t>
            </a:r>
          </a:p>
          <a:p>
            <a:pPr algn="ctr"/>
            <a:r>
              <a:rPr lang="en-US" dirty="0" smtClean="0"/>
              <a:t>Mode Imputation,</a:t>
            </a:r>
          </a:p>
          <a:p>
            <a:pPr algn="ctr"/>
            <a:r>
              <a:rPr lang="en-US" dirty="0" smtClean="0"/>
              <a:t>Anomaly Detection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BEF249F-7359-4A50-BE0A-70702A2569D3}"/>
              </a:ext>
            </a:extLst>
          </p:cNvPr>
          <p:cNvCxnSpPr>
            <a:cxnSpLocks/>
          </p:cNvCxnSpPr>
          <p:nvPr/>
        </p:nvCxnSpPr>
        <p:spPr>
          <a:xfrm flipH="1">
            <a:off x="4257330" y="2132856"/>
            <a:ext cx="1" cy="26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256ADF8-57EE-43A8-B31B-ED6F41D2C799}"/>
              </a:ext>
            </a:extLst>
          </p:cNvPr>
          <p:cNvSpPr/>
          <p:nvPr/>
        </p:nvSpPr>
        <p:spPr>
          <a:xfrm>
            <a:off x="3376174" y="2484835"/>
            <a:ext cx="18721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Model Building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B71D6A9-6A38-4CE9-99E9-21921175772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312264" y="2988891"/>
            <a:ext cx="0" cy="1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9FE5D291-C8AC-4345-9E39-06668978ADF5}"/>
              </a:ext>
            </a:extLst>
          </p:cNvPr>
          <p:cNvSpPr/>
          <p:nvPr/>
        </p:nvSpPr>
        <p:spPr>
          <a:xfrm>
            <a:off x="3491880" y="3242558"/>
            <a:ext cx="1756474" cy="727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Decision Tree, </a:t>
            </a:r>
            <a:endParaRPr lang="en-IN" dirty="0"/>
          </a:p>
          <a:p>
            <a:pPr algn="ctr"/>
            <a:r>
              <a:rPr lang="en-IN" dirty="0" err="1" smtClean="0"/>
              <a:t>CatBoost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51168B8-AD59-447F-938A-9115B1EEFD73}"/>
              </a:ext>
            </a:extLst>
          </p:cNvPr>
          <p:cNvCxnSpPr>
            <a:cxnSpLocks/>
          </p:cNvCxnSpPr>
          <p:nvPr/>
        </p:nvCxnSpPr>
        <p:spPr>
          <a:xfrm flipH="1">
            <a:off x="4257331" y="1438459"/>
            <a:ext cx="1" cy="19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588FF36-6039-4FD3-818D-827F0D27C20D}"/>
              </a:ext>
            </a:extLst>
          </p:cNvPr>
          <p:cNvCxnSpPr>
            <a:stCxn id="15" idx="2"/>
          </p:cNvCxnSpPr>
          <p:nvPr/>
        </p:nvCxnSpPr>
        <p:spPr>
          <a:xfrm flipH="1" flipV="1">
            <a:off x="4312265" y="3813706"/>
            <a:ext cx="57852" cy="15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A160DE6-9316-4F96-8272-544405C39A79}"/>
              </a:ext>
            </a:extLst>
          </p:cNvPr>
          <p:cNvSpPr/>
          <p:nvPr/>
        </p:nvSpPr>
        <p:spPr>
          <a:xfrm>
            <a:off x="2987824" y="5301888"/>
            <a:ext cx="2880320" cy="112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Evaluation Metrics:</a:t>
            </a:r>
          </a:p>
          <a:p>
            <a:pPr algn="ctr"/>
            <a:r>
              <a:rPr lang="en-US" dirty="0" smtClean="0"/>
              <a:t>F1 Score, Accuracy, Precision, Recall, Confusion Matrix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45E98918-ED28-42B1-B27A-C15213F5B84C}"/>
              </a:ext>
            </a:extLst>
          </p:cNvPr>
          <p:cNvCxnSpPr>
            <a:cxnSpLocks/>
          </p:cNvCxnSpPr>
          <p:nvPr/>
        </p:nvCxnSpPr>
        <p:spPr>
          <a:xfrm flipH="1">
            <a:off x="4312262" y="5031731"/>
            <a:ext cx="2" cy="27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8867036E-BE3F-461E-9A93-41D1F43355BE}"/>
              </a:ext>
            </a:extLst>
          </p:cNvPr>
          <p:cNvCxnSpPr>
            <a:cxnSpLocks/>
          </p:cNvCxnSpPr>
          <p:nvPr/>
        </p:nvCxnSpPr>
        <p:spPr>
          <a:xfrm>
            <a:off x="4266899" y="5621968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3">
            <a:extLst>
              <a:ext uri="{FF2B5EF4-FFF2-40B4-BE49-F238E27FC236}">
                <a16:creationId xmlns="" xmlns:a16="http://schemas.microsoft.com/office/drawing/2014/main" id="{1595F85C-FA8A-4A07-A075-9379A9C158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Workflow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62558287"/>
                  </a:ext>
                </a:extLst>
              </a:tr>
            </a:tbl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="" xmlns:a16="http://schemas.microsoft.com/office/drawing/2014/main" id="{AEE0A7D5-2108-42E3-8C8D-0D9ACECBB582}"/>
              </a:ext>
            </a:extLst>
          </p:cNvPr>
          <p:cNvSpPr/>
          <p:nvPr/>
        </p:nvSpPr>
        <p:spPr>
          <a:xfrm>
            <a:off x="3664199" y="4212421"/>
            <a:ext cx="1296126" cy="745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Feature Selection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7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922282A-82F6-4E9B-8DC4-6DD3DC677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966931"/>
              </p:ext>
            </p:extLst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2800" dirty="0" smtClean="0">
                          <a:solidFill>
                            <a:schemeClr val="tx1"/>
                          </a:solidFill>
                        </a:rPr>
                        <a:t>Count Plot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6255828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120" y="1338172"/>
            <a:ext cx="4920128" cy="2963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338172"/>
            <a:ext cx="5092930" cy="30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855DB45-1291-4F2C-9B09-37480648E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390210"/>
              </p:ext>
            </p:extLst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2800" dirty="0" smtClean="0">
                          <a:solidFill>
                            <a:schemeClr val="tx1"/>
                          </a:solidFill>
                        </a:rPr>
                        <a:t>Status group and Construction</a:t>
                      </a:r>
                      <a:r>
                        <a:rPr lang="en-IN" sz="2800" baseline="0" dirty="0" smtClean="0">
                          <a:solidFill>
                            <a:schemeClr val="tx1"/>
                          </a:solidFill>
                        </a:rPr>
                        <a:t> year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6255828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37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855DB45-1291-4F2C-9B09-37480648E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827421"/>
              </p:ext>
            </p:extLst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2800" dirty="0" smtClean="0">
                          <a:solidFill>
                            <a:schemeClr val="tx1"/>
                          </a:solidFill>
                        </a:rPr>
                        <a:t>Population</a:t>
                      </a:r>
                      <a:r>
                        <a:rPr lang="en-IN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80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IN" sz="2800" baseline="0" dirty="0" smtClean="0">
                          <a:solidFill>
                            <a:schemeClr val="tx1"/>
                          </a:solidFill>
                        </a:rPr>
                        <a:t> Amount of Water Available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625582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2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7F13285A-5745-45E2-A574-ADE71CE91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367471"/>
              </p:ext>
            </p:extLst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Model building – 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625582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76CA18CF-2F08-40DF-9F74-56F0E3BB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38053"/>
              </p:ext>
            </p:extLst>
          </p:nvPr>
        </p:nvGraphicFramePr>
        <p:xfrm>
          <a:off x="827584" y="692696"/>
          <a:ext cx="61926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="" xmlns:a16="http://schemas.microsoft.com/office/drawing/2014/main" val="1704433796"/>
                    </a:ext>
                  </a:extLst>
                </a:gridCol>
                <a:gridCol w="3096344">
                  <a:extLst>
                    <a:ext uri="{9D8B030D-6E8A-4147-A177-3AD203B41FA5}">
                      <a16:colId xmlns="" xmlns:a16="http://schemas.microsoft.com/office/drawing/2014/main" val="3816211576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Iteration1: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Decision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Tree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3204452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Accuracy 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0.7208</a:t>
                      </a:r>
                    </a:p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0.7232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7371045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02155162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0.72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5135996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0.70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3694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76CA18CF-2F08-40DF-9F74-56F0E3BB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74218"/>
              </p:ext>
            </p:extLst>
          </p:nvPr>
        </p:nvGraphicFramePr>
        <p:xfrm>
          <a:off x="827584" y="2620370"/>
          <a:ext cx="6192688" cy="175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="" xmlns:a16="http://schemas.microsoft.com/office/drawing/2014/main" val="1704433796"/>
                    </a:ext>
                  </a:extLst>
                </a:gridCol>
                <a:gridCol w="3096344">
                  <a:extLst>
                    <a:ext uri="{9D8B030D-6E8A-4147-A177-3AD203B41FA5}">
                      <a16:colId xmlns="" xmlns:a16="http://schemas.microsoft.com/office/drawing/2014/main" val="3816211576"/>
                    </a:ext>
                  </a:extLst>
                </a:gridCol>
              </a:tblGrid>
              <a:tr h="307702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Iteration2: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solidFill>
                            <a:schemeClr val="tx1"/>
                          </a:solidFill>
                        </a:rPr>
                        <a:t>Catboost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3204452"/>
                  </a:ext>
                </a:extLst>
              </a:tr>
              <a:tr h="5230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Accuracy test</a:t>
                      </a:r>
                    </a:p>
                    <a:p>
                      <a:r>
                        <a:rPr lang="en-IN" sz="1400" dirty="0" err="1" smtClean="0">
                          <a:solidFill>
                            <a:schemeClr val="tx1"/>
                          </a:solidFill>
                        </a:rPr>
                        <a:t>Accurasy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 train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0.8110</a:t>
                      </a:r>
                    </a:p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0.8689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7371045"/>
                  </a:ext>
                </a:extLst>
              </a:tr>
              <a:tr h="307702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0.81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02155162"/>
                  </a:ext>
                </a:extLst>
              </a:tr>
              <a:tr h="307702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0.80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5135996"/>
                  </a:ext>
                </a:extLst>
              </a:tr>
              <a:tr h="307702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0.81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3694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6CA18CF-2F08-40DF-9F74-56F0E3BB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42804"/>
              </p:ext>
            </p:extLst>
          </p:nvPr>
        </p:nvGraphicFramePr>
        <p:xfrm>
          <a:off x="827584" y="4581128"/>
          <a:ext cx="6192688" cy="17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="" xmlns:a16="http://schemas.microsoft.com/office/drawing/2014/main" val="1704433796"/>
                    </a:ext>
                  </a:extLst>
                </a:gridCol>
                <a:gridCol w="3096344">
                  <a:extLst>
                    <a:ext uri="{9D8B030D-6E8A-4147-A177-3AD203B41FA5}">
                      <a16:colId xmlns="" xmlns:a16="http://schemas.microsoft.com/office/drawing/2014/main" val="3816211576"/>
                    </a:ext>
                  </a:extLst>
                </a:gridCol>
              </a:tblGrid>
              <a:tr h="307702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Iteration3: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solidFill>
                            <a:schemeClr val="tx1"/>
                          </a:solidFill>
                        </a:rPr>
                        <a:t>Catboost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 with hyper parameter tuning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3204452"/>
                  </a:ext>
                </a:extLst>
              </a:tr>
              <a:tr h="5230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Accuracy test</a:t>
                      </a:r>
                    </a:p>
                    <a:p>
                      <a:r>
                        <a:rPr lang="en-IN" sz="1400" dirty="0" err="1" smtClean="0">
                          <a:solidFill>
                            <a:schemeClr val="tx1"/>
                          </a:solidFill>
                        </a:rPr>
                        <a:t>Accurasy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 train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0.8663</a:t>
                      </a:r>
                    </a:p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0.8700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7371045"/>
                  </a:ext>
                </a:extLst>
              </a:tr>
              <a:tr h="307702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0.86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02155162"/>
                  </a:ext>
                </a:extLst>
              </a:tr>
              <a:tr h="22965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0.87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5135996"/>
                  </a:ext>
                </a:extLst>
              </a:tr>
              <a:tr h="307702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0.76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36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8470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gis Template PPT.pptx" id="{FA90D603-5D95-41EB-8DCB-6F3F8E67F3AD}" vid="{4EE586D9-26EB-41C7-B56B-4F62AC90E4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Portfolio_Project_1</Template>
  <TotalTime>2187</TotalTime>
  <Words>143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Presentation3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Fegade</dc:creator>
  <cp:lastModifiedBy>Akshay Nimbalkar</cp:lastModifiedBy>
  <cp:revision>36</cp:revision>
  <dcterms:created xsi:type="dcterms:W3CDTF">2019-04-05T12:27:20Z</dcterms:created>
  <dcterms:modified xsi:type="dcterms:W3CDTF">2019-05-01T19:58:10Z</dcterms:modified>
</cp:coreProperties>
</file>