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 id="262" r:id="rId8"/>
    <p:sldId id="263" r:id="rId9"/>
    <p:sldId id="264"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8B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520A39-90B0-419D-ABD4-A7BC12BF22F8}"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2961750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520A39-90B0-419D-ABD4-A7BC12BF22F8}"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424181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520A39-90B0-419D-ABD4-A7BC12BF22F8}"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424375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520A39-90B0-419D-ABD4-A7BC12BF22F8}"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228559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520A39-90B0-419D-ABD4-A7BC12BF22F8}" type="datetimeFigureOut">
              <a:rPr lang="en-IN" smtClean="0"/>
              <a:t>25-06-2020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407039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520A39-90B0-419D-ABD4-A7BC12BF22F8}"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322127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520A39-90B0-419D-ABD4-A7BC12BF22F8}" type="datetimeFigureOut">
              <a:rPr lang="en-IN" smtClean="0"/>
              <a:t>25-06-2020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113346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520A39-90B0-419D-ABD4-A7BC12BF22F8}" type="datetimeFigureOut">
              <a:rPr lang="en-IN" smtClean="0"/>
              <a:t>25-06-2020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388041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20A39-90B0-419D-ABD4-A7BC12BF22F8}" type="datetimeFigureOut">
              <a:rPr lang="en-IN" smtClean="0"/>
              <a:t>25-06-2020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27671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520A39-90B0-419D-ABD4-A7BC12BF22F8}"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3979164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520A39-90B0-419D-ABD4-A7BC12BF22F8}" type="datetimeFigureOut">
              <a:rPr lang="en-IN" smtClean="0"/>
              <a:t>25-06-2020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368B5F-9F24-4BE0-85A6-E6E13432ED9E}" type="slidenum">
              <a:rPr lang="en-IN" smtClean="0"/>
              <a:t>‹#›</a:t>
            </a:fld>
            <a:endParaRPr lang="en-IN"/>
          </a:p>
        </p:txBody>
      </p:sp>
    </p:spTree>
    <p:extLst>
      <p:ext uri="{BB962C8B-B14F-4D97-AF65-F5344CB8AC3E}">
        <p14:creationId xmlns:p14="http://schemas.microsoft.com/office/powerpoint/2010/main" val="233225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20A39-90B0-419D-ABD4-A7BC12BF22F8}" type="datetimeFigureOut">
              <a:rPr lang="en-IN" smtClean="0"/>
              <a:t>25-06-2020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68B5F-9F24-4BE0-85A6-E6E13432ED9E}" type="slidenum">
              <a:rPr lang="en-IN" smtClean="0"/>
              <a:t>‹#›</a:t>
            </a:fld>
            <a:endParaRPr lang="en-IN"/>
          </a:p>
        </p:txBody>
      </p:sp>
    </p:spTree>
    <p:extLst>
      <p:ext uri="{BB962C8B-B14F-4D97-AF65-F5344CB8AC3E}">
        <p14:creationId xmlns:p14="http://schemas.microsoft.com/office/powerpoint/2010/main" val="3689817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4114" y="466531"/>
            <a:ext cx="8677470" cy="1814756"/>
          </a:xfrm>
          <a:solidFill>
            <a:schemeClr val="accent3">
              <a:lumMod val="20000"/>
              <a:lumOff val="80000"/>
            </a:schemeClr>
          </a:solidFill>
        </p:spPr>
        <p:style>
          <a:lnRef idx="3">
            <a:schemeClr val="lt1"/>
          </a:lnRef>
          <a:fillRef idx="1">
            <a:schemeClr val="accent4"/>
          </a:fillRef>
          <a:effectRef idx="1">
            <a:schemeClr val="accent4"/>
          </a:effectRef>
          <a:fontRef idx="minor">
            <a:schemeClr val="lt1"/>
          </a:fontRef>
        </p:style>
        <p:txBody>
          <a:bodyPr>
            <a:normAutofit fontScale="90000"/>
          </a:bodyPr>
          <a:lstStyle/>
          <a:p>
            <a:br>
              <a:rPr lang="en-IN" sz="4000" b="1" dirty="0">
                <a:solidFill>
                  <a:schemeClr val="tx1"/>
                </a:solidFill>
                <a:latin typeface="Arial Black" panose="020B0A04020102020204" pitchFamily="34" charset="0"/>
              </a:rPr>
            </a:br>
            <a:br>
              <a:rPr lang="en-IN" sz="4000" b="1" dirty="0">
                <a:solidFill>
                  <a:schemeClr val="tx1"/>
                </a:solidFill>
                <a:latin typeface="Arial Black" panose="020B0A04020102020204" pitchFamily="34" charset="0"/>
              </a:rPr>
            </a:br>
            <a:r>
              <a:rPr lang="en-IN" sz="4000" b="1" dirty="0">
                <a:solidFill>
                  <a:schemeClr val="tx1"/>
                </a:solidFill>
                <a:latin typeface="Arial Black" panose="020B0A04020102020204" pitchFamily="34" charset="0"/>
              </a:rPr>
              <a:t>Title :- Smartphone Controlled                	Car Using Arduino</a:t>
            </a:r>
            <a:br>
              <a:rPr lang="en-IN" sz="4000" b="1" dirty="0">
                <a:solidFill>
                  <a:srgbClr val="0070C0"/>
                </a:solidFill>
                <a:latin typeface="Arial Black" panose="020B0A04020102020204" pitchFamily="34" charset="0"/>
              </a:rPr>
            </a:br>
            <a:endParaRPr lang="en-IN" sz="4000" b="1" dirty="0">
              <a:solidFill>
                <a:srgbClr val="0070C0"/>
              </a:solidFill>
              <a:latin typeface="Arial Black" panose="020B0A04020102020204" pitchFamily="34" charset="0"/>
            </a:endParaRPr>
          </a:p>
        </p:txBody>
      </p:sp>
      <p:sp>
        <p:nvSpPr>
          <p:cNvPr id="3" name="Subtitle 2"/>
          <p:cNvSpPr>
            <a:spLocks noGrp="1"/>
          </p:cNvSpPr>
          <p:nvPr>
            <p:ph type="subTitle" idx="1"/>
          </p:nvPr>
        </p:nvSpPr>
        <p:spPr>
          <a:xfrm>
            <a:off x="1701281" y="2687506"/>
            <a:ext cx="9439469" cy="4040155"/>
          </a:xfrm>
        </p:spPr>
        <p:style>
          <a:lnRef idx="1">
            <a:schemeClr val="accent6"/>
          </a:lnRef>
          <a:fillRef idx="2">
            <a:schemeClr val="accent6"/>
          </a:fillRef>
          <a:effectRef idx="1">
            <a:schemeClr val="accent6"/>
          </a:effectRef>
          <a:fontRef idx="minor">
            <a:schemeClr val="dk1"/>
          </a:fontRef>
        </p:style>
        <p:txBody>
          <a:bodyPr>
            <a:normAutofit/>
          </a:bodyPr>
          <a:lstStyle/>
          <a:p>
            <a:pPr algn="l"/>
            <a:r>
              <a:rPr lang="en-IN" sz="3600" b="1" dirty="0"/>
              <a:t>		</a:t>
            </a:r>
            <a:r>
              <a:rPr lang="en-IN" sz="3600" b="1" dirty="0">
                <a:ln w="12700">
                  <a:solidFill>
                    <a:schemeClr val="accent3">
                      <a:lumMod val="50000"/>
                    </a:schemeClr>
                  </a:solidFill>
                  <a:prstDash val="solid"/>
                </a:ln>
                <a:solidFill>
                  <a:srgbClr val="0070C0"/>
                </a:solidFill>
                <a:effectLst>
                  <a:innerShdw blurRad="177800">
                    <a:schemeClr val="accent3">
                      <a:lumMod val="50000"/>
                    </a:schemeClr>
                  </a:innerShdw>
                </a:effectLst>
              </a:rPr>
              <a:t>Subject  :- IOT Mini Project</a:t>
            </a:r>
          </a:p>
          <a:p>
            <a:pPr algn="l"/>
            <a:r>
              <a:rPr lang="en-IN" sz="3600" b="1" dirty="0">
                <a:ln w="12700">
                  <a:solidFill>
                    <a:schemeClr val="accent3">
                      <a:lumMod val="50000"/>
                    </a:schemeClr>
                  </a:solidFill>
                  <a:prstDash val="solid"/>
                </a:ln>
                <a:solidFill>
                  <a:srgbClr val="0070C0"/>
                </a:solidFill>
                <a:effectLst>
                  <a:innerShdw blurRad="177800">
                    <a:schemeClr val="accent3">
                      <a:lumMod val="50000"/>
                    </a:schemeClr>
                  </a:innerShdw>
                </a:effectLst>
              </a:rPr>
              <a:t>		Project Mentor :- Ahmar </a:t>
            </a:r>
            <a:r>
              <a:rPr lang="en-IN" sz="3600" b="1" dirty="0" err="1">
                <a:ln w="12700">
                  <a:solidFill>
                    <a:schemeClr val="accent3">
                      <a:lumMod val="50000"/>
                    </a:schemeClr>
                  </a:solidFill>
                  <a:prstDash val="solid"/>
                </a:ln>
                <a:solidFill>
                  <a:srgbClr val="0070C0"/>
                </a:solidFill>
                <a:effectLst>
                  <a:innerShdw blurRad="177800">
                    <a:schemeClr val="accent3">
                      <a:lumMod val="50000"/>
                    </a:schemeClr>
                  </a:innerShdw>
                </a:effectLst>
              </a:rPr>
              <a:t>Usmani</a:t>
            </a:r>
            <a:endParaRPr lang="en-IN" sz="3600" b="1" dirty="0">
              <a:ln w="12700">
                <a:solidFill>
                  <a:schemeClr val="accent3">
                    <a:lumMod val="50000"/>
                  </a:schemeClr>
                </a:solidFill>
                <a:prstDash val="solid"/>
              </a:ln>
              <a:solidFill>
                <a:srgbClr val="0070C0"/>
              </a:solidFill>
              <a:effectLst>
                <a:innerShdw blurRad="177800">
                  <a:schemeClr val="accent3">
                    <a:lumMod val="50000"/>
                  </a:schemeClr>
                </a:innerShdw>
              </a:effectLst>
            </a:endParaRPr>
          </a:p>
          <a:p>
            <a:pPr algn="l"/>
            <a:r>
              <a:rPr lang="en-IN" sz="3600" b="1" dirty="0">
                <a:ln w="12700">
                  <a:solidFill>
                    <a:schemeClr val="accent3">
                      <a:lumMod val="50000"/>
                    </a:schemeClr>
                  </a:solidFill>
                  <a:prstDash val="solid"/>
                </a:ln>
                <a:solidFill>
                  <a:srgbClr val="0070C0"/>
                </a:solidFill>
                <a:effectLst>
                  <a:innerShdw blurRad="177800">
                    <a:schemeClr val="accent3">
                      <a:lumMod val="50000"/>
                    </a:schemeClr>
                  </a:innerShdw>
                </a:effectLst>
              </a:rPr>
              <a:t>		Group Member:-</a:t>
            </a:r>
          </a:p>
          <a:p>
            <a:pPr algn="l"/>
            <a:endParaRPr lang="en-IN" sz="3600" b="1" dirty="0"/>
          </a:p>
          <a:p>
            <a:pPr algn="l"/>
            <a:endParaRPr lang="en-IN" sz="3600" b="1" dirty="0"/>
          </a:p>
        </p:txBody>
      </p:sp>
      <p:graphicFrame>
        <p:nvGraphicFramePr>
          <p:cNvPr id="7" name="Table 6"/>
          <p:cNvGraphicFramePr>
            <a:graphicFrameLocks noGrp="1"/>
          </p:cNvGraphicFramePr>
          <p:nvPr>
            <p:extLst>
              <p:ext uri="{D42A27DB-BD31-4B8C-83A1-F6EECF244321}">
                <p14:modId xmlns:p14="http://schemas.microsoft.com/office/powerpoint/2010/main" val="792588723"/>
              </p:ext>
            </p:extLst>
          </p:nvPr>
        </p:nvGraphicFramePr>
        <p:xfrm>
          <a:off x="3401008" y="4569097"/>
          <a:ext cx="4932287" cy="1822370"/>
        </p:xfrm>
        <a:graphic>
          <a:graphicData uri="http://schemas.openxmlformats.org/drawingml/2006/table">
            <a:tbl>
              <a:tblPr firstRow="1" bandRow="1">
                <a:tableStyleId>{073A0DAA-6AF3-43AB-8588-CEC1D06C72B9}</a:tableStyleId>
              </a:tblPr>
              <a:tblGrid>
                <a:gridCol w="2784756">
                  <a:extLst>
                    <a:ext uri="{9D8B030D-6E8A-4147-A177-3AD203B41FA5}">
                      <a16:colId xmlns:a16="http://schemas.microsoft.com/office/drawing/2014/main" val="4237330775"/>
                    </a:ext>
                  </a:extLst>
                </a:gridCol>
                <a:gridCol w="2147531">
                  <a:extLst>
                    <a:ext uri="{9D8B030D-6E8A-4147-A177-3AD203B41FA5}">
                      <a16:colId xmlns:a16="http://schemas.microsoft.com/office/drawing/2014/main" val="2117787661"/>
                    </a:ext>
                  </a:extLst>
                </a:gridCol>
              </a:tblGrid>
              <a:tr h="450896">
                <a:tc>
                  <a:txBody>
                    <a:bodyPr/>
                    <a:lstStyle/>
                    <a:p>
                      <a:pPr algn="l"/>
                      <a:r>
                        <a:rPr lang="en-IN" dirty="0"/>
                        <a:t>             Member Names</a:t>
                      </a:r>
                    </a:p>
                  </a:txBody>
                  <a:tcPr/>
                </a:tc>
                <a:tc>
                  <a:txBody>
                    <a:bodyPr/>
                    <a:lstStyle/>
                    <a:p>
                      <a:pPr algn="ctr"/>
                      <a:r>
                        <a:rPr lang="en-IN" dirty="0"/>
                        <a:t>   Roll No.</a:t>
                      </a:r>
                    </a:p>
                  </a:txBody>
                  <a:tcPr/>
                </a:tc>
                <a:extLst>
                  <a:ext uri="{0D108BD9-81ED-4DB2-BD59-A6C34878D82A}">
                    <a16:rowId xmlns:a16="http://schemas.microsoft.com/office/drawing/2014/main" val="1013668394"/>
                  </a:ext>
                </a:extLst>
              </a:tr>
              <a:tr h="457158">
                <a:tc>
                  <a:txBody>
                    <a:bodyPr/>
                    <a:lstStyle/>
                    <a:p>
                      <a:pPr marL="342900" indent="-342900" algn="ctr">
                        <a:buAutoNum type="arabicPeriod"/>
                      </a:pPr>
                      <a:r>
                        <a:rPr lang="en-IN" dirty="0" err="1"/>
                        <a:t>Akshay</a:t>
                      </a:r>
                      <a:r>
                        <a:rPr lang="en-IN" dirty="0"/>
                        <a:t> </a:t>
                      </a:r>
                      <a:r>
                        <a:rPr lang="en-IN" dirty="0" err="1"/>
                        <a:t>Shingte</a:t>
                      </a:r>
                      <a:endParaRPr lang="en-IN" dirty="0"/>
                    </a:p>
                  </a:txBody>
                  <a:tcPr/>
                </a:tc>
                <a:tc>
                  <a:txBody>
                    <a:bodyPr/>
                    <a:lstStyle/>
                    <a:p>
                      <a:pPr algn="ctr"/>
                      <a:r>
                        <a:rPr lang="en-IN" dirty="0"/>
                        <a:t>        56</a:t>
                      </a:r>
                    </a:p>
                  </a:txBody>
                  <a:tcPr/>
                </a:tc>
                <a:extLst>
                  <a:ext uri="{0D108BD9-81ED-4DB2-BD59-A6C34878D82A}">
                    <a16:rowId xmlns:a16="http://schemas.microsoft.com/office/drawing/2014/main" val="3862279034"/>
                  </a:ext>
                </a:extLst>
              </a:tr>
              <a:tr h="457158">
                <a:tc>
                  <a:txBody>
                    <a:bodyPr/>
                    <a:lstStyle/>
                    <a:p>
                      <a:pPr marL="342900" indent="-342900" algn="ctr">
                        <a:buAutoNum type="arabicPeriod" startAt="2"/>
                      </a:pPr>
                      <a:r>
                        <a:rPr lang="en-IN" dirty="0" err="1"/>
                        <a:t>Siddhant</a:t>
                      </a:r>
                      <a:r>
                        <a:rPr lang="en-IN" dirty="0"/>
                        <a:t> </a:t>
                      </a:r>
                      <a:r>
                        <a:rPr lang="en-IN" dirty="0" err="1"/>
                        <a:t>Sawant</a:t>
                      </a:r>
                      <a:endParaRPr lang="en-IN" dirty="0"/>
                    </a:p>
                  </a:txBody>
                  <a:tcPr/>
                </a:tc>
                <a:tc>
                  <a:txBody>
                    <a:bodyPr/>
                    <a:lstStyle/>
                    <a:p>
                      <a:pPr algn="ctr"/>
                      <a:r>
                        <a:rPr lang="en-IN" dirty="0"/>
                        <a:t>        34</a:t>
                      </a:r>
                    </a:p>
                  </a:txBody>
                  <a:tcPr/>
                </a:tc>
                <a:extLst>
                  <a:ext uri="{0D108BD9-81ED-4DB2-BD59-A6C34878D82A}">
                    <a16:rowId xmlns:a16="http://schemas.microsoft.com/office/drawing/2014/main" val="843054700"/>
                  </a:ext>
                </a:extLst>
              </a:tr>
              <a:tr h="457158">
                <a:tc>
                  <a:txBody>
                    <a:bodyPr/>
                    <a:lstStyle/>
                    <a:p>
                      <a:pPr marL="0" indent="0" algn="ctr">
                        <a:buNone/>
                      </a:pPr>
                      <a:r>
                        <a:rPr lang="en-IN" dirty="0"/>
                        <a:t>3.   Shubham Yadav</a:t>
                      </a:r>
                    </a:p>
                  </a:txBody>
                  <a:tcPr/>
                </a:tc>
                <a:tc>
                  <a:txBody>
                    <a:bodyPr/>
                    <a:lstStyle/>
                    <a:p>
                      <a:pPr algn="ctr"/>
                      <a:r>
                        <a:rPr lang="en-IN" dirty="0"/>
                        <a:t>        42</a:t>
                      </a:r>
                    </a:p>
                  </a:txBody>
                  <a:tcPr/>
                </a:tc>
                <a:extLst>
                  <a:ext uri="{0D108BD9-81ED-4DB2-BD59-A6C34878D82A}">
                    <a16:rowId xmlns:a16="http://schemas.microsoft.com/office/drawing/2014/main" val="281796540"/>
                  </a:ext>
                </a:extLst>
              </a:tr>
            </a:tbl>
          </a:graphicData>
        </a:graphic>
      </p:graphicFrame>
      <p:pic>
        <p:nvPicPr>
          <p:cNvPr id="4" name="Picture 3">
            <a:extLst>
              <a:ext uri="{FF2B5EF4-FFF2-40B4-BE49-F238E27FC236}">
                <a16:creationId xmlns:a16="http://schemas.microsoft.com/office/drawing/2014/main" id="{0B4D8C17-0C16-4F6C-A895-4287AE7EC11A}"/>
              </a:ext>
            </a:extLst>
          </p:cNvPr>
          <p:cNvPicPr>
            <a:picLocks noChangeAspect="1"/>
          </p:cNvPicPr>
          <p:nvPr/>
        </p:nvPicPr>
        <p:blipFill>
          <a:blip r:embed="rId2"/>
          <a:stretch>
            <a:fillRect/>
          </a:stretch>
        </p:blipFill>
        <p:spPr>
          <a:xfrm>
            <a:off x="9053242" y="1341745"/>
            <a:ext cx="3138758" cy="2840991"/>
          </a:xfrm>
          <a:prstGeom prst="rect">
            <a:avLst/>
          </a:prstGeom>
        </p:spPr>
      </p:pic>
    </p:spTree>
    <p:extLst>
      <p:ext uri="{BB962C8B-B14F-4D97-AF65-F5344CB8AC3E}">
        <p14:creationId xmlns:p14="http://schemas.microsoft.com/office/powerpoint/2010/main" val="2572282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AD63-5B68-4FD2-9195-9AEFAC884254}"/>
              </a:ext>
            </a:extLst>
          </p:cNvPr>
          <p:cNvSpPr>
            <a:spLocks noGrp="1"/>
          </p:cNvSpPr>
          <p:nvPr>
            <p:ph type="title"/>
          </p:nvPr>
        </p:nvSpPr>
        <p:spPr>
          <a:xfrm>
            <a:off x="955040" y="314325"/>
            <a:ext cx="10160000" cy="1097915"/>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dirty="0"/>
              <a:t>		  </a:t>
            </a:r>
            <a:r>
              <a:rPr lang="en-IN" sz="5400" dirty="0">
                <a:latin typeface="Arial" panose="020B0604020202020204" pitchFamily="34" charset="0"/>
                <a:cs typeface="Arial" panose="020B0604020202020204" pitchFamily="34" charset="0"/>
              </a:rPr>
              <a:t>Result and Conclusion</a:t>
            </a:r>
            <a:endParaRPr lang="en-IN" sz="4800"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63CD6CB9-98D9-48D8-B77A-69CBC5E67DDF}"/>
              </a:ext>
            </a:extLst>
          </p:cNvPr>
          <p:cNvGraphicFramePr>
            <a:graphicFrameLocks noGrp="1"/>
          </p:cNvGraphicFramePr>
          <p:nvPr>
            <p:ph idx="1"/>
            <p:extLst>
              <p:ext uri="{D42A27DB-BD31-4B8C-83A1-F6EECF244321}">
                <p14:modId xmlns:p14="http://schemas.microsoft.com/office/powerpoint/2010/main" val="3358682540"/>
              </p:ext>
            </p:extLst>
          </p:nvPr>
        </p:nvGraphicFramePr>
        <p:xfrm>
          <a:off x="6228080" y="1842176"/>
          <a:ext cx="5963920" cy="4544736"/>
        </p:xfrm>
        <a:graphic>
          <a:graphicData uri="http://schemas.openxmlformats.org/drawingml/2006/table">
            <a:tbl>
              <a:tblPr firstRow="1" bandRow="1">
                <a:tableStyleId>{5C22544A-7EE6-4342-B048-85BDC9FD1C3A}</a:tableStyleId>
              </a:tblPr>
              <a:tblGrid>
                <a:gridCol w="1248582">
                  <a:extLst>
                    <a:ext uri="{9D8B030D-6E8A-4147-A177-3AD203B41FA5}">
                      <a16:colId xmlns:a16="http://schemas.microsoft.com/office/drawing/2014/main" val="3737333768"/>
                    </a:ext>
                  </a:extLst>
                </a:gridCol>
                <a:gridCol w="876431">
                  <a:extLst>
                    <a:ext uri="{9D8B030D-6E8A-4147-A177-3AD203B41FA5}">
                      <a16:colId xmlns:a16="http://schemas.microsoft.com/office/drawing/2014/main" val="3841179241"/>
                    </a:ext>
                  </a:extLst>
                </a:gridCol>
                <a:gridCol w="1079238">
                  <a:extLst>
                    <a:ext uri="{9D8B030D-6E8A-4147-A177-3AD203B41FA5}">
                      <a16:colId xmlns:a16="http://schemas.microsoft.com/office/drawing/2014/main" val="1236271050"/>
                    </a:ext>
                  </a:extLst>
                </a:gridCol>
                <a:gridCol w="840214">
                  <a:extLst>
                    <a:ext uri="{9D8B030D-6E8A-4147-A177-3AD203B41FA5}">
                      <a16:colId xmlns:a16="http://schemas.microsoft.com/office/drawing/2014/main" val="510505793"/>
                    </a:ext>
                  </a:extLst>
                </a:gridCol>
                <a:gridCol w="1045695">
                  <a:extLst>
                    <a:ext uri="{9D8B030D-6E8A-4147-A177-3AD203B41FA5}">
                      <a16:colId xmlns:a16="http://schemas.microsoft.com/office/drawing/2014/main" val="3545568483"/>
                    </a:ext>
                  </a:extLst>
                </a:gridCol>
                <a:gridCol w="873760">
                  <a:extLst>
                    <a:ext uri="{9D8B030D-6E8A-4147-A177-3AD203B41FA5}">
                      <a16:colId xmlns:a16="http://schemas.microsoft.com/office/drawing/2014/main" val="1684494423"/>
                    </a:ext>
                  </a:extLst>
                </a:gridCol>
              </a:tblGrid>
              <a:tr h="1795760">
                <a:tc>
                  <a:txBody>
                    <a:bodyPr/>
                    <a:lstStyle/>
                    <a:p>
                      <a:pPr algn="ctr"/>
                      <a:r>
                        <a:rPr lang="en-US" b="1" dirty="0">
                          <a:effectLst/>
                        </a:rPr>
                        <a:t>Touched button in Bluetooth controller app</a:t>
                      </a:r>
                      <a:endParaRPr lang="en-US" dirty="0">
                        <a:effectLst/>
                      </a:endParaRPr>
                    </a:p>
                  </a:txBody>
                  <a:tcPr marL="0" marR="0" marT="0" marB="0" anchor="ctr"/>
                </a:tc>
                <a:tc gridSpan="2">
                  <a:txBody>
                    <a:bodyPr/>
                    <a:lstStyle/>
                    <a:p>
                      <a:pPr algn="ctr"/>
                      <a:r>
                        <a:rPr lang="en-US" b="1" dirty="0">
                          <a:effectLst/>
                        </a:rPr>
                        <a:t> Output for front side motor to give direction</a:t>
                      </a:r>
                      <a:endParaRPr lang="en-US" dirty="0">
                        <a:effectLst/>
                      </a:endParaRPr>
                    </a:p>
                    <a:p>
                      <a:pPr algn="ctr"/>
                      <a:r>
                        <a:rPr lang="en-US" dirty="0">
                          <a:effectLst/>
                        </a:rPr>
                        <a:t> </a:t>
                      </a:r>
                    </a:p>
                  </a:txBody>
                  <a:tcPr marL="0" marR="0" marT="0" marB="0" anchor="ctr"/>
                </a:tc>
                <a:tc hMerge="1">
                  <a:txBody>
                    <a:bodyPr/>
                    <a:lstStyle/>
                    <a:p>
                      <a:endParaRPr lang="en-IN"/>
                    </a:p>
                  </a:txBody>
                  <a:tcPr/>
                </a:tc>
                <a:tc gridSpan="2">
                  <a:txBody>
                    <a:bodyPr/>
                    <a:lstStyle/>
                    <a:p>
                      <a:pPr algn="ctr"/>
                      <a:r>
                        <a:rPr lang="en-US" b="1" dirty="0">
                          <a:effectLst/>
                        </a:rPr>
                        <a:t>Output for rear side motor to move forward or reverse direction</a:t>
                      </a:r>
                      <a:endParaRPr lang="en-US" dirty="0">
                        <a:effectLst/>
                      </a:endParaRPr>
                    </a:p>
                  </a:txBody>
                  <a:tcPr marL="0" marR="0" marT="0" marB="0" anchor="ctr"/>
                </a:tc>
                <a:tc hMerge="1">
                  <a:txBody>
                    <a:bodyPr/>
                    <a:lstStyle/>
                    <a:p>
                      <a:endParaRPr lang="en-IN"/>
                    </a:p>
                  </a:txBody>
                  <a:tcPr/>
                </a:tc>
                <a:tc>
                  <a:txBody>
                    <a:bodyPr/>
                    <a:lstStyle/>
                    <a:p>
                      <a:pPr algn="ctr"/>
                      <a:r>
                        <a:rPr lang="en-IN" dirty="0">
                          <a:effectLst/>
                        </a:rPr>
                        <a:t> </a:t>
                      </a:r>
                    </a:p>
                  </a:txBody>
                  <a:tcPr marL="0" marR="0" marT="0" marB="0" anchor="ctr"/>
                </a:tc>
                <a:extLst>
                  <a:ext uri="{0D108BD9-81ED-4DB2-BD59-A6C34878D82A}">
                    <a16:rowId xmlns:a16="http://schemas.microsoft.com/office/drawing/2014/main" val="3421198534"/>
                  </a:ext>
                </a:extLst>
              </a:tr>
              <a:tr h="584428">
                <a:tc>
                  <a:txBody>
                    <a:bodyPr/>
                    <a:lstStyle/>
                    <a:p>
                      <a:pPr algn="ctr"/>
                      <a:r>
                        <a:rPr lang="en-IN" b="1" dirty="0">
                          <a:effectLst/>
                        </a:rPr>
                        <a:t>Button</a:t>
                      </a:r>
                      <a:endParaRPr lang="en-IN" dirty="0">
                        <a:effectLst/>
                      </a:endParaRPr>
                    </a:p>
                  </a:txBody>
                  <a:tcPr marL="0" marR="0" marT="0" marB="0" anchor="ctr"/>
                </a:tc>
                <a:tc>
                  <a:txBody>
                    <a:bodyPr/>
                    <a:lstStyle/>
                    <a:p>
                      <a:pPr algn="ctr"/>
                      <a:r>
                        <a:rPr lang="en-IN" b="1" dirty="0">
                          <a:effectLst/>
                        </a:rPr>
                        <a:t>Right</a:t>
                      </a:r>
                      <a:endParaRPr lang="en-IN" dirty="0">
                        <a:effectLst/>
                      </a:endParaRPr>
                    </a:p>
                  </a:txBody>
                  <a:tcPr marL="0" marR="0" marT="0" marB="0" anchor="ctr"/>
                </a:tc>
                <a:tc>
                  <a:txBody>
                    <a:bodyPr/>
                    <a:lstStyle/>
                    <a:p>
                      <a:pPr algn="ctr"/>
                      <a:r>
                        <a:rPr lang="en-IN" b="1" dirty="0">
                          <a:effectLst/>
                        </a:rPr>
                        <a:t>Left</a:t>
                      </a:r>
                      <a:endParaRPr lang="en-IN" dirty="0">
                        <a:effectLst/>
                      </a:endParaRPr>
                    </a:p>
                  </a:txBody>
                  <a:tcPr marL="0" marR="0" marT="0" marB="0" anchor="ctr"/>
                </a:tc>
                <a:tc>
                  <a:txBody>
                    <a:bodyPr/>
                    <a:lstStyle/>
                    <a:p>
                      <a:pPr algn="ctr"/>
                      <a:r>
                        <a:rPr lang="en-IN" b="1" dirty="0">
                          <a:effectLst/>
                        </a:rPr>
                        <a:t>Down</a:t>
                      </a:r>
                      <a:endParaRPr lang="en-IN" dirty="0">
                        <a:effectLst/>
                      </a:endParaRPr>
                    </a:p>
                  </a:txBody>
                  <a:tcPr marL="0" marR="0" marT="0" marB="0" anchor="ctr"/>
                </a:tc>
                <a:tc>
                  <a:txBody>
                    <a:bodyPr/>
                    <a:lstStyle/>
                    <a:p>
                      <a:pPr algn="ctr"/>
                      <a:r>
                        <a:rPr lang="en-IN" b="1" dirty="0">
                          <a:effectLst/>
                        </a:rPr>
                        <a:t>Up</a:t>
                      </a:r>
                      <a:endParaRPr lang="en-IN" dirty="0">
                        <a:effectLst/>
                      </a:endParaRPr>
                    </a:p>
                  </a:txBody>
                  <a:tcPr marL="0" marR="0" marT="0" marB="0" anchor="ctr"/>
                </a:tc>
                <a:tc>
                  <a:txBody>
                    <a:bodyPr/>
                    <a:lstStyle/>
                    <a:p>
                      <a:pPr algn="ctr"/>
                      <a:r>
                        <a:rPr lang="en-IN" b="1">
                          <a:effectLst/>
                        </a:rPr>
                        <a:t>Direction</a:t>
                      </a:r>
                      <a:endParaRPr lang="en-IN">
                        <a:effectLst/>
                      </a:endParaRPr>
                    </a:p>
                  </a:txBody>
                  <a:tcPr marL="0" marR="0" marT="0" marB="0" anchor="ctr"/>
                </a:tc>
                <a:extLst>
                  <a:ext uri="{0D108BD9-81ED-4DB2-BD59-A6C34878D82A}">
                    <a16:rowId xmlns:a16="http://schemas.microsoft.com/office/drawing/2014/main" val="3507474418"/>
                  </a:ext>
                </a:extLst>
              </a:tr>
              <a:tr h="395030">
                <a:tc>
                  <a:txBody>
                    <a:bodyPr/>
                    <a:lstStyle/>
                    <a:p>
                      <a:pPr algn="ctr"/>
                      <a:r>
                        <a:rPr lang="en-IN">
                          <a:effectLst/>
                        </a:rPr>
                        <a:t>Stop</a:t>
                      </a:r>
                    </a:p>
                  </a:txBody>
                  <a:tcPr marL="0" marR="0" marT="0" marB="0" anchor="ctr"/>
                </a:tc>
                <a:tc>
                  <a:txBody>
                    <a:bodyPr/>
                    <a:lstStyle/>
                    <a:p>
                      <a:pPr algn="ctr"/>
                      <a:r>
                        <a:rPr lang="en-IN" dirty="0">
                          <a:effectLst/>
                        </a:rPr>
                        <a:t>0</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Stop</a:t>
                      </a:r>
                    </a:p>
                  </a:txBody>
                  <a:tcPr marL="0" marR="0" marT="0" marB="0" anchor="ctr"/>
                </a:tc>
                <a:extLst>
                  <a:ext uri="{0D108BD9-81ED-4DB2-BD59-A6C34878D82A}">
                    <a16:rowId xmlns:a16="http://schemas.microsoft.com/office/drawing/2014/main" val="176574151"/>
                  </a:ext>
                </a:extLst>
              </a:tr>
              <a:tr h="395030">
                <a:tc>
                  <a:txBody>
                    <a:bodyPr/>
                    <a:lstStyle/>
                    <a:p>
                      <a:pPr algn="ctr"/>
                      <a:r>
                        <a:rPr lang="en-IN">
                          <a:effectLst/>
                        </a:rPr>
                        <a:t>Forward</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1</a:t>
                      </a:r>
                    </a:p>
                  </a:txBody>
                  <a:tcPr marL="0" marR="0" marT="0" marB="0" anchor="ctr"/>
                </a:tc>
                <a:tc>
                  <a:txBody>
                    <a:bodyPr/>
                    <a:lstStyle/>
                    <a:p>
                      <a:pPr algn="ctr"/>
                      <a:r>
                        <a:rPr lang="en-IN">
                          <a:effectLst/>
                        </a:rPr>
                        <a:t>Forward</a:t>
                      </a:r>
                    </a:p>
                  </a:txBody>
                  <a:tcPr marL="0" marR="0" marT="0" marB="0" anchor="ctr"/>
                </a:tc>
                <a:extLst>
                  <a:ext uri="{0D108BD9-81ED-4DB2-BD59-A6C34878D82A}">
                    <a16:rowId xmlns:a16="http://schemas.microsoft.com/office/drawing/2014/main" val="1709543259"/>
                  </a:ext>
                </a:extLst>
              </a:tr>
              <a:tr h="584428">
                <a:tc>
                  <a:txBody>
                    <a:bodyPr/>
                    <a:lstStyle/>
                    <a:p>
                      <a:pPr algn="ctr"/>
                      <a:r>
                        <a:rPr lang="en-IN">
                          <a:effectLst/>
                        </a:rPr>
                        <a:t>Backward</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1</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Backward</a:t>
                      </a:r>
                    </a:p>
                  </a:txBody>
                  <a:tcPr marL="0" marR="0" marT="0" marB="0" anchor="ctr"/>
                </a:tc>
                <a:extLst>
                  <a:ext uri="{0D108BD9-81ED-4DB2-BD59-A6C34878D82A}">
                    <a16:rowId xmlns:a16="http://schemas.microsoft.com/office/drawing/2014/main" val="3392433397"/>
                  </a:ext>
                </a:extLst>
              </a:tr>
              <a:tr h="395030">
                <a:tc>
                  <a:txBody>
                    <a:bodyPr/>
                    <a:lstStyle/>
                    <a:p>
                      <a:pPr algn="ctr"/>
                      <a:r>
                        <a:rPr lang="en-IN">
                          <a:effectLst/>
                        </a:rPr>
                        <a:t>Right</a:t>
                      </a:r>
                    </a:p>
                  </a:txBody>
                  <a:tcPr marL="0" marR="0" marT="0" marB="0" anchor="ctr"/>
                </a:tc>
                <a:tc>
                  <a:txBody>
                    <a:bodyPr/>
                    <a:lstStyle/>
                    <a:p>
                      <a:pPr algn="ctr"/>
                      <a:r>
                        <a:rPr lang="en-IN">
                          <a:effectLst/>
                        </a:rPr>
                        <a:t>1</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1</a:t>
                      </a:r>
                    </a:p>
                  </a:txBody>
                  <a:tcPr marL="0" marR="0" marT="0" marB="0" anchor="ctr"/>
                </a:tc>
                <a:tc>
                  <a:txBody>
                    <a:bodyPr/>
                    <a:lstStyle/>
                    <a:p>
                      <a:pPr algn="ctr"/>
                      <a:r>
                        <a:rPr lang="en-IN">
                          <a:effectLst/>
                        </a:rPr>
                        <a:t>Right</a:t>
                      </a:r>
                    </a:p>
                  </a:txBody>
                  <a:tcPr marL="0" marR="0" marT="0" marB="0" anchor="ctr"/>
                </a:tc>
                <a:extLst>
                  <a:ext uri="{0D108BD9-81ED-4DB2-BD59-A6C34878D82A}">
                    <a16:rowId xmlns:a16="http://schemas.microsoft.com/office/drawing/2014/main" val="1978273952"/>
                  </a:ext>
                </a:extLst>
              </a:tr>
              <a:tr h="395030">
                <a:tc>
                  <a:txBody>
                    <a:bodyPr/>
                    <a:lstStyle/>
                    <a:p>
                      <a:pPr algn="ctr"/>
                      <a:r>
                        <a:rPr lang="en-IN">
                          <a:effectLst/>
                        </a:rPr>
                        <a:t>left</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1</a:t>
                      </a:r>
                    </a:p>
                  </a:txBody>
                  <a:tcPr marL="0" marR="0" marT="0" marB="0" anchor="ctr"/>
                </a:tc>
                <a:tc>
                  <a:txBody>
                    <a:bodyPr/>
                    <a:lstStyle/>
                    <a:p>
                      <a:pPr algn="ctr"/>
                      <a:r>
                        <a:rPr lang="en-IN">
                          <a:effectLst/>
                        </a:rPr>
                        <a:t>0</a:t>
                      </a:r>
                    </a:p>
                  </a:txBody>
                  <a:tcPr marL="0" marR="0" marT="0" marB="0" anchor="ctr"/>
                </a:tc>
                <a:tc>
                  <a:txBody>
                    <a:bodyPr/>
                    <a:lstStyle/>
                    <a:p>
                      <a:pPr algn="ctr"/>
                      <a:r>
                        <a:rPr lang="en-IN">
                          <a:effectLst/>
                        </a:rPr>
                        <a:t>1</a:t>
                      </a:r>
                    </a:p>
                  </a:txBody>
                  <a:tcPr marL="0" marR="0" marT="0" marB="0" anchor="ctr"/>
                </a:tc>
                <a:tc>
                  <a:txBody>
                    <a:bodyPr/>
                    <a:lstStyle/>
                    <a:p>
                      <a:pPr algn="ctr"/>
                      <a:r>
                        <a:rPr lang="en-IN" dirty="0">
                          <a:effectLst/>
                        </a:rPr>
                        <a:t>Left</a:t>
                      </a:r>
                    </a:p>
                  </a:txBody>
                  <a:tcPr marL="0" marR="0" marT="0" marB="0" anchor="ctr"/>
                </a:tc>
                <a:extLst>
                  <a:ext uri="{0D108BD9-81ED-4DB2-BD59-A6C34878D82A}">
                    <a16:rowId xmlns:a16="http://schemas.microsoft.com/office/drawing/2014/main" val="3443846949"/>
                  </a:ext>
                </a:extLst>
              </a:tr>
            </a:tbl>
          </a:graphicData>
        </a:graphic>
      </p:graphicFrame>
      <p:sp>
        <p:nvSpPr>
          <p:cNvPr id="5" name="Rectangle 4">
            <a:extLst>
              <a:ext uri="{FF2B5EF4-FFF2-40B4-BE49-F238E27FC236}">
                <a16:creationId xmlns:a16="http://schemas.microsoft.com/office/drawing/2014/main" id="{6030B42D-98F9-465B-9612-16E094DEDD53}"/>
              </a:ext>
            </a:extLst>
          </p:cNvPr>
          <p:cNvSpPr/>
          <p:nvPr/>
        </p:nvSpPr>
        <p:spPr>
          <a:xfrm>
            <a:off x="243840" y="1635698"/>
            <a:ext cx="5963920" cy="5740033"/>
          </a:xfrm>
          <a:prstGeom prst="rect">
            <a:avLst/>
          </a:prstGeom>
        </p:spPr>
        <p:txBody>
          <a:bodyPr wrap="square">
            <a:spAutoFit/>
          </a:bodyPr>
          <a:lstStyle/>
          <a:p>
            <a:r>
              <a:rPr lang="en-US" sz="2400" b="1" u="sng" dirty="0">
                <a:latin typeface="Arial" panose="020B0604020202020204" pitchFamily="34" charset="0"/>
                <a:cs typeface="Arial" panose="020B0604020202020204" pitchFamily="34" charset="0"/>
              </a:rPr>
              <a:t>Future Scope :-</a:t>
            </a:r>
          </a:p>
          <a:p>
            <a:r>
              <a:rPr lang="en-US" sz="2100" dirty="0">
                <a:cs typeface="Arial" panose="020B0604020202020204" pitchFamily="34" charset="0"/>
              </a:rPr>
              <a:t>	we achieved </a:t>
            </a:r>
            <a:r>
              <a:rPr lang="en-US" sz="2100" dirty="0" err="1">
                <a:cs typeface="Arial" panose="020B0604020202020204" pitchFamily="34" charset="0"/>
              </a:rPr>
              <a:t>Blutooth</a:t>
            </a:r>
            <a:r>
              <a:rPr lang="en-US" sz="2100" dirty="0">
                <a:cs typeface="Arial" panose="020B0604020202020204" pitchFamily="34" charset="0"/>
              </a:rPr>
              <a:t> control communication between the mobile -via android application- and the vehicle.</a:t>
            </a:r>
          </a:p>
          <a:p>
            <a:r>
              <a:rPr lang="en-US" sz="2100" dirty="0">
                <a:cs typeface="Arial" panose="020B0604020202020204" pitchFamily="34" charset="0"/>
              </a:rPr>
              <a:t>	The knowledge is ever expanding and so are the problems which the mankind strive to solve. In this spirit, it is hoped that the current activity will lead to further enhancements. For example; work on future for military purpose by the robot.</a:t>
            </a:r>
          </a:p>
          <a:p>
            <a:r>
              <a:rPr lang="en-US" sz="2100" dirty="0">
                <a:cs typeface="Arial" panose="020B0604020202020204" pitchFamily="34" charset="0"/>
              </a:rPr>
              <a:t>1. Adding Ultrasonic Ping Sensors for obstacle avoiding</a:t>
            </a:r>
          </a:p>
          <a:p>
            <a:r>
              <a:rPr lang="en-US" sz="2100" dirty="0">
                <a:cs typeface="Arial" panose="020B0604020202020204" pitchFamily="34" charset="0"/>
              </a:rPr>
              <a:t>2. Using </a:t>
            </a:r>
            <a:r>
              <a:rPr lang="en-US" sz="2100" dirty="0" err="1">
                <a:cs typeface="Arial" panose="020B0604020202020204" pitchFamily="34" charset="0"/>
              </a:rPr>
              <a:t>WiFi</a:t>
            </a:r>
            <a:r>
              <a:rPr lang="en-US" sz="2100" dirty="0">
                <a:cs typeface="Arial" panose="020B0604020202020204" pitchFamily="34" charset="0"/>
              </a:rPr>
              <a:t> Module like ESP8266 or Node MCU instead of Bluetooth for long range control.</a:t>
            </a:r>
          </a:p>
          <a:p>
            <a:r>
              <a:rPr lang="en-US" sz="2100" dirty="0">
                <a:cs typeface="Arial" panose="020B0604020202020204" pitchFamily="34" charset="0"/>
              </a:rPr>
              <a:t>3. Adding a solar panel for charging the battery pack</a:t>
            </a:r>
          </a:p>
          <a:p>
            <a:r>
              <a:rPr lang="en-US" sz="2400" dirty="0"/>
              <a:t>4.</a:t>
            </a:r>
            <a:r>
              <a:rPr lang="en-US" sz="2200" dirty="0"/>
              <a:t>Instead  of using Raspberry pi we can make use of Arduino for better performance.</a:t>
            </a:r>
          </a:p>
          <a:p>
            <a:endParaRPr lang="en-US" sz="2200" b="1" dirty="0"/>
          </a:p>
        </p:txBody>
      </p:sp>
    </p:spTree>
    <p:extLst>
      <p:ext uri="{BB962C8B-B14F-4D97-AF65-F5344CB8AC3E}">
        <p14:creationId xmlns:p14="http://schemas.microsoft.com/office/powerpoint/2010/main" val="2226493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33D1-3AAD-49CB-AF21-CB43D5DF2AFC}"/>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				</a:t>
            </a:r>
            <a:r>
              <a:rPr lang="en-IN" sz="5400" b="1" dirty="0">
                <a:solidFill>
                  <a:srgbClr val="FF0000"/>
                </a:solidFill>
              </a:rPr>
              <a:t>Result</a:t>
            </a:r>
            <a:endParaRPr lang="en-IN" b="1" dirty="0">
              <a:solidFill>
                <a:srgbClr val="FF0000"/>
              </a:solidFill>
            </a:endParaRPr>
          </a:p>
        </p:txBody>
      </p:sp>
      <p:sp>
        <p:nvSpPr>
          <p:cNvPr id="3" name="Content Placeholder 2">
            <a:extLst>
              <a:ext uri="{FF2B5EF4-FFF2-40B4-BE49-F238E27FC236}">
                <a16:creationId xmlns:a16="http://schemas.microsoft.com/office/drawing/2014/main" id="{6ABB5221-A6CB-4C6E-A928-C53E1D3C1A33}"/>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038013D-2F1A-4C00-855F-DEC0273802C4}"/>
              </a:ext>
            </a:extLst>
          </p:cNvPr>
          <p:cNvPicPr>
            <a:picLocks noChangeAspect="1"/>
          </p:cNvPicPr>
          <p:nvPr/>
        </p:nvPicPr>
        <p:blipFill>
          <a:blip r:embed="rId2"/>
          <a:stretch>
            <a:fillRect/>
          </a:stretch>
        </p:blipFill>
        <p:spPr>
          <a:xfrm>
            <a:off x="838200" y="1825625"/>
            <a:ext cx="10106025" cy="5032374"/>
          </a:xfrm>
          <a:prstGeom prst="rect">
            <a:avLst/>
          </a:prstGeom>
        </p:spPr>
      </p:pic>
    </p:spTree>
    <p:extLst>
      <p:ext uri="{BB962C8B-B14F-4D97-AF65-F5344CB8AC3E}">
        <p14:creationId xmlns:p14="http://schemas.microsoft.com/office/powerpoint/2010/main" val="210780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51E17-06BE-4A2C-8E49-728F28A2ACB9}"/>
              </a:ext>
            </a:extLst>
          </p:cNvPr>
          <p:cNvSpPr>
            <a:spLocks noGrp="1"/>
          </p:cNvSpPr>
          <p:nvPr>
            <p:ph type="title"/>
          </p:nvPr>
        </p:nvSpPr>
        <p:spPr>
          <a:xfrm>
            <a:off x="1198880" y="365125"/>
            <a:ext cx="9540240" cy="1325563"/>
          </a:xfrm>
        </p:spPr>
        <p:style>
          <a:lnRef idx="0">
            <a:schemeClr val="accent2"/>
          </a:lnRef>
          <a:fillRef idx="3">
            <a:schemeClr val="accent2"/>
          </a:fillRef>
          <a:effectRef idx="3">
            <a:schemeClr val="accent2"/>
          </a:effectRef>
          <a:fontRef idx="minor">
            <a:schemeClr val="lt1"/>
          </a:fontRef>
        </p:style>
        <p:txBody>
          <a:bodyPr/>
          <a:lstStyle/>
          <a:p>
            <a:r>
              <a:rPr lang="en-IN" dirty="0"/>
              <a:t>		</a:t>
            </a:r>
            <a:r>
              <a:rPr lang="en-IN" sz="4800" b="1" dirty="0">
                <a:solidFill>
                  <a:srgbClr val="002060"/>
                </a:solidFill>
              </a:rPr>
              <a:t>    	REFERENCES</a:t>
            </a:r>
          </a:p>
        </p:txBody>
      </p:sp>
      <p:sp>
        <p:nvSpPr>
          <p:cNvPr id="3" name="Content Placeholder 2">
            <a:extLst>
              <a:ext uri="{FF2B5EF4-FFF2-40B4-BE49-F238E27FC236}">
                <a16:creationId xmlns:a16="http://schemas.microsoft.com/office/drawing/2014/main" id="{ECE0F3CB-DD84-46E9-91EC-F891CB4EA9C3}"/>
              </a:ext>
            </a:extLst>
          </p:cNvPr>
          <p:cNvSpPr>
            <a:spLocks noGrp="1"/>
          </p:cNvSpPr>
          <p:nvPr>
            <p:ph idx="1"/>
          </p:nvPr>
        </p:nvSpPr>
        <p:spPr>
          <a:xfrm>
            <a:off x="284480" y="1825624"/>
            <a:ext cx="11069320" cy="4788535"/>
          </a:xfrm>
        </p:spPr>
        <p:txBody>
          <a:bodyPr/>
          <a:lstStyle/>
          <a:p>
            <a:pPr marL="0" indent="0">
              <a:buNone/>
            </a:pPr>
            <a:r>
              <a:rPr lang="en-IN" dirty="0"/>
              <a:t>1.http://www.telegraph.co.uk/technology/mobile-phones/11037225.</a:t>
            </a:r>
          </a:p>
          <a:p>
            <a:pPr marL="0" indent="0">
              <a:buNone/>
            </a:pPr>
            <a:r>
              <a:rPr lang="en-IN" dirty="0"/>
              <a:t>2.http://www.arduino.cc/en/Tutorial/AnalogInputPins</a:t>
            </a:r>
          </a:p>
          <a:p>
            <a:pPr marL="0" indent="0">
              <a:buNone/>
            </a:pPr>
            <a:r>
              <a:rPr lang="en-IN" dirty="0"/>
              <a:t>3.http://learn.adafruit.com/</a:t>
            </a:r>
            <a:r>
              <a:rPr lang="en-IN" dirty="0" err="1"/>
              <a:t>adafruit</a:t>
            </a:r>
            <a:r>
              <a:rPr lang="en-IN" dirty="0"/>
              <a:t>-motor-shield/library-install.</a:t>
            </a:r>
          </a:p>
          <a:p>
            <a:pPr marL="0" indent="0">
              <a:buNone/>
            </a:pPr>
            <a:r>
              <a:rPr lang="en-IN" dirty="0"/>
              <a:t>4. https://www.youtube.com/channel/UCKpfEcbQ2y-adF-ZGOixIzA</a:t>
            </a:r>
          </a:p>
          <a:p>
            <a:pPr marL="0" indent="0">
              <a:buNone/>
            </a:pPr>
            <a:endParaRPr lang="en-IN" dirty="0"/>
          </a:p>
        </p:txBody>
      </p:sp>
      <p:sp>
        <p:nvSpPr>
          <p:cNvPr id="4" name="Rectangle 3">
            <a:extLst>
              <a:ext uri="{FF2B5EF4-FFF2-40B4-BE49-F238E27FC236}">
                <a16:creationId xmlns:a16="http://schemas.microsoft.com/office/drawing/2014/main" id="{F0F95442-D6FD-4A0A-A438-A5FF0359439D}"/>
              </a:ext>
            </a:extLst>
          </p:cNvPr>
          <p:cNvSpPr/>
          <p:nvPr/>
        </p:nvSpPr>
        <p:spPr>
          <a:xfrm>
            <a:off x="838200" y="4428648"/>
            <a:ext cx="7538720" cy="1752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solidFill>
                  <a:srgbClr val="FFC000"/>
                </a:solidFill>
                <a:latin typeface="Aharoni" pitchFamily="2" charset="-79"/>
                <a:cs typeface="Aharoni" pitchFamily="2" charset="-79"/>
              </a:rPr>
              <a:t>Thank you for your attention</a:t>
            </a:r>
          </a:p>
        </p:txBody>
      </p:sp>
      <p:pic>
        <p:nvPicPr>
          <p:cNvPr id="6" name="Picture 5">
            <a:extLst>
              <a:ext uri="{FF2B5EF4-FFF2-40B4-BE49-F238E27FC236}">
                <a16:creationId xmlns:a16="http://schemas.microsoft.com/office/drawing/2014/main" id="{967F5BA7-73D3-4632-A879-DB0CE3E9E4B9}"/>
              </a:ext>
            </a:extLst>
          </p:cNvPr>
          <p:cNvPicPr>
            <a:picLocks noChangeAspect="1"/>
          </p:cNvPicPr>
          <p:nvPr/>
        </p:nvPicPr>
        <p:blipFill>
          <a:blip r:embed="rId2"/>
          <a:stretch>
            <a:fillRect/>
          </a:stretch>
        </p:blipFill>
        <p:spPr>
          <a:xfrm>
            <a:off x="8930640" y="4307364"/>
            <a:ext cx="2423160" cy="2185511"/>
          </a:xfrm>
          <a:prstGeom prst="rect">
            <a:avLst/>
          </a:prstGeom>
        </p:spPr>
      </p:pic>
    </p:spTree>
    <p:extLst>
      <p:ext uri="{BB962C8B-B14F-4D97-AF65-F5344CB8AC3E}">
        <p14:creationId xmlns:p14="http://schemas.microsoft.com/office/powerpoint/2010/main" val="327245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321" y="150829"/>
            <a:ext cx="10304418" cy="952108"/>
          </a:xfrm>
        </p:spPr>
        <p:style>
          <a:lnRef idx="1">
            <a:schemeClr val="accent4"/>
          </a:lnRef>
          <a:fillRef idx="3">
            <a:schemeClr val="accent4"/>
          </a:fillRef>
          <a:effectRef idx="2">
            <a:schemeClr val="accent4"/>
          </a:effectRef>
          <a:fontRef idx="minor">
            <a:schemeClr val="lt1"/>
          </a:fontRef>
        </p:style>
        <p:txBody>
          <a:bodyPr>
            <a:normAutofit/>
          </a:bodyPr>
          <a:lstStyle/>
          <a:p>
            <a:r>
              <a:rPr lang="en-IN" sz="3600" dirty="0">
                <a:latin typeface="Arial Black" panose="020B0A04020102020204" pitchFamily="34" charset="0"/>
              </a:rPr>
              <a:t>			</a:t>
            </a:r>
            <a:r>
              <a:rPr lang="en-IN" sz="3600" dirty="0">
                <a:solidFill>
                  <a:srgbClr val="002060"/>
                </a:solidFill>
                <a:latin typeface="Arial Black" panose="020B0A04020102020204" pitchFamily="34" charset="0"/>
              </a:rPr>
              <a:t>Introduction</a:t>
            </a:r>
            <a:endParaRPr lang="en-IN" sz="3600" u="sng" dirty="0">
              <a:solidFill>
                <a:srgbClr val="002060"/>
              </a:solidFill>
              <a:latin typeface="Arial Black" panose="020B0A04020102020204" pitchFamily="34" charset="0"/>
            </a:endParaRPr>
          </a:p>
        </p:txBody>
      </p:sp>
      <p:sp>
        <p:nvSpPr>
          <p:cNvPr id="3" name="Content Placeholder 2"/>
          <p:cNvSpPr>
            <a:spLocks noGrp="1"/>
          </p:cNvSpPr>
          <p:nvPr>
            <p:ph idx="1"/>
          </p:nvPr>
        </p:nvSpPr>
        <p:spPr>
          <a:xfrm>
            <a:off x="655318" y="1314575"/>
            <a:ext cx="10894423" cy="5141168"/>
          </a:xfrm>
        </p:spPr>
        <p:txBody>
          <a:bodyPr>
            <a:normAutofit fontScale="77500" lnSpcReduction="20000"/>
          </a:bodyPr>
          <a:lstStyle/>
          <a:p>
            <a:pPr marL="0" indent="0" algn="just">
              <a:buNone/>
            </a:pPr>
            <a:endParaRPr lang="en-IN" sz="3600" b="1" u="sng" dirty="0"/>
          </a:p>
          <a:p>
            <a:pPr marL="0" indent="0" algn="just">
              <a:buNone/>
            </a:pPr>
            <a:r>
              <a:rPr lang="en-IN" sz="3600" b="1" u="sng" dirty="0"/>
              <a:t>Modules :-</a:t>
            </a:r>
          </a:p>
          <a:p>
            <a:pPr marL="0" indent="0" algn="just">
              <a:buNone/>
            </a:pPr>
            <a:r>
              <a:rPr lang="en-IN" b="1" dirty="0"/>
              <a:t>	</a:t>
            </a:r>
            <a:r>
              <a:rPr lang="en-US" sz="3100" dirty="0">
                <a:cs typeface="Times New Roman" panose="02020603050405020304" pitchFamily="18" charset="0"/>
              </a:rPr>
              <a:t>In this project we show you how to make a android phone controlled car using Bluetooth module and Arduino Uno Board .Overall this project cover everything you need to build up a mobile controlled car (Hardware + coding).We are using Arduino IDE software for compiling the code and Bluetooth RC control mobile app for moving the car.</a:t>
            </a:r>
          </a:p>
          <a:p>
            <a:pPr marL="0" indent="0" algn="just">
              <a:buNone/>
            </a:pPr>
            <a:r>
              <a:rPr lang="en-IN" b="1" u="sng" dirty="0"/>
              <a:t>Statement:-</a:t>
            </a:r>
          </a:p>
          <a:p>
            <a:pPr algn="just">
              <a:buNone/>
            </a:pPr>
            <a:r>
              <a:rPr lang="en-IN" b="1" dirty="0"/>
              <a:t>	</a:t>
            </a:r>
            <a:r>
              <a:rPr lang="en-US" b="1" dirty="0">
                <a:solidFill>
                  <a:schemeClr val="tx1">
                    <a:lumMod val="95000"/>
                    <a:lumOff val="5000"/>
                  </a:schemeClr>
                </a:solidFill>
              </a:rPr>
              <a:t>After supplying the vehicle with voltage </a:t>
            </a:r>
          </a:p>
          <a:p>
            <a:pPr algn="just">
              <a:buNone/>
            </a:pPr>
            <a:r>
              <a:rPr lang="en-US" dirty="0">
                <a:solidFill>
                  <a:schemeClr val="tx1">
                    <a:lumMod val="95000"/>
                    <a:lumOff val="5000"/>
                  </a:schemeClr>
                </a:solidFill>
              </a:rPr>
              <a:t>» we turn the mobile Bluetooth </a:t>
            </a:r>
          </a:p>
          <a:p>
            <a:pPr algn="just">
              <a:buNone/>
            </a:pPr>
            <a:r>
              <a:rPr lang="en-US" dirty="0">
                <a:solidFill>
                  <a:schemeClr val="tx1">
                    <a:lumMod val="95000"/>
                    <a:lumOff val="5000"/>
                  </a:schemeClr>
                </a:solidFill>
              </a:rPr>
              <a:t>» using android application to connect with the Bluetooth modules on the vehicle.</a:t>
            </a:r>
            <a:r>
              <a:rPr lang="en-US" dirty="0"/>
              <a:t> </a:t>
            </a:r>
            <a:endParaRPr lang="en-IN" b="1" dirty="0"/>
          </a:p>
          <a:p>
            <a:pPr marL="0" indent="0" algn="just">
              <a:buNone/>
            </a:pPr>
            <a:r>
              <a:rPr lang="en-IN" b="1" u="sng" dirty="0" err="1"/>
              <a:t>Benifits</a:t>
            </a:r>
            <a:r>
              <a:rPr lang="en-IN" b="1" u="sng" dirty="0"/>
              <a:t> to Consumer :-</a:t>
            </a:r>
            <a:endParaRPr lang="en-US" b="1" u="sng" dirty="0"/>
          </a:p>
          <a:p>
            <a:pPr algn="just"/>
            <a:r>
              <a:rPr lang="en-IN" dirty="0">
                <a:cs typeface="Arial" panose="020B0604020202020204" pitchFamily="34" charset="0"/>
              </a:rPr>
              <a:t>Arduino has benefits like it is open Source, Flexible, Easy to Use and online community.</a:t>
            </a:r>
          </a:p>
          <a:p>
            <a:pPr algn="just"/>
            <a:r>
              <a:rPr lang="en-IN" dirty="0">
                <a:cs typeface="Arial" panose="020B0604020202020204" pitchFamily="34" charset="0"/>
              </a:rPr>
              <a:t>Save Time and Energy during non-verbal communication.</a:t>
            </a:r>
          </a:p>
          <a:p>
            <a:pPr algn="just"/>
            <a:r>
              <a:rPr lang="en-IN" dirty="0">
                <a:cs typeface="Arial" panose="020B0604020202020204" pitchFamily="34" charset="0"/>
              </a:rPr>
              <a:t>Security purpose through camera and speaker with microphone.</a:t>
            </a:r>
          </a:p>
          <a:p>
            <a:pPr marL="0" indent="0">
              <a:buNone/>
            </a:pPr>
            <a:endParaRPr lang="en-IN" b="1" dirty="0"/>
          </a:p>
          <a:p>
            <a:pPr marL="0" indent="0">
              <a:buNone/>
            </a:pPr>
            <a:endParaRPr lang="en-IN" b="1" dirty="0"/>
          </a:p>
          <a:p>
            <a:pPr marL="0" indent="0">
              <a:buNone/>
            </a:pPr>
            <a:endParaRPr lang="en-IN" b="1" dirty="0"/>
          </a:p>
        </p:txBody>
      </p:sp>
    </p:spTree>
    <p:extLst>
      <p:ext uri="{BB962C8B-B14F-4D97-AF65-F5344CB8AC3E}">
        <p14:creationId xmlns:p14="http://schemas.microsoft.com/office/powerpoint/2010/main" val="39912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061" y="337133"/>
            <a:ext cx="9853128" cy="819863"/>
          </a:xfrm>
        </p:spPr>
        <p:style>
          <a:lnRef idx="3">
            <a:schemeClr val="lt1"/>
          </a:lnRef>
          <a:fillRef idx="1">
            <a:schemeClr val="dk1"/>
          </a:fillRef>
          <a:effectRef idx="1">
            <a:schemeClr val="dk1"/>
          </a:effectRef>
          <a:fontRef idx="minor">
            <a:schemeClr val="lt1"/>
          </a:fontRef>
        </p:style>
        <p:txBody>
          <a:bodyPr/>
          <a:lstStyle/>
          <a:p>
            <a:r>
              <a:rPr lang="en-IN" dirty="0">
                <a:solidFill>
                  <a:schemeClr val="accent4">
                    <a:lumMod val="75000"/>
                  </a:schemeClr>
                </a:solidFill>
              </a:rPr>
              <a:t>		</a:t>
            </a:r>
            <a:r>
              <a:rPr lang="en-IN" b="1" dirty="0">
                <a:solidFill>
                  <a:schemeClr val="accent4">
                    <a:lumMod val="75000"/>
                  </a:schemeClr>
                </a:solidFill>
              </a:rPr>
              <a:t>	    </a:t>
            </a:r>
            <a:r>
              <a:rPr lang="en-IN" b="1" dirty="0">
                <a:solidFill>
                  <a:srgbClr val="FFC000"/>
                </a:solidFill>
              </a:rPr>
              <a:t>Abstract</a:t>
            </a:r>
          </a:p>
        </p:txBody>
      </p:sp>
      <p:sp>
        <p:nvSpPr>
          <p:cNvPr id="3" name="Content Placeholder 2"/>
          <p:cNvSpPr>
            <a:spLocks noGrp="1"/>
          </p:cNvSpPr>
          <p:nvPr>
            <p:ph idx="1"/>
          </p:nvPr>
        </p:nvSpPr>
        <p:spPr>
          <a:xfrm>
            <a:off x="838200" y="1360727"/>
            <a:ext cx="10515600" cy="5160140"/>
          </a:xfrm>
        </p:spPr>
        <p:txBody>
          <a:bodyPr>
            <a:normAutofit/>
          </a:bodyPr>
          <a:lstStyle/>
          <a:p>
            <a:pPr marL="0" indent="0">
              <a:buNone/>
            </a:pPr>
            <a:r>
              <a:rPr lang="en-US" dirty="0"/>
              <a:t>	Many of the wireless-controlled robots use RF modules. But this project make use of Android mobile phone for robotic control. </a:t>
            </a:r>
            <a:endParaRPr lang="en-IN" sz="2000" b="1" u="sng" dirty="0">
              <a:latin typeface="Arial" panose="020B0604020202020204" pitchFamily="34" charset="0"/>
              <a:cs typeface="Arial" panose="020B0604020202020204" pitchFamily="34" charset="0"/>
            </a:endParaRPr>
          </a:p>
          <a:p>
            <a:pPr marL="0" indent="0">
              <a:buNone/>
            </a:pPr>
            <a:r>
              <a:rPr lang="en-IN" sz="2400" b="1" u="sng" dirty="0">
                <a:latin typeface="Arial" panose="020B0604020202020204" pitchFamily="34" charset="0"/>
                <a:cs typeface="Arial" panose="020B0604020202020204" pitchFamily="34" charset="0"/>
              </a:rPr>
              <a:t>Abstract problem :-</a:t>
            </a:r>
          </a:p>
          <a:p>
            <a:pPr marL="0" indent="0">
              <a:buNone/>
            </a:pPr>
            <a:r>
              <a:rPr lang="en-IN" sz="2000" b="1" dirty="0">
                <a:latin typeface="Arial" panose="020B0604020202020204" pitchFamily="34" charset="0"/>
                <a:cs typeface="Arial" panose="020B0604020202020204" pitchFamily="34" charset="0"/>
              </a:rPr>
              <a:t>	</a:t>
            </a:r>
            <a:r>
              <a:rPr lang="en-IN" dirty="0"/>
              <a:t>As the car is connected by Bluetooth module the range will not be great enough to control it from long distance.</a:t>
            </a:r>
          </a:p>
          <a:p>
            <a:pPr marL="0" indent="0">
              <a:buNone/>
            </a:pPr>
            <a:endParaRPr lang="en-IN" dirty="0"/>
          </a:p>
          <a:p>
            <a:pPr marL="0" indent="0">
              <a:buNone/>
            </a:pPr>
            <a:r>
              <a:rPr lang="en-IN" sz="2400" b="1" u="sng" dirty="0">
                <a:latin typeface="Arial" panose="020B0604020202020204" pitchFamily="34" charset="0"/>
                <a:cs typeface="Arial" panose="020B0604020202020204" pitchFamily="34" charset="0"/>
              </a:rPr>
              <a:t>Problem Solving:-</a:t>
            </a:r>
          </a:p>
          <a:p>
            <a:r>
              <a:rPr lang="en-IN" sz="2400" dirty="0">
                <a:cs typeface="Arial" panose="020B0604020202020204" pitchFamily="34" charset="0"/>
              </a:rPr>
              <a:t>We can use this car in small geographical areas</a:t>
            </a:r>
          </a:p>
          <a:p>
            <a:r>
              <a:rPr lang="en-IN" sz="2400" dirty="0">
                <a:cs typeface="Arial" panose="020B0604020202020204" pitchFamily="34" charset="0"/>
              </a:rPr>
              <a:t>For spying and surveillance we are using Arduino camera. </a:t>
            </a:r>
          </a:p>
          <a:p>
            <a:r>
              <a:rPr lang="en-IN" sz="2400" dirty="0">
                <a:cs typeface="Arial" panose="020B0604020202020204" pitchFamily="34" charset="0"/>
              </a:rPr>
              <a:t>we are using speaker and microphone for Communication.</a:t>
            </a:r>
          </a:p>
          <a:p>
            <a:r>
              <a:rPr lang="en-IN" sz="2400" dirty="0">
                <a:cs typeface="Arial" panose="020B0604020202020204" pitchFamily="34" charset="0"/>
              </a:rPr>
              <a:t>We are using this car in military purposes.</a:t>
            </a:r>
          </a:p>
          <a:p>
            <a:pPr marL="0" indent="0">
              <a:buNone/>
            </a:pP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601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3481"/>
          </a:xfrm>
        </p:spPr>
        <p:style>
          <a:lnRef idx="1">
            <a:schemeClr val="dk1"/>
          </a:lnRef>
          <a:fillRef idx="2">
            <a:schemeClr val="dk1"/>
          </a:fillRef>
          <a:effectRef idx="1">
            <a:schemeClr val="dk1"/>
          </a:effectRef>
          <a:fontRef idx="minor">
            <a:schemeClr val="dk1"/>
          </a:fontRef>
        </p:style>
        <p:txBody>
          <a:bodyPr/>
          <a:lstStyle/>
          <a:p>
            <a:r>
              <a:rPr lang="en-IN" dirty="0"/>
              <a:t>		  </a:t>
            </a:r>
            <a:r>
              <a:rPr lang="en-IN" b="1" dirty="0">
                <a:solidFill>
                  <a:srgbClr val="FFFF00"/>
                </a:solidFill>
              </a:rPr>
              <a:t>LITERATURE SURVEY</a:t>
            </a:r>
          </a:p>
        </p:txBody>
      </p:sp>
      <p:sp>
        <p:nvSpPr>
          <p:cNvPr id="3" name="Content Placeholder 2"/>
          <p:cNvSpPr>
            <a:spLocks noGrp="1"/>
          </p:cNvSpPr>
          <p:nvPr>
            <p:ph idx="1"/>
          </p:nvPr>
        </p:nvSpPr>
        <p:spPr>
          <a:xfrm>
            <a:off x="838200" y="1696825"/>
            <a:ext cx="10515600" cy="4480138"/>
          </a:xfrm>
        </p:spPr>
        <p:txBody>
          <a:bodyPr/>
          <a:lstStyle/>
          <a:p>
            <a:pPr marL="0" indent="0">
              <a:buNone/>
            </a:pPr>
            <a:r>
              <a:rPr lang="en-IN" dirty="0"/>
              <a:t>1. Android mobile phone controlled Bluetooth robot or car using 8051</a:t>
            </a:r>
          </a:p>
          <a:p>
            <a:pPr marL="0" indent="0">
              <a:buNone/>
            </a:pPr>
            <a:r>
              <a:rPr lang="en-IN" dirty="0"/>
              <a:t>Microcontroller :-</a:t>
            </a:r>
            <a:r>
              <a:rPr lang="en-IN" b="1" dirty="0"/>
              <a:t>http://www.ijser.in/archives/v2i7/SjIwMTMzMjQ=.pdf</a:t>
            </a:r>
          </a:p>
          <a:p>
            <a:pPr marL="0" indent="0">
              <a:buNone/>
            </a:pPr>
            <a:r>
              <a:rPr lang="en-IN" dirty="0"/>
              <a:t>2. Android smartphone control unit for search missions:- </a:t>
            </a:r>
          </a:p>
          <a:p>
            <a:pPr marL="0" indent="0">
              <a:buNone/>
            </a:pPr>
            <a:r>
              <a:rPr lang="en-IN" b="1" dirty="0"/>
              <a:t>https://ieeexplore.ieee.org/abstract/document/6845227</a:t>
            </a:r>
          </a:p>
          <a:p>
            <a:pPr marL="0" indent="0">
              <a:buNone/>
            </a:pPr>
            <a:r>
              <a:rPr lang="en-IN" b="1" dirty="0"/>
              <a:t>3. </a:t>
            </a:r>
            <a:r>
              <a:rPr lang="en-IN" dirty="0"/>
              <a:t>Arduino based Smartphone controlled car :- </a:t>
            </a:r>
          </a:p>
          <a:p>
            <a:pPr marL="0" indent="0">
              <a:buNone/>
            </a:pPr>
            <a:r>
              <a:rPr lang="en-IN" b="1" dirty="0"/>
              <a:t>https://ieeexplore.ieee.org/abstract/document/7087683/</a:t>
            </a:r>
          </a:p>
          <a:p>
            <a:pPr marL="0" indent="0">
              <a:buNone/>
            </a:pPr>
            <a:r>
              <a:rPr lang="en-IN" b="1" dirty="0"/>
              <a:t>https://patents.google.com/patent/US9569954B2/en</a:t>
            </a:r>
          </a:p>
        </p:txBody>
      </p:sp>
    </p:spTree>
    <p:extLst>
      <p:ext uri="{BB962C8B-B14F-4D97-AF65-F5344CB8AC3E}">
        <p14:creationId xmlns:p14="http://schemas.microsoft.com/office/powerpoint/2010/main" val="196046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134"/>
            <a:ext cx="10515600" cy="1029753"/>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IN" sz="4000" dirty="0">
                <a:solidFill>
                  <a:srgbClr val="00B0F0"/>
                </a:solidFill>
                <a:latin typeface="Arial Black" panose="020B0A04020102020204" pitchFamily="34" charset="0"/>
              </a:rPr>
              <a:t>			Required Hardware</a:t>
            </a:r>
          </a:p>
        </p:txBody>
      </p:sp>
      <p:sp>
        <p:nvSpPr>
          <p:cNvPr id="3" name="Content Placeholder 2"/>
          <p:cNvSpPr>
            <a:spLocks noGrp="1"/>
          </p:cNvSpPr>
          <p:nvPr>
            <p:ph idx="1"/>
          </p:nvPr>
        </p:nvSpPr>
        <p:spPr>
          <a:xfrm>
            <a:off x="838200" y="1488491"/>
            <a:ext cx="10515600" cy="5032375"/>
          </a:xfrm>
        </p:spPr>
        <p:txBody>
          <a:bodyPr>
            <a:normAutofit fontScale="77500" lnSpcReduction="20000"/>
          </a:bodyPr>
          <a:lstStyle/>
          <a:p>
            <a:pPr marL="0" indent="0">
              <a:buNone/>
            </a:pPr>
            <a:r>
              <a:rPr lang="en-IN" sz="3800" b="1" dirty="0"/>
              <a:t>     </a:t>
            </a:r>
            <a:r>
              <a:rPr lang="en-IN" sz="3800" b="1" u="sng" dirty="0"/>
              <a:t>Hardware:-</a:t>
            </a:r>
          </a:p>
          <a:p>
            <a:r>
              <a:rPr lang="en-IN" dirty="0"/>
              <a:t>4WD Robot </a:t>
            </a:r>
            <a:r>
              <a:rPr lang="en-IN" dirty="0" err="1"/>
              <a:t>chasis</a:t>
            </a:r>
            <a:r>
              <a:rPr lang="en-IN" dirty="0"/>
              <a:t> Kit</a:t>
            </a:r>
          </a:p>
          <a:p>
            <a:r>
              <a:rPr lang="en-IN" dirty="0"/>
              <a:t>200 rpm Motor</a:t>
            </a:r>
          </a:p>
          <a:p>
            <a:r>
              <a:rPr lang="en-IN" dirty="0"/>
              <a:t>LM 298 H Bridge Module </a:t>
            </a:r>
          </a:p>
          <a:p>
            <a:r>
              <a:rPr lang="en-IN" dirty="0"/>
              <a:t>0.5 Square mm Wires</a:t>
            </a:r>
          </a:p>
          <a:p>
            <a:r>
              <a:rPr lang="en-IN" dirty="0"/>
              <a:t>Power Adapter(9-24v) </a:t>
            </a:r>
          </a:p>
          <a:p>
            <a:r>
              <a:rPr lang="en-IN" dirty="0"/>
              <a:t>20 cm Male to male jumper wires </a:t>
            </a:r>
          </a:p>
          <a:p>
            <a:r>
              <a:rPr lang="en-IN" dirty="0"/>
              <a:t>20cm Male to Female jumper Wires</a:t>
            </a:r>
          </a:p>
          <a:p>
            <a:r>
              <a:rPr lang="en-IN" dirty="0"/>
              <a:t>Arduino Uno and Cable </a:t>
            </a:r>
          </a:p>
          <a:p>
            <a:r>
              <a:rPr lang="en-IN" dirty="0"/>
              <a:t>Bluetooth Module</a:t>
            </a:r>
          </a:p>
          <a:p>
            <a:pPr marL="0" indent="0">
              <a:buNone/>
            </a:pPr>
            <a:r>
              <a:rPr lang="en-IN" sz="3800" b="1" dirty="0"/>
              <a:t>   </a:t>
            </a:r>
            <a:r>
              <a:rPr lang="en-IN" sz="3800" b="1" u="sng" dirty="0" err="1"/>
              <a:t>Softwares</a:t>
            </a:r>
            <a:r>
              <a:rPr lang="en-IN" sz="3800" b="1" u="sng" dirty="0"/>
              <a:t>:-</a:t>
            </a:r>
          </a:p>
          <a:p>
            <a:r>
              <a:rPr lang="en-IN" dirty="0"/>
              <a:t>Arduino IDE</a:t>
            </a:r>
          </a:p>
          <a:p>
            <a:r>
              <a:rPr lang="en-IN" dirty="0"/>
              <a:t>Bluetooth RC mobile App</a:t>
            </a:r>
          </a:p>
          <a:p>
            <a:endParaRPr lang="en-IN" dirty="0"/>
          </a:p>
        </p:txBody>
      </p:sp>
    </p:spTree>
    <p:extLst>
      <p:ext uri="{BB962C8B-B14F-4D97-AF65-F5344CB8AC3E}">
        <p14:creationId xmlns:p14="http://schemas.microsoft.com/office/powerpoint/2010/main" val="319326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76CE-CA28-459A-8143-CF4E40BE3FF6}"/>
              </a:ext>
            </a:extLst>
          </p:cNvPr>
          <p:cNvSpPr>
            <a:spLocks noGrp="1"/>
          </p:cNvSpPr>
          <p:nvPr>
            <p:ph type="title"/>
          </p:nvPr>
        </p:nvSpPr>
        <p:spPr>
          <a:xfrm>
            <a:off x="838200" y="337133"/>
            <a:ext cx="10515600" cy="1325563"/>
          </a:xfrm>
        </p:spPr>
        <p:style>
          <a:lnRef idx="1">
            <a:schemeClr val="accent4"/>
          </a:lnRef>
          <a:fillRef idx="3">
            <a:schemeClr val="accent4"/>
          </a:fillRef>
          <a:effectRef idx="2">
            <a:schemeClr val="accent4"/>
          </a:effectRef>
          <a:fontRef idx="minor">
            <a:schemeClr val="lt1"/>
          </a:fontRef>
        </p:style>
        <p:txBody>
          <a:bodyPr/>
          <a:lstStyle/>
          <a:p>
            <a:r>
              <a:rPr lang="en-IN" dirty="0"/>
              <a:t>		</a:t>
            </a:r>
            <a:r>
              <a:rPr lang="en-IN" b="1" dirty="0"/>
              <a:t>	   System Architecture</a:t>
            </a:r>
          </a:p>
        </p:txBody>
      </p:sp>
      <p:sp>
        <p:nvSpPr>
          <p:cNvPr id="10" name="Content Placeholder 9">
            <a:extLst>
              <a:ext uri="{FF2B5EF4-FFF2-40B4-BE49-F238E27FC236}">
                <a16:creationId xmlns:a16="http://schemas.microsoft.com/office/drawing/2014/main" id="{C678BD5D-1584-4896-9B6A-E33121D93854}"/>
              </a:ext>
            </a:extLst>
          </p:cNvPr>
          <p:cNvSpPr>
            <a:spLocks noGrp="1"/>
          </p:cNvSpPr>
          <p:nvPr>
            <p:ph idx="1"/>
          </p:nvPr>
        </p:nvSpPr>
        <p:spPr>
          <a:xfrm>
            <a:off x="838200" y="1825624"/>
            <a:ext cx="10515600" cy="4817771"/>
          </a:xfrm>
        </p:spPr>
        <p:txBody>
          <a:bodyPr/>
          <a:lstStyle/>
          <a:p>
            <a:pPr marL="0" indent="0">
              <a:buNone/>
            </a:pPr>
            <a:r>
              <a:rPr lang="en-US" sz="2000" b="1" dirty="0"/>
              <a:t>Arduino UNO </a:t>
            </a:r>
            <a:r>
              <a:rPr lang="en-US" sz="2000" dirty="0"/>
              <a:t>will be the brain of the robotic car as it will be running </a:t>
            </a:r>
          </a:p>
          <a:p>
            <a:pPr marL="0" indent="0">
              <a:buNone/>
            </a:pPr>
            <a:r>
              <a:rPr lang="en-US" sz="2000" dirty="0"/>
              <a:t>the software that will control all the other parts .</a:t>
            </a:r>
          </a:p>
          <a:p>
            <a:pPr marL="0" indent="0">
              <a:buNone/>
            </a:pPr>
            <a:endParaRPr lang="en-IN" dirty="0"/>
          </a:p>
        </p:txBody>
      </p:sp>
      <p:pic>
        <p:nvPicPr>
          <p:cNvPr id="13" name="Picture 12">
            <a:extLst>
              <a:ext uri="{FF2B5EF4-FFF2-40B4-BE49-F238E27FC236}">
                <a16:creationId xmlns:a16="http://schemas.microsoft.com/office/drawing/2014/main" id="{3C8D1ADD-DE4E-4C58-9561-8B3359A06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280" y="1825623"/>
            <a:ext cx="3841750" cy="244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EE71BDBC-2A1B-4EB7-9C9B-236FB91EE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79" y="2640562"/>
            <a:ext cx="4797490" cy="252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96F7F5F9-33C1-46BB-B6EE-13B078D5D45D}"/>
              </a:ext>
            </a:extLst>
          </p:cNvPr>
          <p:cNvPicPr>
            <a:picLocks/>
          </p:cNvPicPr>
          <p:nvPr/>
        </p:nvPicPr>
        <p:blipFill>
          <a:blip r:embed="rId4" cstate="print">
            <a:extLst>
              <a:ext uri="{28A0092B-C50C-407E-A947-70E740481C1C}">
                <a14:useLocalDpi xmlns:a14="http://schemas.microsoft.com/office/drawing/2010/main" val="0"/>
              </a:ext>
            </a:extLst>
          </a:blip>
          <a:srcRect/>
          <a:stretch>
            <a:fillRect/>
          </a:stretch>
        </p:blipFill>
        <p:spPr>
          <a:xfrm>
            <a:off x="5178489" y="4152330"/>
            <a:ext cx="6540921" cy="2658300"/>
          </a:xfrm>
          <a:prstGeom prst="rect">
            <a:avLst/>
          </a:prstGeom>
        </p:spPr>
      </p:pic>
    </p:spTree>
    <p:extLst>
      <p:ext uri="{BB962C8B-B14F-4D97-AF65-F5344CB8AC3E}">
        <p14:creationId xmlns:p14="http://schemas.microsoft.com/office/powerpoint/2010/main" val="293911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5221-328A-4ADA-9E90-37D0861707D7}"/>
              </a:ext>
            </a:extLst>
          </p:cNvPr>
          <p:cNvSpPr>
            <a:spLocks noGrp="1"/>
          </p:cNvSpPr>
          <p:nvPr>
            <p:ph type="title"/>
          </p:nvPr>
        </p:nvSpPr>
        <p:spPr>
          <a:xfrm>
            <a:off x="838200" y="365125"/>
            <a:ext cx="10515600" cy="978483"/>
          </a:xfrm>
        </p:spPr>
        <p:style>
          <a:lnRef idx="0">
            <a:schemeClr val="accent4"/>
          </a:lnRef>
          <a:fillRef idx="3">
            <a:schemeClr val="accent4"/>
          </a:fillRef>
          <a:effectRef idx="3">
            <a:schemeClr val="accent4"/>
          </a:effectRef>
          <a:fontRef idx="minor">
            <a:schemeClr val="lt1"/>
          </a:fontRef>
        </p:style>
        <p:txBody>
          <a:bodyPr/>
          <a:lstStyle/>
          <a:p>
            <a:r>
              <a:rPr lang="en-IN" dirty="0"/>
              <a:t>			</a:t>
            </a:r>
            <a:r>
              <a:rPr lang="en-IN" b="1" dirty="0"/>
              <a:t>Architecture of car</a:t>
            </a:r>
          </a:p>
        </p:txBody>
      </p:sp>
      <p:pic>
        <p:nvPicPr>
          <p:cNvPr id="4" name="Picture 3">
            <a:extLst>
              <a:ext uri="{FF2B5EF4-FFF2-40B4-BE49-F238E27FC236}">
                <a16:creationId xmlns:a16="http://schemas.microsoft.com/office/drawing/2014/main" id="{E78156C8-AED9-45BD-BCE5-8D884DBCE661}"/>
              </a:ext>
            </a:extLst>
          </p:cNvPr>
          <p:cNvPicPr>
            <a:picLocks noChangeAspect="1"/>
          </p:cNvPicPr>
          <p:nvPr/>
        </p:nvPicPr>
        <p:blipFill>
          <a:blip r:embed="rId2"/>
          <a:stretch>
            <a:fillRect/>
          </a:stretch>
        </p:blipFill>
        <p:spPr>
          <a:xfrm>
            <a:off x="5962261" y="1530219"/>
            <a:ext cx="6117769" cy="4665308"/>
          </a:xfrm>
          <a:prstGeom prst="rect">
            <a:avLst/>
          </a:prstGeom>
        </p:spPr>
      </p:pic>
      <p:pic>
        <p:nvPicPr>
          <p:cNvPr id="5" name="Picture 4">
            <a:extLst>
              <a:ext uri="{FF2B5EF4-FFF2-40B4-BE49-F238E27FC236}">
                <a16:creationId xmlns:a16="http://schemas.microsoft.com/office/drawing/2014/main" id="{484C0EC8-11AA-46BA-9CAE-A8524F7AC158}"/>
              </a:ext>
            </a:extLst>
          </p:cNvPr>
          <p:cNvPicPr>
            <a:picLocks noChangeAspect="1"/>
          </p:cNvPicPr>
          <p:nvPr/>
        </p:nvPicPr>
        <p:blipFill>
          <a:blip r:embed="rId3"/>
          <a:stretch>
            <a:fillRect/>
          </a:stretch>
        </p:blipFill>
        <p:spPr>
          <a:xfrm>
            <a:off x="455719" y="1530219"/>
            <a:ext cx="5238750" cy="4314825"/>
          </a:xfrm>
          <a:prstGeom prst="rect">
            <a:avLst/>
          </a:prstGeom>
        </p:spPr>
      </p:pic>
      <p:sp>
        <p:nvSpPr>
          <p:cNvPr id="3" name="TextBox 2">
            <a:extLst>
              <a:ext uri="{FF2B5EF4-FFF2-40B4-BE49-F238E27FC236}">
                <a16:creationId xmlns:a16="http://schemas.microsoft.com/office/drawing/2014/main" id="{D34206AA-E2CF-4E61-A7F8-2D20CA837901}"/>
              </a:ext>
            </a:extLst>
          </p:cNvPr>
          <p:cNvSpPr txBox="1"/>
          <p:nvPr/>
        </p:nvSpPr>
        <p:spPr>
          <a:xfrm>
            <a:off x="622169" y="5926020"/>
            <a:ext cx="4619133" cy="400110"/>
          </a:xfrm>
          <a:prstGeom prst="rect">
            <a:avLst/>
          </a:prstGeom>
          <a:noFill/>
        </p:spPr>
        <p:txBody>
          <a:bodyPr wrap="square" rtlCol="0">
            <a:spAutoFit/>
          </a:bodyPr>
          <a:lstStyle/>
          <a:p>
            <a:pPr algn="ctr"/>
            <a:r>
              <a:rPr lang="en-IN" sz="2000" b="1" dirty="0"/>
              <a:t>Bluetooth Control App</a:t>
            </a:r>
          </a:p>
        </p:txBody>
      </p:sp>
    </p:spTree>
    <p:extLst>
      <p:ext uri="{BB962C8B-B14F-4D97-AF65-F5344CB8AC3E}">
        <p14:creationId xmlns:p14="http://schemas.microsoft.com/office/powerpoint/2010/main" val="79989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46EB-3107-4A06-A3F8-C5010D376285}"/>
              </a:ext>
            </a:extLst>
          </p:cNvPr>
          <p:cNvSpPr>
            <a:spLocks noGrp="1"/>
          </p:cNvSpPr>
          <p:nvPr>
            <p:ph type="title"/>
          </p:nvPr>
        </p:nvSpPr>
        <p:spPr>
          <a:xfrm>
            <a:off x="1035698" y="231710"/>
            <a:ext cx="9731830" cy="1102568"/>
          </a:xfrm>
        </p:spPr>
        <p:style>
          <a:lnRef idx="1">
            <a:schemeClr val="accent5"/>
          </a:lnRef>
          <a:fillRef idx="3">
            <a:schemeClr val="accent5"/>
          </a:fillRef>
          <a:effectRef idx="2">
            <a:schemeClr val="accent5"/>
          </a:effectRef>
          <a:fontRef idx="minor">
            <a:schemeClr val="lt1"/>
          </a:fontRef>
        </p:style>
        <p:txBody>
          <a:bodyPr/>
          <a:lstStyle/>
          <a:p>
            <a:r>
              <a:rPr lang="en-IN" dirty="0"/>
              <a:t>		</a:t>
            </a:r>
            <a:r>
              <a:rPr lang="en-IN" sz="4800" b="1" dirty="0">
                <a:solidFill>
                  <a:srgbClr val="FFC000"/>
                </a:solidFill>
              </a:rPr>
              <a:t>    Implementation</a:t>
            </a:r>
          </a:p>
        </p:txBody>
      </p:sp>
      <p:sp>
        <p:nvSpPr>
          <p:cNvPr id="3" name="Content Placeholder 2">
            <a:extLst>
              <a:ext uri="{FF2B5EF4-FFF2-40B4-BE49-F238E27FC236}">
                <a16:creationId xmlns:a16="http://schemas.microsoft.com/office/drawing/2014/main" id="{8526F192-1792-4784-A4BB-E2481FB82EC9}"/>
              </a:ext>
            </a:extLst>
          </p:cNvPr>
          <p:cNvSpPr>
            <a:spLocks noGrp="1"/>
          </p:cNvSpPr>
          <p:nvPr>
            <p:ph idx="1"/>
          </p:nvPr>
        </p:nvSpPr>
        <p:spPr>
          <a:xfrm>
            <a:off x="334963" y="1529749"/>
            <a:ext cx="11542906" cy="5150970"/>
          </a:xfrm>
        </p:spPr>
        <p:txBody>
          <a:bodyPr>
            <a:normAutofit fontScale="55000" lnSpcReduction="20000"/>
          </a:bodyPr>
          <a:lstStyle/>
          <a:p>
            <a:pPr marL="0" lvl="0" indent="0" algn="just" eaLnBrk="0" fontAlgn="base" hangingPunct="0">
              <a:lnSpc>
                <a:spcPct val="100000"/>
              </a:lnSpc>
              <a:spcBef>
                <a:spcPct val="0"/>
              </a:spcBef>
              <a:spcAft>
                <a:spcPct val="0"/>
              </a:spcAft>
              <a:buNone/>
            </a:pPr>
            <a:r>
              <a:rPr lang="en-US" altLang="en-US" dirty="0">
                <a:solidFill>
                  <a:srgbClr val="555555"/>
                </a:solidFill>
                <a:latin typeface="Roboto" pitchFamily="2" charset="0"/>
              </a:rPr>
              <a:t> </a:t>
            </a:r>
            <a:r>
              <a:rPr lang="en-US" altLang="en-US" sz="3200" dirty="0">
                <a:solidFill>
                  <a:srgbClr val="555555"/>
                </a:solidFill>
                <a:latin typeface="Roboto" pitchFamily="2" charset="0"/>
              </a:rPr>
              <a:t>   </a:t>
            </a:r>
            <a:r>
              <a:rPr lang="en-US" altLang="en-US" sz="3200" dirty="0">
                <a:solidFill>
                  <a:srgbClr val="555555"/>
                </a:solidFill>
                <a:latin typeface="Arial" panose="020B0604020202020204" pitchFamily="34" charset="0"/>
                <a:cs typeface="Arial" panose="020B0604020202020204" pitchFamily="34" charset="0"/>
              </a:rPr>
              <a:t>This car have four dc motors two at its front and two at rear side. Front side motor is used for giving direction to car means turning left or right side (like real car steering feature). And rear side motor is used for driving the car in forward and backward direction. A Bluetooth module is used to receive command from android phone and Arduino UNO is used for controlling the whole system.</a:t>
            </a:r>
            <a:endParaRPr lang="en-US" altLang="en-US" sz="3200" dirty="0">
              <a:latin typeface="Arial" panose="020B0604020202020204" pitchFamily="34" charset="0"/>
              <a:cs typeface="Arial" panose="020B0604020202020204" pitchFamily="34" charset="0"/>
            </a:endParaRPr>
          </a:p>
          <a:p>
            <a:pPr marL="0" indent="0">
              <a:buNone/>
            </a:pPr>
            <a:r>
              <a:rPr lang="en-US" altLang="en-US" sz="3200" dirty="0">
                <a:solidFill>
                  <a:srgbClr val="555555"/>
                </a:solidFill>
                <a:latin typeface="Arial" panose="020B0604020202020204" pitchFamily="34" charset="0"/>
                <a:cs typeface="Arial" panose="020B0604020202020204" pitchFamily="34" charset="0"/>
              </a:rPr>
              <a:t>  </a:t>
            </a:r>
            <a:r>
              <a:rPr lang="en-US" sz="3300" dirty="0"/>
              <a:t>Bluetooth controlled car moves according to button touched in the android Bluetooth mobile app. To run this project first we need to download Bluetooth app form Google play store. We can use any Bluetooth app that supports or can send data. Here are some apps' name that might work correctly.</a:t>
            </a:r>
          </a:p>
          <a:p>
            <a:pPr marL="0" indent="0">
              <a:buNone/>
            </a:pPr>
            <a:r>
              <a:rPr lang="en-US" sz="3300" dirty="0"/>
              <a:t>- Bluetooth control car</a:t>
            </a:r>
          </a:p>
          <a:p>
            <a:pPr marL="0" indent="0">
              <a:buNone/>
            </a:pPr>
            <a:r>
              <a:rPr lang="en-US" sz="3300" dirty="0"/>
              <a:t>- Circuit Ninja</a:t>
            </a:r>
          </a:p>
          <a:p>
            <a:pPr marL="0" indent="0">
              <a:buNone/>
            </a:pPr>
            <a:r>
              <a:rPr lang="en-US" sz="3300" dirty="0"/>
              <a:t>       After installing app you need to open it and then search Bluetooth device and select desired Bluetooth</a:t>
            </a:r>
          </a:p>
          <a:p>
            <a:pPr marL="0" indent="0">
              <a:buNone/>
            </a:pPr>
            <a:r>
              <a:rPr lang="en-US" sz="3300" dirty="0"/>
              <a:t> device. And then configure keys. Here in this project we have used Bluetooth controller app.</a:t>
            </a:r>
          </a:p>
          <a:p>
            <a:pPr marL="0" indent="0">
              <a:buNone/>
            </a:pPr>
            <a:r>
              <a:rPr lang="en-US" sz="3300" dirty="0"/>
              <a:t>Download and install Bluetooth Controller.</a:t>
            </a:r>
          </a:p>
          <a:p>
            <a:pPr marL="0" indent="0">
              <a:buNone/>
            </a:pPr>
            <a:r>
              <a:rPr lang="en-US" sz="3300" dirty="0"/>
              <a:t>Turned ON mobile Bluetooth.</a:t>
            </a:r>
          </a:p>
          <a:p>
            <a:pPr marL="0" indent="0">
              <a:buNone/>
            </a:pPr>
            <a:r>
              <a:rPr lang="en-US" sz="3300" dirty="0"/>
              <a:t>Now open Bluetooth controller app</a:t>
            </a:r>
          </a:p>
          <a:p>
            <a:pPr marL="0" indent="0">
              <a:buNone/>
            </a:pPr>
            <a:r>
              <a:rPr lang="en-US" sz="3300" dirty="0"/>
              <a:t>Press scan</a:t>
            </a:r>
          </a:p>
          <a:p>
            <a:pPr marL="0" indent="0">
              <a:buNone/>
            </a:pPr>
            <a:r>
              <a:rPr lang="en-US" sz="3300" dirty="0"/>
              <a:t>Select desired Bluetooth device</a:t>
            </a:r>
          </a:p>
          <a:p>
            <a:pPr marL="0" indent="0">
              <a:buNone/>
            </a:pPr>
            <a:r>
              <a:rPr lang="en-US" sz="3300" dirty="0"/>
              <a:t>Now set keys by pressing set buttons on screen.</a:t>
            </a:r>
          </a:p>
          <a:p>
            <a:pPr marL="0" lvl="0" indent="0" algn="just" eaLnBrk="0" fontAlgn="base" hangingPunct="0">
              <a:lnSpc>
                <a:spcPct val="100000"/>
              </a:lnSpc>
              <a:spcBef>
                <a:spcPct val="0"/>
              </a:spcBef>
              <a:spcAft>
                <a:spcPct val="0"/>
              </a:spcAft>
              <a:buNone/>
            </a:pPr>
            <a:endParaRPr lang="en-US" altLang="en-US" sz="6000" dirty="0">
              <a:solidFill>
                <a:srgbClr val="555555"/>
              </a:solidFill>
              <a:latin typeface="Arial" panose="020B0604020202020204" pitchFamily="34" charset="0"/>
              <a:cs typeface="Arial" panose="020B0604020202020204" pitchFamily="34" charset="0"/>
            </a:endParaRPr>
          </a:p>
        </p:txBody>
      </p:sp>
      <p:sp>
        <p:nvSpPr>
          <p:cNvPr id="5" name="AutoShape 2" descr="Bluetooth controlled robo car block diagram">
            <a:extLst>
              <a:ext uri="{FF2B5EF4-FFF2-40B4-BE49-F238E27FC236}">
                <a16:creationId xmlns:a16="http://schemas.microsoft.com/office/drawing/2014/main" id="{CA925545-0552-4D7E-8548-EA379F7B3ED8}"/>
              </a:ext>
            </a:extLst>
          </p:cNvPr>
          <p:cNvSpPr>
            <a:spLocks noChangeAspect="1" noChangeArrowheads="1"/>
          </p:cNvSpPr>
          <p:nvPr/>
        </p:nvSpPr>
        <p:spPr bwMode="auto">
          <a:xfrm>
            <a:off x="30163" y="7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0E1B3946-CB1F-4590-817D-FADE6E46DF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352315" y="3423251"/>
            <a:ext cx="1424472" cy="1905000"/>
          </a:xfrm>
          <a:prstGeom prst="rect">
            <a:avLst/>
          </a:prstGeom>
          <a:noFill/>
          <a:ln>
            <a:noFill/>
          </a:ln>
        </p:spPr>
      </p:pic>
      <p:pic>
        <p:nvPicPr>
          <p:cNvPr id="8" name="Picture 7">
            <a:extLst>
              <a:ext uri="{FF2B5EF4-FFF2-40B4-BE49-F238E27FC236}">
                <a16:creationId xmlns:a16="http://schemas.microsoft.com/office/drawing/2014/main" id="{50B353FF-80DE-4B3B-A437-C64FA368B9F5}"/>
              </a:ext>
            </a:extLst>
          </p:cNvPr>
          <p:cNvPicPr>
            <a:picLocks noChangeAspect="1"/>
          </p:cNvPicPr>
          <p:nvPr/>
        </p:nvPicPr>
        <p:blipFill>
          <a:blip r:embed="rId3"/>
          <a:stretch>
            <a:fillRect/>
          </a:stretch>
        </p:blipFill>
        <p:spPr>
          <a:xfrm>
            <a:off x="5588065" y="4627872"/>
            <a:ext cx="4572972" cy="1998418"/>
          </a:xfrm>
          <a:prstGeom prst="rect">
            <a:avLst/>
          </a:prstGeom>
        </p:spPr>
      </p:pic>
    </p:spTree>
    <p:extLst>
      <p:ext uri="{BB962C8B-B14F-4D97-AF65-F5344CB8AC3E}">
        <p14:creationId xmlns:p14="http://schemas.microsoft.com/office/powerpoint/2010/main" val="22428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4DC9-2BD8-4137-AF1E-34B70DD18D45}"/>
              </a:ext>
            </a:extLst>
          </p:cNvPr>
          <p:cNvSpPr>
            <a:spLocks noGrp="1"/>
          </p:cNvSpPr>
          <p:nvPr>
            <p:ph type="title"/>
          </p:nvPr>
        </p:nvSpPr>
        <p:spPr>
          <a:xfrm>
            <a:off x="838200" y="274321"/>
            <a:ext cx="10515600" cy="1047115"/>
          </a:xfrm>
        </p:spPr>
        <p:style>
          <a:lnRef idx="1">
            <a:schemeClr val="accent6"/>
          </a:lnRef>
          <a:fillRef idx="3">
            <a:schemeClr val="accent6"/>
          </a:fillRef>
          <a:effectRef idx="2">
            <a:schemeClr val="accent6"/>
          </a:effectRef>
          <a:fontRef idx="minor">
            <a:schemeClr val="lt1"/>
          </a:fontRef>
        </p:style>
        <p:txBody>
          <a:bodyPr/>
          <a:lstStyle/>
          <a:p>
            <a:r>
              <a:rPr lang="en-IN" dirty="0"/>
              <a:t>			</a:t>
            </a:r>
            <a:r>
              <a:rPr lang="en-IN" sz="4800" b="1" dirty="0">
                <a:solidFill>
                  <a:srgbClr val="7030A0"/>
                </a:solidFill>
              </a:rPr>
              <a:t>Overview Of Circuit </a:t>
            </a:r>
          </a:p>
        </p:txBody>
      </p:sp>
      <p:pic>
        <p:nvPicPr>
          <p:cNvPr id="7" name="Content Placeholder 6">
            <a:extLst>
              <a:ext uri="{FF2B5EF4-FFF2-40B4-BE49-F238E27FC236}">
                <a16:creationId xmlns:a16="http://schemas.microsoft.com/office/drawing/2014/main" id="{08D14A9B-BF30-46FF-87AC-32DC028FB285}"/>
              </a:ext>
            </a:extLst>
          </p:cNvPr>
          <p:cNvPicPr>
            <a:picLocks noGrp="1" noChangeAspect="1"/>
          </p:cNvPicPr>
          <p:nvPr>
            <p:ph idx="1"/>
          </p:nvPr>
        </p:nvPicPr>
        <p:blipFill>
          <a:blip r:embed="rId2"/>
          <a:stretch>
            <a:fillRect/>
          </a:stretch>
        </p:blipFill>
        <p:spPr>
          <a:xfrm>
            <a:off x="8119207" y="5261365"/>
            <a:ext cx="2770945" cy="1596635"/>
          </a:xfrm>
          <a:prstGeom prst="rect">
            <a:avLst/>
          </a:prstGeom>
        </p:spPr>
      </p:pic>
      <p:pic>
        <p:nvPicPr>
          <p:cNvPr id="8" name="Picture 7">
            <a:extLst>
              <a:ext uri="{FF2B5EF4-FFF2-40B4-BE49-F238E27FC236}">
                <a16:creationId xmlns:a16="http://schemas.microsoft.com/office/drawing/2014/main" id="{E5167F35-FD1B-4859-8A02-6B563AAD9F53}"/>
              </a:ext>
            </a:extLst>
          </p:cNvPr>
          <p:cNvPicPr>
            <a:picLocks noChangeAspect="1"/>
          </p:cNvPicPr>
          <p:nvPr/>
        </p:nvPicPr>
        <p:blipFill>
          <a:blip r:embed="rId3"/>
          <a:stretch>
            <a:fillRect/>
          </a:stretch>
        </p:blipFill>
        <p:spPr>
          <a:xfrm>
            <a:off x="6817360" y="1549424"/>
            <a:ext cx="5026854" cy="3601696"/>
          </a:xfrm>
          <a:prstGeom prst="rect">
            <a:avLst/>
          </a:prstGeom>
        </p:spPr>
      </p:pic>
      <p:sp>
        <p:nvSpPr>
          <p:cNvPr id="9" name="Rectangle 8">
            <a:extLst>
              <a:ext uri="{FF2B5EF4-FFF2-40B4-BE49-F238E27FC236}">
                <a16:creationId xmlns:a16="http://schemas.microsoft.com/office/drawing/2014/main" id="{82351846-DFA6-4774-A7A2-A2CAC47AE1A3}"/>
              </a:ext>
            </a:extLst>
          </p:cNvPr>
          <p:cNvSpPr/>
          <p:nvPr/>
        </p:nvSpPr>
        <p:spPr>
          <a:xfrm>
            <a:off x="200464" y="1507608"/>
            <a:ext cx="6352735" cy="5632311"/>
          </a:xfrm>
          <a:prstGeom prst="rect">
            <a:avLst/>
          </a:prstGeom>
        </p:spPr>
        <p:txBody>
          <a:bodyPr wrap="square">
            <a:spAutoFit/>
          </a:bodyPr>
          <a:lstStyle/>
          <a:p>
            <a:r>
              <a:rPr lang="en-US" b="1" dirty="0">
                <a:solidFill>
                  <a:srgbClr val="555555"/>
                </a:solidFill>
                <a:latin typeface="Arial" panose="020B0604020202020204" pitchFamily="34" charset="0"/>
                <a:cs typeface="Arial" panose="020B0604020202020204" pitchFamily="34" charset="0"/>
              </a:rPr>
              <a:t>	Circuit diagram for bluetooth controlled car</a:t>
            </a:r>
            <a:r>
              <a:rPr lang="en-US" dirty="0">
                <a:solidFill>
                  <a:srgbClr val="555555"/>
                </a:solidFill>
                <a:latin typeface="Arial" panose="020B0604020202020204" pitchFamily="34" charset="0"/>
                <a:cs typeface="Arial" panose="020B0604020202020204" pitchFamily="34" charset="0"/>
              </a:rPr>
              <a:t> is shown in above figure. A Motor driver is connected to </a:t>
            </a:r>
            <a:r>
              <a:rPr lang="en-US" dirty="0" err="1">
                <a:solidFill>
                  <a:srgbClr val="555555"/>
                </a:solidFill>
                <a:latin typeface="Arial" panose="020B0604020202020204" pitchFamily="34" charset="0"/>
                <a:cs typeface="Arial" panose="020B0604020202020204" pitchFamily="34" charset="0"/>
              </a:rPr>
              <a:t>arduino</a:t>
            </a:r>
            <a:r>
              <a:rPr lang="en-US" dirty="0">
                <a:solidFill>
                  <a:srgbClr val="555555"/>
                </a:solidFill>
                <a:latin typeface="Arial" panose="020B0604020202020204" pitchFamily="34" charset="0"/>
                <a:cs typeface="Arial" panose="020B0604020202020204" pitchFamily="34" charset="0"/>
              </a:rPr>
              <a:t> to run the car. Motor driver’s input pins 2, 7, 10 and 15 are connected to Arduino's digital pin number 12, 11, 10 and 9 respectively. Here we have used two DC motors to driver car in which one motor is connected at output pin of motor driver 3 and 6 and another motor is connected at 11 and 14.  A 6 volt Battery is also used to power the motor driver for driving motors. Bluetooth module’s </a:t>
            </a:r>
            <a:r>
              <a:rPr lang="en-US" dirty="0" err="1">
                <a:solidFill>
                  <a:srgbClr val="555555"/>
                </a:solidFill>
                <a:latin typeface="Arial" panose="020B0604020202020204" pitchFamily="34" charset="0"/>
                <a:cs typeface="Arial" panose="020B0604020202020204" pitchFamily="34" charset="0"/>
              </a:rPr>
              <a:t>rx</a:t>
            </a:r>
            <a:r>
              <a:rPr lang="en-US" dirty="0">
                <a:solidFill>
                  <a:srgbClr val="555555"/>
                </a:solidFill>
                <a:latin typeface="Arial" panose="020B0604020202020204" pitchFamily="34" charset="0"/>
                <a:cs typeface="Arial" panose="020B0604020202020204" pitchFamily="34" charset="0"/>
              </a:rPr>
              <a:t> and </a:t>
            </a:r>
            <a:r>
              <a:rPr lang="en-US" dirty="0" err="1">
                <a:solidFill>
                  <a:srgbClr val="555555"/>
                </a:solidFill>
                <a:latin typeface="Arial" panose="020B0604020202020204" pitchFamily="34" charset="0"/>
                <a:cs typeface="Arial" panose="020B0604020202020204" pitchFamily="34" charset="0"/>
              </a:rPr>
              <a:t>tx</a:t>
            </a:r>
            <a:r>
              <a:rPr lang="en-US" dirty="0">
                <a:solidFill>
                  <a:srgbClr val="555555"/>
                </a:solidFill>
                <a:latin typeface="Arial" panose="020B0604020202020204" pitchFamily="34" charset="0"/>
                <a:cs typeface="Arial" panose="020B0604020202020204" pitchFamily="34" charset="0"/>
              </a:rPr>
              <a:t> pins are directly connected at </a:t>
            </a:r>
            <a:r>
              <a:rPr lang="en-US" dirty="0" err="1">
                <a:solidFill>
                  <a:srgbClr val="555555"/>
                </a:solidFill>
                <a:latin typeface="Arial" panose="020B0604020202020204" pitchFamily="34" charset="0"/>
                <a:cs typeface="Arial" panose="020B0604020202020204" pitchFamily="34" charset="0"/>
              </a:rPr>
              <a:t>tx</a:t>
            </a:r>
            <a:r>
              <a:rPr lang="en-US" dirty="0">
                <a:solidFill>
                  <a:srgbClr val="555555"/>
                </a:solidFill>
                <a:latin typeface="Arial" panose="020B0604020202020204" pitchFamily="34" charset="0"/>
                <a:cs typeface="Arial" panose="020B0604020202020204" pitchFamily="34" charset="0"/>
              </a:rPr>
              <a:t> and </a:t>
            </a:r>
            <a:r>
              <a:rPr lang="en-US" dirty="0" err="1">
                <a:solidFill>
                  <a:srgbClr val="555555"/>
                </a:solidFill>
                <a:latin typeface="Arial" panose="020B0604020202020204" pitchFamily="34" charset="0"/>
                <a:cs typeface="Arial" panose="020B0604020202020204" pitchFamily="34" charset="0"/>
              </a:rPr>
              <a:t>rx</a:t>
            </a:r>
            <a:r>
              <a:rPr lang="en-US" dirty="0">
                <a:solidFill>
                  <a:srgbClr val="555555"/>
                </a:solidFill>
                <a:latin typeface="Arial" panose="020B0604020202020204" pitchFamily="34" charset="0"/>
                <a:cs typeface="Arial" panose="020B0604020202020204" pitchFamily="34" charset="0"/>
              </a:rPr>
              <a:t> of Arduino. And </a:t>
            </a:r>
            <a:r>
              <a:rPr lang="en-US" dirty="0" err="1">
                <a:solidFill>
                  <a:srgbClr val="555555"/>
                </a:solidFill>
                <a:latin typeface="Arial" panose="020B0604020202020204" pitchFamily="34" charset="0"/>
                <a:cs typeface="Arial" panose="020B0604020202020204" pitchFamily="34" charset="0"/>
              </a:rPr>
              <a:t>vcc</a:t>
            </a:r>
            <a:r>
              <a:rPr lang="en-US" dirty="0">
                <a:solidFill>
                  <a:srgbClr val="555555"/>
                </a:solidFill>
                <a:latin typeface="Arial" panose="020B0604020202020204" pitchFamily="34" charset="0"/>
                <a:cs typeface="Arial" panose="020B0604020202020204" pitchFamily="34" charset="0"/>
              </a:rPr>
              <a:t> and ground pin of Bluetooth module is connected at +5 volt and </a:t>
            </a:r>
            <a:r>
              <a:rPr lang="en-US" dirty="0" err="1">
                <a:solidFill>
                  <a:srgbClr val="555555"/>
                </a:solidFill>
                <a:latin typeface="Arial" panose="020B0604020202020204" pitchFamily="34" charset="0"/>
                <a:cs typeface="Arial" panose="020B0604020202020204" pitchFamily="34" charset="0"/>
              </a:rPr>
              <a:t>gnd</a:t>
            </a:r>
            <a:r>
              <a:rPr lang="en-US" dirty="0">
                <a:solidFill>
                  <a:srgbClr val="555555"/>
                </a:solidFill>
                <a:latin typeface="Arial" panose="020B0604020202020204" pitchFamily="34" charset="0"/>
                <a:cs typeface="Arial" panose="020B0604020202020204" pitchFamily="34" charset="0"/>
              </a:rPr>
              <a:t> of Arduino. And a 9 volt battery is used for power the circuit at Arduino’s Vin </a:t>
            </a:r>
            <a:r>
              <a:rPr lang="en-US" dirty="0" err="1">
                <a:solidFill>
                  <a:srgbClr val="555555"/>
                </a:solidFill>
                <a:latin typeface="Arial" panose="020B0604020202020204" pitchFamily="34" charset="0"/>
                <a:cs typeface="Arial" panose="020B0604020202020204" pitchFamily="34" charset="0"/>
              </a:rPr>
              <a:t>pin.</a:t>
            </a:r>
            <a:r>
              <a:rPr lang="en-US" dirty="0" err="1">
                <a:latin typeface="Arial" panose="020B0604020202020204" pitchFamily="34" charset="0"/>
                <a:cs typeface="Arial" panose="020B0604020202020204" pitchFamily="34" charset="0"/>
              </a:rPr>
              <a:t>Which</a:t>
            </a:r>
            <a:r>
              <a:rPr lang="en-US" dirty="0">
                <a:latin typeface="Arial" panose="020B0604020202020204" pitchFamily="34" charset="0"/>
                <a:cs typeface="Arial" panose="020B0604020202020204" pitchFamily="34" charset="0"/>
              </a:rPr>
              <a:t> interact with mobile application to control the direction of the vehicle.</a:t>
            </a:r>
          </a:p>
          <a:p>
            <a:pPr>
              <a:buNone/>
            </a:pPr>
            <a:r>
              <a:rPr lang="en-US" dirty="0"/>
              <a:t>It has four pins :</a:t>
            </a:r>
          </a:p>
          <a:p>
            <a:pPr marL="285750" indent="-285750">
              <a:buFont typeface="Wingdings" panose="05000000000000000000" pitchFamily="2" charset="2"/>
              <a:buChar char="§"/>
            </a:pPr>
            <a:r>
              <a:rPr lang="en-US" b="1" dirty="0"/>
              <a:t>VCC (Power 3.3 – 6V) </a:t>
            </a:r>
          </a:p>
          <a:p>
            <a:pPr marL="285750" indent="-285750">
              <a:buFont typeface="Wingdings" panose="05000000000000000000" pitchFamily="2" charset="2"/>
              <a:buChar char="§"/>
            </a:pPr>
            <a:r>
              <a:rPr lang="en-US" b="1" dirty="0"/>
              <a:t>GND</a:t>
            </a:r>
          </a:p>
          <a:p>
            <a:pPr marL="285750" indent="-285750">
              <a:buFont typeface="Wingdings" panose="05000000000000000000" pitchFamily="2" charset="2"/>
              <a:buChar char="§"/>
            </a:pPr>
            <a:r>
              <a:rPr lang="en-US" b="1" dirty="0"/>
              <a:t>TXD </a:t>
            </a:r>
          </a:p>
          <a:p>
            <a:pPr marL="285750" indent="-285750">
              <a:buFont typeface="Wingdings" panose="05000000000000000000" pitchFamily="2" charset="2"/>
              <a:buChar char="§"/>
            </a:pPr>
            <a:r>
              <a:rPr lang="en-US" b="1" dirty="0"/>
              <a:t>RXD</a:t>
            </a:r>
          </a:p>
          <a:p>
            <a:endParaRPr lang="en-IN" dirty="0">
              <a:latin typeface="Arial" panose="020B0604020202020204" pitchFamily="34" charset="0"/>
              <a:cs typeface="Arial" panose="020B0604020202020204" pitchFamily="34" charset="0"/>
            </a:endParaRPr>
          </a:p>
        </p:txBody>
      </p:sp>
      <p:pic>
        <p:nvPicPr>
          <p:cNvPr id="10" name="Picture 9" descr="index.jpg">
            <a:extLst>
              <a:ext uri="{FF2B5EF4-FFF2-40B4-BE49-F238E27FC236}">
                <a16:creationId xmlns:a16="http://schemas.microsoft.com/office/drawing/2014/main" id="{C14C6043-CD28-414B-9109-2698727DCE4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2355" y="5140961"/>
            <a:ext cx="2914650" cy="1717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7488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1150</Words>
  <Application>Microsoft Office PowerPoint</Application>
  <PresentationFormat>Widescreen</PresentationFormat>
  <Paragraphs>138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Aharoni</vt:lpstr>
      <vt:lpstr>Arial</vt:lpstr>
      <vt:lpstr>Arial Black</vt:lpstr>
      <vt:lpstr>Calibri</vt:lpstr>
      <vt:lpstr>Calibri Light</vt:lpstr>
      <vt:lpstr>Roboto</vt:lpstr>
      <vt:lpstr>Wingdings</vt:lpstr>
      <vt:lpstr>Office Theme</vt:lpstr>
      <vt:lpstr>  Title :- Smartphone Controlled                 Car Using Arduino </vt:lpstr>
      <vt:lpstr>   Introduction</vt:lpstr>
      <vt:lpstr>       Abstract</vt:lpstr>
      <vt:lpstr>    LITERATURE SURVEY</vt:lpstr>
      <vt:lpstr>   Required Hardware</vt:lpstr>
      <vt:lpstr>      System Architecture</vt:lpstr>
      <vt:lpstr>   Architecture of car</vt:lpstr>
      <vt:lpstr>      Implementation</vt:lpstr>
      <vt:lpstr>   Overview Of Circuit </vt:lpstr>
      <vt:lpstr>    Result and Conclusion</vt:lpstr>
      <vt:lpstr>    Result</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akshayshingte55@outlook.com</dc:creator>
  <cp:lastModifiedBy>DELL</cp:lastModifiedBy>
  <cp:revision>100</cp:revision>
  <dcterms:created xsi:type="dcterms:W3CDTF">2018-07-19T15:32:17Z</dcterms:created>
  <dcterms:modified xsi:type="dcterms:W3CDTF">2020-06-25T11:53:57Z</dcterms:modified>
</cp:coreProperties>
</file>