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0" r:id="rId4"/>
    <p:sldId id="258" r:id="rId5"/>
    <p:sldId id="271" r:id="rId6"/>
    <p:sldId id="277" r:id="rId7"/>
    <p:sldId id="260" r:id="rId8"/>
    <p:sldId id="274" r:id="rId9"/>
    <p:sldId id="275" r:id="rId10"/>
    <p:sldId id="276" r:id="rId11"/>
    <p:sldId id="278" r:id="rId12"/>
    <p:sldId id="279" r:id="rId13"/>
    <p:sldId id="261" r:id="rId14"/>
    <p:sldId id="262" r:id="rId15"/>
    <p:sldId id="273" r:id="rId16"/>
    <p:sldId id="280" r:id="rId17"/>
  </p:sldIdLst>
  <p:sldSz cx="9144000" cy="5143500" type="screen16x9"/>
  <p:notesSz cx="6858000" cy="9144000"/>
  <p:embeddedFontLst>
    <p:embeddedFont>
      <p:font typeface="Nunito"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342305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36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3f5b6777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3f5b677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we include some examples here?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992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f5b677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f5b677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64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3f5b677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3f5b6777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28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3f5b6777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3f5b677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9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3f5b6777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3f5b677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82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Screenshots/Plant_Duration.xls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Citywise_Services_against_Plants.ppt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idx="4294967295"/>
          </p:nvPr>
        </p:nvSpPr>
        <p:spPr>
          <a:xfrm>
            <a:off x="413750" y="479808"/>
            <a:ext cx="5361300" cy="6155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Mahindra Capstone Project</a:t>
            </a:r>
            <a:endParaRPr dirty="0"/>
          </a:p>
        </p:txBody>
      </p:sp>
      <p:sp>
        <p:nvSpPr>
          <p:cNvPr id="129" name="Google Shape;129;p13"/>
          <p:cNvSpPr txBox="1">
            <a:spLocks noGrp="1"/>
          </p:cNvSpPr>
          <p:nvPr>
            <p:ph type="body" idx="1"/>
          </p:nvPr>
        </p:nvSpPr>
        <p:spPr>
          <a:xfrm>
            <a:off x="328025" y="1476374"/>
            <a:ext cx="8168275" cy="3228975"/>
          </a:xfrm>
          <a:prstGeom prst="rect">
            <a:avLst/>
          </a:prstGeom>
        </p:spPr>
        <p:txBody>
          <a:bodyPr spcFirstLastPara="1" wrap="square" lIns="91425" tIns="91425" rIns="91425" bIns="91425" anchor="t" anchorCtr="0">
            <a:noAutofit/>
          </a:bodyPr>
          <a:lstStyle/>
          <a:p>
            <a:r>
              <a:rPr lang="en-US" sz="1600" b="1" dirty="0"/>
              <a:t>Geolocation Based Customer Analysis</a:t>
            </a:r>
            <a:r>
              <a:rPr lang="en-US" sz="1600" b="1" dirty="0" smtClean="0"/>
              <a:t>:</a:t>
            </a:r>
          </a:p>
          <a:p>
            <a:endParaRPr lang="en-US" b="1" dirty="0"/>
          </a:p>
          <a:p>
            <a:r>
              <a:rPr lang="en-US" dirty="0"/>
              <a:t>The idea is to explore how various factors like car make &amp; model, time and type of service etc.</a:t>
            </a:r>
          </a:p>
          <a:p>
            <a:r>
              <a:rPr lang="en-US" dirty="0"/>
              <a:t>vary with location</a:t>
            </a:r>
            <a:r>
              <a:rPr lang="en-US" dirty="0" smtClean="0"/>
              <a:t>.</a:t>
            </a:r>
          </a:p>
          <a:p>
            <a:endParaRPr lang="en-US" dirty="0"/>
          </a:p>
          <a:p>
            <a:endParaRPr lang="en-US" dirty="0" smtClean="0"/>
          </a:p>
          <a:p>
            <a:r>
              <a:rPr lang="en-US" sz="1600" b="1" dirty="0"/>
              <a:t>Market</a:t>
            </a:r>
            <a:r>
              <a:rPr lang="en-US" sz="1600" dirty="0"/>
              <a:t> </a:t>
            </a:r>
            <a:r>
              <a:rPr lang="en-US" sz="1600" b="1" dirty="0"/>
              <a:t>Segmentation</a:t>
            </a:r>
            <a:r>
              <a:rPr lang="en-US" sz="1600" dirty="0" smtClean="0"/>
              <a:t>:</a:t>
            </a:r>
          </a:p>
          <a:p>
            <a:endParaRPr lang="en-US" sz="1600" dirty="0"/>
          </a:p>
          <a:p>
            <a:r>
              <a:rPr lang="en-US" dirty="0" smtClean="0"/>
              <a:t>Based on customer segments</a:t>
            </a:r>
            <a:r>
              <a:rPr lang="en-US" dirty="0"/>
              <a:t>, predict the revenue that can be extracted from each segment over a</a:t>
            </a:r>
          </a:p>
          <a:p>
            <a:r>
              <a:rPr lang="en-US" dirty="0" smtClean="0"/>
              <a:t>life </a:t>
            </a:r>
            <a:r>
              <a:rPr lang="en-US" dirty="0"/>
              <a:t>of the </a:t>
            </a:r>
            <a:r>
              <a:rPr lang="en-US" dirty="0" smtClean="0"/>
              <a:t>car.</a:t>
            </a:r>
          </a:p>
          <a:p>
            <a:endParaRPr lang="en-US" dirty="0"/>
          </a:p>
          <a:p>
            <a:endParaRPr lang="en-US" dirty="0" smtClean="0"/>
          </a:p>
          <a:p>
            <a:endParaRPr lang="en-US" dirty="0"/>
          </a:p>
          <a:p>
            <a:endParaRPr lang="en-US" dirty="0"/>
          </a:p>
          <a:p>
            <a:r>
              <a:rPr lang="en-US" dirty="0"/>
              <a:t>TEAM DARKHORSE : Dinesh, Sabeeha and </a:t>
            </a:r>
            <a:r>
              <a:rPr lang="en-US" dirty="0" smtClean="0"/>
              <a:t>Akshay.</a:t>
            </a:r>
            <a:endParaRPr lang="en-US" dirty="0"/>
          </a:p>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416975"/>
            <a:ext cx="7505700" cy="430750"/>
          </a:xfrm>
        </p:spPr>
        <p:txBody>
          <a:bodyPr/>
          <a:lstStyle/>
          <a:p>
            <a:r>
              <a:rPr lang="en-US" sz="2000" dirty="0" smtClean="0"/>
              <a:t>Top four Cities Accidental cases </a:t>
            </a:r>
            <a:endParaRPr lang="en-US" sz="2000" dirty="0"/>
          </a:p>
        </p:txBody>
      </p:sp>
      <p:sp>
        <p:nvSpPr>
          <p:cNvPr id="3" name="Text Placeholder 2"/>
          <p:cNvSpPr>
            <a:spLocks noGrp="1"/>
          </p:cNvSpPr>
          <p:nvPr>
            <p:ph type="body" idx="1"/>
          </p:nvPr>
        </p:nvSpPr>
        <p:spPr>
          <a:xfrm>
            <a:off x="504825" y="1038224"/>
            <a:ext cx="8153399" cy="3629025"/>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 y="1038224"/>
            <a:ext cx="4191000" cy="19050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077" y="1038224"/>
            <a:ext cx="3841947" cy="20701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25" y="2968958"/>
            <a:ext cx="3832317" cy="18887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0575" y="2867026"/>
            <a:ext cx="4057649" cy="1990722"/>
          </a:xfrm>
          <a:prstGeom prst="rect">
            <a:avLst/>
          </a:prstGeom>
        </p:spPr>
      </p:pic>
    </p:spTree>
    <p:extLst>
      <p:ext uri="{BB962C8B-B14F-4D97-AF65-F5344CB8AC3E}">
        <p14:creationId xmlns:p14="http://schemas.microsoft.com/office/powerpoint/2010/main" val="3725244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302675"/>
            <a:ext cx="7505700" cy="430750"/>
          </a:xfrm>
        </p:spPr>
        <p:txBody>
          <a:bodyPr/>
          <a:lstStyle/>
          <a:p>
            <a:r>
              <a:rPr lang="en-US" sz="1800" dirty="0" smtClean="0"/>
              <a:t>Each brand Avg. Distance covered compared to servicing required :</a:t>
            </a:r>
            <a:endParaRPr lang="en-US" sz="1800" dirty="0"/>
          </a:p>
        </p:txBody>
      </p:sp>
      <p:sp>
        <p:nvSpPr>
          <p:cNvPr id="3" name="Text Placeholder 2"/>
          <p:cNvSpPr>
            <a:spLocks noGrp="1"/>
          </p:cNvSpPr>
          <p:nvPr>
            <p:ph type="body" idx="1"/>
          </p:nvPr>
        </p:nvSpPr>
        <p:spPr>
          <a:xfrm>
            <a:off x="523875" y="885825"/>
            <a:ext cx="8124825" cy="379095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885727"/>
            <a:ext cx="4629042" cy="37911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951" y="885727"/>
            <a:ext cx="4400549" cy="3791048"/>
          </a:xfrm>
          <a:prstGeom prst="rect">
            <a:avLst/>
          </a:prstGeom>
        </p:spPr>
      </p:pic>
    </p:spTree>
    <p:extLst>
      <p:ext uri="{BB962C8B-B14F-4D97-AF65-F5344CB8AC3E}">
        <p14:creationId xmlns:p14="http://schemas.microsoft.com/office/powerpoint/2010/main" val="408210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36025"/>
            <a:ext cx="7505700" cy="602200"/>
          </a:xfrm>
        </p:spPr>
        <p:txBody>
          <a:bodyPr/>
          <a:lstStyle/>
          <a:p>
            <a:r>
              <a:rPr lang="en-US" dirty="0" smtClean="0"/>
              <a:t>Plant Summary :</a:t>
            </a:r>
            <a:endParaRPr lang="en-US" dirty="0"/>
          </a:p>
        </p:txBody>
      </p:sp>
      <p:sp>
        <p:nvSpPr>
          <p:cNvPr id="3" name="Text Placeholder 2"/>
          <p:cNvSpPr>
            <a:spLocks noGrp="1"/>
          </p:cNvSpPr>
          <p:nvPr>
            <p:ph type="body" idx="1"/>
          </p:nvPr>
        </p:nvSpPr>
        <p:spPr>
          <a:xfrm>
            <a:off x="552450" y="1181099"/>
            <a:ext cx="8000999" cy="3457575"/>
          </a:xfrm>
        </p:spPr>
        <p:txBody>
          <a:bodyPr anchor="ctr"/>
          <a:lstStyle/>
          <a:p>
            <a:pPr marL="146050" indent="0">
              <a:buNone/>
            </a:pPr>
            <a:r>
              <a:rPr lang="en-US" dirty="0" smtClean="0">
                <a:hlinkClick r:id="rId2" action="ppaction://hlinkfile"/>
              </a:rPr>
              <a:t>Screenshots\Plant_Duration.xlsx</a:t>
            </a:r>
            <a:endParaRPr lang="en-US" dirty="0" smtClean="0"/>
          </a:p>
          <a:p>
            <a:pPr marL="146050" indent="0">
              <a:buNone/>
            </a:pPr>
            <a:endParaRPr lang="en-US" dirty="0"/>
          </a:p>
          <a:p>
            <a:pPr marL="146050" indent="0">
              <a:buNone/>
            </a:pPr>
            <a:r>
              <a:rPr lang="en-US" dirty="0" smtClean="0"/>
              <a:t>In this, deep analysis on revenue generated, service duration and service count has been detailed for each plant.</a:t>
            </a:r>
          </a:p>
          <a:p>
            <a:pPr marL="146050" indent="0">
              <a:buNone/>
            </a:pPr>
            <a:endParaRPr lang="en-US" dirty="0"/>
          </a:p>
          <a:p>
            <a:pPr marL="146050" indent="0">
              <a:buNone/>
            </a:pPr>
            <a:r>
              <a:rPr lang="en-US" dirty="0" smtClean="0"/>
              <a:t>With this, the company can evaluate efficiency of each plant and take business decision for the same.</a:t>
            </a:r>
          </a:p>
          <a:p>
            <a:pPr marL="146050" indent="0">
              <a:buNone/>
            </a:pPr>
            <a:endParaRPr lang="en-US" dirty="0"/>
          </a:p>
        </p:txBody>
      </p:sp>
    </p:spTree>
    <p:extLst>
      <p:ext uri="{BB962C8B-B14F-4D97-AF65-F5344CB8AC3E}">
        <p14:creationId xmlns:p14="http://schemas.microsoft.com/office/powerpoint/2010/main" val="347575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314325" y="331250"/>
            <a:ext cx="7505700" cy="6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Case Study for Mahindra :</a:t>
            </a:r>
            <a:endParaRPr dirty="0"/>
          </a:p>
        </p:txBody>
      </p:sp>
      <p:sp>
        <p:nvSpPr>
          <p:cNvPr id="159" name="Google Shape;159;p18"/>
          <p:cNvSpPr txBox="1">
            <a:spLocks noGrp="1"/>
          </p:cNvSpPr>
          <p:nvPr>
            <p:ph type="body" idx="1"/>
          </p:nvPr>
        </p:nvSpPr>
        <p:spPr>
          <a:xfrm>
            <a:off x="476250" y="1257300"/>
            <a:ext cx="8143875" cy="2838450"/>
          </a:xfrm>
          <a:prstGeom prst="rect">
            <a:avLst/>
          </a:prstGeom>
        </p:spPr>
        <p:txBody>
          <a:bodyPr spcFirstLastPara="1" wrap="square" lIns="91425" tIns="91425" rIns="91425" bIns="91425" anchor="t" anchorCtr="0">
            <a:noAutofit/>
          </a:bodyPr>
          <a:lstStyle/>
          <a:p>
            <a:pPr marL="146050" indent="0">
              <a:buNone/>
            </a:pPr>
            <a:r>
              <a:rPr lang="en-US" dirty="0" smtClean="0"/>
              <a:t>As we already know,, company has over </a:t>
            </a:r>
            <a:r>
              <a:rPr lang="en-US" dirty="0"/>
              <a:t>335+ workshops present in 267+ towns &amp; </a:t>
            </a:r>
            <a:r>
              <a:rPr lang="en-US" dirty="0" smtClean="0"/>
              <a:t>24 states and has serviced </a:t>
            </a:r>
            <a:r>
              <a:rPr lang="en-US" dirty="0"/>
              <a:t>over 10,50,000 </a:t>
            </a:r>
            <a:r>
              <a:rPr lang="en-US" dirty="0" smtClean="0"/>
              <a:t>cars with the goal of establishing </a:t>
            </a:r>
            <a:r>
              <a:rPr lang="en-US" dirty="0"/>
              <a:t>countrywide </a:t>
            </a:r>
            <a:r>
              <a:rPr lang="en-US" dirty="0" smtClean="0"/>
              <a:t>network of </a:t>
            </a:r>
            <a:r>
              <a:rPr lang="en-US" dirty="0"/>
              <a:t>over 400 workshops by March </a:t>
            </a:r>
            <a:r>
              <a:rPr lang="en-US" dirty="0" smtClean="0"/>
              <a:t>2018.</a:t>
            </a:r>
          </a:p>
          <a:p>
            <a:pPr marL="146050" indent="0">
              <a:buNone/>
            </a:pPr>
            <a:endParaRPr lang="en-US" dirty="0" smtClean="0"/>
          </a:p>
          <a:p>
            <a:pPr marL="146050" indent="0">
              <a:buNone/>
            </a:pPr>
            <a:endParaRPr lang="en-US" dirty="0"/>
          </a:p>
          <a:p>
            <a:pPr marL="146050" indent="0">
              <a:buNone/>
            </a:pPr>
            <a:r>
              <a:rPr lang="en-US" dirty="0" smtClean="0"/>
              <a:t>After deep analysis about the data, we have came across multiple insights which will help the company to deal </a:t>
            </a:r>
          </a:p>
          <a:p>
            <a:pPr marL="146050" indent="0">
              <a:buNone/>
            </a:pPr>
            <a:r>
              <a:rPr lang="en-US" dirty="0" smtClean="0"/>
              <a:t>with the anomalies in the business and to plan further revenue driven campaigns effectively.</a:t>
            </a:r>
          </a:p>
          <a:p>
            <a:pPr marL="146050" indent="0">
              <a:buNone/>
            </a:pPr>
            <a:endParaRPr lang="en-US" dirty="0" smtClean="0"/>
          </a:p>
          <a:p>
            <a:pPr marL="146050" indent="0">
              <a:buNone/>
            </a:pPr>
            <a:endParaRPr lang="en-US" dirty="0"/>
          </a:p>
          <a:p>
            <a:pPr marL="146050" indent="0">
              <a:buNone/>
            </a:pPr>
            <a:r>
              <a:rPr lang="en-US" dirty="0"/>
              <a:t>W</a:t>
            </a:r>
            <a:r>
              <a:rPr lang="en-US" dirty="0" smtClean="0"/>
              <a:t>e </a:t>
            </a:r>
            <a:r>
              <a:rPr lang="en-US" dirty="0"/>
              <a:t>can see how the trend changes, </a:t>
            </a:r>
            <a:r>
              <a:rPr lang="en-US" dirty="0" smtClean="0"/>
              <a:t>what type </a:t>
            </a:r>
            <a:r>
              <a:rPr lang="en-US" dirty="0"/>
              <a:t>of demand is increasing, and this correlation with different car </a:t>
            </a:r>
            <a:r>
              <a:rPr lang="en-US" dirty="0" smtClean="0"/>
              <a:t>companies and </a:t>
            </a:r>
            <a:r>
              <a:rPr lang="en-US" dirty="0"/>
              <a:t>models might give a good insight and prediction on requirements for </a:t>
            </a:r>
            <a:r>
              <a:rPr lang="en-US" dirty="0" smtClean="0"/>
              <a:t>the future.</a:t>
            </a:r>
          </a:p>
          <a:p>
            <a:pPr marL="146050" indent="0">
              <a:buNone/>
            </a:pPr>
            <a:endParaRPr lang="en-US" dirty="0" smtClean="0"/>
          </a:p>
          <a:p>
            <a:pPr marL="146050" indent="0">
              <a:buNone/>
            </a:pPr>
            <a:endParaRPr lang="en-US" dirty="0"/>
          </a:p>
          <a:p>
            <a:pPr marL="146050" indent="0">
              <a:buNone/>
            </a:pPr>
            <a:r>
              <a:rPr lang="en-US" dirty="0" smtClean="0"/>
              <a:t>With a general prediction about upcoming business, the company can be ready for seasonal challenges.</a:t>
            </a:r>
          </a:p>
          <a:p>
            <a:pPr marL="146050" indent="0">
              <a:buNone/>
            </a:pPr>
            <a:endParaRPr lang="en-US" dirty="0"/>
          </a:p>
          <a:p>
            <a:pPr marL="146050" indent="0">
              <a:buNone/>
            </a:pPr>
            <a:endParaRPr lang="en-US" dirty="0" smtClean="0"/>
          </a:p>
          <a:p>
            <a:pPr marL="146050" indent="0">
              <a:buNone/>
            </a:pPr>
            <a:endParaRPr lang="en-US" dirty="0" smtClean="0"/>
          </a:p>
          <a:p>
            <a:pPr marL="146050" indent="0">
              <a:buNone/>
            </a:pPr>
            <a:endParaRPr lang="en-US" dirty="0"/>
          </a:p>
          <a:p>
            <a:pPr marL="146050" indent="0">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19"/>
          <p:cNvSpPr txBox="1">
            <a:spLocks noGrp="1"/>
          </p:cNvSpPr>
          <p:nvPr>
            <p:ph type="body" idx="1"/>
          </p:nvPr>
        </p:nvSpPr>
        <p:spPr>
          <a:xfrm>
            <a:off x="828675" y="733425"/>
            <a:ext cx="7505700" cy="3638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As we already know the revenue generated from each plant,  the company can shut the plants which do not </a:t>
            </a:r>
          </a:p>
          <a:p>
            <a:pPr marL="0" lvl="0" indent="0" algn="l" rtl="0">
              <a:spcBef>
                <a:spcPts val="0"/>
              </a:spcBef>
              <a:spcAft>
                <a:spcPts val="0"/>
              </a:spcAft>
              <a:buNone/>
            </a:pPr>
            <a:r>
              <a:rPr lang="en-US" dirty="0"/>
              <a:t>g</a:t>
            </a:r>
            <a:r>
              <a:rPr lang="en-US" dirty="0" smtClean="0"/>
              <a:t>enerate any value to the business. Also the ones which generate moderate value can be further analyzed</a:t>
            </a:r>
          </a:p>
          <a:p>
            <a:pPr marL="0" lvl="0" indent="0" algn="l" rtl="0">
              <a:spcBef>
                <a:spcPts val="0"/>
              </a:spcBef>
              <a:spcAft>
                <a:spcPts val="0"/>
              </a:spcAft>
              <a:buNone/>
            </a:pPr>
            <a:r>
              <a:rPr lang="en-US" dirty="0" smtClean="0"/>
              <a:t>and with strategic actions, we can improve the productivity of that plant.</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en-US" dirty="0" smtClean="0"/>
              <a:t>Here we got to know the ownership pattern of the customer, so now the company can target the marketing campaigns for specific model of vehicle location-wise and increase the success rate.</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en-US" dirty="0" smtClean="0"/>
              <a:t>Also as we have spending patterns for each cities and state, we can increase the production of parts, improve the quality of services and be prepared for the seasonal demands faced every year to survive the market crisis.</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en-US" dirty="0" smtClean="0"/>
              <a:t>As we can predict the LTV for upcoming customers , we can have a great foresight of business.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426500"/>
            <a:ext cx="8267700" cy="611725"/>
          </a:xfrm>
        </p:spPr>
        <p:txBody>
          <a:bodyPr/>
          <a:lstStyle/>
          <a:p>
            <a:r>
              <a:rPr lang="en-US" dirty="0" smtClean="0"/>
              <a:t>CEO</a:t>
            </a:r>
            <a:r>
              <a:rPr lang="en-US" dirty="0" smtClean="0"/>
              <a:t> </a:t>
            </a:r>
            <a:r>
              <a:rPr lang="en-US" dirty="0" smtClean="0"/>
              <a:t>Summary : </a:t>
            </a:r>
            <a:endParaRPr lang="en-US" dirty="0"/>
          </a:p>
        </p:txBody>
      </p:sp>
      <p:sp>
        <p:nvSpPr>
          <p:cNvPr id="3" name="Text Placeholder 2"/>
          <p:cNvSpPr>
            <a:spLocks noGrp="1"/>
          </p:cNvSpPr>
          <p:nvPr>
            <p:ph type="body" idx="1"/>
          </p:nvPr>
        </p:nvSpPr>
        <p:spPr>
          <a:xfrm>
            <a:off x="552450" y="1171574"/>
            <a:ext cx="7924800" cy="3438525"/>
          </a:xfrm>
        </p:spPr>
        <p:txBody>
          <a:bodyPr/>
          <a:lstStyle/>
          <a:p>
            <a:pPr marL="146050" indent="0">
              <a:buNone/>
            </a:pPr>
            <a:r>
              <a:rPr lang="en-US" dirty="0" smtClean="0"/>
              <a:t>City-wise </a:t>
            </a:r>
            <a:r>
              <a:rPr lang="en-US" dirty="0"/>
              <a:t>– Services performed by each plant</a:t>
            </a:r>
          </a:p>
          <a:p>
            <a:pPr marL="146050" indent="0">
              <a:buNone/>
            </a:pPr>
            <a:endParaRPr lang="en-US" dirty="0">
              <a:hlinkClick r:id="rId2" action="ppaction://hlinkpres?slideindex=1&amp;slidetitle="/>
            </a:endParaRPr>
          </a:p>
          <a:p>
            <a:pPr marL="146050" indent="0">
              <a:buNone/>
            </a:pPr>
            <a:r>
              <a:rPr lang="en-US" dirty="0" smtClean="0">
                <a:hlinkClick r:id="rId2" action="ppaction://hlinkpres?slideindex=1&amp;slidetitle="/>
              </a:rPr>
              <a:t>Citywise_Services_against_Plants.pptx</a:t>
            </a:r>
            <a:endParaRPr lang="en-US" dirty="0"/>
          </a:p>
          <a:p>
            <a:pPr marL="146050" indent="0">
              <a:buNone/>
            </a:pPr>
            <a:endParaRPr lang="en-US" dirty="0"/>
          </a:p>
          <a:p>
            <a:pPr marL="146050" indent="0">
              <a:buNone/>
            </a:pPr>
            <a:r>
              <a:rPr lang="en-US" dirty="0"/>
              <a:t>Here, we can see bar plots for services performed by each plant in that city. </a:t>
            </a:r>
          </a:p>
          <a:p>
            <a:pPr marL="146050" indent="0">
              <a:buNone/>
            </a:pPr>
            <a:endParaRPr lang="en-US" dirty="0"/>
          </a:p>
          <a:p>
            <a:pPr marL="146050" indent="0">
              <a:buNone/>
            </a:pPr>
            <a:r>
              <a:rPr lang="en-US" dirty="0"/>
              <a:t>With this, we will understand the count of active plants and also the ones which are not generating any value to the company which should be dealt with earliest to minimize the loss</a:t>
            </a:r>
            <a:r>
              <a:rPr lang="en-US" dirty="0" smtClean="0"/>
              <a:t>.</a:t>
            </a:r>
          </a:p>
          <a:p>
            <a:pPr marL="146050" indent="0">
              <a:buNone/>
            </a:pPr>
            <a:endParaRPr lang="en-US" dirty="0"/>
          </a:p>
          <a:p>
            <a:pPr marL="146050" indent="0">
              <a:buNone/>
            </a:pPr>
            <a:endParaRPr lang="en-US" dirty="0"/>
          </a:p>
          <a:p>
            <a:pPr marL="146050" indent="0">
              <a:buNone/>
            </a:pPr>
            <a:endParaRPr lang="en-US" dirty="0"/>
          </a:p>
        </p:txBody>
      </p:sp>
    </p:spTree>
    <p:extLst>
      <p:ext uri="{BB962C8B-B14F-4D97-AF65-F5344CB8AC3E}">
        <p14:creationId xmlns:p14="http://schemas.microsoft.com/office/powerpoint/2010/main" val="2319670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5858" y="3295651"/>
            <a:ext cx="8239125" cy="1476374"/>
          </a:xfrm>
        </p:spPr>
        <p:txBody>
          <a:bodyPr/>
          <a:lstStyle/>
          <a:p>
            <a:pPr marL="146050" indent="0">
              <a:buNone/>
            </a:pPr>
            <a:r>
              <a:rPr lang="en-US" dirty="0" smtClean="0"/>
              <a:t>Here , we have Average transactions size per customer which will give us great insight to understand the spending pattern of customers from which services </a:t>
            </a:r>
            <a:r>
              <a:rPr lang="en-US" dirty="0"/>
              <a:t>could be suited to the particular spending pattern</a:t>
            </a:r>
            <a:r>
              <a:rPr lang="en-US" dirty="0" smtClean="0"/>
              <a:t>.</a:t>
            </a:r>
          </a:p>
          <a:p>
            <a:pPr marL="146050" indent="0">
              <a:buNone/>
            </a:pPr>
            <a:endParaRPr lang="en-US" dirty="0"/>
          </a:p>
          <a:p>
            <a:pPr marL="146050" indent="0">
              <a:buNone/>
            </a:pPr>
            <a:r>
              <a:rPr lang="en-US" dirty="0" smtClean="0"/>
              <a:t>Life Time Value(LTV) when modelled with Machine Learning algorithms will give us prediction about the value each</a:t>
            </a:r>
          </a:p>
          <a:p>
            <a:pPr marL="146050" indent="0">
              <a:buNone/>
            </a:pPr>
            <a:r>
              <a:rPr lang="en-US" dirty="0" smtClean="0"/>
              <a:t>Customer will bring to the business and hence will help us to foresight the revenue generation.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58" y="752475"/>
            <a:ext cx="8452284" cy="2343150"/>
          </a:xfrm>
          <a:prstGeom prst="rect">
            <a:avLst/>
          </a:prstGeom>
        </p:spPr>
      </p:pic>
    </p:spTree>
    <p:extLst>
      <p:ext uri="{BB962C8B-B14F-4D97-AF65-F5344CB8AC3E}">
        <p14:creationId xmlns:p14="http://schemas.microsoft.com/office/powerpoint/2010/main" val="297253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4"/>
          <p:cNvSpPr txBox="1">
            <a:spLocks noGrp="1"/>
          </p:cNvSpPr>
          <p:nvPr>
            <p:ph type="body" idx="1"/>
          </p:nvPr>
        </p:nvSpPr>
        <p:spPr>
          <a:xfrm>
            <a:off x="457200" y="428625"/>
            <a:ext cx="8229600" cy="4286250"/>
          </a:xfrm>
          <a:prstGeom prst="rect">
            <a:avLst/>
          </a:prstGeom>
        </p:spPr>
        <p:txBody>
          <a:bodyPr spcFirstLastPara="1" wrap="square" lIns="91425" tIns="91425" rIns="91425" bIns="91425" anchor="t" anchorCtr="0">
            <a:noAutofit/>
          </a:bodyPr>
          <a:lstStyle/>
          <a:p>
            <a:pPr marL="146050" indent="0">
              <a:buNone/>
            </a:pPr>
            <a:endParaRPr lang="en-US" dirty="0" smtClean="0"/>
          </a:p>
          <a:p>
            <a:pPr marL="146050" indent="0">
              <a:buNone/>
            </a:pPr>
            <a:r>
              <a:rPr lang="en-US" dirty="0" smtClean="0"/>
              <a:t>Problem </a:t>
            </a:r>
            <a:r>
              <a:rPr lang="en-US" dirty="0"/>
              <a:t>Statement-1 </a:t>
            </a:r>
            <a:r>
              <a:rPr lang="en-US" b="1" dirty="0"/>
              <a:t>: </a:t>
            </a:r>
            <a:endParaRPr lang="en-US" b="1" dirty="0" smtClean="0"/>
          </a:p>
          <a:p>
            <a:pPr marL="146050" indent="0">
              <a:buNone/>
            </a:pPr>
            <a:endParaRPr lang="en-US" b="1" dirty="0"/>
          </a:p>
          <a:p>
            <a:pPr marL="146050" indent="0">
              <a:buNone/>
            </a:pPr>
            <a:r>
              <a:rPr lang="en-US" dirty="0" smtClean="0"/>
              <a:t># Identifying </a:t>
            </a:r>
            <a:r>
              <a:rPr lang="en-US" dirty="0"/>
              <a:t>the ownership pattern of cars </a:t>
            </a:r>
            <a:r>
              <a:rPr lang="en-US" dirty="0" smtClean="0"/>
              <a:t>throughout the country. This also captures the problem </a:t>
            </a:r>
            <a:r>
              <a:rPr lang="en-US" dirty="0"/>
              <a:t>wherein </a:t>
            </a:r>
            <a:r>
              <a:rPr lang="en-US" dirty="0" smtClean="0"/>
              <a:t>                                                                  information </a:t>
            </a:r>
            <a:r>
              <a:rPr lang="en-US" dirty="0"/>
              <a:t>regarding </a:t>
            </a:r>
            <a:r>
              <a:rPr lang="en-US" dirty="0" smtClean="0"/>
              <a:t>the spending </a:t>
            </a:r>
            <a:r>
              <a:rPr lang="en-US" dirty="0"/>
              <a:t>patterns can be </a:t>
            </a:r>
            <a:r>
              <a:rPr lang="en-US" dirty="0" smtClean="0"/>
              <a:t>identified.</a:t>
            </a:r>
          </a:p>
          <a:p>
            <a:pPr marL="146050" indent="0">
              <a:buNone/>
            </a:pPr>
            <a:endParaRPr lang="en-US" dirty="0"/>
          </a:p>
          <a:p>
            <a:pPr marL="146050" indent="0">
              <a:buNone/>
            </a:pPr>
            <a:r>
              <a:rPr lang="en-US" dirty="0" smtClean="0"/>
              <a:t>! With this , we will  have a basic understanding about location-wise utilization of specific brand and models of car, which will help us to target marketing campaigns and also spending patterns will be clear hence services </a:t>
            </a:r>
            <a:r>
              <a:rPr lang="en-US" dirty="0"/>
              <a:t>could be suited </a:t>
            </a:r>
            <a:r>
              <a:rPr lang="en-US" dirty="0" smtClean="0"/>
              <a:t>to the </a:t>
            </a:r>
            <a:r>
              <a:rPr lang="en-US" dirty="0"/>
              <a:t>particular spending pattern</a:t>
            </a:r>
            <a:r>
              <a:rPr lang="en-US" dirty="0" smtClean="0"/>
              <a:t>.</a:t>
            </a:r>
          </a:p>
          <a:p>
            <a:pPr marL="146050" indent="0">
              <a:buNone/>
            </a:pPr>
            <a:endParaRPr lang="en-US" dirty="0"/>
          </a:p>
          <a:p>
            <a:pPr marL="146050" indent="0">
              <a:buNone/>
            </a:pPr>
            <a:endParaRPr lang="en-US" dirty="0"/>
          </a:p>
          <a:p>
            <a:pPr marL="146050" indent="0">
              <a:buNone/>
            </a:pPr>
            <a:r>
              <a:rPr lang="en-US" dirty="0"/>
              <a:t>Problem Statement-2: </a:t>
            </a:r>
            <a:endParaRPr lang="en-US" dirty="0" smtClean="0"/>
          </a:p>
          <a:p>
            <a:pPr marL="146050" indent="0">
              <a:buNone/>
            </a:pPr>
            <a:endParaRPr lang="en-US" dirty="0"/>
          </a:p>
          <a:p>
            <a:pPr marL="146050" indent="0">
              <a:buNone/>
            </a:pPr>
            <a:r>
              <a:rPr lang="en-US" dirty="0" smtClean="0"/>
              <a:t># Identify </a:t>
            </a:r>
            <a:r>
              <a:rPr lang="en-US" dirty="0"/>
              <a:t>the type of order each state receives and present </a:t>
            </a:r>
            <a:r>
              <a:rPr lang="en-US" dirty="0" smtClean="0"/>
              <a:t>it as </a:t>
            </a:r>
            <a:r>
              <a:rPr lang="en-US" dirty="0"/>
              <a:t>an interactive visualization</a:t>
            </a:r>
            <a:r>
              <a:rPr lang="en-US" dirty="0" smtClean="0"/>
              <a:t>.</a:t>
            </a:r>
          </a:p>
          <a:p>
            <a:pPr marL="146050" indent="0">
              <a:buNone/>
            </a:pPr>
            <a:endParaRPr lang="en-US" dirty="0"/>
          </a:p>
          <a:p>
            <a:pPr marL="146050" indent="0">
              <a:buNone/>
            </a:pPr>
            <a:r>
              <a:rPr lang="en-US" dirty="0" smtClean="0"/>
              <a:t>! </a:t>
            </a:r>
            <a:r>
              <a:rPr lang="en-US" dirty="0"/>
              <a:t>This could potentially give information about </a:t>
            </a:r>
            <a:r>
              <a:rPr lang="en-US" dirty="0" smtClean="0"/>
              <a:t>how Mahindra </a:t>
            </a:r>
            <a:r>
              <a:rPr lang="en-US" dirty="0"/>
              <a:t>needs to be prepared to tackle various seasonal </a:t>
            </a:r>
            <a:r>
              <a:rPr lang="en-US" dirty="0" smtClean="0"/>
              <a:t>cases.</a:t>
            </a:r>
          </a:p>
          <a:p>
            <a:pPr marL="146050" indent="0">
              <a:buNone/>
            </a:pPr>
            <a:endParaRPr lang="en-US" dirty="0"/>
          </a:p>
          <a:p>
            <a:pPr marL="146050" indent="0">
              <a:buNone/>
            </a:pPr>
            <a:endParaRPr lang="en-US" dirty="0" smtClean="0"/>
          </a:p>
          <a:p>
            <a:pPr marL="146050" indent="0">
              <a:buNone/>
            </a:pPr>
            <a:endParaRPr lang="en-US" dirty="0"/>
          </a:p>
          <a:p>
            <a:pPr marL="14605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825" y="495300"/>
            <a:ext cx="8153400" cy="4210125"/>
          </a:xfrm>
        </p:spPr>
        <p:txBody>
          <a:bodyPr/>
          <a:lstStyle/>
          <a:p>
            <a:pPr marL="146050" indent="0">
              <a:buNone/>
            </a:pPr>
            <a:r>
              <a:rPr lang="en-US" dirty="0"/>
              <a:t>Problem </a:t>
            </a:r>
            <a:r>
              <a:rPr lang="en-US" dirty="0" smtClean="0"/>
              <a:t>Statement 3 </a:t>
            </a:r>
            <a:r>
              <a:rPr lang="en-US" b="1" dirty="0"/>
              <a:t>: </a:t>
            </a:r>
            <a:endParaRPr lang="en-US" b="1" dirty="0" smtClean="0"/>
          </a:p>
          <a:p>
            <a:pPr marL="146050" indent="0">
              <a:buNone/>
            </a:pPr>
            <a:endParaRPr lang="en-US" b="1" dirty="0"/>
          </a:p>
          <a:p>
            <a:pPr marL="146050" indent="0">
              <a:buNone/>
            </a:pPr>
            <a:r>
              <a:rPr lang="en-US" dirty="0" smtClean="0"/>
              <a:t># Customer </a:t>
            </a:r>
            <a:r>
              <a:rPr lang="en-US" dirty="0"/>
              <a:t>Lifetime value prediction - Based on </a:t>
            </a:r>
            <a:r>
              <a:rPr lang="en-US" dirty="0" smtClean="0"/>
              <a:t>Customer segments</a:t>
            </a:r>
            <a:r>
              <a:rPr lang="en-US" dirty="0"/>
              <a:t>, predict the revenue that can be extracted from each segment over </a:t>
            </a:r>
            <a:r>
              <a:rPr lang="en-US" dirty="0" smtClean="0"/>
              <a:t>a life </a:t>
            </a:r>
            <a:r>
              <a:rPr lang="en-US" dirty="0"/>
              <a:t>of the </a:t>
            </a:r>
            <a:r>
              <a:rPr lang="en-US" dirty="0" smtClean="0"/>
              <a:t>car.</a:t>
            </a:r>
          </a:p>
          <a:p>
            <a:pPr marL="146050" indent="0">
              <a:buNone/>
            </a:pPr>
            <a:endParaRPr lang="en-US" dirty="0"/>
          </a:p>
          <a:p>
            <a:pPr marL="146050" indent="0">
              <a:buNone/>
            </a:pPr>
            <a:r>
              <a:rPr lang="en-US" dirty="0" smtClean="0"/>
              <a:t>! This </a:t>
            </a:r>
            <a:r>
              <a:rPr lang="en-US" dirty="0"/>
              <a:t>would be beneficial to Mahindra First </a:t>
            </a:r>
            <a:r>
              <a:rPr lang="en-US" dirty="0" smtClean="0"/>
              <a:t>Choice Services </a:t>
            </a:r>
            <a:r>
              <a:rPr lang="en-US" dirty="0"/>
              <a:t>to identify the various segments in the market. Also, </a:t>
            </a:r>
            <a:r>
              <a:rPr lang="en-US" dirty="0" smtClean="0"/>
              <a:t>   these segmentations </a:t>
            </a:r>
            <a:r>
              <a:rPr lang="en-US" dirty="0"/>
              <a:t>would allow for targeted marketing activities and </a:t>
            </a:r>
            <a:r>
              <a:rPr lang="en-US" dirty="0" smtClean="0"/>
              <a:t>sales promotions.</a:t>
            </a:r>
          </a:p>
          <a:p>
            <a:pPr marL="146050" indent="0">
              <a:buNone/>
            </a:pPr>
            <a:endParaRPr lang="en-US" dirty="0"/>
          </a:p>
          <a:p>
            <a:pPr marL="146050" indent="0">
              <a:buNone/>
            </a:pPr>
            <a:r>
              <a:rPr lang="en-US" dirty="0"/>
              <a:t>The dataset consist of three aspects:</a:t>
            </a:r>
          </a:p>
          <a:p>
            <a:pPr marL="146050" indent="0">
              <a:buNone/>
            </a:pPr>
            <a:endParaRPr lang="en-US" dirty="0" smtClean="0"/>
          </a:p>
          <a:p>
            <a:pPr marL="146050" indent="0">
              <a:buNone/>
            </a:pPr>
            <a:r>
              <a:rPr lang="en-US" dirty="0" smtClean="0"/>
              <a:t>  1</a:t>
            </a:r>
            <a:r>
              <a:rPr lang="en-US" dirty="0"/>
              <a:t>. </a:t>
            </a:r>
            <a:r>
              <a:rPr lang="en-US" b="1" dirty="0"/>
              <a:t>Customer data: </a:t>
            </a:r>
            <a:r>
              <a:rPr lang="en-US" dirty="0"/>
              <a:t>where the details of the customer like the car owned, state and place</a:t>
            </a:r>
          </a:p>
          <a:p>
            <a:pPr marL="146050" indent="0">
              <a:buNone/>
            </a:pPr>
            <a:r>
              <a:rPr lang="en-US" dirty="0" smtClean="0"/>
              <a:t>                                    of </a:t>
            </a:r>
            <a:r>
              <a:rPr lang="en-US" dirty="0"/>
              <a:t>residence, order type, </a:t>
            </a:r>
            <a:r>
              <a:rPr lang="en-US" dirty="0" err="1"/>
              <a:t>etc</a:t>
            </a:r>
            <a:r>
              <a:rPr lang="en-US" dirty="0"/>
              <a:t> are present. Data dimension is of 534000 Customer entries</a:t>
            </a:r>
          </a:p>
          <a:p>
            <a:pPr marL="146050" indent="0">
              <a:buNone/>
            </a:pPr>
            <a:r>
              <a:rPr lang="en-US" dirty="0" smtClean="0"/>
              <a:t>  2</a:t>
            </a:r>
            <a:r>
              <a:rPr lang="en-US" dirty="0"/>
              <a:t>. </a:t>
            </a:r>
            <a:r>
              <a:rPr lang="en-US" b="1" dirty="0"/>
              <a:t>Invoice data: </a:t>
            </a:r>
            <a:r>
              <a:rPr lang="en-US" dirty="0"/>
              <a:t>where information related to customer visits and transactions </a:t>
            </a:r>
            <a:r>
              <a:rPr lang="en-US" dirty="0" smtClean="0"/>
              <a:t>are recorded</a:t>
            </a:r>
            <a:r>
              <a:rPr lang="en-US" dirty="0"/>
              <a:t>, </a:t>
            </a:r>
            <a:endParaRPr lang="en-US" dirty="0" smtClean="0"/>
          </a:p>
          <a:p>
            <a:pPr marL="146050" indent="0">
              <a:buNone/>
            </a:pPr>
            <a:r>
              <a:rPr lang="en-US" dirty="0"/>
              <a:t> </a:t>
            </a:r>
            <a:r>
              <a:rPr lang="en-US" dirty="0" smtClean="0"/>
              <a:t>                               whether </a:t>
            </a:r>
            <a:r>
              <a:rPr lang="en-US" dirty="0"/>
              <a:t>a customer </a:t>
            </a:r>
            <a:r>
              <a:rPr lang="en-US" dirty="0" smtClean="0"/>
              <a:t> has </a:t>
            </a:r>
            <a:r>
              <a:rPr lang="en-US" dirty="0"/>
              <a:t>insurance claims, bifurcation of the amount paid, </a:t>
            </a:r>
            <a:r>
              <a:rPr lang="en-US" dirty="0" smtClean="0"/>
              <a:t>for  what </a:t>
            </a:r>
            <a:r>
              <a:rPr lang="en-US" dirty="0"/>
              <a:t>type </a:t>
            </a:r>
            <a:r>
              <a:rPr lang="en-US" dirty="0" smtClean="0"/>
              <a:t>of</a:t>
            </a:r>
          </a:p>
          <a:p>
            <a:pPr marL="146050" indent="0">
              <a:buNone/>
            </a:pPr>
            <a:r>
              <a:rPr lang="en-US" dirty="0"/>
              <a:t> </a:t>
            </a:r>
            <a:r>
              <a:rPr lang="en-US" dirty="0" smtClean="0"/>
              <a:t>                               service </a:t>
            </a:r>
            <a:r>
              <a:rPr lang="en-US" dirty="0"/>
              <a:t>did the customer came for, </a:t>
            </a:r>
            <a:r>
              <a:rPr lang="en-US" dirty="0" err="1"/>
              <a:t>etc</a:t>
            </a:r>
            <a:endParaRPr lang="en-US" dirty="0"/>
          </a:p>
          <a:p>
            <a:pPr marL="146050" indent="0">
              <a:buNone/>
            </a:pPr>
            <a:r>
              <a:rPr lang="en-US" dirty="0" smtClean="0"/>
              <a:t>  3</a:t>
            </a:r>
            <a:r>
              <a:rPr lang="en-US" dirty="0"/>
              <a:t>. </a:t>
            </a:r>
            <a:r>
              <a:rPr lang="en-US" b="1" dirty="0"/>
              <a:t>Material Inventory: </a:t>
            </a:r>
            <a:r>
              <a:rPr lang="en-US" dirty="0"/>
              <a:t>where information related to what kind of </a:t>
            </a:r>
            <a:r>
              <a:rPr lang="en-US" dirty="0" smtClean="0"/>
              <a:t>service did the customer took and what kind of</a:t>
            </a:r>
          </a:p>
          <a:p>
            <a:pPr marL="146050" indent="0">
              <a:buNone/>
            </a:pPr>
            <a:r>
              <a:rPr lang="en-US" dirty="0" smtClean="0"/>
              <a:t>                                         </a:t>
            </a:r>
            <a:r>
              <a:rPr lang="en-US" dirty="0"/>
              <a:t>material was used to service, </a:t>
            </a:r>
            <a:r>
              <a:rPr lang="en-US" dirty="0" smtClean="0"/>
              <a:t>Labor information and </a:t>
            </a:r>
            <a:r>
              <a:rPr lang="en-US" dirty="0"/>
              <a:t>the cost for the service, Plant and </a:t>
            </a:r>
            <a:r>
              <a:rPr lang="en-US" dirty="0" smtClean="0"/>
              <a:t>plant</a:t>
            </a:r>
          </a:p>
          <a:p>
            <a:pPr marL="146050" indent="0">
              <a:buNone/>
            </a:pPr>
            <a:r>
              <a:rPr lang="en-US" dirty="0"/>
              <a:t> </a:t>
            </a:r>
            <a:r>
              <a:rPr lang="en-US" dirty="0" smtClean="0"/>
              <a:t>                                        name </a:t>
            </a:r>
            <a:r>
              <a:rPr lang="en-US" dirty="0"/>
              <a:t>where the customer took the service.</a:t>
            </a:r>
          </a:p>
          <a:p>
            <a:pPr marL="146050" indent="0">
              <a:buNone/>
            </a:pPr>
            <a:endParaRPr lang="en-US" dirty="0"/>
          </a:p>
        </p:txBody>
      </p:sp>
    </p:spTree>
    <p:extLst>
      <p:ext uri="{BB962C8B-B14F-4D97-AF65-F5344CB8AC3E}">
        <p14:creationId xmlns:p14="http://schemas.microsoft.com/office/powerpoint/2010/main" val="271477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400050" y="361950"/>
            <a:ext cx="7505700" cy="619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EDA :</a:t>
            </a:r>
            <a:endParaRPr dirty="0"/>
          </a:p>
        </p:txBody>
      </p:sp>
      <p:sp>
        <p:nvSpPr>
          <p:cNvPr id="141" name="Google Shape;141;p15"/>
          <p:cNvSpPr txBox="1">
            <a:spLocks noGrp="1"/>
          </p:cNvSpPr>
          <p:nvPr>
            <p:ph type="body" idx="1"/>
          </p:nvPr>
        </p:nvSpPr>
        <p:spPr>
          <a:xfrm>
            <a:off x="476250" y="981074"/>
            <a:ext cx="8229600" cy="3724275"/>
          </a:xfrm>
          <a:prstGeom prst="rect">
            <a:avLst/>
          </a:prstGeom>
        </p:spPr>
        <p:txBody>
          <a:bodyPr spcFirstLastPara="1" wrap="square" lIns="91425" tIns="91425" rIns="91425" bIns="91425" anchor="t" anchorCtr="0">
            <a:noAutofit/>
          </a:bodyPr>
          <a:lstStyle/>
          <a:p>
            <a:pPr marL="146050" lvl="0" indent="0" algn="l" rtl="0">
              <a:spcBef>
                <a:spcPts val="0"/>
              </a:spcBef>
              <a:spcAft>
                <a:spcPts val="0"/>
              </a:spcAft>
              <a:buSzPts val="1300"/>
              <a:buNone/>
            </a:pPr>
            <a:r>
              <a:rPr lang="en-US" dirty="0" smtClean="0"/>
              <a:t>Assumption : Expensive cars gives more revenue than the regularly used models.</a:t>
            </a:r>
          </a:p>
          <a:p>
            <a:pPr marL="146050" lvl="0" indent="0" algn="l" rtl="0">
              <a:spcBef>
                <a:spcPts val="0"/>
              </a:spcBef>
              <a:spcAft>
                <a:spcPts val="0"/>
              </a:spcAft>
              <a:buSzPts val="1300"/>
              <a:buNone/>
            </a:pPr>
            <a:endParaRPr lang="en-US" dirty="0" smtClean="0"/>
          </a:p>
          <a:p>
            <a:pPr marL="146050" lvl="0" indent="0" algn="l" rtl="0">
              <a:spcBef>
                <a:spcPts val="0"/>
              </a:spcBef>
              <a:spcAft>
                <a:spcPts val="0"/>
              </a:spcAft>
              <a:buSzPts val="1300"/>
              <a:buNone/>
            </a:pPr>
            <a:endParaRPr lang="en-US" dirty="0"/>
          </a:p>
          <a:p>
            <a:pPr marL="146050" lvl="0" indent="0" algn="l" rtl="0">
              <a:spcBef>
                <a:spcPts val="0"/>
              </a:spcBef>
              <a:spcAft>
                <a:spcPts val="0"/>
              </a:spcAft>
              <a:buSzPts val="1300"/>
              <a:buNone/>
            </a:pPr>
            <a:endParaRPr lang="en-US" dirty="0" smtClean="0"/>
          </a:p>
          <a:p>
            <a:pPr marL="146050" lvl="0" indent="0" algn="l" rtl="0">
              <a:spcBef>
                <a:spcPts val="0"/>
              </a:spcBef>
              <a:spcAft>
                <a:spcPts val="0"/>
              </a:spcAft>
              <a:buSzPts val="1300"/>
              <a:buNone/>
            </a:pPr>
            <a:endParaRPr lang="en-US" dirty="0"/>
          </a:p>
          <a:p>
            <a:pPr marL="146050" lvl="0" indent="0" algn="l" rtl="0">
              <a:spcBef>
                <a:spcPts val="0"/>
              </a:spcBef>
              <a:spcAft>
                <a:spcPts val="0"/>
              </a:spcAft>
              <a:buSzPts val="1300"/>
              <a:buNone/>
            </a:pPr>
            <a:endParaRPr lang="en-US" dirty="0" smtClean="0"/>
          </a:p>
          <a:p>
            <a:pPr marL="146050" lvl="0" indent="0" algn="l" rtl="0">
              <a:spcBef>
                <a:spcPts val="0"/>
              </a:spcBef>
              <a:spcAft>
                <a:spcPts val="0"/>
              </a:spcAft>
              <a:buSzPts val="1300"/>
              <a:buNone/>
            </a:pPr>
            <a:endParaRPr lang="en-US" dirty="0"/>
          </a:p>
          <a:p>
            <a:pPr marL="146050" lvl="0" indent="0" algn="l" rtl="0">
              <a:spcBef>
                <a:spcPts val="0"/>
              </a:spcBef>
              <a:spcAft>
                <a:spcPts val="0"/>
              </a:spcAft>
              <a:buSzPts val="1300"/>
              <a:buNone/>
            </a:pPr>
            <a:endParaRPr lang="en-US" dirty="0" smtClean="0"/>
          </a:p>
          <a:p>
            <a:pPr marL="146050" lvl="0" indent="0" algn="l" rtl="0">
              <a:spcBef>
                <a:spcPts val="0"/>
              </a:spcBef>
              <a:spcAft>
                <a:spcPts val="0"/>
              </a:spcAft>
              <a:buSzPts val="1300"/>
              <a:buNone/>
            </a:pPr>
            <a:endParaRPr lang="en-US" dirty="0"/>
          </a:p>
          <a:p>
            <a:pPr marL="146050" lvl="0" indent="0" algn="l" rtl="0">
              <a:spcBef>
                <a:spcPts val="0"/>
              </a:spcBef>
              <a:spcAft>
                <a:spcPts val="0"/>
              </a:spcAft>
              <a:buSzPts val="1300"/>
              <a:buNone/>
            </a:pPr>
            <a:endParaRPr lang="en-US" dirty="0" smtClean="0"/>
          </a:p>
          <a:p>
            <a:pPr marL="146050" lvl="0" indent="0" algn="l" rtl="0">
              <a:spcBef>
                <a:spcPts val="0"/>
              </a:spcBef>
              <a:spcAft>
                <a:spcPts val="0"/>
              </a:spcAft>
              <a:buSzPts val="1300"/>
              <a:buNone/>
            </a:pPr>
            <a:endParaRPr lang="en-US" dirty="0"/>
          </a:p>
          <a:p>
            <a:pPr marL="146050" lvl="0" indent="0" algn="l" rtl="0">
              <a:spcBef>
                <a:spcPts val="0"/>
              </a:spcBef>
              <a:spcAft>
                <a:spcPts val="0"/>
              </a:spcAft>
              <a:buSzPts val="1300"/>
              <a:buNone/>
            </a:pPr>
            <a:endParaRPr lang="en-US" dirty="0" smtClean="0"/>
          </a:p>
          <a:p>
            <a:pPr marL="146050" lvl="0" indent="0" algn="l" rtl="0">
              <a:spcBef>
                <a:spcPts val="0"/>
              </a:spcBef>
              <a:spcAft>
                <a:spcPts val="0"/>
              </a:spcAft>
              <a:buSzPts val="1300"/>
              <a:buNone/>
            </a:pPr>
            <a:endParaRPr lang="en-US" dirty="0"/>
          </a:p>
          <a:p>
            <a:pPr marL="146050" lvl="0" indent="0" algn="l" rtl="0">
              <a:spcBef>
                <a:spcPts val="0"/>
              </a:spcBef>
              <a:spcAft>
                <a:spcPts val="0"/>
              </a:spcAft>
              <a:buSzPts val="1300"/>
              <a:buNone/>
            </a:pPr>
            <a:endParaRPr lang="en-US" dirty="0" smtClean="0"/>
          </a:p>
          <a:p>
            <a:pPr marL="146050" lvl="0" indent="0" algn="l" rtl="0">
              <a:spcBef>
                <a:spcPts val="0"/>
              </a:spcBef>
              <a:spcAft>
                <a:spcPts val="0"/>
              </a:spcAft>
              <a:buSzPts val="1300"/>
              <a:buNone/>
            </a:pPr>
            <a:r>
              <a:rPr lang="en-US" dirty="0" smtClean="0"/>
              <a:t>Observation : Here, as we have seen that the regularly used car generates more revenue because they are used more extensively and thus needs periodic servicing and wear and tear as compared to expensive ones.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775" y="1447800"/>
            <a:ext cx="4953000" cy="26289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2925" y="3533776"/>
            <a:ext cx="8001000" cy="1133475"/>
          </a:xfrm>
        </p:spPr>
        <p:txBody>
          <a:bodyPr/>
          <a:lstStyle/>
          <a:p>
            <a:pPr marL="146050" indent="0">
              <a:buNone/>
            </a:pPr>
            <a:r>
              <a:rPr lang="en-US" dirty="0" smtClean="0"/>
              <a:t>Here , as we can see Delhi generates comparatively high revenue then the other states followed by Kerala,</a:t>
            </a:r>
          </a:p>
          <a:p>
            <a:pPr marL="146050" indent="0">
              <a:buNone/>
            </a:pPr>
            <a:r>
              <a:rPr lang="en-US" dirty="0" smtClean="0"/>
              <a:t>Tamil Nadu, Telangana </a:t>
            </a:r>
            <a:r>
              <a:rPr lang="en-US" dirty="0" smtClean="0"/>
              <a:t>and Punjab.</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79" y="427738"/>
            <a:ext cx="8408646" cy="3029837"/>
          </a:xfrm>
          <a:prstGeom prst="rect">
            <a:avLst/>
          </a:prstGeom>
        </p:spPr>
      </p:pic>
    </p:spTree>
    <p:extLst>
      <p:ext uri="{BB962C8B-B14F-4D97-AF65-F5344CB8AC3E}">
        <p14:creationId xmlns:p14="http://schemas.microsoft.com/office/powerpoint/2010/main" val="3745070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1025" y="504825"/>
            <a:ext cx="7953375" cy="4133850"/>
          </a:xfrm>
        </p:spPr>
        <p:txBody>
          <a:bodyPr/>
          <a:lstStyle/>
          <a:p>
            <a:pPr marL="14605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4" y="265280"/>
            <a:ext cx="8267701" cy="23064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2414664"/>
            <a:ext cx="8177214" cy="2447773"/>
          </a:xfrm>
          <a:prstGeom prst="rect">
            <a:avLst/>
          </a:prstGeom>
        </p:spPr>
      </p:pic>
    </p:spTree>
    <p:extLst>
      <p:ext uri="{BB962C8B-B14F-4D97-AF65-F5344CB8AC3E}">
        <p14:creationId xmlns:p14="http://schemas.microsoft.com/office/powerpoint/2010/main" val="34447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295275" y="255050"/>
            <a:ext cx="7505700" cy="56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Actionable Insights :</a:t>
            </a:r>
            <a:endParaRPr dirty="0"/>
          </a:p>
        </p:txBody>
      </p:sp>
      <p:sp>
        <p:nvSpPr>
          <p:cNvPr id="153" name="Google Shape;153;p17"/>
          <p:cNvSpPr txBox="1">
            <a:spLocks noGrp="1"/>
          </p:cNvSpPr>
          <p:nvPr>
            <p:ph type="body" idx="1"/>
          </p:nvPr>
        </p:nvSpPr>
        <p:spPr>
          <a:xfrm>
            <a:off x="457199" y="914400"/>
            <a:ext cx="8181975" cy="3790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Revenue generated from each brand with service count.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5" y="1453978"/>
            <a:ext cx="7820025" cy="334662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9575" y="1247774"/>
            <a:ext cx="7981950" cy="3552825"/>
          </a:xfrm>
        </p:spPr>
        <p:txBody>
          <a:bodyPr anchor="b"/>
          <a:lstStyle/>
          <a:p>
            <a:pPr marL="146050" indent="0">
              <a:buNone/>
            </a:pPr>
            <a:r>
              <a:rPr lang="en-US" dirty="0"/>
              <a:t>32% services are accidental cases and revenue generated from Gwalior is 94.83% from accidental cases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 y="371475"/>
            <a:ext cx="8324850" cy="3991088"/>
          </a:xfrm>
          <a:prstGeom prst="rect">
            <a:avLst/>
          </a:prstGeom>
        </p:spPr>
      </p:pic>
    </p:spTree>
    <p:extLst>
      <p:ext uri="{BB962C8B-B14F-4D97-AF65-F5344CB8AC3E}">
        <p14:creationId xmlns:p14="http://schemas.microsoft.com/office/powerpoint/2010/main" val="96071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359825"/>
            <a:ext cx="7505700" cy="402175"/>
          </a:xfrm>
        </p:spPr>
        <p:txBody>
          <a:bodyPr/>
          <a:lstStyle/>
          <a:p>
            <a:r>
              <a:rPr lang="en-US" sz="2000" dirty="0"/>
              <a:t>Top 10 Cities Accidental cases </a:t>
            </a:r>
            <a:r>
              <a:rPr lang="en-US" sz="2000" dirty="0" smtClean="0"/>
              <a:t>wise :</a:t>
            </a:r>
            <a:endParaRPr lang="en-US" sz="2000" dirty="0"/>
          </a:p>
        </p:txBody>
      </p:sp>
      <p:sp>
        <p:nvSpPr>
          <p:cNvPr id="3" name="Text Placeholder 2"/>
          <p:cNvSpPr>
            <a:spLocks noGrp="1"/>
          </p:cNvSpPr>
          <p:nvPr>
            <p:ph type="body" idx="1"/>
          </p:nvPr>
        </p:nvSpPr>
        <p:spPr>
          <a:xfrm>
            <a:off x="609600" y="1000126"/>
            <a:ext cx="7943850" cy="364807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 y="933450"/>
            <a:ext cx="8410575" cy="3714750"/>
          </a:xfrm>
          <a:prstGeom prst="rect">
            <a:avLst/>
          </a:prstGeom>
        </p:spPr>
      </p:pic>
    </p:spTree>
    <p:extLst>
      <p:ext uri="{BB962C8B-B14F-4D97-AF65-F5344CB8AC3E}">
        <p14:creationId xmlns:p14="http://schemas.microsoft.com/office/powerpoint/2010/main" val="569457565"/>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978</Words>
  <Application>Microsoft Office PowerPoint</Application>
  <PresentationFormat>On-screen Show (16:9)</PresentationFormat>
  <Paragraphs>120</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Nunito</vt:lpstr>
      <vt:lpstr>Calibri</vt:lpstr>
      <vt:lpstr>Shift</vt:lpstr>
      <vt:lpstr>Mahindra Capstone Project</vt:lpstr>
      <vt:lpstr>PowerPoint Presentation</vt:lpstr>
      <vt:lpstr>PowerPoint Presentation</vt:lpstr>
      <vt:lpstr>EDA :</vt:lpstr>
      <vt:lpstr>PowerPoint Presentation</vt:lpstr>
      <vt:lpstr>PowerPoint Presentation</vt:lpstr>
      <vt:lpstr>Actionable Insights :</vt:lpstr>
      <vt:lpstr>PowerPoint Presentation</vt:lpstr>
      <vt:lpstr>Top 10 Cities Accidental cases wise :</vt:lpstr>
      <vt:lpstr>Top four Cities Accidental cases </vt:lpstr>
      <vt:lpstr>Each brand Avg. Distance covered compared to servicing required :</vt:lpstr>
      <vt:lpstr>Plant Summary :</vt:lpstr>
      <vt:lpstr>Case Study for Mahindra :</vt:lpstr>
      <vt:lpstr>PowerPoint Presentation</vt:lpstr>
      <vt:lpstr>CEO Summary :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Mahindra Capstone Project</dc:title>
  <dc:creator>Akshay Rane</dc:creator>
  <cp:lastModifiedBy>Akshay Rane</cp:lastModifiedBy>
  <cp:revision>29</cp:revision>
  <dcterms:modified xsi:type="dcterms:W3CDTF">2019-08-18T09:02:22Z</dcterms:modified>
</cp:coreProperties>
</file>