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Lst>
  <p:sldSz cx="9144000" cy="5143500" type="screen16x9"/>
  <p:notesSz cx="6858000" cy="9144000"/>
  <p:embeddedFontLst>
    <p:embeddedFont>
      <p:font typeface="Nunit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9934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906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64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7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3f5b677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3f5b677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66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1035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20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92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58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15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48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3f5b6777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3f5b6777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996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11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1858703" y="1822833"/>
            <a:ext cx="53613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Travel Insurance</a:t>
            </a:r>
            <a:endParaRPr dirty="0"/>
          </a:p>
        </p:txBody>
      </p:sp>
      <p:sp>
        <p:nvSpPr>
          <p:cNvPr id="129" name="Google Shape;129;p1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Results</a:t>
            </a:r>
            <a:endParaRPr/>
          </a:p>
        </p:txBody>
      </p:sp>
      <p:sp>
        <p:nvSpPr>
          <p:cNvPr id="183" name="Google Shape;183;p22"/>
          <p:cNvSpPr txBox="1">
            <a:spLocks noGrp="1"/>
          </p:cNvSpPr>
          <p:nvPr>
            <p:ph type="body" idx="1"/>
          </p:nvPr>
        </p:nvSpPr>
        <p:spPr>
          <a:xfrm>
            <a:off x="819150" y="16859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Our final results were </a:t>
            </a:r>
            <a:r>
              <a:rPr lang="en-US" dirty="0" smtClean="0"/>
              <a:t>:</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smtClean="0"/>
          </a:p>
          <a:p>
            <a:pPr marL="0" lvl="0" indent="0" algn="l" rtl="0">
              <a:spcBef>
                <a:spcPts val="0"/>
              </a:spcBef>
              <a:spcAft>
                <a:spcPts val="1600"/>
              </a:spcAft>
              <a:buNone/>
            </a:pPr>
            <a:endParaRPr lang="en-US" dirty="0"/>
          </a:p>
          <a:p>
            <a:pPr marL="0" lvl="0" indent="0" algn="l" rtl="0">
              <a:spcBef>
                <a:spcPts val="0"/>
              </a:spcBef>
              <a:spcAft>
                <a:spcPts val="1600"/>
              </a:spcAft>
              <a:buNone/>
            </a:pPr>
            <a:r>
              <a:rPr lang="en-US" dirty="0" smtClean="0"/>
              <a:t>For </a:t>
            </a:r>
            <a:r>
              <a:rPr lang="en-US" dirty="0" smtClean="0"/>
              <a:t>the model we finally selected.</a:t>
            </a:r>
          </a:p>
          <a:p>
            <a:pPr marL="0" lvl="0" indent="0" algn="l" rtl="0">
              <a:spcBef>
                <a:spcPts val="0"/>
              </a:spcBef>
              <a:spcAft>
                <a:spcPts val="1600"/>
              </a:spcAft>
              <a:buNone/>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2393925"/>
            <a:ext cx="4387850" cy="1555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533400" y="2836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Decisions</a:t>
            </a:r>
            <a:endParaRPr dirty="0"/>
          </a:p>
        </p:txBody>
      </p:sp>
      <p:sp>
        <p:nvSpPr>
          <p:cNvPr id="189" name="Google Shape;189;p23"/>
          <p:cNvSpPr txBox="1">
            <a:spLocks noGrp="1"/>
          </p:cNvSpPr>
          <p:nvPr>
            <p:ph type="body" idx="1"/>
          </p:nvPr>
        </p:nvSpPr>
        <p:spPr>
          <a:xfrm>
            <a:off x="819150" y="1428750"/>
            <a:ext cx="7505700" cy="300997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smtClean="0"/>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17" y="775279"/>
            <a:ext cx="3663221" cy="41529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496" y="899434"/>
            <a:ext cx="1952898" cy="113363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7450"/>
            <a:ext cx="7505700" cy="640300"/>
          </a:xfrm>
        </p:spPr>
        <p:txBody>
          <a:bodyPr/>
          <a:lstStyle/>
          <a:p>
            <a:r>
              <a:rPr lang="en" dirty="0"/>
              <a:t>Insights &amp; Decisions</a:t>
            </a:r>
            <a:endParaRPr lang="en-US" dirty="0"/>
          </a:p>
        </p:txBody>
      </p:sp>
      <p:sp>
        <p:nvSpPr>
          <p:cNvPr id="3" name="Text Placeholder 2"/>
          <p:cNvSpPr>
            <a:spLocks noGrp="1"/>
          </p:cNvSpPr>
          <p:nvPr>
            <p:ph type="body" idx="1"/>
          </p:nvPr>
        </p:nvSpPr>
        <p:spPr>
          <a:xfrm>
            <a:off x="628650" y="1047750"/>
            <a:ext cx="8115300" cy="3480596"/>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182151"/>
            <a:ext cx="4177061" cy="34805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0" y="1266825"/>
            <a:ext cx="4515287" cy="3261521"/>
          </a:xfrm>
          <a:prstGeom prst="rect">
            <a:avLst/>
          </a:prstGeom>
        </p:spPr>
      </p:pic>
    </p:spTree>
    <p:extLst>
      <p:ext uri="{BB962C8B-B14F-4D97-AF65-F5344CB8AC3E}">
        <p14:creationId xmlns:p14="http://schemas.microsoft.com/office/powerpoint/2010/main" val="403320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90525" y="312200"/>
            <a:ext cx="7505700" cy="954600"/>
          </a:xfrm>
          <a:prstGeom prst="rect">
            <a:avLst/>
          </a:prstGeom>
        </p:spPr>
        <p:txBody>
          <a:bodyPr spcFirstLastPara="1" wrap="square" lIns="91425" tIns="91425" rIns="91425" bIns="91425" anchor="t" anchorCtr="0">
            <a:noAutofit/>
          </a:bodyPr>
          <a:lstStyle/>
          <a:p>
            <a:pPr lvl="0"/>
            <a:r>
              <a:rPr lang="en" dirty="0"/>
              <a:t>Insights &amp; Decisions</a:t>
            </a:r>
            <a:r>
              <a:rPr lang="en" dirty="0" smtClean="0"/>
              <a:t/>
            </a:r>
            <a:br>
              <a:rPr lang="en" dirty="0" smtClean="0"/>
            </a:br>
            <a:endParaRPr dirty="0"/>
          </a:p>
        </p:txBody>
      </p:sp>
      <p:sp>
        <p:nvSpPr>
          <p:cNvPr id="195" name="Google Shape;195;p24"/>
          <p:cNvSpPr txBox="1">
            <a:spLocks noGrp="1"/>
          </p:cNvSpPr>
          <p:nvPr>
            <p:ph type="body" idx="1"/>
          </p:nvPr>
        </p:nvSpPr>
        <p:spPr>
          <a:xfrm>
            <a:off x="609600" y="1266800"/>
            <a:ext cx="7505700" cy="3505275"/>
          </a:xfrm>
          <a:prstGeom prst="rect">
            <a:avLst/>
          </a:prstGeom>
        </p:spPr>
        <p:txBody>
          <a:bodyPr spcFirstLastPara="1" wrap="square" lIns="91425" tIns="91425" rIns="91425" bIns="91425" anchor="t" anchorCtr="0">
            <a:noAutofit/>
          </a:bodyPr>
          <a:lstStyle/>
          <a:p>
            <a:pPr marL="342900" lvl="0" indent="-342900">
              <a:spcAft>
                <a:spcPts val="1600"/>
              </a:spcAft>
              <a:buFont typeface="+mj-lt"/>
              <a:buAutoNum type="arabicPeriod"/>
            </a:pPr>
            <a:r>
              <a:rPr lang="en-IN" dirty="0" smtClean="0"/>
              <a:t>SINGAPORE</a:t>
            </a:r>
            <a:r>
              <a:rPr lang="en-IN" dirty="0"/>
              <a:t>, UNITED STATES and UNITED KINGDOM are the countries where probability of claims getting </a:t>
            </a:r>
            <a:r>
              <a:rPr lang="en-IN" dirty="0" smtClean="0"/>
              <a:t> sanctioned </a:t>
            </a:r>
            <a:r>
              <a:rPr lang="en-IN" dirty="0"/>
              <a:t>is higher(With Significant base) as compared to other countries. </a:t>
            </a:r>
            <a:endParaRPr lang="en-IN" dirty="0" smtClean="0"/>
          </a:p>
          <a:p>
            <a:pPr marL="342900" indent="-342900">
              <a:spcAft>
                <a:spcPts val="1600"/>
              </a:spcAft>
              <a:buFont typeface="+mj-lt"/>
              <a:buAutoNum type="arabicPeriod"/>
            </a:pPr>
            <a:r>
              <a:rPr lang="en-IN" dirty="0"/>
              <a:t>I</a:t>
            </a:r>
            <a:r>
              <a:rPr lang="en-IN" dirty="0" smtClean="0"/>
              <a:t>t </a:t>
            </a:r>
            <a:r>
              <a:rPr lang="en-IN" dirty="0"/>
              <a:t>seems </a:t>
            </a:r>
            <a:r>
              <a:rPr lang="en-IN" dirty="0" smtClean="0"/>
              <a:t>that  the person </a:t>
            </a:r>
            <a:r>
              <a:rPr lang="en-IN" dirty="0"/>
              <a:t>taking insurance for longer duration has higher probability of getting loan </a:t>
            </a:r>
            <a:r>
              <a:rPr lang="en-IN" dirty="0" smtClean="0"/>
              <a:t>sanctioned.</a:t>
            </a:r>
            <a:endParaRPr lang="en-US" dirty="0"/>
          </a:p>
          <a:p>
            <a:pPr marL="342900" indent="-342900">
              <a:spcAft>
                <a:spcPts val="1600"/>
              </a:spcAft>
              <a:buFont typeface="+mj-lt"/>
              <a:buAutoNum type="arabicPeriod"/>
            </a:pPr>
            <a:r>
              <a:rPr lang="en-IN" dirty="0" smtClean="0"/>
              <a:t>The Annual </a:t>
            </a:r>
            <a:r>
              <a:rPr lang="en-IN" dirty="0"/>
              <a:t>plans has the highest probability of Claims getting sanctioned. If we look further into Annual Plans then we will find that among the annual plans ‘</a:t>
            </a:r>
            <a:r>
              <a:rPr lang="en-IN" b="1" dirty="0"/>
              <a:t>Annual Silver Plan</a:t>
            </a:r>
            <a:r>
              <a:rPr lang="en-IN" dirty="0"/>
              <a:t>’ has the highest probability with </a:t>
            </a:r>
            <a:r>
              <a:rPr lang="en-IN" b="1" dirty="0"/>
              <a:t>11.07% </a:t>
            </a:r>
            <a:r>
              <a:rPr lang="en-IN" dirty="0"/>
              <a:t>with the base of </a:t>
            </a:r>
            <a:r>
              <a:rPr lang="en-IN" b="1" dirty="0" smtClean="0"/>
              <a:t>1156.</a:t>
            </a:r>
          </a:p>
          <a:p>
            <a:pPr marL="342900" indent="-342900">
              <a:spcAft>
                <a:spcPts val="1600"/>
              </a:spcAft>
              <a:buFont typeface="+mj-lt"/>
              <a:buAutoNum type="arabicPeriod"/>
            </a:pPr>
            <a:r>
              <a:rPr lang="en-IN" dirty="0" smtClean="0"/>
              <a:t> Annual </a:t>
            </a:r>
            <a:r>
              <a:rPr lang="en-IN" dirty="0"/>
              <a:t>plans are with highest term </a:t>
            </a:r>
            <a:r>
              <a:rPr lang="en-IN" dirty="0" smtClean="0"/>
              <a:t>duration.</a:t>
            </a:r>
            <a:r>
              <a:rPr lang="en-US" dirty="0" smtClean="0"/>
              <a:t> </a:t>
            </a:r>
            <a:r>
              <a:rPr lang="en-IN" dirty="0" smtClean="0"/>
              <a:t>So </a:t>
            </a:r>
            <a:r>
              <a:rPr lang="en-IN" dirty="0"/>
              <a:t>our assumption of claim of Highest duration plans  getting sanctions seems to be correct.</a:t>
            </a:r>
            <a:endParaRPr lang="en-US" dirty="0"/>
          </a:p>
          <a:p>
            <a:pPr marL="342900" lvl="0" indent="-342900">
              <a:spcAft>
                <a:spcPts val="1600"/>
              </a:spcAft>
              <a:buFont typeface="+mj-lt"/>
              <a:buAutoNum type="arabicPeriod"/>
            </a:pPr>
            <a:endParaRPr lang="en-IN" dirty="0" smtClean="0"/>
          </a:p>
          <a:p>
            <a:pPr marL="0" lvl="0" indent="0">
              <a:spcAft>
                <a:spcPts val="1600"/>
              </a:spcAft>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lvl="0">
              <a:buChar char="-"/>
            </a:pPr>
            <a:r>
              <a:rPr lang="en-US" dirty="0" smtClean="0"/>
              <a:t>So here we have to predict which claims need to sanctioned .</a:t>
            </a:r>
          </a:p>
          <a:p>
            <a:pPr>
              <a:buFont typeface="Calibri"/>
              <a:buChar char="-"/>
            </a:pPr>
            <a:r>
              <a:rPr lang="en-US" dirty="0" smtClean="0"/>
              <a:t>The possible business problem is that if we wrongly deny </a:t>
            </a:r>
            <a:r>
              <a:rPr lang="en-US" dirty="0"/>
              <a:t>a genuine claim </a:t>
            </a:r>
            <a:r>
              <a:rPr lang="en-US" dirty="0" smtClean="0"/>
              <a:t>that could </a:t>
            </a:r>
            <a:r>
              <a:rPr lang="en-US" dirty="0"/>
              <a:t>lead to lawsuits against the company. </a:t>
            </a:r>
          </a:p>
          <a:p>
            <a:pPr lvl="0">
              <a:buChar char="-"/>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628650" y="1724025"/>
            <a:ext cx="7505700" cy="24480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dirty="0"/>
              <a:t>Why solving this problem is important? - Business </a:t>
            </a:r>
            <a:r>
              <a:rPr lang="en" dirty="0" smtClean="0"/>
              <a:t>Impact</a:t>
            </a:r>
          </a:p>
          <a:p>
            <a:pPr lvl="0">
              <a:buChar char="-"/>
            </a:pPr>
            <a:r>
              <a:rPr lang="en-US" dirty="0" smtClean="0"/>
              <a:t>Automatically </a:t>
            </a:r>
            <a:r>
              <a:rPr lang="en-US" dirty="0"/>
              <a:t>predicting the claims could lead to a lot of </a:t>
            </a:r>
            <a:r>
              <a:rPr lang="en-US" dirty="0" smtClean="0"/>
              <a:t>benefits such as we would have an idea which factors are mainly considered for claim approval and fraudulent claim approval can be avoided.</a:t>
            </a:r>
          </a:p>
          <a:p>
            <a:pPr lvl="0">
              <a:buChar char="-"/>
            </a:pPr>
            <a:endParaRPr lang="en" dirty="0" smtClean="0"/>
          </a:p>
          <a:p>
            <a:pPr marL="146050" lvl="0" indent="0">
              <a:buNone/>
            </a:pPr>
            <a:r>
              <a:rPr lang="en" dirty="0" smtClean="0"/>
              <a:t>Who </a:t>
            </a:r>
            <a:r>
              <a:rPr lang="en" dirty="0"/>
              <a:t>are the stakeholders for whom you are presenting the solution? - CEO, CFO, Marketing, Sales </a:t>
            </a:r>
            <a:r>
              <a:rPr lang="en" dirty="0" smtClean="0"/>
              <a:t>etc</a:t>
            </a:r>
          </a:p>
          <a:p>
            <a:pPr lvl="0">
              <a:buChar char="-"/>
            </a:pPr>
            <a:r>
              <a:rPr lang="en" dirty="0" smtClean="0"/>
              <a:t>CEO of Travel Insurance Firm</a:t>
            </a:r>
            <a:endParaRPr lang="en" dirty="0"/>
          </a:p>
          <a:p>
            <a:pPr lvl="0">
              <a:buChar char="-"/>
            </a:pPr>
            <a:endParaRPr dirty="0"/>
          </a:p>
          <a:p>
            <a:pPr marL="146050" lvl="0" indent="0" algn="l" rtl="0">
              <a:spcBef>
                <a:spcPts val="0"/>
              </a:spcBef>
              <a:spcAft>
                <a:spcPts val="0"/>
              </a:spcAft>
              <a:buSzPts val="1300"/>
              <a:buNone/>
            </a:pPr>
            <a:r>
              <a:rPr lang="en" dirty="0"/>
              <a:t>Any important assumptions you are making</a:t>
            </a:r>
            <a:r>
              <a:rPr lang="en" dirty="0" smtClean="0"/>
              <a:t>.</a:t>
            </a:r>
          </a:p>
          <a:p>
            <a:pPr marL="457200" lvl="0" indent="-311150" algn="l" rtl="0">
              <a:spcBef>
                <a:spcPts val="0"/>
              </a:spcBef>
              <a:spcAft>
                <a:spcPts val="0"/>
              </a:spcAft>
              <a:buSzPts val="1300"/>
              <a:buChar char="-"/>
            </a:pPr>
            <a:r>
              <a:rPr lang="en" dirty="0" smtClean="0"/>
              <a:t>We expect the presence of outliers and those must be genuine one’s,which should not be treated as we might generalize the column and eradicate the data if we do so.</a:t>
            </a:r>
          </a:p>
          <a:p>
            <a:pPr marL="457200" lvl="0" indent="-311150" algn="l" rtl="0">
              <a:spcBef>
                <a:spcPts val="0"/>
              </a:spcBef>
              <a:spcAft>
                <a:spcPts val="0"/>
              </a:spcAft>
              <a:buSzPts val="1300"/>
              <a:buChar char="-"/>
            </a:pPr>
            <a:r>
              <a:rPr lang="en" dirty="0" smtClean="0"/>
              <a:t>Negative outliers should be ignored because they are negligible in numbers</a:t>
            </a:r>
          </a:p>
          <a:p>
            <a:pPr marL="457200" lvl="0" indent="-311150" algn="l" rtl="0">
              <a:spcBef>
                <a:spcPts val="0"/>
              </a:spcBef>
              <a:spcAft>
                <a:spcPts val="0"/>
              </a:spcAft>
              <a:buSzPts val="1300"/>
              <a:buChar char="-"/>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47" name="Google Shape;147;p16"/>
          <p:cNvSpPr txBox="1">
            <a:spLocks noGrp="1"/>
          </p:cNvSpPr>
          <p:nvPr>
            <p:ph type="body" idx="1"/>
          </p:nvPr>
        </p:nvSpPr>
        <p:spPr>
          <a:xfrm>
            <a:off x="733425" y="16192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data points you currently have in the dataset</a:t>
            </a:r>
            <a:r>
              <a:rPr lang="en" dirty="0" smtClean="0"/>
              <a:t>?</a:t>
            </a:r>
          </a:p>
          <a:p>
            <a:pPr marL="0" lvl="0" indent="0" algn="l" rtl="0">
              <a:spcBef>
                <a:spcPts val="0"/>
              </a:spcBef>
              <a:spcAft>
                <a:spcPts val="0"/>
              </a:spcAft>
              <a:buNone/>
            </a:pPr>
            <a:endParaRPr lang="en" dirty="0" smtClean="0"/>
          </a:p>
          <a:p>
            <a:pPr marL="0" lvl="0" indent="0">
              <a:buNone/>
            </a:pPr>
            <a:r>
              <a:rPr lang="en-US" dirty="0"/>
              <a:t>Target: Claim Status (</a:t>
            </a:r>
            <a:r>
              <a:rPr lang="en-US" dirty="0" smtClean="0"/>
              <a:t>Claim.Status),Name </a:t>
            </a:r>
            <a:r>
              <a:rPr lang="en-US" dirty="0"/>
              <a:t>of agency (</a:t>
            </a:r>
            <a:r>
              <a:rPr lang="en-US" dirty="0" smtClean="0"/>
              <a:t>Agency),Type </a:t>
            </a:r>
            <a:r>
              <a:rPr lang="en-US" dirty="0"/>
              <a:t>of travel insurance </a:t>
            </a:r>
            <a:r>
              <a:rPr lang="en-US" dirty="0" smtClean="0"/>
              <a:t>agencies(</a:t>
            </a:r>
            <a:r>
              <a:rPr lang="en-US" dirty="0" err="1" smtClean="0"/>
              <a:t>Agency.Type</a:t>
            </a:r>
            <a:r>
              <a:rPr lang="en-US" dirty="0" smtClean="0"/>
              <a:t>),Distribution </a:t>
            </a:r>
            <a:r>
              <a:rPr lang="en-US" dirty="0"/>
              <a:t>channel of travel insurance agencies (</a:t>
            </a:r>
            <a:r>
              <a:rPr lang="en-US" dirty="0" smtClean="0"/>
              <a:t>Distribution.Channel),</a:t>
            </a:r>
          </a:p>
          <a:p>
            <a:pPr marL="0" lvl="0" indent="0">
              <a:buNone/>
            </a:pPr>
            <a:r>
              <a:rPr lang="en-US" dirty="0" smtClean="0"/>
              <a:t>Name </a:t>
            </a:r>
            <a:r>
              <a:rPr lang="en-US" dirty="0"/>
              <a:t>of the travel </a:t>
            </a:r>
            <a:r>
              <a:rPr lang="en-US" dirty="0" smtClean="0"/>
              <a:t>insurance products </a:t>
            </a:r>
            <a:r>
              <a:rPr lang="en-US" dirty="0"/>
              <a:t>(</a:t>
            </a:r>
            <a:r>
              <a:rPr lang="en-US" dirty="0" smtClean="0"/>
              <a:t>Product.Name),Duration </a:t>
            </a:r>
            <a:r>
              <a:rPr lang="en-US" dirty="0"/>
              <a:t>of travel (</a:t>
            </a:r>
            <a:r>
              <a:rPr lang="en-US" dirty="0" smtClean="0"/>
              <a:t>Duration),Destination </a:t>
            </a:r>
            <a:r>
              <a:rPr lang="en-US" dirty="0"/>
              <a:t>of </a:t>
            </a:r>
            <a:r>
              <a:rPr lang="en-US" dirty="0" smtClean="0"/>
              <a:t>travel(Destination),Amount </a:t>
            </a:r>
            <a:r>
              <a:rPr lang="en-US" dirty="0"/>
              <a:t>of sales of travel insurance policies (</a:t>
            </a:r>
            <a:r>
              <a:rPr lang="en-US" dirty="0" smtClean="0"/>
              <a:t>Net.Sales),The </a:t>
            </a:r>
            <a:r>
              <a:rPr lang="en-US" dirty="0"/>
              <a:t>commission received for travel insurance agency (</a:t>
            </a:r>
            <a:r>
              <a:rPr lang="en-US" dirty="0" smtClean="0"/>
              <a:t>Commission),Gender </a:t>
            </a:r>
            <a:r>
              <a:rPr lang="en-US" dirty="0"/>
              <a:t>of insured (</a:t>
            </a:r>
            <a:r>
              <a:rPr lang="en-US" dirty="0" smtClean="0"/>
              <a:t>Gender),Age </a:t>
            </a:r>
            <a:r>
              <a:rPr lang="en-US" dirty="0"/>
              <a:t>of insured (Age)</a:t>
            </a:r>
            <a:endParaRPr dirty="0" smtClean="0"/>
          </a:p>
          <a:p>
            <a:pPr marL="0" lvl="0" indent="0" algn="l" rtl="0">
              <a:spcBef>
                <a:spcPts val="1600"/>
              </a:spcBef>
              <a:spcAft>
                <a:spcPts val="0"/>
              </a:spcAft>
              <a:buNone/>
            </a:pPr>
            <a:r>
              <a:rPr lang="en" dirty="0" smtClean="0"/>
              <a:t>If </a:t>
            </a:r>
            <a:r>
              <a:rPr lang="en" dirty="0"/>
              <a:t>you had the opportunity, what additional data you would love to have?  </a:t>
            </a:r>
            <a:endParaRPr lang="en" dirty="0" smtClean="0"/>
          </a:p>
          <a:p>
            <a:pPr marL="0" lvl="0" indent="0">
              <a:spcBef>
                <a:spcPts val="1600"/>
              </a:spcBef>
              <a:buNone/>
            </a:pPr>
            <a:r>
              <a:rPr lang="en" dirty="0" smtClean="0"/>
              <a:t>Some of the additional columns are :- </a:t>
            </a:r>
            <a:r>
              <a:rPr lang="en-US" dirty="0" smtClean="0"/>
              <a:t>Proof_of_Claim , Number_of_bookings_per_person, Prior_Claims_Info, Booking_Amount</a:t>
            </a:r>
            <a:endParaRPr lang="en-US" dirty="0"/>
          </a:p>
          <a:p>
            <a:pPr marL="0" lvl="0" indent="0" algn="l" rtl="0">
              <a:spcBef>
                <a:spcPts val="1600"/>
              </a:spcBef>
              <a:spcAft>
                <a:spcPts val="0"/>
              </a:spcAft>
              <a:buNone/>
            </a:pPr>
            <a:endParaRPr lang="en"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6032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Put across the EDA that is most interesting and relevant to the problem.</a:t>
            </a:r>
            <a:endParaRPr dirty="0"/>
          </a:p>
          <a:p>
            <a:pPr marL="0" lvl="0" indent="0" algn="l" rtl="0">
              <a:spcBef>
                <a:spcPts val="1600"/>
              </a:spcBef>
              <a:spcAft>
                <a:spcPts val="0"/>
              </a:spcAft>
              <a:buNone/>
            </a:pPr>
            <a:r>
              <a:rPr lang="en" dirty="0"/>
              <a:t>For each of the Data visualizations being showcased, put the business relevant insight, and bring out how are you using this insight later in problem solving. </a:t>
            </a:r>
            <a:endParaRPr dirty="0"/>
          </a:p>
          <a:p>
            <a:pPr marL="0" lvl="0" indent="0" algn="l" rtl="0">
              <a:spcBef>
                <a:spcPts val="1600"/>
              </a:spcBef>
              <a:spcAft>
                <a:spcPts val="1600"/>
              </a:spcAft>
              <a:buNone/>
            </a:pPr>
            <a:r>
              <a:rPr lang="en" dirty="0"/>
              <a:t>Put the most insightful 2-3 data visualizations and rest of EDA summarize. Let jupyter notebook stay as is, this is a crisp summary ONLY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813" y="1800200"/>
            <a:ext cx="6414011" cy="304834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650" y="1800200"/>
            <a:ext cx="4578352" cy="30483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Feature Engineering</a:t>
            </a:r>
            <a:endParaRPr dirty="0"/>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smtClean="0"/>
              <a:t>As we observed in previous slide, Destination Column was left scewed and alot of similar data information could have been considered as same(the one which lies in the tail of skewness).So we introduced “Others”.</a:t>
            </a:r>
          </a:p>
          <a:p>
            <a:pPr marL="0" lvl="0" indent="0" algn="l" rtl="0">
              <a:spcBef>
                <a:spcPts val="1600"/>
              </a:spcBef>
              <a:spcAft>
                <a:spcPts val="1600"/>
              </a:spcAft>
              <a:buNone/>
            </a:pPr>
            <a:r>
              <a:rPr lang="en" dirty="0" smtClean="0"/>
              <a:t>Others contained all the country names which has less than one percent of probability of sanctioned claims.</a:t>
            </a:r>
          </a:p>
          <a:p>
            <a:pPr marL="0" lvl="0" indent="0" algn="l" rtl="0">
              <a:spcBef>
                <a:spcPts val="1600"/>
              </a:spcBef>
              <a:spcAft>
                <a:spcPts val="1600"/>
              </a:spcAft>
              <a:buNone/>
            </a:pPr>
            <a:r>
              <a:rPr lang="en" dirty="0" smtClean="0"/>
              <a:t>Dummified the categorical columns using One Hot encoding which did not priotize the values and aslo converted them into numbers</a:t>
            </a:r>
            <a:endParaRPr lang="e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and Approaches</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different models you tried</a:t>
            </a:r>
            <a:r>
              <a:rPr lang="en" dirty="0" smtClean="0"/>
              <a:t>?</a:t>
            </a:r>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We did try Logistic Regression, Random Forest </a:t>
            </a:r>
            <a:r>
              <a:rPr lang="en" dirty="0" smtClean="0"/>
              <a:t>Classifier,Linear SVC, Gradient Boosting  </a:t>
            </a:r>
            <a:r>
              <a:rPr lang="en" dirty="0" smtClean="0"/>
              <a:t>with four sampling methods RandomUnderSampling, RandomOverSampling and SMOTE.</a:t>
            </a:r>
            <a:endParaRPr dirty="0"/>
          </a:p>
          <a:p>
            <a:pPr marL="0" lvl="0" indent="0" algn="l" rtl="0">
              <a:spcBef>
                <a:spcPts val="1600"/>
              </a:spcBef>
              <a:spcAft>
                <a:spcPts val="0"/>
              </a:spcAft>
              <a:buNone/>
            </a:pPr>
            <a:r>
              <a:rPr lang="en" dirty="0"/>
              <a:t>For the best performing model, any insights on why it performed well</a:t>
            </a:r>
            <a:r>
              <a:rPr lang="en" dirty="0" smtClean="0"/>
              <a:t>.</a:t>
            </a:r>
          </a:p>
          <a:p>
            <a:pPr marL="0" lvl="0" indent="0" algn="l" rtl="0">
              <a:spcBef>
                <a:spcPts val="1600"/>
              </a:spcBef>
              <a:spcAft>
                <a:spcPts val="0"/>
              </a:spcAft>
              <a:buNone/>
            </a:pPr>
            <a:r>
              <a:rPr lang="en-US" dirty="0" smtClean="0"/>
              <a:t>The best one was </a:t>
            </a:r>
            <a:r>
              <a:rPr lang="en-US" dirty="0" smtClean="0"/>
              <a:t>Gradient Boosting Classifier with </a:t>
            </a:r>
            <a:r>
              <a:rPr lang="en-US" dirty="0" smtClean="0"/>
              <a:t>SMOTE</a:t>
            </a:r>
            <a:r>
              <a:rPr lang="en-US" dirty="0" smtClean="0"/>
              <a:t>..</a:t>
            </a:r>
            <a:endParaRPr lang="en-US" dirty="0" smtClean="0"/>
          </a:p>
          <a:p>
            <a:pPr marL="0" lvl="0" indent="0" algn="l" rtl="0">
              <a:spcBef>
                <a:spcPts val="1600"/>
              </a:spcBef>
              <a:spcAft>
                <a:spcPts val="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Tuning</a:t>
            </a:r>
            <a:endParaRPr dirty="0"/>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Any additional hyperparameter tuning you have done</a:t>
            </a:r>
            <a:r>
              <a:rPr lang="en" dirty="0" smtClean="0"/>
              <a:t>?</a:t>
            </a:r>
          </a:p>
          <a:p>
            <a:pPr marL="0" lvl="0" indent="0" algn="l" rtl="0">
              <a:spcBef>
                <a:spcPts val="0"/>
              </a:spcBef>
              <a:spcAft>
                <a:spcPts val="0"/>
              </a:spcAft>
              <a:buNone/>
            </a:pPr>
            <a:endParaRPr lang="en" dirty="0"/>
          </a:p>
          <a:p>
            <a:pPr marL="0" lvl="0" indent="0" algn="l" rtl="0">
              <a:spcBef>
                <a:spcPts val="0"/>
              </a:spcBef>
              <a:spcAft>
                <a:spcPts val="0"/>
              </a:spcAft>
              <a:buNone/>
            </a:pPr>
            <a:r>
              <a:rPr lang="en" dirty="0" smtClean="0"/>
              <a:t>We </a:t>
            </a:r>
            <a:r>
              <a:rPr lang="en" dirty="0" smtClean="0"/>
              <a:t>did try Random Forest Classifier with GridSearch. We also used Gini Index and Entropy but the results were not as satisfactory as we got for Logistic regression with SMOTE.</a:t>
            </a:r>
            <a:endParaRPr dirty="0"/>
          </a:p>
          <a:p>
            <a:pPr marL="0" lvl="0" indent="0" algn="l" rtl="0">
              <a:spcBef>
                <a:spcPts val="1600"/>
              </a:spcBef>
              <a:spcAft>
                <a:spcPts val="1600"/>
              </a:spcAft>
              <a:buNone/>
            </a:pPr>
            <a:r>
              <a:rPr lang="en" dirty="0"/>
              <a:t>Any feature selection/feature engineering that you have done to improve the results? </a:t>
            </a:r>
          </a:p>
          <a:p>
            <a:pPr marL="0" lvl="0" indent="0" algn="l" rtl="0">
              <a:spcBef>
                <a:spcPts val="1600"/>
              </a:spcBef>
              <a:spcAft>
                <a:spcPts val="1600"/>
              </a:spcAft>
              <a:buNone/>
            </a:pPr>
            <a:r>
              <a:rPr lang="en" dirty="0" smtClean="0"/>
              <a:t>We coverted the categorical columns to numerical by providing count as weight to the columns.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&amp; Results</a:t>
            </a:r>
            <a:endParaRPr/>
          </a:p>
        </p:txBody>
      </p:sp>
      <p:sp>
        <p:nvSpPr>
          <p:cNvPr id="177" name="Google Shape;177;p21"/>
          <p:cNvSpPr txBox="1">
            <a:spLocks noGrp="1"/>
          </p:cNvSpPr>
          <p:nvPr>
            <p:ph type="body" idx="1"/>
          </p:nvPr>
        </p:nvSpPr>
        <p:spPr>
          <a:xfrm>
            <a:off x="681990" y="1495425"/>
            <a:ext cx="7505700" cy="2448000"/>
          </a:xfrm>
          <a:prstGeom prst="rect">
            <a:avLst/>
          </a:prstGeom>
        </p:spPr>
        <p:txBody>
          <a:bodyPr spcFirstLastPara="1" wrap="square" lIns="91425" tIns="91425" rIns="91425" bIns="91425" anchor="t" anchorCtr="0">
            <a:noAutofit/>
          </a:bodyPr>
          <a:lstStyle/>
          <a:p>
            <a:pPr marL="0" lvl="0" indent="0">
              <a:buNone/>
            </a:pPr>
            <a:endParaRPr lang="en-US" b="1" dirty="0" smtClean="0"/>
          </a:p>
          <a:p>
            <a:pPr marL="0" lvl="0" indent="0">
              <a:buNone/>
            </a:pPr>
            <a:r>
              <a:rPr lang="en-US" b="1" dirty="0" smtClean="0"/>
              <a:t>The metric used is confusion matrix in which we are referring to Precision and Recall.</a:t>
            </a:r>
          </a:p>
          <a:p>
            <a:pPr marL="0" lvl="0" indent="0">
              <a:buNone/>
            </a:pPr>
            <a:endParaRPr lang="en-US" b="1" dirty="0" smtClean="0"/>
          </a:p>
          <a:p>
            <a:pPr marL="0" lvl="0" indent="0">
              <a:buNone/>
            </a:pPr>
            <a:r>
              <a:rPr lang="en-US" b="1" dirty="0" smtClean="0"/>
              <a:t>The selected metric was precision score because precision calculates :</a:t>
            </a:r>
          </a:p>
          <a:p>
            <a:pPr marL="0" indent="0">
              <a:buNone/>
            </a:pPr>
            <a:r>
              <a:rPr lang="en-US" b="1" dirty="0" smtClean="0"/>
              <a:t>True Positive/True Positive + False Positive</a:t>
            </a:r>
          </a:p>
          <a:p>
            <a:pPr marL="0" indent="0">
              <a:buNone/>
            </a:pPr>
            <a:r>
              <a:rPr lang="en-US" b="1" dirty="0" smtClean="0"/>
              <a:t>(Here : </a:t>
            </a:r>
            <a:r>
              <a:rPr lang="en-US" b="1" dirty="0"/>
              <a:t>TP = Claim accept and </a:t>
            </a:r>
            <a:r>
              <a:rPr lang="en-US" b="1" dirty="0" smtClean="0"/>
              <a:t>genuine , </a:t>
            </a:r>
            <a:r>
              <a:rPr lang="en-US" b="1" dirty="0"/>
              <a:t>FP = approving the </a:t>
            </a:r>
            <a:r>
              <a:rPr lang="en-US" b="1" dirty="0" smtClean="0"/>
              <a:t>wrong </a:t>
            </a:r>
            <a:r>
              <a:rPr lang="en-US" b="1" dirty="0"/>
              <a:t>claim would </a:t>
            </a:r>
            <a:r>
              <a:rPr lang="en-US" b="1" dirty="0" smtClean="0"/>
              <a:t>lead to loss)</a:t>
            </a:r>
          </a:p>
          <a:p>
            <a:pPr marL="0" indent="0">
              <a:buNone/>
            </a:pPr>
            <a:endParaRPr lang="en-US" b="1" dirty="0" smtClean="0"/>
          </a:p>
          <a:p>
            <a:pPr marL="0" indent="0">
              <a:buNone/>
            </a:pPr>
            <a:r>
              <a:rPr lang="en-US" b="1" dirty="0" smtClean="0"/>
              <a:t>We think recall should be considered because </a:t>
            </a:r>
            <a:r>
              <a:rPr lang="en-US" dirty="0"/>
              <a:t>w</a:t>
            </a:r>
            <a:r>
              <a:rPr lang="en-US" dirty="0" smtClean="0"/>
              <a:t>rongly </a:t>
            </a:r>
            <a:r>
              <a:rPr lang="en-US" dirty="0"/>
              <a:t>denying a genuine claim could lead to lawsuits against the </a:t>
            </a:r>
            <a:r>
              <a:rPr lang="en-US" dirty="0" smtClean="0"/>
              <a:t>company which is fatal.</a:t>
            </a:r>
            <a:endParaRPr lang="en-US" b="1" dirty="0"/>
          </a:p>
          <a:p>
            <a:pPr marL="0" indent="0">
              <a:buNone/>
            </a:pPr>
            <a:r>
              <a:rPr lang="en-US" b="1" dirty="0" smtClean="0"/>
              <a:t>Here , </a:t>
            </a:r>
            <a:r>
              <a:rPr lang="en-US" b="1" dirty="0"/>
              <a:t>Recall = TP / TP + </a:t>
            </a:r>
            <a:r>
              <a:rPr lang="en-US" b="1" dirty="0" smtClean="0"/>
              <a:t>FN , </a:t>
            </a:r>
            <a:r>
              <a:rPr lang="en-US" b="1" dirty="0"/>
              <a:t>FN = Wrongly denying a genuine </a:t>
            </a:r>
            <a:r>
              <a:rPr lang="en-US" b="1" dirty="0" smtClean="0"/>
              <a:t>claim)</a:t>
            </a:r>
          </a:p>
          <a:p>
            <a:pPr marL="0" indent="0">
              <a:buNone/>
            </a:pPr>
            <a:endParaRPr lang="en-US" b="1" dirty="0"/>
          </a:p>
          <a:p>
            <a:pPr marL="0" indent="0">
              <a:buNone/>
            </a:pPr>
            <a:r>
              <a:rPr lang="en-US" b="1" dirty="0" smtClean="0"/>
              <a:t>Precision indicates that How often our predictions are correct.</a:t>
            </a:r>
          </a:p>
          <a:p>
            <a:pPr marL="0" indent="0">
              <a:buNone/>
            </a:pPr>
            <a:r>
              <a:rPr lang="en-US" b="1" dirty="0" smtClean="0"/>
              <a:t>Recall indicates that When it’s actually Yes, how often does it predicts Yes.</a:t>
            </a:r>
            <a:endParaRPr lang="en-US" b="1"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832</Words>
  <Application>Microsoft Office PowerPoint</Application>
  <PresentationFormat>On-screen Show (16:9)</PresentationFormat>
  <Paragraphs>72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Nunito</vt:lpstr>
      <vt:lpstr>Calibri</vt:lpstr>
      <vt:lpstr>Shift</vt:lpstr>
      <vt:lpstr>Travel Insurance</vt:lpstr>
      <vt:lpstr>Problem Statement</vt:lpstr>
      <vt:lpstr>Why solve this problem?</vt:lpstr>
      <vt:lpstr>Data</vt:lpstr>
      <vt:lpstr>Exploratory Data Analysis</vt:lpstr>
      <vt:lpstr>Feature Engineering</vt:lpstr>
      <vt:lpstr>Models and Approaches</vt:lpstr>
      <vt:lpstr>Model Tuning</vt:lpstr>
      <vt:lpstr>Evaluation &amp; Results</vt:lpstr>
      <vt:lpstr>Final Results</vt:lpstr>
      <vt:lpstr>Insights &amp; Decisions</vt:lpstr>
      <vt:lpstr>Insights &amp; Decisions</vt:lpstr>
      <vt:lpstr>Insights &amp; Decisions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dc:creator>Akshay Rane</dc:creator>
  <cp:lastModifiedBy>Akshay Rane</cp:lastModifiedBy>
  <cp:revision>17</cp:revision>
  <dcterms:modified xsi:type="dcterms:W3CDTF">2020-02-06T08:06:34Z</dcterms:modified>
</cp:coreProperties>
</file>