
<file path=[Content_Types].xml><?xml version="1.0" encoding="utf-8"?>
<Types xmlns="http://schemas.openxmlformats.org/package/2006/content-types">
  <Default Extension="fntdata" ContentType="application/x-fontdata"/>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Masters/slideMaster1.xml" ContentType="application/vnd.openxmlformats-officedocument.presentationml.slideMaster+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18.xml" ContentType="application/vnd.openxmlformats-officedocument.presentationml.notesSlide+xml"/>
  <Override PartName="/ppt/notesSlides/notesSlide26.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Masters/notesMaster1.xml" ContentType="application/vnd.openxmlformats-officedocument.presentationml.notesMaster+xml"/>
  <Override PartName="/ppt/ink/ink7.xml" ContentType="application/inkml+xml"/>
  <Override PartName="/ppt/theme/theme1.xml" ContentType="application/vnd.openxmlformats-officedocument.theme+xml"/>
  <Override PartName="/ppt/theme/theme2.xml" ContentType="application/vnd.openxmlformats-officedocument.theme+xml"/>
  <Override PartName="/ppt/ink/ink1.xml" ContentType="application/inkml+xml"/>
  <Override PartName="/ppt/ink/ink2.xml" ContentType="application/inkml+xml"/>
  <Override PartName="/ppt/ink/ink8.xml" ContentType="application/inkml+xml"/>
  <Override PartName="/ppt/ink/ink9.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customXml/itemProps1.xml" ContentType="application/vnd.openxmlformats-officedocument.customXmlProperties+xml"/>
  <Override PartName="/customXml/itemProps2.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42"/>
  </p:notesMasterIdLst>
  <p:sldIdLst>
    <p:sldId id="256" r:id="rId2"/>
    <p:sldId id="313" r:id="rId3"/>
    <p:sldId id="319" r:id="rId4"/>
    <p:sldId id="292" r:id="rId5"/>
    <p:sldId id="288" r:id="rId6"/>
    <p:sldId id="293" r:id="rId7"/>
    <p:sldId id="290" r:id="rId8"/>
    <p:sldId id="276" r:id="rId9"/>
    <p:sldId id="312" r:id="rId10"/>
    <p:sldId id="310" r:id="rId11"/>
    <p:sldId id="283" r:id="rId12"/>
    <p:sldId id="284" r:id="rId13"/>
    <p:sldId id="277" r:id="rId14"/>
    <p:sldId id="287" r:id="rId15"/>
    <p:sldId id="289" r:id="rId16"/>
    <p:sldId id="291" r:id="rId17"/>
    <p:sldId id="294" r:id="rId18"/>
    <p:sldId id="286" r:id="rId19"/>
    <p:sldId id="295" r:id="rId20"/>
    <p:sldId id="296" r:id="rId21"/>
    <p:sldId id="297" r:id="rId22"/>
    <p:sldId id="308" r:id="rId23"/>
    <p:sldId id="309" r:id="rId24"/>
    <p:sldId id="285" r:id="rId25"/>
    <p:sldId id="298" r:id="rId26"/>
    <p:sldId id="281" r:id="rId27"/>
    <p:sldId id="300" r:id="rId28"/>
    <p:sldId id="301" r:id="rId29"/>
    <p:sldId id="302" r:id="rId30"/>
    <p:sldId id="303" r:id="rId31"/>
    <p:sldId id="304" r:id="rId32"/>
    <p:sldId id="318" r:id="rId33"/>
    <p:sldId id="307" r:id="rId34"/>
    <p:sldId id="282" r:id="rId35"/>
    <p:sldId id="305" r:id="rId36"/>
    <p:sldId id="270" r:id="rId37"/>
    <p:sldId id="299" r:id="rId38"/>
    <p:sldId id="271" r:id="rId39"/>
    <p:sldId id="260" r:id="rId40"/>
    <p:sldId id="264" r:id="rId41"/>
  </p:sldIdLst>
  <p:sldSz cx="9144000" cy="5143500" type="screen16x9"/>
  <p:notesSz cx="6858000" cy="9144000"/>
  <p:embeddedFontLst>
    <p:embeddedFont>
      <p:font typeface="Cambria Math" panose="02040503050406030204" pitchFamily="18" charset="0"/>
      <p:regular r:id="rId43"/>
    </p:embeddedFont>
    <p:embeddedFont>
      <p:font typeface="Open Sans" panose="020B0606030504020204" pitchFamily="34" charset="0"/>
      <p:regular r:id="rId44"/>
      <p:bold r:id="rId45"/>
      <p:italic r:id="rId46"/>
      <p:boldItalic r:id="rId4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69D29A9-AC8D-4B91-BB93-109B31B6194E}" v="163" dt="2023-12-05T05:04:10.630"/>
    <p1510:client id="{0B57F254-7D80-4657-B735-9550B143B08B}" v="145" dt="2023-12-06T04:03:21.324"/>
    <p1510:client id="{40E03990-AE68-43BB-81A3-187AA4C4EC91}" v="31" dt="2023-12-05T14:11:27.545"/>
    <p1510:client id="{56B229DE-103A-4529-AA05-1630F7C3ED08}" v="5" dt="2023-12-06T04:08:53.727"/>
    <p1510:client id="{64DFADBF-311B-48FD-A614-440B9082BA2C}" v="14" dt="2023-12-05T05:56:31.966"/>
    <p1510:client id="{734D059C-F00D-49E4-8387-212D6C8B5BEA}" v="185" dt="2023-12-05T05:34:39.529"/>
    <p1510:client id="{79C1EF79-AB21-4A6C-9F54-5FB4852B1CED}" v="13" dt="2023-12-06T04:44:31.102"/>
    <p1510:client id="{A09889A4-A65C-4F59-93DA-B108933E3DD7}" v="2" dt="2023-12-06T03:01:47.064"/>
    <p1510:client id="{B2736FCF-F7EB-4C8C-92CE-6218976AD612}" v="209" dt="2023-12-06T04:25:53.775"/>
    <p1510:client id="{B4806FE9-BD0D-F244-9371-9401BB3FEF57}" v="2442" dt="2023-12-06T04:34:21.787"/>
    <p1510:client id="{BF34B929-FA6E-4F20-A4A7-1058873BADF5}" v="12" dt="2023-12-06T00:59:59.281"/>
    <p1510:client id="{CEA6891D-7BA6-40BB-8E6F-EB47C16672C3}" v="6" dt="2023-12-05T09:03:51.613"/>
    <p1510:client id="{FEE82A81-C1E3-48AA-B118-D6DD03E31FBC}" v="5" dt="2023-12-05T11:14:05.64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1620"/>
        <p:guide pos="2880"/>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font" Target="fonts/font5.fntdata"/><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3.fntdata"/><Relationship Id="rId53" Type="http://schemas.openxmlformats.org/officeDocument/2006/relationships/customXml" Target="../customXml/item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2.fntdata"/><Relationship Id="rId52"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1.fntdata"/><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4.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12-05T01:24:00.285"/>
    </inkml:context>
    <inkml:brush xml:id="br0">
      <inkml:brushProperty name="width" value="0.05" units="cm"/>
      <inkml:brushProperty name="height" value="0.05" units="cm"/>
    </inkml:brush>
  </inkml:definitions>
  <inkml:trace contextRef="#ctx0" brushRef="#br0">8361 5959 16383 0 0,'0'0'0'0'0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12-05T01:44:00.211"/>
    </inkml:context>
    <inkml:brush xml:id="br0">
      <inkml:brushProperty name="width" value="0.05" units="cm"/>
      <inkml:brushProperty name="height" value="0.05" units="cm"/>
    </inkml:brush>
  </inkml:definitions>
  <inkml:trace contextRef="#ctx0" brushRef="#br0">15987 16805 16383 0 0,'0'-4'0'0'0,"0"-5"0"0"0,0-4 0 0 0,0-5 0 0 0,0-3 0 0 0,0-5 0 0 0,0-2 0 0 0,0-5 0 0 0,0 1 0 0 0,0-3 0 0 0,0 1 0 0 0,0-5 0 0 0,0-1 0 0 0,0 4 0 0 0,0-4 0 0 0,0-7 0 0 0,0-3 0 0 0,0-4 0 0 0,0 3 0 0 0,0 6 0 0 0,0 3 0 0 0,0 5 0 0 0,0 5 0 0 0,0 4 0 0 0,0 3 0 0 0,0 2 0 0 0,0 1 0 0 0,0-4 0 0 0,0-1 0 0 0,0-3 0 0 0,0-5 0 0 0,0 0 0 0 0,0 2 0 0 0,0-5 0 0 0,0-3 0 0 0,0-7 0 0 0,0-3 0 0 0,0 0 0 0 0,0-7 0 0 0,0-5 0 0 0,0-7 0 0 0,0 0 0 0 0,0 1 0 0 0,0-3 0 0 0,0-5 0 0 0,0 3 0 0 0,0-2 0 0 0,0 2 0 0 0,0-3 0 0 0,0 0 0 0 0,0 2 0 0 0,0 2 0 0 0,0 2 0 0 0,0-2 0 0 0,0-1 0 0 0,0-3 0 0 0,0 1 0 0 0,0-8 0 0 0,0-7 0 0 0,0-4 0 0 0,0 3 0 0 0,0 5 0 0 0,0 2 0 0 0,0 4 0 0 0,0 8 0 0 0,0 5 0 0 0,0 6 0 0 0,0 7 0 0 0,0 4 0 0 0,0 3 0 0 0,0 3 0 0 0,0 0 0 0 0,0 1 0 0 0,0 4 0 0 0,0 5 0 0 0,0-4 0 0 0,0 2 0 0 0,0 3 0 0 0,0-4 0 0 0,0-4 0 0 0,0-6 0 0 0,0 2 0 0 0,0 4 0 0 0,0 2 0 0 0,0 0 0 0 0,0-1 0 0 0,0 3 0 0 0,0 3 0 0 0,0 1 0 0 0,0 2 0 0 0,0 3 0 0 0,0 2 0 0 0,0 6 0 0 0,0 2 0 0 0,0 1 0 0 0,0 0 0 0 0,0-2 0 0 0,0-4 0 0 0,0-2 0 0 0,0-1 0 0 0,0 1 0 0 0,0 0 0 0 0,0 2 0 0 0,0 0 0 0 0,0 1 0 0 0,0-4 0 0 0,0 0 0 0 0,0-1 0 0 0,0 2 0 0 0,0-3 0 0 0,0-1 0 0 0,0 2 0 0 0,0 1 0 0 0,0 2 0 0 0,0 1 0 0 0,0 0 0 0 0,0 2 0 0 0,0-1 0 0 0,0 1 0 0 0,0-4 0 0 0,0-2 0 0 0,0 1 0 0 0,0 0 0 0 0,0 2 0 0 0,0-3 0 0 0,0-1 0 0 0,0 1 0 0 0,0 6 0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12-05T01:27:42.137"/>
    </inkml:context>
    <inkml:brush xml:id="br0">
      <inkml:brushProperty name="width" value="0.05" units="cm"/>
      <inkml:brushProperty name="height" value="0.05" units="cm"/>
    </inkml:brush>
  </inkml:definitions>
  <inkml:trace contextRef="#ctx0" brushRef="#br0">15886 20669 16383 0 0,'0'0'0'0'0,"3"0"0"0"0,5 0 0 0 0,4 0 0 0 0,4 0 0 0 0,2 0 0 0 0,1 0 0 0 0,5 0 0 0 0,1 0 0 0 0,3 0 0 0 0,3 0 0 0 0,1 0 0 0 0,-3 0 0 0 0,-2 0 0 0 0,0 0 0 0 0,0 0 0 0 0,-3 0 0 0 0,0 0 0 0 0,-3 0 0 0 0,0 0 0 0 0,3 0 0 0 0,0 0 0 0 0,-1 0 0 0 0,0 0 0 0 0,-4 0 0 0 0,-3 0 0 0 0,0 0 0 0 0,1 0 0 0 0,3 0 0 0 0,6 0 0 0 0,2 0 0 0 0,-1 0 0 0 0,1 0 0 0 0,0 0 0 0 0,2 0 0 0 0,2 0 0 0 0,10 0 0 0 0,0 0 0 0 0,4 0 0 0 0,-4 0 0 0 0,-4 0 0 0 0,-3 0 0 0 0,0 0 0 0 0,-3 0 0 0 0,0 0 0 0 0,-3 0 0 0 0,2 0 0 0 0,-2 0 0 0 0,-3 0 0 0 0,-2 0 0 0 0,-1 0 0 0 0,-3 0 0 0 0,4 0 0 0 0,3 0 0 0 0,1 0 0 0 0,2 0 0 0 0,3 0 0 0 0,6 0 0 0 0,6 0 0 0 0,3 0 0 0 0,-1 0 0 0 0,-2 0 0 0 0,3 0 0 0 0,-2 0 0 0 0,-1 0 0 0 0,2 0 0 0 0,0 0 0 0 0,1 0 0 0 0,3 0 0 0 0,0 0 0 0 0,-3 0 0 0 0,-2 0 0 0 0,0 0 0 0 0,0 0 0 0 0,-1 0 0 0 0,-6 0 0 0 0,-2 0 0 0 0,-4 0 0 0 0,2 0 0 0 0,3 0 0 0 0,-3 0 0 0 0,-4 0 0 0 0,0 0 0 0 0,-2 0 0 0 0,1 0 0 0 0,5 0 0 0 0,0 0 0 0 0,1 0 0 0 0,-3 0 0 0 0,-3 0 0 0 0,-4 0 0 0 0,1 0 0 0 0,3 0 0 0 0,5 0 0 0 0,4 0 0 0 0,3 0 0 0 0,3 0 0 0 0,1 0 0 0 0,10 0 0 0 0,1 0 0 0 0,-1 0 0 0 0,2 0 0 0 0,9 0 0 0 0,-1 0 0 0 0,-1 0 0 0 0,-5 0 0 0 0,-7 0 0 0 0,-1 0 0 0 0,0 0 0 0 0,1 0 0 0 0,2 0 0 0 0,5 0 0 0 0,2 0 0 0 0,4 0 0 0 0,-6 0 0 0 0,-6 0 0 0 0,-6 0 0 0 0,-7 0 0 0 0,-8 0 0 0 0,-3 0 0 0 0,4 0 0 0 0,3 0 0 0 0,2 0 0 0 0,-3 0 0 0 0,-1 0 0 0 0,1 0 0 0 0,5 0 0 0 0,-3 0 0 0 0,-3 0 0 0 0,-5 0 0 0 0,0 0 0 0 0,-3 0 0 0 0,-2 0 0 0 0,2 0 0 0 0,-1 0 0 0 0,-2 0 0 0 0,-1 0 0 0 0,3 0 0 0 0,-1 0 0 0 0,3 0 0 0 0,2 0 0 0 0,8 0 0 0 0,3 0 0 0 0,-2 0 0 0 0,-4 0 0 0 0,-2 0 0 0 0,-2 0 0 0 0,-4 0 0 0 0,-3 0 0 0 0,1 0 0 0 0,0 0 0 0 0,3 0 0 0 0,-1 0 0 0 0,2 0 0 0 0,3 0 0 0 0,5 0 0 0 0,1 0 0 0 0,4 0 0 0 0,-3 0 0 0 0,-4 0 0 0 0,-1 0 0 0 0,3 0 0 0 0,3 0 0 0 0,-3 0 0 0 0,0 0 0 0 0,2 0 0 0 0,3 0 0 0 0,3 0 0 0 0,-2 0 0 0 0,-2 0 0 0 0,-4 0 0 0 0,-6 0 0 0 0,-4 0 0 0 0,-3 0 0 0 0,-3 0 0 0 0,-2 0 0 0 0,0 0 0 0 0,3 0 0 0 0,1 0 0 0 0,4 0 0 0 0,3 0 0 0 0,11 0 0 0 0,4 0 0 0 0,6 0 0 0 0,-4 0 0 0 0,-6 0 0 0 0,-6 0 0 0 0,-3 0 0 0 0,0 0 0 0 0,1 0 0 0 0,2 0 0 0 0,-2 0 0 0 0,-3 0 0 0 0,-3 0 0 0 0,-3 0 0 0 0,4 0 0 0 0,2 0 0 0 0,-2 0 0 0 0,1 0 0 0 0,-1 0 0 0 0,-1 0 0 0 0,-3 0 0 0 0,-2 0 0 0 0,-1 0 0 0 0,0 0 0 0 0,-2 0 0 0 0,4 0 0 0 0,1 0 0 0 0,-1 0 0 0 0,0 0 0 0 0,-1 0 0 0 0,2 0 0 0 0,5 0 0 0 0,-1 0 0 0 0,0 0 0 0 0,-3 0 0 0 0,-1 0 0 0 0,-2 0 0 0 0,-2 0 0 0 0,0 0 0 0 0,0 0 0 0 0,-1 0 0 0 0,0 0 0 0 0,1 0 0 0 0,-1 0 0 0 0,1 0 0 0 0,-1 0 0 0 0,1 0 0 0 0,0 0 0 0 0,0 0 0 0 0,-1 0 0 0 0,4 0 0 0 0,-2 0 0 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12-05T01:26:10.382"/>
    </inkml:context>
    <inkml:brush xml:id="br0">
      <inkml:brushProperty name="width" value="0.05" units="cm"/>
      <inkml:brushProperty name="height" value="0.05" units="cm"/>
    </inkml:brush>
  </inkml:definitions>
  <inkml:trace contextRef="#ctx0" brushRef="#br0">28213 16851 16383 0 0,'0'-3'0'0'0,"0"-5"0"0"0,0-7 0 0 0,0-4 0 0 0,0-3 0 0 0,0-1 0 0 0,0 1 0 0 0,0 0 0 0 0,0 1 0 0 0,0 1 0 0 0,0 0 0 0 0,0 1 0 0 0,0-4 0 0 0,0-1 0 0 0,0 1 0 0 0,0 0 0 0 0,0 2 0 0 0,0 0 0 0 0,0-3 0 0 0,0 0 0 0 0,0 1 0 0 0,0 0 0 0 0,0 2 0 0 0,0 0 0 0 0,0 1 0 0 0,0-3 0 0 0,0 0 0 0 0,0-4 0 0 0,0 0 0 0 0,0-2 0 0 0,0 0 0 0 0,0 3 0 0 0,0 1 0 0 0,0 3 0 0 0,0 1 0 0 0,0-2 0 0 0,0-4 0 0 0,0-4 0 0 0,0-7 0 0 0,0 1 0 0 0,0-1 0 0 0,0-4 0 0 0,0-1 0 0 0,0 1 0 0 0,0-7 0 0 0,0-1 0 0 0,0-5 0 0 0,0 3 0 0 0,0-2 0 0 0,0 1 0 0 0,0 3 0 0 0,0 0 0 0 0,0 2 0 0 0,0-1 0 0 0,0-8 0 0 0,0-11 0 0 0,0-1 0 0 0,0-1 0 0 0,0 7 0 0 0,0 12 0 0 0,0 7 0 0 0,0 2 0 0 0,0 5 0 0 0,0 5 0 0 0,0 1 0 0 0,0 0 0 0 0,0-2 0 0 0,0 2 0 0 0,0-1 0 0 0,0-5 0 0 0,0 1 0 0 0,0 0 0 0 0,0 0 0 0 0,0-8 0 0 0,0-6 0 0 0,0-1 0 0 0,0-2 0 0 0,0 2 0 0 0,0 2 0 0 0,0-6 0 0 0,0 3 0 0 0,0 0 0 0 0,0 2 0 0 0,0 0 0 0 0,0-1 0 0 0,0 1 0 0 0,0-1 0 0 0,0 3 0 0 0,0 1 0 0 0,0 3 0 0 0,0 3 0 0 0,0-6 0 0 0,0-1 0 0 0,0 2 0 0 0,0 1 0 0 0,0-5 0 0 0,0 0 0 0 0,0-2 0 0 0,0 2 0 0 0,0 3 0 0 0,0 2 0 0 0,0-1 0 0 0,0-2 0 0 0,0-3 0 0 0,0 4 0 0 0,0 0 0 0 0,0 1 0 0 0,0 6 0 0 0,0 5 0 0 0,0 0 0 0 0,0-1 0 0 0,0-1 0 0 0,0-4 0 0 0,0-2 0 0 0,0-4 0 0 0,0 4 0 0 0,0 2 0 0 0,0 5 0 0 0,0-2 0 0 0,0 3 0 0 0,0 4 0 0 0,0 0 0 0 0,0 3 0 0 0,0-1 0 0 0,0 1 0 0 0,0 3 0 0 0,0-2 0 0 0,0 1 0 0 0,0 1 0 0 0,0 2 0 0 0,0-2 0 0 0,0 0 0 0 0,0-2 0 0 0,0 0 0 0 0,0 1 0 0 0,0 3 0 0 0,0 0 0 0 0,0 2 0 0 0,0 1 0 0 0,0-6 0 0 0,0-2 0 0 0,0 1 0 0 0,0 1 0 0 0,0-1 0 0 0,0 1 0 0 0,0 1 0 0 0,0 1 0 0 0,0 3 0 0 0,0 0 0 0 0,0 1 0 0 0,0 1 0 0 0,0 0 0 0 0,0 0 0 0 0,0 3 0 0 0,0-2 0 0 0,0 2 0 0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12-05T01:27:42.139"/>
    </inkml:context>
    <inkml:brush xml:id="br0">
      <inkml:brushProperty name="width" value="0.05" units="cm"/>
      <inkml:brushProperty name="height" value="0.05" units="cm"/>
    </inkml:brush>
  </inkml:definitions>
  <inkml:trace contextRef="#ctx0" brushRef="#br0">15695 11517 16383 0 0,'0'0'0'0'0,"4"0"0"0"0,3 0 0 0 0,5 0 0 0 0,7 0 0 0 0,6 0 0 0 0,6 0 0 0 0,1 0 0 0 0,-2 0 0 0 0,-3 0 0 0 0,-2 0 0 0 0,-2 0 0 0 0,-6 0 0 0 0,-2 0 0 0 0,0 0 0 0 0,1 0 0 0 0,4 0 0 0 0,1 0 0 0 0,2 0 0 0 0,-1 0 0 0 0,-1 0 0 0 0,0 0 0 0 0,3 0 0 0 0,4 0 0 0 0,3 0 0 0 0,0 0 0 0 0,2 0 0 0 0,1 0 0 0 0,2 0 0 0 0,1 0 0 0 0,7 0 0 0 0,7 0 0 0 0,4 0 0 0 0,-1 0 0 0 0,7 0 0 0 0,4 0 0 0 0,2 0 0 0 0,1 0 0 0 0,-4 0 0 0 0,-1 0 0 0 0,9 0 0 0 0,9 0 0 0 0,3 0 0 0 0,8 0 0 0 0,5 0 0 0 0,-2 0 0 0 0,3 0 0 0 0,2 0 0 0 0,-4 0 0 0 0,3 0 0 0 0,0 0 0 0 0,3 0 0 0 0,1 0 0 0 0,-1 0 0 0 0,2 0 0 0 0,7 0 0 0 0,3 0 0 0 0,7 0 0 0 0,4 0 0 0 0,9 0 0 0 0,3 0 0 0 0,-1 0 0 0 0,3 0 0 0 0,0 0 0 0 0,3 0 0 0 0,1 0 0 0 0,-5 0 0 0 0,-3 0 0 0 0,0 0 0 0 0,-8 0 0 0 0,-5 0 0 0 0,-7 0 0 0 0,-4 0 0 0 0,-6 0 0 0 0,-9 0 0 0 0,-8 0 0 0 0,-5 0 0 0 0,-13 0 0 0 0,-13 0 0 0 0,-2 0 0 0 0,-4 0 0 0 0,-8 0 0 0 0,0 0 0 0 0,-6 0 0 0 0,-1 0 0 0 0,-1 0 0 0 0,1 0 0 0 0,-3 0 0 0 0,-4 0 0 0 0,0 0 0 0 0,-2 0 0 0 0,2 0 0 0 0,8 0 0 0 0,5 0 0 0 0,2 0 0 0 0,0 0 0 0 0,2 0 0 0 0,-3 0 0 0 0,0 0 0 0 0,1 0 0 0 0,-5 0 0 0 0,1 0 0 0 0,1 0 0 0 0,-4 0 0 0 0,2 0 0 0 0,0 0 0 0 0,1 0 0 0 0,-3 0 0 0 0,-5 0 0 0 0,-1 0 0 0 0,-3 0 0 0 0,1 0 0 0 0,-2 0 0 0 0,-1 0 0 0 0,-6 0 0 0 0,-3 0 0 0 0,6 0 0 0 0,2 0 0 0 0,0 0 0 0 0,3 0 0 0 0,-1 0 0 0 0,-1 0 0 0 0,-2 0 0 0 0,-2 0 0 0 0,-1 0 0 0 0,2 0 0 0 0,1 0 0 0 0,3 0 0 0 0,3 0 0 0 0,0 0 0 0 0,-2 0 0 0 0,1 0 0 0 0,-1 0 0 0 0,-3 0 0 0 0,-1 0 0 0 0,-2 0 0 0 0,2 0 0 0 0,3 0 0 0 0,1 0 0 0 0,-2 0 0 0 0,-1 0 0 0 0,-2 0 0 0 0,-2 0 0 0 0,0 0 0 0 0,-2 0 0 0 0,0 0 0 0 0,0 0 0 0 0,0 0 0 0 0,-3 0 0 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12-05T01:28:30.875"/>
    </inkml:context>
    <inkml:brush xml:id="br0">
      <inkml:brushProperty name="width" value="0.05" units="cm"/>
      <inkml:brushProperty name="height" value="0.05" units="cm"/>
    </inkml:brush>
  </inkml:definitions>
  <inkml:trace contextRef="#ctx0" brushRef="#br0">15987 16805 16383 0 0,'0'-4'0'0'0,"0"-5"0"0"0,0-4 0 0 0,0-5 0 0 0,0-3 0 0 0,0-5 0 0 0,0-2 0 0 0,0-5 0 0 0,0 1 0 0 0,0-3 0 0 0,0 1 0 0 0,0-5 0 0 0,0-1 0 0 0,0 4 0 0 0,0-4 0 0 0,0-7 0 0 0,0-3 0 0 0,0-4 0 0 0,0 3 0 0 0,0 6 0 0 0,0 3 0 0 0,0 5 0 0 0,0 5 0 0 0,0 4 0 0 0,0 3 0 0 0,0 2 0 0 0,0 1 0 0 0,0-4 0 0 0,0-1 0 0 0,0-3 0 0 0,0-5 0 0 0,0 0 0 0 0,0 2 0 0 0,0-5 0 0 0,0-3 0 0 0,0-7 0 0 0,0-3 0 0 0,0 0 0 0 0,0-7 0 0 0,0-5 0 0 0,0-7 0 0 0,0 0 0 0 0,0 1 0 0 0,0-3 0 0 0,0-5 0 0 0,0 3 0 0 0,0-2 0 0 0,0 2 0 0 0,0-3 0 0 0,0 0 0 0 0,0 2 0 0 0,0 2 0 0 0,0 2 0 0 0,0-2 0 0 0,0-1 0 0 0,0-3 0 0 0,0 1 0 0 0,0-8 0 0 0,0-7 0 0 0,0-4 0 0 0,0 3 0 0 0,0 5 0 0 0,0 2 0 0 0,0 4 0 0 0,0 8 0 0 0,0 5 0 0 0,0 6 0 0 0,0 7 0 0 0,0 4 0 0 0,0 3 0 0 0,0 3 0 0 0,0 0 0 0 0,0 1 0 0 0,0 4 0 0 0,0 5 0 0 0,0-4 0 0 0,0 2 0 0 0,0 3 0 0 0,0-4 0 0 0,0-4 0 0 0,0-6 0 0 0,0 2 0 0 0,0 4 0 0 0,0 2 0 0 0,0 0 0 0 0,0-1 0 0 0,0 3 0 0 0,0 3 0 0 0,0 1 0 0 0,0 2 0 0 0,0 3 0 0 0,0 2 0 0 0,0 6 0 0 0,0 2 0 0 0,0 1 0 0 0,0 0 0 0 0,0-2 0 0 0,0-4 0 0 0,0-2 0 0 0,0-1 0 0 0,0 1 0 0 0,0 0 0 0 0,0 2 0 0 0,0 0 0 0 0,0 1 0 0 0,0-4 0 0 0,0 0 0 0 0,0-1 0 0 0,0 2 0 0 0,0-3 0 0 0,0-1 0 0 0,0 2 0 0 0,0 1 0 0 0,0 2 0 0 0,0 1 0 0 0,0 0 0 0 0,0 2 0 0 0,0-1 0 0 0,0 1 0 0 0,0-4 0 0 0,0-2 0 0 0,0 1 0 0 0,0 0 0 0 0,0 2 0 0 0,0-3 0 0 0,0-1 0 0 0,0 1 0 0 0,0 6 0 0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12-05T01:29:03.578"/>
    </inkml:context>
    <inkml:brush xml:id="br0">
      <inkml:brushProperty name="width" value="0.05" units="cm"/>
      <inkml:brushProperty name="height" value="0.05" units="cm"/>
    </inkml:brush>
  </inkml:definitions>
  <inkml:trace contextRef="#ctx0" brushRef="#br0">15987 16805 16383 0 0,'0'-4'0'0'0,"0"-5"0"0"0,0-4 0 0 0,0-5 0 0 0,0-3 0 0 0,0-5 0 0 0,0-2 0 0 0,0-5 0 0 0,0 1 0 0 0,0-3 0 0 0,0 1 0 0 0,0-5 0 0 0,0-1 0 0 0,0 4 0 0 0,0-4 0 0 0,0-7 0 0 0,0-3 0 0 0,0-4 0 0 0,0 3 0 0 0,0 6 0 0 0,0 3 0 0 0,0 5 0 0 0,0 5 0 0 0,0 4 0 0 0,0 3 0 0 0,0 2 0 0 0,0 1 0 0 0,0-4 0 0 0,0-1 0 0 0,0-3 0 0 0,0-5 0 0 0,0 0 0 0 0,0 2 0 0 0,0-5 0 0 0,0-3 0 0 0,0-7 0 0 0,0-3 0 0 0,0 0 0 0 0,0-7 0 0 0,0-5 0 0 0,0-7 0 0 0,0 0 0 0 0,0 1 0 0 0,0-3 0 0 0,0-5 0 0 0,0 3 0 0 0,0-2 0 0 0,0 2 0 0 0,0-3 0 0 0,0 0 0 0 0,0 2 0 0 0,0 2 0 0 0,0 2 0 0 0,0-2 0 0 0,0-1 0 0 0,0-3 0 0 0,0 1 0 0 0,0-8 0 0 0,0-7 0 0 0,0-4 0 0 0,0 3 0 0 0,0 5 0 0 0,0 2 0 0 0,0 4 0 0 0,0 8 0 0 0,0 5 0 0 0,0 6 0 0 0,0 7 0 0 0,0 4 0 0 0,0 3 0 0 0,0 3 0 0 0,0 0 0 0 0,0 1 0 0 0,0 4 0 0 0,0 5 0 0 0,0-4 0 0 0,0 2 0 0 0,0 3 0 0 0,0-4 0 0 0,0-4 0 0 0,0-6 0 0 0,0 2 0 0 0,0 4 0 0 0,0 2 0 0 0,0 0 0 0 0,0-1 0 0 0,0 3 0 0 0,0 3 0 0 0,0 1 0 0 0,0 2 0 0 0,0 3 0 0 0,0 2 0 0 0,0 6 0 0 0,0 2 0 0 0,0 1 0 0 0,0 0 0 0 0,0-2 0 0 0,0-4 0 0 0,0-2 0 0 0,0-1 0 0 0,0 1 0 0 0,0 0 0 0 0,0 2 0 0 0,0 0 0 0 0,0 1 0 0 0,0-4 0 0 0,0 0 0 0 0,0-1 0 0 0,0 2 0 0 0,0-3 0 0 0,0-1 0 0 0,0 2 0 0 0,0 1 0 0 0,0 2 0 0 0,0 1 0 0 0,0 0 0 0 0,0 2 0 0 0,0-1 0 0 0,0 1 0 0 0,0-4 0 0 0,0-2 0 0 0,0 1 0 0 0,0 0 0 0 0,0 2 0 0 0,0-3 0 0 0,0-1 0 0 0,0 1 0 0 0,0 6 0 0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12-05T01:29:27.799"/>
    </inkml:context>
    <inkml:brush xml:id="br0">
      <inkml:brushProperty name="width" value="0.05" units="cm"/>
      <inkml:brushProperty name="height" value="0.05" units="cm"/>
    </inkml:brush>
  </inkml:definitions>
  <inkml:trace contextRef="#ctx0" brushRef="#br0">15695 11517 16383 0 0,'0'0'0'0'0,"4"0"0"0"0,3 0 0 0 0,5 0 0 0 0,7 0 0 0 0,6 0 0 0 0,6 0 0 0 0,1 0 0 0 0,-2 0 0 0 0,-3 0 0 0 0,-2 0 0 0 0,-2 0 0 0 0,-6 0 0 0 0,-2 0 0 0 0,0 0 0 0 0,1 0 0 0 0,4 0 0 0 0,1 0 0 0 0,2 0 0 0 0,-1 0 0 0 0,-1 0 0 0 0,0 0 0 0 0,3 0 0 0 0,4 0 0 0 0,3 0 0 0 0,0 0 0 0 0,2 0 0 0 0,1 0 0 0 0,2 0 0 0 0,1 0 0 0 0,7 0 0 0 0,7 0 0 0 0,4 0 0 0 0,-1 0 0 0 0,7 0 0 0 0,4 0 0 0 0,2 0 0 0 0,1 0 0 0 0,-4 0 0 0 0,-1 0 0 0 0,9 0 0 0 0,9 0 0 0 0,3 0 0 0 0,8 0 0 0 0,5 0 0 0 0,-2 0 0 0 0,3 0 0 0 0,2 0 0 0 0,-4 0 0 0 0,3 0 0 0 0,0 0 0 0 0,3 0 0 0 0,1 0 0 0 0,-1 0 0 0 0,2 0 0 0 0,7 0 0 0 0,3 0 0 0 0,7 0 0 0 0,4 0 0 0 0,9 0 0 0 0,3 0 0 0 0,-1 0 0 0 0,3 0 0 0 0,0 0 0 0 0,3 0 0 0 0,1 0 0 0 0,-5 0 0 0 0,-3 0 0 0 0,0 0 0 0 0,-8 0 0 0 0,-5 0 0 0 0,-7 0 0 0 0,-4 0 0 0 0,-6 0 0 0 0,-9 0 0 0 0,-8 0 0 0 0,-5 0 0 0 0,-13 0 0 0 0,-13 0 0 0 0,-2 0 0 0 0,-4 0 0 0 0,-8 0 0 0 0,0 0 0 0 0,-6 0 0 0 0,-1 0 0 0 0,-1 0 0 0 0,1 0 0 0 0,-3 0 0 0 0,-4 0 0 0 0,0 0 0 0 0,-2 0 0 0 0,2 0 0 0 0,8 0 0 0 0,5 0 0 0 0,2 0 0 0 0,0 0 0 0 0,2 0 0 0 0,-3 0 0 0 0,0 0 0 0 0,1 0 0 0 0,-5 0 0 0 0,1 0 0 0 0,1 0 0 0 0,-4 0 0 0 0,2 0 0 0 0,0 0 0 0 0,1 0 0 0 0,-3 0 0 0 0,-5 0 0 0 0,-1 0 0 0 0,-3 0 0 0 0,1 0 0 0 0,-2 0 0 0 0,-1 0 0 0 0,-6 0 0 0 0,-3 0 0 0 0,6 0 0 0 0,2 0 0 0 0,0 0 0 0 0,3 0 0 0 0,-1 0 0 0 0,-1 0 0 0 0,-2 0 0 0 0,-2 0 0 0 0,-1 0 0 0 0,2 0 0 0 0,1 0 0 0 0,3 0 0 0 0,3 0 0 0 0,0 0 0 0 0,-2 0 0 0 0,1 0 0 0 0,-1 0 0 0 0,-3 0 0 0 0,-1 0 0 0 0,-2 0 0 0 0,2 0 0 0 0,3 0 0 0 0,1 0 0 0 0,-2 0 0 0 0,-1 0 0 0 0,-2 0 0 0 0,-2 0 0 0 0,0 0 0 0 0,-2 0 0 0 0,0 0 0 0 0,0 0 0 0 0,0 0 0 0 0,-3 0 0 0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12-05T01:30:23.489"/>
    </inkml:context>
    <inkml:brush xml:id="br0">
      <inkml:brushProperty name="width" value="0.05" units="cm"/>
      <inkml:brushProperty name="height" value="0.05" units="cm"/>
    </inkml:brush>
  </inkml:definitions>
  <inkml:trace contextRef="#ctx0" brushRef="#br0">15695 11517 16383 0 0,'0'0'0'0'0,"4"0"0"0"0,3 0 0 0 0,5 0 0 0 0,7 0 0 0 0,6 0 0 0 0,6 0 0 0 0,1 0 0 0 0,-2 0 0 0 0,-3 0 0 0 0,-2 0 0 0 0,-2 0 0 0 0,-6 0 0 0 0,-2 0 0 0 0,0 0 0 0 0,1 0 0 0 0,4 0 0 0 0,1 0 0 0 0,2 0 0 0 0,-1 0 0 0 0,-1 0 0 0 0,0 0 0 0 0,3 0 0 0 0,4 0 0 0 0,3 0 0 0 0,0 0 0 0 0,2 0 0 0 0,1 0 0 0 0,2 0 0 0 0,1 0 0 0 0,7 0 0 0 0,7 0 0 0 0,4 0 0 0 0,-1 0 0 0 0,7 0 0 0 0,4 0 0 0 0,2 0 0 0 0,1 0 0 0 0,-4 0 0 0 0,-1 0 0 0 0,9 0 0 0 0,9 0 0 0 0,3 0 0 0 0,8 0 0 0 0,5 0 0 0 0,-2 0 0 0 0,3 0 0 0 0,2 0 0 0 0,-4 0 0 0 0,3 0 0 0 0,0 0 0 0 0,3 0 0 0 0,1 0 0 0 0,-1 0 0 0 0,2 0 0 0 0,7 0 0 0 0,3 0 0 0 0,7 0 0 0 0,4 0 0 0 0,9 0 0 0 0,3 0 0 0 0,-1 0 0 0 0,3 0 0 0 0,0 0 0 0 0,3 0 0 0 0,1 0 0 0 0,-5 0 0 0 0,-3 0 0 0 0,0 0 0 0 0,-8 0 0 0 0,-5 0 0 0 0,-7 0 0 0 0,-4 0 0 0 0,-6 0 0 0 0,-9 0 0 0 0,-8 0 0 0 0,-5 0 0 0 0,-13 0 0 0 0,-13 0 0 0 0,-2 0 0 0 0,-4 0 0 0 0,-8 0 0 0 0,0 0 0 0 0,-6 0 0 0 0,-1 0 0 0 0,-1 0 0 0 0,1 0 0 0 0,-3 0 0 0 0,-4 0 0 0 0,0 0 0 0 0,-2 0 0 0 0,2 0 0 0 0,8 0 0 0 0,5 0 0 0 0,2 0 0 0 0,0 0 0 0 0,2 0 0 0 0,-3 0 0 0 0,0 0 0 0 0,1 0 0 0 0,-5 0 0 0 0,1 0 0 0 0,1 0 0 0 0,-4 0 0 0 0,2 0 0 0 0,0 0 0 0 0,1 0 0 0 0,-3 0 0 0 0,-5 0 0 0 0,-1 0 0 0 0,-3 0 0 0 0,1 0 0 0 0,-2 0 0 0 0,-1 0 0 0 0,-6 0 0 0 0,-3 0 0 0 0,6 0 0 0 0,2 0 0 0 0,0 0 0 0 0,3 0 0 0 0,-1 0 0 0 0,-1 0 0 0 0,-2 0 0 0 0,-2 0 0 0 0,-1 0 0 0 0,2 0 0 0 0,1 0 0 0 0,3 0 0 0 0,3 0 0 0 0,0 0 0 0 0,-2 0 0 0 0,1 0 0 0 0,-1 0 0 0 0,-3 0 0 0 0,-1 0 0 0 0,-2 0 0 0 0,2 0 0 0 0,3 0 0 0 0,1 0 0 0 0,-2 0 0 0 0,-1 0 0 0 0,-2 0 0 0 0,-2 0 0 0 0,0 0 0 0 0,-2 0 0 0 0,0 0 0 0 0,0 0 0 0 0,0 0 0 0 0,-3 0 0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24fb1ec4c36_0_18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24fb1ec4c36_0_18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925375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24fb1ec4c36_0_18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24fb1ec4c36_0_18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480606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24fb1ec4c36_0_18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24fb1ec4c36_0_18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229803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24fb1ec4c36_0_18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24fb1ec4c36_0_18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406241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24fb1ec4c36_0_18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24fb1ec4c36_0_18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897919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24fb1ec4c36_0_18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24fb1ec4c36_0_18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214450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24fb1ec4c36_0_18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24fb1ec4c36_0_18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991882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24fb1ec4c36_0_18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24fb1ec4c36_0_18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066454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24fb1ec4c36_0_18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24fb1ec4c36_0_18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719490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24fb1ec4c36_0_18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24fb1ec4c36_0_18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939513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24fb1ec4c36_0_18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24fb1ec4c36_0_18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2930181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24fb1ec4c36_0_18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24fb1ec4c36_0_18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2689128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24fb1ec4c36_0_18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24fb1ec4c36_0_18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3944518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24fb1ec4c36_0_18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24fb1ec4c36_0_18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7429199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24fb1ec4c36_0_18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24fb1ec4c36_0_18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5295739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24fb1ec4c36_0_18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24fb1ec4c36_0_18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6260952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24fb1ec4c36_0_19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24fb1ec4c36_0_19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24fb1ec4c36_0_19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24fb1ec4c36_0_19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24fb1ec4c36_0_18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24fb1ec4c36_0_18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753175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24fb1ec4c36_0_18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24fb1ec4c36_0_18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194394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24fb1ec4c36_0_18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24fb1ec4c36_0_18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946972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24fb1ec4c36_0_18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24fb1ec4c36_0_18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80231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24fb1ec4c36_0_18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24fb1ec4c36_0_18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625190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24fb1ec4c36_0_18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24fb1ec4c36_0_18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276904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24fb1ec4c36_0_18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24fb1ec4c36_0_18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869779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w="76200" cap="flat" cmpd="sng">
            <a:solidFill>
              <a:schemeClr val="lt2"/>
            </a:solidFill>
            <a:prstDash val="solid"/>
            <a:round/>
            <a:headEnd type="none" w="sm" len="sm"/>
            <a:tailEnd type="none" w="sm" len="sm"/>
          </a:ln>
        </p:spPr>
      </p:cxnSp>
      <p:cxnSp>
        <p:nvCxnSpPr>
          <p:cNvPr id="11" name="Google Shape;11;p2"/>
          <p:cNvCxnSpPr/>
          <p:nvPr/>
        </p:nvCxnSpPr>
        <p:spPr>
          <a:xfrm>
            <a:off x="1575035" y="3158252"/>
            <a:ext cx="562200" cy="0"/>
          </a:xfrm>
          <a:prstGeom prst="straightConnector1">
            <a:avLst/>
          </a:prstGeom>
          <a:noFill/>
          <a:ln w="76200" cap="flat" cmpd="sng">
            <a:solidFill>
              <a:schemeClr val="lt2"/>
            </a:solidFill>
            <a:prstDash val="solid"/>
            <a:round/>
            <a:headEnd type="none" w="sm" len="sm"/>
            <a:tailEnd type="none" w="sm" len="sm"/>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4" name="Google Shape;14;p2"/>
            <p:cNvCxnSpPr/>
            <p:nvPr/>
          </p:nvCxnSpPr>
          <p:spPr>
            <a:xfrm rot="10800000">
              <a:off x="1346429" y="1163700"/>
              <a:ext cx="6452100" cy="0"/>
            </a:xfrm>
            <a:prstGeom prst="straightConnector1">
              <a:avLst/>
            </a:prstGeom>
            <a:noFill/>
            <a:ln w="9525" cap="flat" cmpd="sng">
              <a:solidFill>
                <a:schemeClr val="accent3"/>
              </a:solidFill>
              <a:prstDash val="solid"/>
              <a:round/>
              <a:headEnd type="none" w="sm" len="sm"/>
              <a:tailEnd type="none" w="sm" len="sm"/>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7" name="Google Shape;17;p2"/>
            <p:cNvCxnSpPr/>
            <p:nvPr/>
          </p:nvCxnSpPr>
          <p:spPr>
            <a:xfrm>
              <a:off x="1346435" y="3969088"/>
              <a:ext cx="6452100" cy="0"/>
            </a:xfrm>
            <a:prstGeom prst="straightConnector1">
              <a:avLst/>
            </a:prstGeom>
            <a:noFill/>
            <a:ln w="9525" cap="flat" cmpd="sng">
              <a:solidFill>
                <a:schemeClr val="accent3"/>
              </a:solidFill>
              <a:prstDash val="solid"/>
              <a:round/>
              <a:headEnd type="none" w="sm" len="sm"/>
              <a:tailEnd type="none" w="sm" len="sm"/>
            </a:ln>
          </p:spPr>
        </p:cxnSp>
      </p:grpSp>
      <p:sp>
        <p:nvSpPr>
          <p:cNvPr id="18" name="Google Shape;18;p2"/>
          <p:cNvSpPr txBox="1">
            <a:spLocks noGrp="1"/>
          </p:cNvSpPr>
          <p:nvPr>
            <p:ph type="ctrTitle"/>
          </p:nvPr>
        </p:nvSpPr>
        <p:spPr>
          <a:xfrm>
            <a:off x="1004150" y="1751764"/>
            <a:ext cx="7136700" cy="1022400"/>
          </a:xfrm>
          <a:prstGeom prst="rect">
            <a:avLst/>
          </a:prstGeom>
        </p:spPr>
        <p:txBody>
          <a:bodyPr spcFirstLastPara="1" wrap="square" lIns="91425" tIns="91425" rIns="91425" bIns="91425" anchor="b" anchorCtr="0">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a:r>
              <a:rPr lang="en-GB"/>
              <a:t>Click to edit Master title style</a:t>
            </a:r>
            <a:endParaRPr/>
          </a:p>
        </p:txBody>
      </p:sp>
      <p:sp>
        <p:nvSpPr>
          <p:cNvPr id="19" name="Google Shape;19;p2"/>
          <p:cNvSpPr txBox="1">
            <a:spLocks noGrp="1"/>
          </p:cNvSpPr>
          <p:nvPr>
            <p:ph type="subTitle" idx="1"/>
          </p:nvPr>
        </p:nvSpPr>
        <p:spPr>
          <a:xfrm>
            <a:off x="2137225" y="2850039"/>
            <a:ext cx="48705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r>
              <a:rPr lang="en-GB"/>
              <a:t>Click to edit Master subtitle style</a:t>
            </a:r>
            <a:endParaRPr/>
          </a:p>
        </p:txBody>
      </p:sp>
      <p:sp>
        <p:nvSpPr>
          <p:cNvPr id="20" name="Google Shape;20;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1"/>
          <p:cNvSpPr txBox="1">
            <a:spLocks noGrp="1"/>
          </p:cNvSpPr>
          <p:nvPr>
            <p:ph type="title" hasCustomPrompt="1"/>
          </p:nvPr>
        </p:nvSpPr>
        <p:spPr>
          <a:xfrm>
            <a:off x="311700" y="1304850"/>
            <a:ext cx="8520600" cy="15384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a:spLocks noGrp="1"/>
          </p:cNvSpPr>
          <p:nvPr>
            <p:ph type="body" idx="1"/>
          </p:nvPr>
        </p:nvSpPr>
        <p:spPr>
          <a:xfrm>
            <a:off x="311700" y="2995650"/>
            <a:ext cx="85206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pPr lvl="0"/>
            <a:r>
              <a:rPr lang="en-GB"/>
              <a:t>Click to edit Master text styles</a:t>
            </a:r>
          </a:p>
        </p:txBody>
      </p:sp>
      <p:sp>
        <p:nvSpPr>
          <p:cNvPr id="59" name="Google Shape;5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0"/>
        <p:cNvGrpSpPr/>
        <p:nvPr/>
      </p:nvGrpSpPr>
      <p:grpSpPr>
        <a:xfrm>
          <a:off x="0" y="0"/>
          <a:ext cx="0" cy="0"/>
          <a:chOff x="0" y="0"/>
          <a:chExt cx="0" cy="0"/>
        </a:xfrm>
      </p:grpSpPr>
      <p:sp>
        <p:nvSpPr>
          <p:cNvPr id="61" name="Google Shape;6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txBox="1">
            <a:spLocks noGrp="1"/>
          </p:cNvSpPr>
          <p:nvPr>
            <p:ph type="title"/>
          </p:nvPr>
        </p:nvSpPr>
        <p:spPr>
          <a:xfrm>
            <a:off x="311700" y="814800"/>
            <a:ext cx="8571300" cy="9420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a:r>
              <a:rPr lang="en-GB"/>
              <a:t>Click to edit Master title style</a:t>
            </a:r>
            <a:endParaRPr/>
          </a:p>
        </p:txBody>
      </p:sp>
      <p:sp>
        <p:nvSpPr>
          <p:cNvPr id="24" name="Google Shape;24;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r>
              <a:rPr lang="en-GB"/>
              <a:t>Click to edit Master title style</a:t>
            </a:r>
            <a:endParaRPr/>
          </a:p>
        </p:txBody>
      </p:sp>
      <p:sp>
        <p:nvSpPr>
          <p:cNvPr id="28" name="Google Shape;28;p4"/>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pPr lvl="0"/>
            <a:r>
              <a:rPr lang="en-GB"/>
              <a:t>Click to edit Master text styles</a:t>
            </a:r>
          </a:p>
        </p:txBody>
      </p:sp>
      <p:sp>
        <p:nvSpPr>
          <p:cNvPr id="29" name="Google Shape;2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0"/>
        <p:cNvGrpSpPr/>
        <p:nvPr/>
      </p:nvGrpSpPr>
      <p:grpSpPr>
        <a:xfrm>
          <a:off x="0" y="0"/>
          <a:ext cx="0" cy="0"/>
          <a:chOff x="0" y="0"/>
          <a:chExt cx="0" cy="0"/>
        </a:xfrm>
      </p:grpSpPr>
      <p:sp>
        <p:nvSpPr>
          <p:cNvPr id="31" name="Google Shape;31;p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r>
              <a:rPr lang="en-GB"/>
              <a:t>Click to edit Master title style</a:t>
            </a:r>
            <a:endParaRPr/>
          </a:p>
        </p:txBody>
      </p:sp>
      <p:sp>
        <p:nvSpPr>
          <p:cNvPr id="32" name="Google Shape;32;p5"/>
          <p:cNvSpPr txBox="1">
            <a:spLocks noGrp="1"/>
          </p:cNvSpPr>
          <p:nvPr>
            <p:ph type="body" idx="1"/>
          </p:nvPr>
        </p:nvSpPr>
        <p:spPr>
          <a:xfrm>
            <a:off x="311700" y="1266175"/>
            <a:ext cx="3999900" cy="33027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pPr lvl="0"/>
            <a:r>
              <a:rPr lang="en-GB"/>
              <a:t>Click to edit Master text styles</a:t>
            </a:r>
          </a:p>
        </p:txBody>
      </p:sp>
      <p:sp>
        <p:nvSpPr>
          <p:cNvPr id="33" name="Google Shape;33;p5"/>
          <p:cNvSpPr txBox="1">
            <a:spLocks noGrp="1"/>
          </p:cNvSpPr>
          <p:nvPr>
            <p:ph type="body" idx="2"/>
          </p:nvPr>
        </p:nvSpPr>
        <p:spPr>
          <a:xfrm>
            <a:off x="4832400" y="1266175"/>
            <a:ext cx="3999900" cy="33027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pPr lvl="0"/>
            <a:r>
              <a:rPr lang="en-GB"/>
              <a:t>Click to edit Master text styles</a:t>
            </a:r>
          </a:p>
        </p:txBody>
      </p:sp>
      <p:sp>
        <p:nvSpPr>
          <p:cNvPr id="34" name="Google Shape;3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5"/>
        <p:cNvGrpSpPr/>
        <p:nvPr/>
      </p:nvGrpSpPr>
      <p:grpSpPr>
        <a:xfrm>
          <a:off x="0" y="0"/>
          <a:ext cx="0" cy="0"/>
          <a:chOff x="0" y="0"/>
          <a:chExt cx="0" cy="0"/>
        </a:xfrm>
      </p:grpSpPr>
      <p:sp>
        <p:nvSpPr>
          <p:cNvPr id="36" name="Google Shape;36;p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r>
              <a:rPr lang="en-GB"/>
              <a:t>Click to edit Master title style</a:t>
            </a:r>
            <a:endParaRPr/>
          </a:p>
        </p:txBody>
      </p:sp>
      <p:sp>
        <p:nvSpPr>
          <p:cNvPr id="37" name="Google Shape;3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8"/>
        <p:cNvGrpSpPr/>
        <p:nvPr/>
      </p:nvGrpSpPr>
      <p:grpSpPr>
        <a:xfrm>
          <a:off x="0" y="0"/>
          <a:ext cx="0" cy="0"/>
          <a:chOff x="0" y="0"/>
          <a:chExt cx="0" cy="0"/>
        </a:xfrm>
      </p:grpSpPr>
      <p:sp>
        <p:nvSpPr>
          <p:cNvPr id="39" name="Google Shape;3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r>
              <a:rPr lang="en-GB"/>
              <a:t>Click to edit Master title style</a:t>
            </a:r>
            <a:endParaRPr/>
          </a:p>
        </p:txBody>
      </p:sp>
      <p:sp>
        <p:nvSpPr>
          <p:cNvPr id="40" name="Google Shape;4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pPr lvl="0"/>
            <a:r>
              <a:rPr lang="en-GB"/>
              <a:t>Click to edit Master text styles</a:t>
            </a:r>
          </a:p>
        </p:txBody>
      </p:sp>
      <p:sp>
        <p:nvSpPr>
          <p:cNvPr id="41" name="Google Shape;4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6"/>
        </a:solidFill>
        <a:effectLst/>
      </p:bgPr>
    </p:bg>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490250" y="526350"/>
            <a:ext cx="56136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dk2"/>
              </a:buClr>
              <a:buSzPts val="5400"/>
              <a:buNone/>
              <a:defRPr sz="5400" b="0">
                <a:solidFill>
                  <a:schemeClr val="dk2"/>
                </a:solidFill>
              </a:defRPr>
            </a:lvl1pPr>
            <a:lvl2pPr lvl="1">
              <a:spcBef>
                <a:spcPts val="0"/>
              </a:spcBef>
              <a:spcAft>
                <a:spcPts val="0"/>
              </a:spcAft>
              <a:buClr>
                <a:schemeClr val="dk2"/>
              </a:buClr>
              <a:buSzPts val="5400"/>
              <a:buNone/>
              <a:defRPr sz="5400" b="0">
                <a:solidFill>
                  <a:schemeClr val="dk2"/>
                </a:solidFill>
              </a:defRPr>
            </a:lvl2pPr>
            <a:lvl3pPr lvl="2">
              <a:spcBef>
                <a:spcPts val="0"/>
              </a:spcBef>
              <a:spcAft>
                <a:spcPts val="0"/>
              </a:spcAft>
              <a:buClr>
                <a:schemeClr val="dk2"/>
              </a:buClr>
              <a:buSzPts val="5400"/>
              <a:buNone/>
              <a:defRPr sz="5400" b="0">
                <a:solidFill>
                  <a:schemeClr val="dk2"/>
                </a:solidFill>
              </a:defRPr>
            </a:lvl3pPr>
            <a:lvl4pPr lvl="3">
              <a:spcBef>
                <a:spcPts val="0"/>
              </a:spcBef>
              <a:spcAft>
                <a:spcPts val="0"/>
              </a:spcAft>
              <a:buClr>
                <a:schemeClr val="dk2"/>
              </a:buClr>
              <a:buSzPts val="5400"/>
              <a:buNone/>
              <a:defRPr sz="5400" b="0">
                <a:solidFill>
                  <a:schemeClr val="dk2"/>
                </a:solidFill>
              </a:defRPr>
            </a:lvl4pPr>
            <a:lvl5pPr lvl="4">
              <a:spcBef>
                <a:spcPts val="0"/>
              </a:spcBef>
              <a:spcAft>
                <a:spcPts val="0"/>
              </a:spcAft>
              <a:buClr>
                <a:schemeClr val="dk2"/>
              </a:buClr>
              <a:buSzPts val="5400"/>
              <a:buNone/>
              <a:defRPr sz="5400" b="0">
                <a:solidFill>
                  <a:schemeClr val="dk2"/>
                </a:solidFill>
              </a:defRPr>
            </a:lvl5pPr>
            <a:lvl6pPr lvl="5">
              <a:spcBef>
                <a:spcPts val="0"/>
              </a:spcBef>
              <a:spcAft>
                <a:spcPts val="0"/>
              </a:spcAft>
              <a:buClr>
                <a:schemeClr val="dk2"/>
              </a:buClr>
              <a:buSzPts val="5400"/>
              <a:buNone/>
              <a:defRPr sz="5400" b="0">
                <a:solidFill>
                  <a:schemeClr val="dk2"/>
                </a:solidFill>
              </a:defRPr>
            </a:lvl6pPr>
            <a:lvl7pPr lvl="6">
              <a:spcBef>
                <a:spcPts val="0"/>
              </a:spcBef>
              <a:spcAft>
                <a:spcPts val="0"/>
              </a:spcAft>
              <a:buClr>
                <a:schemeClr val="dk2"/>
              </a:buClr>
              <a:buSzPts val="5400"/>
              <a:buNone/>
              <a:defRPr sz="5400" b="0">
                <a:solidFill>
                  <a:schemeClr val="dk2"/>
                </a:solidFill>
              </a:defRPr>
            </a:lvl7pPr>
            <a:lvl8pPr lvl="7">
              <a:spcBef>
                <a:spcPts val="0"/>
              </a:spcBef>
              <a:spcAft>
                <a:spcPts val="0"/>
              </a:spcAft>
              <a:buClr>
                <a:schemeClr val="dk2"/>
              </a:buClr>
              <a:buSzPts val="5400"/>
              <a:buNone/>
              <a:defRPr sz="5400" b="0">
                <a:solidFill>
                  <a:schemeClr val="dk2"/>
                </a:solidFill>
              </a:defRPr>
            </a:lvl8pPr>
            <a:lvl9pPr lvl="8">
              <a:spcBef>
                <a:spcPts val="0"/>
              </a:spcBef>
              <a:spcAft>
                <a:spcPts val="0"/>
              </a:spcAft>
              <a:buClr>
                <a:schemeClr val="dk2"/>
              </a:buClr>
              <a:buSzPts val="5400"/>
              <a:buNone/>
              <a:defRPr sz="5400" b="0">
                <a:solidFill>
                  <a:schemeClr val="dk2"/>
                </a:solidFill>
              </a:defRPr>
            </a:lvl9pPr>
          </a:lstStyle>
          <a:p>
            <a:r>
              <a:rPr lang="en-GB"/>
              <a:t>Click to edit Master title style</a:t>
            </a:r>
            <a:endParaRPr/>
          </a:p>
        </p:txBody>
      </p:sp>
      <p:sp>
        <p:nvSpPr>
          <p:cNvPr id="44" name="Google Shape;4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7" name="Google Shape;47;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8" name="Google Shape;48;p9"/>
          <p:cNvSpPr txBox="1">
            <a:spLocks noGrp="1"/>
          </p:cNvSpPr>
          <p:nvPr>
            <p:ph type="title"/>
          </p:nvPr>
        </p:nvSpPr>
        <p:spPr>
          <a:xfrm>
            <a:off x="265500" y="1039675"/>
            <a:ext cx="4045200" cy="16758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r>
              <a:rPr lang="en-GB"/>
              <a:t>Click to edit Master title style</a:t>
            </a:r>
            <a:endParaRPr/>
          </a:p>
        </p:txBody>
      </p:sp>
      <p:sp>
        <p:nvSpPr>
          <p:cNvPr id="49" name="Google Shape;49;p9"/>
          <p:cNvSpPr txBox="1">
            <a:spLocks noGrp="1"/>
          </p:cNvSpPr>
          <p:nvPr>
            <p:ph type="subTitle" idx="1"/>
          </p:nvPr>
        </p:nvSpPr>
        <p:spPr>
          <a:xfrm>
            <a:off x="265500" y="27268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r>
              <a:rPr lang="en-GB"/>
              <a:t>Click to edit Master subtitle style</a:t>
            </a:r>
            <a:endParaRPr/>
          </a:p>
        </p:txBody>
      </p:sp>
      <p:sp>
        <p:nvSpPr>
          <p:cNvPr id="50" name="Google Shape;50;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pPr lvl="0"/>
            <a:r>
              <a:rPr lang="en-GB"/>
              <a:t>Click to edit Master text styles</a:t>
            </a:r>
          </a:p>
        </p:txBody>
      </p:sp>
      <p:sp>
        <p:nvSpPr>
          <p:cNvPr id="51" name="Google Shape;51;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10"/>
          <p:cNvSpPr txBox="1">
            <a:spLocks noGrp="1"/>
          </p:cNvSpPr>
          <p:nvPr>
            <p:ph type="body" idx="1"/>
          </p:nvPr>
        </p:nvSpPr>
        <p:spPr>
          <a:xfrm>
            <a:off x="311700" y="42307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a:pPr lvl="0"/>
            <a:r>
              <a:rPr lang="en-GB"/>
              <a:t>Click to edit Master text styles</a:t>
            </a:r>
          </a:p>
        </p:txBody>
      </p:sp>
      <p:sp>
        <p:nvSpPr>
          <p:cNvPr id="54" name="Google Shape;5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trop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9pPr>
          </a:lstStyle>
          <a:p>
            <a:endParaRPr/>
          </a:p>
        </p:txBody>
      </p:sp>
      <p:sp>
        <p:nvSpPr>
          <p:cNvPr id="7" name="Google Shape;7;p1"/>
          <p:cNvSpPr txBox="1">
            <a:spLocks noGrp="1"/>
          </p:cNvSpPr>
          <p:nvPr>
            <p:ph type="body" idx="1"/>
          </p:nvPr>
        </p:nvSpPr>
        <p:spPr>
          <a:xfrm>
            <a:off x="311700" y="1266325"/>
            <a:ext cx="8520600" cy="33027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marL="914400" lvl="1"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8.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image" Target="../media/image12.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3.xml"/><Relationship Id="rId5" Type="http://schemas.openxmlformats.org/officeDocument/2006/relationships/image" Target="../media/image23.png"/><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25.png"/></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27.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notesSlide" Target="../notesSlides/notesSlide16.xml"/><Relationship Id="rId1" Type="http://schemas.openxmlformats.org/officeDocument/2006/relationships/slideLayout" Target="../slideLayouts/slideLayout3.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2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7.xml"/><Relationship Id="rId1" Type="http://schemas.openxmlformats.org/officeDocument/2006/relationships/slideLayout" Target="../slideLayouts/slideLayout3.xml"/><Relationship Id="rId5" Type="http://schemas.openxmlformats.org/officeDocument/2006/relationships/image" Target="../media/image35.png"/><Relationship Id="rId4" Type="http://schemas.openxmlformats.org/officeDocument/2006/relationships/image" Target="../media/image34.png"/></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customXml" Target="../ink/ink1.xml"/><Relationship Id="rId7" Type="http://schemas.openxmlformats.org/officeDocument/2006/relationships/customXml" Target="../ink/ink3.xml"/><Relationship Id="rId12" Type="http://schemas.openxmlformats.org/officeDocument/2006/relationships/image" Target="../media/image43.png"/><Relationship Id="rId2" Type="http://schemas.openxmlformats.org/officeDocument/2006/relationships/image" Target="../media/image38.gif"/><Relationship Id="rId1" Type="http://schemas.openxmlformats.org/officeDocument/2006/relationships/slideLayout" Target="../slideLayouts/slideLayout3.xml"/><Relationship Id="rId6" Type="http://schemas.openxmlformats.org/officeDocument/2006/relationships/image" Target="../media/image40.png"/><Relationship Id="rId11" Type="http://schemas.openxmlformats.org/officeDocument/2006/relationships/customXml" Target="../ink/ink5.xml"/><Relationship Id="rId5" Type="http://schemas.openxmlformats.org/officeDocument/2006/relationships/customXml" Target="../ink/ink2.xml"/><Relationship Id="rId10" Type="http://schemas.openxmlformats.org/officeDocument/2006/relationships/image" Target="../media/image42.png"/><Relationship Id="rId4" Type="http://schemas.openxmlformats.org/officeDocument/2006/relationships/image" Target="../media/image39.png"/><Relationship Id="rId9" Type="http://schemas.openxmlformats.org/officeDocument/2006/relationships/customXml" Target="../ink/ink4.xml"/></Relationships>
</file>

<file path=ppt/slides/_rels/slide27.xml.rels><?xml version="1.0" encoding="UTF-8" standalone="yes"?>
<Relationships xmlns="http://schemas.openxmlformats.org/package/2006/relationships"><Relationship Id="rId8" Type="http://schemas.openxmlformats.org/officeDocument/2006/relationships/customXml" Target="../ink/ink9.xml"/><Relationship Id="rId3" Type="http://schemas.openxmlformats.org/officeDocument/2006/relationships/customXml" Target="../ink/ink6.xml"/><Relationship Id="rId7" Type="http://schemas.openxmlformats.org/officeDocument/2006/relationships/image" Target="../media/image43.png"/><Relationship Id="rId2" Type="http://schemas.openxmlformats.org/officeDocument/2006/relationships/image" Target="../media/image39.gif"/><Relationship Id="rId1" Type="http://schemas.openxmlformats.org/officeDocument/2006/relationships/slideLayout" Target="../slideLayouts/slideLayout3.xml"/><Relationship Id="rId6" Type="http://schemas.openxmlformats.org/officeDocument/2006/relationships/customXml" Target="../ink/ink8.xml"/><Relationship Id="rId5" Type="http://schemas.openxmlformats.org/officeDocument/2006/relationships/customXml" Target="../ink/ink7.xml"/><Relationship Id="rId4" Type="http://schemas.openxmlformats.org/officeDocument/2006/relationships/image" Target="../media/image4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3.xml"/><Relationship Id="rId4" Type="http://schemas.openxmlformats.org/officeDocument/2006/relationships/image" Target="../media/image46.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hyperlink" Target="https://arxiv.org/pdf/2206.14267v1.pdf" TargetMode="External"/><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3"/>
          <p:cNvSpPr txBox="1">
            <a:spLocks noGrp="1"/>
          </p:cNvSpPr>
          <p:nvPr>
            <p:ph type="ctrTitle"/>
          </p:nvPr>
        </p:nvSpPr>
        <p:spPr>
          <a:xfrm>
            <a:off x="1003650" y="2087244"/>
            <a:ext cx="7136700" cy="484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SzPts val="990"/>
              <a:buNone/>
            </a:pPr>
            <a:r>
              <a:rPr lang="en-US" sz="2560">
                <a:solidFill>
                  <a:srgbClr val="3D85C6"/>
                </a:solidFill>
              </a:rPr>
              <a:t>Deep Reinforcement Learning with Double Q-Learning</a:t>
            </a:r>
            <a:endParaRPr sz="2560">
              <a:solidFill>
                <a:srgbClr val="3D85C6"/>
              </a:solidFill>
            </a:endParaRPr>
          </a:p>
        </p:txBody>
      </p:sp>
      <p:sp>
        <p:nvSpPr>
          <p:cNvPr id="67" name="Google Shape;67;p13"/>
          <p:cNvSpPr txBox="1">
            <a:spLocks noGrp="1"/>
          </p:cNvSpPr>
          <p:nvPr>
            <p:ph type="subTitle" idx="1"/>
          </p:nvPr>
        </p:nvSpPr>
        <p:spPr>
          <a:xfrm>
            <a:off x="2137225" y="2802673"/>
            <a:ext cx="4870500" cy="1167161"/>
          </a:xfrm>
          <a:prstGeom prst="rect">
            <a:avLst/>
          </a:prstGeom>
        </p:spPr>
        <p:txBody>
          <a:bodyPr spcFirstLastPara="1" wrap="square" lIns="91425" tIns="91425" rIns="91425" bIns="91425" anchor="t" anchorCtr="0">
            <a:normAutofit fontScale="25000" lnSpcReduction="20000"/>
          </a:bodyPr>
          <a:lstStyle/>
          <a:p>
            <a:pPr marL="0" lvl="0" indent="0" algn="ctr" rtl="0">
              <a:lnSpc>
                <a:spcPct val="120000"/>
              </a:lnSpc>
              <a:spcBef>
                <a:spcPts val="0"/>
              </a:spcBef>
              <a:spcAft>
                <a:spcPts val="0"/>
              </a:spcAft>
              <a:buNone/>
            </a:pPr>
            <a:r>
              <a:rPr lang="en" sz="5600"/>
              <a:t>Anish </a:t>
            </a:r>
            <a:r>
              <a:rPr lang="en" sz="5600" err="1"/>
              <a:t>Aralikatti</a:t>
            </a:r>
            <a:r>
              <a:rPr lang="en" sz="5600"/>
              <a:t> Sr No: 21636</a:t>
            </a:r>
          </a:p>
          <a:p>
            <a:pPr marL="0" indent="0">
              <a:lnSpc>
                <a:spcPct val="120000"/>
              </a:lnSpc>
            </a:pPr>
            <a:r>
              <a:rPr lang="en" sz="5600" err="1"/>
              <a:t>Aksheit</a:t>
            </a:r>
            <a:r>
              <a:rPr lang="en" sz="5600"/>
              <a:t> Saxena Sr No: 21869</a:t>
            </a:r>
          </a:p>
          <a:p>
            <a:pPr marL="0" lvl="0" indent="0" algn="ctr" rtl="0">
              <a:lnSpc>
                <a:spcPct val="120000"/>
              </a:lnSpc>
              <a:spcBef>
                <a:spcPts val="0"/>
              </a:spcBef>
              <a:spcAft>
                <a:spcPts val="0"/>
              </a:spcAft>
              <a:buNone/>
            </a:pPr>
            <a:r>
              <a:rPr lang="en" sz="5600"/>
              <a:t>Shraddha S K Sr No: 21873</a:t>
            </a:r>
          </a:p>
          <a:p>
            <a:pPr marL="0" indent="0">
              <a:lnSpc>
                <a:spcPct val="120000"/>
              </a:lnSpc>
            </a:pPr>
            <a:r>
              <a:rPr lang="en" sz="5600"/>
              <a:t>Sharath B S Sr No: 21857</a:t>
            </a:r>
          </a:p>
          <a:p>
            <a:pPr marL="0" lvl="0" indent="0" algn="ctr" rtl="0">
              <a:lnSpc>
                <a:spcPct val="120000"/>
              </a:lnSpc>
              <a:spcBef>
                <a:spcPts val="0"/>
              </a:spcBef>
              <a:spcAft>
                <a:spcPts val="0"/>
              </a:spcAft>
              <a:buNone/>
            </a:pPr>
            <a:endParaRPr sz="1700"/>
          </a:p>
        </p:txBody>
      </p:sp>
      <p:sp>
        <p:nvSpPr>
          <p:cNvPr id="2" name="TextBox 1">
            <a:extLst>
              <a:ext uri="{FF2B5EF4-FFF2-40B4-BE49-F238E27FC236}">
                <a16:creationId xmlns:a16="http://schemas.microsoft.com/office/drawing/2014/main" id="{5651278B-6105-A80D-EA9A-ACE50FE4AB20}"/>
              </a:ext>
            </a:extLst>
          </p:cNvPr>
          <p:cNvSpPr txBox="1"/>
          <p:nvPr/>
        </p:nvSpPr>
        <p:spPr>
          <a:xfrm>
            <a:off x="7221071" y="3160059"/>
            <a:ext cx="184731" cy="307777"/>
          </a:xfrm>
          <a:prstGeom prst="rect">
            <a:avLst/>
          </a:prstGeom>
          <a:noFill/>
        </p:spPr>
        <p:txBody>
          <a:bodyPr wrap="none" rtlCol="0">
            <a:spAutoFit/>
          </a:bodyPr>
          <a:lstStyle/>
          <a:p>
            <a:endParaRPr lang="en-US"/>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solidFill>
                  <a:srgbClr val="3D85C6"/>
                </a:solidFill>
              </a:rPr>
              <a:t>Some results comparing DQN with DDQN</a:t>
            </a:r>
            <a:endParaRPr>
              <a:solidFill>
                <a:srgbClr val="3D85C6"/>
              </a:solidFill>
            </a:endParaRPr>
          </a:p>
        </p:txBody>
      </p:sp>
      <p:pic>
        <p:nvPicPr>
          <p:cNvPr id="5" name="Picture 4" descr="A group of graphs showing different types of data&#10;&#10;Description automatically generated">
            <a:extLst>
              <a:ext uri="{FF2B5EF4-FFF2-40B4-BE49-F238E27FC236}">
                <a16:creationId xmlns:a16="http://schemas.microsoft.com/office/drawing/2014/main" id="{AA684C64-71CD-5657-FAAF-0B242A94D679}"/>
              </a:ext>
            </a:extLst>
          </p:cNvPr>
          <p:cNvPicPr>
            <a:picLocks noChangeAspect="1"/>
          </p:cNvPicPr>
          <p:nvPr/>
        </p:nvPicPr>
        <p:blipFill>
          <a:blip r:embed="rId3"/>
          <a:stretch>
            <a:fillRect/>
          </a:stretch>
        </p:blipFill>
        <p:spPr>
          <a:xfrm>
            <a:off x="1949450" y="1058058"/>
            <a:ext cx="5245100" cy="3721100"/>
          </a:xfrm>
          <a:prstGeom prst="rect">
            <a:avLst/>
          </a:prstGeom>
        </p:spPr>
      </p:pic>
    </p:spTree>
    <p:extLst>
      <p:ext uri="{BB962C8B-B14F-4D97-AF65-F5344CB8AC3E}">
        <p14:creationId xmlns:p14="http://schemas.microsoft.com/office/powerpoint/2010/main" val="123657638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solidFill>
                  <a:srgbClr val="3D85C6"/>
                </a:solidFill>
              </a:rPr>
              <a:t>Q-Learning with Function Approximation</a:t>
            </a:r>
            <a:endParaRPr>
              <a:solidFill>
                <a:srgbClr val="3D85C6"/>
              </a:solidFill>
            </a:endParaRPr>
          </a:p>
        </p:txBody>
      </p:sp>
      <mc:AlternateContent xmlns:mc="http://schemas.openxmlformats.org/markup-compatibility/2006" xmlns:a14="http://schemas.microsoft.com/office/drawing/2010/main">
        <mc:Choice Requires="a14">
          <p:sp>
            <p:nvSpPr>
              <p:cNvPr id="85" name="Google Shape;85;p16"/>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285750" indent="-285750" algn="just">
                  <a:spcAft>
                    <a:spcPts val="1200"/>
                  </a:spcAft>
                </a:pPr>
                <a:r>
                  <a:rPr lang="en-US">
                    <a:solidFill>
                      <a:srgbClr val="000000"/>
                    </a:solidFill>
                  </a:rPr>
                  <a:t>To solve sequential decision problems, we can learn estimates for optimal value of each action.</a:t>
                </a:r>
              </a:p>
              <a:p>
                <a:pPr marL="285750" indent="-285750" algn="just">
                  <a:spcAft>
                    <a:spcPts val="1200"/>
                  </a:spcAft>
                </a:pPr>
                <a:r>
                  <a:rPr lang="en-US">
                    <a:solidFill>
                      <a:srgbClr val="000000"/>
                    </a:solidFill>
                  </a:rPr>
                  <a:t>Under a given policy </a:t>
                </a:r>
                <a14:m>
                  <m:oMath xmlns:m="http://schemas.openxmlformats.org/officeDocument/2006/math">
                    <m:r>
                      <a:rPr lang="el-GR" i="1" smtClean="0">
                        <a:solidFill>
                          <a:srgbClr val="000000"/>
                        </a:solidFill>
                        <a:latin typeface="Cambria Math" panose="02040503050406030204" pitchFamily="18" charset="0"/>
                      </a:rPr>
                      <m:t>𝜋</m:t>
                    </m:r>
                  </m:oMath>
                </a14:m>
                <a:r>
                  <a:rPr lang="en-US">
                    <a:solidFill>
                      <a:srgbClr val="000000"/>
                    </a:solidFill>
                  </a:rPr>
                  <a:t>, the true value of action </a:t>
                </a:r>
                <a:r>
                  <a:rPr lang="en-US" sz="2000" i="1">
                    <a:solidFill>
                      <a:srgbClr val="000000"/>
                    </a:solidFill>
                    <a:latin typeface="Times New Roman" panose="02020603050405020304" pitchFamily="18" charset="0"/>
                    <a:cs typeface="Times New Roman" panose="02020603050405020304" pitchFamily="18" charset="0"/>
                  </a:rPr>
                  <a:t>a</a:t>
                </a:r>
                <a:r>
                  <a:rPr lang="en-US">
                    <a:solidFill>
                      <a:srgbClr val="000000"/>
                    </a:solidFill>
                  </a:rPr>
                  <a:t> in state </a:t>
                </a:r>
                <a:r>
                  <a:rPr lang="en-US" sz="2000" i="1">
                    <a:solidFill>
                      <a:srgbClr val="000000"/>
                    </a:solidFill>
                    <a:latin typeface="Times New Roman" panose="02020603050405020304" pitchFamily="18" charset="0"/>
                    <a:cs typeface="Times New Roman" panose="02020603050405020304" pitchFamily="18" charset="0"/>
                  </a:rPr>
                  <a:t>s</a:t>
                </a:r>
                <a:r>
                  <a:rPr lang="en-US">
                    <a:solidFill>
                      <a:srgbClr val="000000"/>
                    </a:solidFill>
                  </a:rPr>
                  <a:t> is</a:t>
                </a:r>
              </a:p>
              <a:p>
                <a:pPr marL="285750" indent="-285750" algn="just">
                  <a:spcAft>
                    <a:spcPts val="1200"/>
                  </a:spcAft>
                </a:pPr>
                <a:endParaRPr lang="en-US">
                  <a:solidFill>
                    <a:srgbClr val="000000"/>
                  </a:solidFill>
                </a:endParaRPr>
              </a:p>
              <a:p>
                <a:pPr marL="285750" indent="-285750" algn="just">
                  <a:spcAft>
                    <a:spcPts val="1200"/>
                  </a:spcAft>
                </a:pPr>
                <a:r>
                  <a:rPr lang="en-US">
                    <a:solidFill>
                      <a:srgbClr val="000000"/>
                    </a:solidFill>
                  </a:rPr>
                  <a:t>The optimal value is then</a:t>
                </a:r>
              </a:p>
              <a:p>
                <a:pPr marL="285750" indent="-285750" algn="just">
                  <a:spcAft>
                    <a:spcPts val="1200"/>
                  </a:spcAft>
                </a:pPr>
                <a:r>
                  <a:rPr lang="en-US">
                    <a:solidFill>
                      <a:srgbClr val="000000"/>
                    </a:solidFill>
                  </a:rPr>
                  <a:t>The optimal policy is easily derived from optimal values by selecting the highest valued action in each state</a:t>
                </a:r>
                <a:endParaRPr>
                  <a:solidFill>
                    <a:srgbClr val="000000"/>
                  </a:solidFill>
                </a:endParaRPr>
              </a:p>
            </p:txBody>
          </p:sp>
        </mc:Choice>
        <mc:Fallback xmlns="">
          <p:sp>
            <p:nvSpPr>
              <p:cNvPr id="85" name="Google Shape;85;p16"/>
              <p:cNvSpPr txBox="1">
                <a:spLocks noGrp="1" noRot="1" noChangeAspect="1" noMove="1" noResize="1" noEditPoints="1" noAdjustHandles="1" noChangeArrowheads="1" noChangeShapeType="1" noTextEdit="1"/>
              </p:cNvSpPr>
              <p:nvPr>
                <p:ph type="body" idx="1"/>
              </p:nvPr>
            </p:nvSpPr>
            <p:spPr>
              <a:xfrm>
                <a:off x="311700" y="1266325"/>
                <a:ext cx="8520600" cy="3302700"/>
              </a:xfrm>
              <a:prstGeom prst="rect">
                <a:avLst/>
              </a:prstGeom>
              <a:blipFill>
                <a:blip r:embed="rId3"/>
                <a:stretch>
                  <a:fillRect l="-429" r="-644"/>
                </a:stretch>
              </a:blipFill>
            </p:spPr>
            <p:txBody>
              <a:bodyPr/>
              <a:lstStyle/>
              <a:p>
                <a:r>
                  <a:rPr lang="en-US">
                    <a:noFill/>
                  </a:rPr>
                  <a:t> </a:t>
                </a:r>
              </a:p>
            </p:txBody>
          </p:sp>
        </mc:Fallback>
      </mc:AlternateContent>
      <p:pic>
        <p:nvPicPr>
          <p:cNvPr id="3" name="Picture 2">
            <a:extLst>
              <a:ext uri="{FF2B5EF4-FFF2-40B4-BE49-F238E27FC236}">
                <a16:creationId xmlns:a16="http://schemas.microsoft.com/office/drawing/2014/main" id="{D2C9BBCF-539D-D1DF-1B9F-AE9745A54D9B}"/>
              </a:ext>
            </a:extLst>
          </p:cNvPr>
          <p:cNvPicPr>
            <a:picLocks noChangeAspect="1"/>
          </p:cNvPicPr>
          <p:nvPr/>
        </p:nvPicPr>
        <p:blipFill>
          <a:blip r:embed="rId4"/>
          <a:stretch>
            <a:fillRect/>
          </a:stretch>
        </p:blipFill>
        <p:spPr>
          <a:xfrm>
            <a:off x="1989313" y="2571749"/>
            <a:ext cx="5165373" cy="313553"/>
          </a:xfrm>
          <a:prstGeom prst="rect">
            <a:avLst/>
          </a:prstGeom>
        </p:spPr>
      </p:pic>
      <p:pic>
        <p:nvPicPr>
          <p:cNvPr id="5" name="Picture 4">
            <a:extLst>
              <a:ext uri="{FF2B5EF4-FFF2-40B4-BE49-F238E27FC236}">
                <a16:creationId xmlns:a16="http://schemas.microsoft.com/office/drawing/2014/main" id="{581C1C31-ED5F-B2C1-20DD-007803AEFA4E}"/>
              </a:ext>
            </a:extLst>
          </p:cNvPr>
          <p:cNvPicPr>
            <a:picLocks noChangeAspect="1"/>
          </p:cNvPicPr>
          <p:nvPr/>
        </p:nvPicPr>
        <p:blipFill>
          <a:blip r:embed="rId5"/>
          <a:stretch>
            <a:fillRect/>
          </a:stretch>
        </p:blipFill>
        <p:spPr>
          <a:xfrm>
            <a:off x="3504985" y="3103823"/>
            <a:ext cx="2586812" cy="313553"/>
          </a:xfrm>
          <a:prstGeom prst="rect">
            <a:avLst/>
          </a:prstGeom>
        </p:spPr>
      </p:pic>
    </p:spTree>
    <p:extLst>
      <p:ext uri="{BB962C8B-B14F-4D97-AF65-F5344CB8AC3E}">
        <p14:creationId xmlns:p14="http://schemas.microsoft.com/office/powerpoint/2010/main" val="167719169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solidFill>
                  <a:srgbClr val="3D85C6"/>
                </a:solidFill>
              </a:rPr>
              <a:t>Q-Learning with Function Approximation</a:t>
            </a:r>
            <a:endParaRPr>
              <a:solidFill>
                <a:srgbClr val="3D85C6"/>
              </a:solidFill>
            </a:endParaRPr>
          </a:p>
        </p:txBody>
      </p:sp>
      <p:sp>
        <p:nvSpPr>
          <p:cNvPr id="85" name="Google Shape;85;p16"/>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fontScale="92500"/>
          </a:bodyPr>
          <a:lstStyle/>
          <a:p>
            <a:pPr marL="285750" indent="-285750" algn="just">
              <a:spcAft>
                <a:spcPts val="1200"/>
              </a:spcAft>
            </a:pPr>
            <a:r>
              <a:rPr lang="en-US">
                <a:solidFill>
                  <a:srgbClr val="000000"/>
                </a:solidFill>
              </a:rPr>
              <a:t>Estimates of optimal action values can be learned using Q-learning.</a:t>
            </a:r>
          </a:p>
          <a:p>
            <a:pPr marL="285750" indent="-285750" algn="just">
              <a:spcAft>
                <a:spcPts val="1200"/>
              </a:spcAft>
            </a:pPr>
            <a:r>
              <a:rPr lang="en-US">
                <a:solidFill>
                  <a:srgbClr val="000000"/>
                </a:solidFill>
              </a:rPr>
              <a:t>Most problems are too large to learn the all action values in all states separately</a:t>
            </a:r>
          </a:p>
          <a:p>
            <a:pPr marL="285750" indent="-285750" algn="just">
              <a:spcAft>
                <a:spcPts val="1200"/>
              </a:spcAft>
            </a:pPr>
            <a:r>
              <a:rPr lang="en-US">
                <a:solidFill>
                  <a:srgbClr val="000000"/>
                </a:solidFill>
              </a:rPr>
              <a:t>Learn a parameterized value function                    </a:t>
            </a:r>
          </a:p>
          <a:p>
            <a:pPr marL="285750" indent="-285750" algn="just">
              <a:spcAft>
                <a:spcPts val="1200"/>
              </a:spcAft>
            </a:pPr>
            <a:r>
              <a:rPr lang="en-US">
                <a:solidFill>
                  <a:srgbClr val="000000"/>
                </a:solidFill>
              </a:rPr>
              <a:t>The Q-learning update for parameters after taking action      in state      and observing immediate reward            and resulting state           is</a:t>
            </a:r>
          </a:p>
          <a:p>
            <a:pPr marL="285750" indent="-285750" algn="just">
              <a:spcAft>
                <a:spcPts val="1200"/>
              </a:spcAft>
            </a:pPr>
            <a:endParaRPr lang="en-US">
              <a:solidFill>
                <a:srgbClr val="000000"/>
              </a:solidFill>
            </a:endParaRPr>
          </a:p>
          <a:p>
            <a:pPr marL="0" indent="0" algn="just">
              <a:spcAft>
                <a:spcPts val="1200"/>
              </a:spcAft>
              <a:buNone/>
            </a:pPr>
            <a:r>
              <a:rPr lang="en-US">
                <a:solidFill>
                  <a:srgbClr val="000000"/>
                </a:solidFill>
              </a:rPr>
              <a:t>Where        is defined as </a:t>
            </a:r>
          </a:p>
          <a:p>
            <a:pPr marL="0" indent="0" algn="just">
              <a:spcAft>
                <a:spcPts val="1200"/>
              </a:spcAft>
              <a:buNone/>
            </a:pPr>
            <a:endParaRPr>
              <a:solidFill>
                <a:srgbClr val="000000"/>
              </a:solidFill>
            </a:endParaRPr>
          </a:p>
        </p:txBody>
      </p:sp>
      <p:pic>
        <p:nvPicPr>
          <p:cNvPr id="7" name="Picture 6">
            <a:extLst>
              <a:ext uri="{FF2B5EF4-FFF2-40B4-BE49-F238E27FC236}">
                <a16:creationId xmlns:a16="http://schemas.microsoft.com/office/drawing/2014/main" id="{347953F8-3D23-B899-1B08-41D42EB9738F}"/>
              </a:ext>
            </a:extLst>
          </p:cNvPr>
          <p:cNvPicPr>
            <a:picLocks noChangeAspect="1"/>
          </p:cNvPicPr>
          <p:nvPr/>
        </p:nvPicPr>
        <p:blipFill>
          <a:blip r:embed="rId3"/>
          <a:stretch>
            <a:fillRect/>
          </a:stretch>
        </p:blipFill>
        <p:spPr>
          <a:xfrm>
            <a:off x="6658989" y="2744940"/>
            <a:ext cx="328479" cy="262783"/>
          </a:xfrm>
          <a:prstGeom prst="rect">
            <a:avLst/>
          </a:prstGeom>
        </p:spPr>
      </p:pic>
      <p:pic>
        <p:nvPicPr>
          <p:cNvPr id="9" name="Picture 8">
            <a:extLst>
              <a:ext uri="{FF2B5EF4-FFF2-40B4-BE49-F238E27FC236}">
                <a16:creationId xmlns:a16="http://schemas.microsoft.com/office/drawing/2014/main" id="{14D55FB7-BCAD-97B6-00C7-ADD20C390432}"/>
              </a:ext>
            </a:extLst>
          </p:cNvPr>
          <p:cNvPicPr>
            <a:picLocks noChangeAspect="1"/>
          </p:cNvPicPr>
          <p:nvPr/>
        </p:nvPicPr>
        <p:blipFill>
          <a:blip r:embed="rId4"/>
          <a:stretch>
            <a:fillRect/>
          </a:stretch>
        </p:blipFill>
        <p:spPr>
          <a:xfrm>
            <a:off x="7952567" y="2732618"/>
            <a:ext cx="295631" cy="262783"/>
          </a:xfrm>
          <a:prstGeom prst="rect">
            <a:avLst/>
          </a:prstGeom>
        </p:spPr>
      </p:pic>
      <p:pic>
        <p:nvPicPr>
          <p:cNvPr id="11" name="Picture 10">
            <a:extLst>
              <a:ext uri="{FF2B5EF4-FFF2-40B4-BE49-F238E27FC236}">
                <a16:creationId xmlns:a16="http://schemas.microsoft.com/office/drawing/2014/main" id="{84D12C87-E5FF-728E-2F35-835092D5A5A9}"/>
              </a:ext>
            </a:extLst>
          </p:cNvPr>
          <p:cNvPicPr>
            <a:picLocks noChangeAspect="1"/>
          </p:cNvPicPr>
          <p:nvPr/>
        </p:nvPicPr>
        <p:blipFill>
          <a:blip r:embed="rId5"/>
          <a:stretch>
            <a:fillRect/>
          </a:stretch>
        </p:blipFill>
        <p:spPr>
          <a:xfrm>
            <a:off x="3655767" y="3018718"/>
            <a:ext cx="549114" cy="290707"/>
          </a:xfrm>
          <a:prstGeom prst="rect">
            <a:avLst/>
          </a:prstGeom>
        </p:spPr>
      </p:pic>
      <p:pic>
        <p:nvPicPr>
          <p:cNvPr id="13" name="Picture 12">
            <a:extLst>
              <a:ext uri="{FF2B5EF4-FFF2-40B4-BE49-F238E27FC236}">
                <a16:creationId xmlns:a16="http://schemas.microsoft.com/office/drawing/2014/main" id="{373FBA17-55D4-331D-A37F-E36949B0B1C5}"/>
              </a:ext>
            </a:extLst>
          </p:cNvPr>
          <p:cNvPicPr>
            <a:picLocks noChangeAspect="1"/>
          </p:cNvPicPr>
          <p:nvPr/>
        </p:nvPicPr>
        <p:blipFill>
          <a:blip r:embed="rId6"/>
          <a:stretch>
            <a:fillRect/>
          </a:stretch>
        </p:blipFill>
        <p:spPr>
          <a:xfrm>
            <a:off x="6177033" y="3031922"/>
            <a:ext cx="481956" cy="264298"/>
          </a:xfrm>
          <a:prstGeom prst="rect">
            <a:avLst/>
          </a:prstGeom>
        </p:spPr>
      </p:pic>
      <p:pic>
        <p:nvPicPr>
          <p:cNvPr id="15" name="Picture 14">
            <a:extLst>
              <a:ext uri="{FF2B5EF4-FFF2-40B4-BE49-F238E27FC236}">
                <a16:creationId xmlns:a16="http://schemas.microsoft.com/office/drawing/2014/main" id="{F8F6D1CC-8932-7CAA-59D7-219FB9D44002}"/>
              </a:ext>
            </a:extLst>
          </p:cNvPr>
          <p:cNvPicPr>
            <a:picLocks noChangeAspect="1"/>
          </p:cNvPicPr>
          <p:nvPr/>
        </p:nvPicPr>
        <p:blipFill>
          <a:blip r:embed="rId7"/>
          <a:stretch>
            <a:fillRect/>
          </a:stretch>
        </p:blipFill>
        <p:spPr>
          <a:xfrm>
            <a:off x="1806591" y="3340609"/>
            <a:ext cx="5016638" cy="345975"/>
          </a:xfrm>
          <a:prstGeom prst="rect">
            <a:avLst/>
          </a:prstGeom>
        </p:spPr>
      </p:pic>
      <p:pic>
        <p:nvPicPr>
          <p:cNvPr id="17" name="Picture 16">
            <a:extLst>
              <a:ext uri="{FF2B5EF4-FFF2-40B4-BE49-F238E27FC236}">
                <a16:creationId xmlns:a16="http://schemas.microsoft.com/office/drawing/2014/main" id="{FD73BE73-6783-677D-63D5-82A4356C4164}"/>
              </a:ext>
            </a:extLst>
          </p:cNvPr>
          <p:cNvPicPr>
            <a:picLocks noChangeAspect="1"/>
          </p:cNvPicPr>
          <p:nvPr/>
        </p:nvPicPr>
        <p:blipFill>
          <a:blip r:embed="rId8"/>
          <a:stretch>
            <a:fillRect/>
          </a:stretch>
        </p:blipFill>
        <p:spPr>
          <a:xfrm>
            <a:off x="1102962" y="3891705"/>
            <a:ext cx="374073" cy="342900"/>
          </a:xfrm>
          <a:prstGeom prst="rect">
            <a:avLst/>
          </a:prstGeom>
        </p:spPr>
      </p:pic>
      <p:pic>
        <p:nvPicPr>
          <p:cNvPr id="19" name="Picture 18" descr="A black text on a white background&#10;&#10;Description automatically generated">
            <a:extLst>
              <a:ext uri="{FF2B5EF4-FFF2-40B4-BE49-F238E27FC236}">
                <a16:creationId xmlns:a16="http://schemas.microsoft.com/office/drawing/2014/main" id="{37E395DC-7128-F185-33B4-595B29B5E903}"/>
              </a:ext>
            </a:extLst>
          </p:cNvPr>
          <p:cNvPicPr>
            <a:picLocks noChangeAspect="1"/>
          </p:cNvPicPr>
          <p:nvPr/>
        </p:nvPicPr>
        <p:blipFill>
          <a:blip r:embed="rId9"/>
          <a:stretch>
            <a:fillRect/>
          </a:stretch>
        </p:blipFill>
        <p:spPr>
          <a:xfrm>
            <a:off x="2879308" y="4169138"/>
            <a:ext cx="3385384" cy="415479"/>
          </a:xfrm>
          <a:prstGeom prst="rect">
            <a:avLst/>
          </a:prstGeom>
        </p:spPr>
      </p:pic>
      <p:pic>
        <p:nvPicPr>
          <p:cNvPr id="21" name="Picture 20">
            <a:extLst>
              <a:ext uri="{FF2B5EF4-FFF2-40B4-BE49-F238E27FC236}">
                <a16:creationId xmlns:a16="http://schemas.microsoft.com/office/drawing/2014/main" id="{F9C44211-BFE4-1646-ED56-C016800884E2}"/>
              </a:ext>
            </a:extLst>
          </p:cNvPr>
          <p:cNvPicPr>
            <a:picLocks noChangeAspect="1"/>
          </p:cNvPicPr>
          <p:nvPr/>
        </p:nvPicPr>
        <p:blipFill>
          <a:blip r:embed="rId10"/>
          <a:stretch>
            <a:fillRect/>
          </a:stretch>
        </p:blipFill>
        <p:spPr>
          <a:xfrm>
            <a:off x="4507728" y="2269895"/>
            <a:ext cx="932178" cy="247610"/>
          </a:xfrm>
          <a:prstGeom prst="rect">
            <a:avLst/>
          </a:prstGeom>
        </p:spPr>
      </p:pic>
    </p:spTree>
    <p:extLst>
      <p:ext uri="{BB962C8B-B14F-4D97-AF65-F5344CB8AC3E}">
        <p14:creationId xmlns:p14="http://schemas.microsoft.com/office/powerpoint/2010/main" val="350224602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solidFill>
                  <a:srgbClr val="3D85C6"/>
                </a:solidFill>
              </a:rPr>
              <a:t>Deep Q Networks</a:t>
            </a:r>
            <a:endParaRPr>
              <a:solidFill>
                <a:srgbClr val="3D85C6"/>
              </a:solidFill>
            </a:endParaRPr>
          </a:p>
        </p:txBody>
      </p:sp>
      <mc:AlternateContent xmlns:mc="http://schemas.openxmlformats.org/markup-compatibility/2006" xmlns:a14="http://schemas.microsoft.com/office/drawing/2010/main">
        <mc:Choice Requires="a14">
          <p:sp>
            <p:nvSpPr>
              <p:cNvPr id="85" name="Google Shape;85;p16"/>
              <p:cNvSpPr txBox="1">
                <a:spLocks noGrp="1"/>
              </p:cNvSpPr>
              <p:nvPr>
                <p:ph type="body" idx="1"/>
              </p:nvPr>
            </p:nvSpPr>
            <p:spPr>
              <a:xfrm>
                <a:off x="350315" y="1258602"/>
                <a:ext cx="8520600" cy="3302700"/>
              </a:xfrm>
              <a:prstGeom prst="rect">
                <a:avLst/>
              </a:prstGeom>
            </p:spPr>
            <p:txBody>
              <a:bodyPr spcFirstLastPara="1" wrap="square" lIns="91425" tIns="91425" rIns="91425" bIns="91425" anchor="t" anchorCtr="0">
                <a:normAutofit/>
              </a:bodyPr>
              <a:lstStyle/>
              <a:p>
                <a:pPr marL="285750" indent="-285750" algn="just">
                  <a:spcAft>
                    <a:spcPts val="1200"/>
                  </a:spcAft>
                </a:pPr>
                <a:r>
                  <a:rPr lang="en-US" sz="1600">
                    <a:solidFill>
                      <a:srgbClr val="000000"/>
                    </a:solidFill>
                  </a:rPr>
                  <a:t>A Deep Q Network is a multi layered neural network such that for a given state </a:t>
                </a:r>
                <a:r>
                  <a:rPr lang="en-US" i="1">
                    <a:solidFill>
                      <a:srgbClr val="000000"/>
                    </a:solidFill>
                    <a:latin typeface="Times New Roman" panose="02020603050405020304" pitchFamily="18" charset="0"/>
                    <a:cs typeface="Times New Roman" panose="02020603050405020304" pitchFamily="18" charset="0"/>
                  </a:rPr>
                  <a:t>s</a:t>
                </a:r>
                <a:r>
                  <a:rPr lang="en-US" sz="1600">
                    <a:solidFill>
                      <a:srgbClr val="000000"/>
                    </a:solidFill>
                  </a:rPr>
                  <a:t>, outputs a vector of action values                where </a:t>
                </a:r>
                <a14:m>
                  <m:oMath xmlns:m="http://schemas.openxmlformats.org/officeDocument/2006/math">
                    <m:r>
                      <a:rPr lang="en-US" sz="1600" b="1" i="1" smtClean="0">
                        <a:solidFill>
                          <a:srgbClr val="000000"/>
                        </a:solidFill>
                        <a:latin typeface="Cambria Math" panose="02040503050406030204" pitchFamily="18" charset="0"/>
                        <a:ea typeface="Cambria Math" panose="02040503050406030204" pitchFamily="18" charset="0"/>
                      </a:rPr>
                      <m:t>𝜽</m:t>
                    </m:r>
                  </m:oMath>
                </a14:m>
                <a:r>
                  <a:rPr lang="en-US" sz="1600">
                    <a:solidFill>
                      <a:srgbClr val="000000"/>
                    </a:solidFill>
                  </a:rPr>
                  <a:t> are the parameters of the network</a:t>
                </a:r>
              </a:p>
              <a:p>
                <a:pPr marL="285750" indent="-285750" algn="just">
                  <a:spcAft>
                    <a:spcPts val="1200"/>
                  </a:spcAft>
                </a:pPr>
                <a:r>
                  <a:rPr lang="en-US" sz="1600">
                    <a:solidFill>
                      <a:srgbClr val="000000"/>
                    </a:solidFill>
                  </a:rPr>
                  <a:t>For an </a:t>
                </a:r>
                <a:r>
                  <a:rPr lang="en-US" i="1">
                    <a:solidFill>
                      <a:srgbClr val="000000"/>
                    </a:solidFill>
                    <a:latin typeface="Times New Roman" panose="02020603050405020304" pitchFamily="18" charset="0"/>
                    <a:cs typeface="Times New Roman" panose="02020603050405020304" pitchFamily="18" charset="0"/>
                  </a:rPr>
                  <a:t>n-dimensional </a:t>
                </a:r>
                <a:r>
                  <a:rPr lang="en-US" sz="1600">
                    <a:solidFill>
                      <a:srgbClr val="000000"/>
                    </a:solidFill>
                    <a:latin typeface="Open Sans" panose="020B0606030504020204" pitchFamily="34" charset="0"/>
                    <a:ea typeface="Open Sans" panose="020B0606030504020204" pitchFamily="34" charset="0"/>
                    <a:cs typeface="Open Sans" panose="020B0606030504020204" pitchFamily="34" charset="0"/>
                  </a:rPr>
                  <a:t>state space and an action space containing </a:t>
                </a:r>
                <a:r>
                  <a:rPr lang="en-US" i="1">
                    <a:solidFill>
                      <a:srgbClr val="000000"/>
                    </a:solidFill>
                    <a:latin typeface="Times New Roman" panose="02020603050405020304" pitchFamily="18" charset="0"/>
                    <a:ea typeface="Open Sans" panose="020B0606030504020204" pitchFamily="34" charset="0"/>
                    <a:cs typeface="Times New Roman" panose="02020603050405020304" pitchFamily="18" charset="0"/>
                  </a:rPr>
                  <a:t>m</a:t>
                </a:r>
                <a:r>
                  <a:rPr lang="en-US" sz="1600">
                    <a:solidFill>
                      <a:srgbClr val="000000"/>
                    </a:solidFill>
                    <a:latin typeface="Open Sans" panose="020B0606030504020204" pitchFamily="34" charset="0"/>
                    <a:ea typeface="Open Sans" panose="020B0606030504020204" pitchFamily="34" charset="0"/>
                    <a:cs typeface="Open Sans" panose="020B0606030504020204" pitchFamily="34" charset="0"/>
                  </a:rPr>
                  <a:t> actions, the neural network is a function from        to        .</a:t>
                </a:r>
              </a:p>
              <a:p>
                <a:pPr marL="285750" indent="-285750" algn="just">
                  <a:spcAft>
                    <a:spcPts val="1200"/>
                  </a:spcAft>
                </a:pPr>
                <a:r>
                  <a:rPr lang="en-US" sz="1600">
                    <a:solidFill>
                      <a:srgbClr val="000000"/>
                    </a:solidFill>
                    <a:latin typeface="Open Sans" panose="020B0606030504020204" pitchFamily="34" charset="0"/>
                    <a:ea typeface="Open Sans" panose="020B0606030504020204" pitchFamily="34" charset="0"/>
                    <a:cs typeface="Open Sans" panose="020B0606030504020204" pitchFamily="34" charset="0"/>
                  </a:rPr>
                  <a:t>The DQN algorithm uses a target network and experience replay</a:t>
                </a:r>
                <a:endParaRPr sz="1600">
                  <a:solidFill>
                    <a:srgbClr val="000000"/>
                  </a:solidFill>
                  <a:latin typeface="Times New Roman" panose="02020603050405020304" pitchFamily="18" charset="0"/>
                  <a:cs typeface="Times New Roman" panose="02020603050405020304" pitchFamily="18" charset="0"/>
                </a:endParaRPr>
              </a:p>
            </p:txBody>
          </p:sp>
        </mc:Choice>
        <mc:Fallback xmlns="">
          <p:sp>
            <p:nvSpPr>
              <p:cNvPr id="85" name="Google Shape;85;p16"/>
              <p:cNvSpPr txBox="1">
                <a:spLocks noGrp="1" noRot="1" noChangeAspect="1" noMove="1" noResize="1" noEditPoints="1" noAdjustHandles="1" noChangeArrowheads="1" noChangeShapeType="1" noTextEdit="1"/>
              </p:cNvSpPr>
              <p:nvPr>
                <p:ph type="body" idx="1"/>
              </p:nvPr>
            </p:nvSpPr>
            <p:spPr>
              <a:xfrm>
                <a:off x="350315" y="1258602"/>
                <a:ext cx="8520600" cy="3302700"/>
              </a:xfrm>
              <a:prstGeom prst="rect">
                <a:avLst/>
              </a:prstGeom>
              <a:blipFill>
                <a:blip r:embed="rId3"/>
                <a:stretch>
                  <a:fillRect l="-429" r="-429"/>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CB7FF0B8-917A-B5EE-0F8D-1CC0BF4ED537}"/>
              </a:ext>
            </a:extLst>
          </p:cNvPr>
          <p:cNvPicPr>
            <a:picLocks noChangeAspect="1"/>
          </p:cNvPicPr>
          <p:nvPr/>
        </p:nvPicPr>
        <p:blipFill>
          <a:blip r:embed="rId4"/>
          <a:stretch>
            <a:fillRect/>
          </a:stretch>
        </p:blipFill>
        <p:spPr>
          <a:xfrm>
            <a:off x="3822914" y="1712562"/>
            <a:ext cx="749086" cy="232475"/>
          </a:xfrm>
          <a:prstGeom prst="rect">
            <a:avLst/>
          </a:prstGeom>
        </p:spPr>
      </p:pic>
      <p:pic>
        <p:nvPicPr>
          <p:cNvPr id="7" name="Picture 6">
            <a:extLst>
              <a:ext uri="{FF2B5EF4-FFF2-40B4-BE49-F238E27FC236}">
                <a16:creationId xmlns:a16="http://schemas.microsoft.com/office/drawing/2014/main" id="{20EBD126-349A-869D-649C-B60F45E81B3C}"/>
              </a:ext>
            </a:extLst>
          </p:cNvPr>
          <p:cNvPicPr>
            <a:picLocks noChangeAspect="1"/>
          </p:cNvPicPr>
          <p:nvPr/>
        </p:nvPicPr>
        <p:blipFill>
          <a:blip r:embed="rId5"/>
          <a:stretch>
            <a:fillRect/>
          </a:stretch>
        </p:blipFill>
        <p:spPr>
          <a:xfrm>
            <a:off x="3899759" y="2415551"/>
            <a:ext cx="331277" cy="252402"/>
          </a:xfrm>
          <a:prstGeom prst="rect">
            <a:avLst/>
          </a:prstGeom>
        </p:spPr>
      </p:pic>
      <p:pic>
        <p:nvPicPr>
          <p:cNvPr id="9" name="Picture 8">
            <a:extLst>
              <a:ext uri="{FF2B5EF4-FFF2-40B4-BE49-F238E27FC236}">
                <a16:creationId xmlns:a16="http://schemas.microsoft.com/office/drawing/2014/main" id="{40D7CAB1-009F-89BF-E032-34BF1B9346A8}"/>
              </a:ext>
            </a:extLst>
          </p:cNvPr>
          <p:cNvPicPr>
            <a:picLocks noChangeAspect="1"/>
          </p:cNvPicPr>
          <p:nvPr/>
        </p:nvPicPr>
        <p:blipFill>
          <a:blip r:embed="rId6"/>
          <a:stretch>
            <a:fillRect/>
          </a:stretch>
        </p:blipFill>
        <p:spPr>
          <a:xfrm>
            <a:off x="4519493" y="2413614"/>
            <a:ext cx="362828" cy="252402"/>
          </a:xfrm>
          <a:prstGeom prst="rect">
            <a:avLst/>
          </a:prstGeom>
        </p:spPr>
      </p:pic>
    </p:spTree>
    <p:extLst>
      <p:ext uri="{BB962C8B-B14F-4D97-AF65-F5344CB8AC3E}">
        <p14:creationId xmlns:p14="http://schemas.microsoft.com/office/powerpoint/2010/main" val="399114089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solidFill>
                  <a:srgbClr val="3D85C6"/>
                </a:solidFill>
              </a:rPr>
              <a:t>Target Network</a:t>
            </a:r>
            <a:endParaRPr>
              <a:solidFill>
                <a:srgbClr val="3D85C6"/>
              </a:solidFill>
            </a:endParaRPr>
          </a:p>
        </p:txBody>
      </p:sp>
      <p:sp>
        <p:nvSpPr>
          <p:cNvPr id="85" name="Google Shape;85;p16"/>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285750" indent="-285750" algn="just">
              <a:spcAft>
                <a:spcPts val="1200"/>
              </a:spcAft>
            </a:pPr>
            <a:r>
              <a:rPr lang="en-US">
                <a:solidFill>
                  <a:srgbClr val="000000"/>
                </a:solidFill>
                <a:latin typeface="Open Sans" panose="020B0606030504020204" pitchFamily="34" charset="0"/>
                <a:ea typeface="Open Sans" panose="020B0606030504020204" pitchFamily="34" charset="0"/>
                <a:cs typeface="Open Sans" panose="020B0606030504020204" pitchFamily="34" charset="0"/>
              </a:rPr>
              <a:t>Used to stabilize the training of the primary Q-network</a:t>
            </a:r>
          </a:p>
          <a:p>
            <a:pPr marL="285750" indent="-285750" algn="just">
              <a:spcAft>
                <a:spcPts val="1200"/>
              </a:spcAft>
            </a:pPr>
            <a:r>
              <a:rPr lang="en-US">
                <a:solidFill>
                  <a:srgbClr val="000000"/>
                </a:solidFill>
                <a:latin typeface="Open Sans" panose="020B0606030504020204" pitchFamily="34" charset="0"/>
                <a:ea typeface="Open Sans" panose="020B0606030504020204" pitchFamily="34" charset="0"/>
                <a:cs typeface="Open Sans" panose="020B0606030504020204" pitchFamily="34" charset="0"/>
              </a:rPr>
              <a:t>Used to address issues related to instability and divergence that can occur during the training of DQN</a:t>
            </a:r>
          </a:p>
          <a:p>
            <a:pPr marL="285750" indent="-285750" algn="just">
              <a:spcAft>
                <a:spcPts val="1200"/>
              </a:spcAft>
            </a:pPr>
            <a:r>
              <a:rPr lang="en-US">
                <a:solidFill>
                  <a:srgbClr val="000000"/>
                </a:solidFill>
                <a:latin typeface="Open Sans" panose="020B0606030504020204" pitchFamily="34" charset="0"/>
                <a:ea typeface="Open Sans" panose="020B0606030504020204" pitchFamily="34" charset="0"/>
                <a:cs typeface="Open Sans" panose="020B0606030504020204" pitchFamily="34" charset="0"/>
              </a:rPr>
              <a:t>The target network has parameters       which is initialized to be the same as the online network at the beginning.</a:t>
            </a:r>
          </a:p>
          <a:p>
            <a:pPr marL="285750" indent="-285750" algn="just">
              <a:spcAft>
                <a:spcPts val="1200"/>
              </a:spcAft>
            </a:pPr>
            <a:r>
              <a:rPr lang="en-US">
                <a:solidFill>
                  <a:srgbClr val="000000"/>
                </a:solidFill>
                <a:latin typeface="Open Sans" panose="020B0606030504020204" pitchFamily="34" charset="0"/>
                <a:ea typeface="Open Sans" panose="020B0606030504020204" pitchFamily="34" charset="0"/>
                <a:cs typeface="Open Sans" panose="020B0606030504020204" pitchFamily="34" charset="0"/>
              </a:rPr>
              <a:t>The parameters are copied every      steps from the online network such that                  and kept fixed on all other steps.</a:t>
            </a:r>
            <a:endParaRPr>
              <a:solidFill>
                <a:srgbClr val="000000"/>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3" name="Picture 2">
            <a:extLst>
              <a:ext uri="{FF2B5EF4-FFF2-40B4-BE49-F238E27FC236}">
                <a16:creationId xmlns:a16="http://schemas.microsoft.com/office/drawing/2014/main" id="{DD51C289-A743-3E97-CA67-0EFD469AA631}"/>
              </a:ext>
            </a:extLst>
          </p:cNvPr>
          <p:cNvPicPr>
            <a:picLocks noChangeAspect="1"/>
          </p:cNvPicPr>
          <p:nvPr/>
        </p:nvPicPr>
        <p:blipFill>
          <a:blip r:embed="rId3"/>
          <a:stretch>
            <a:fillRect/>
          </a:stretch>
        </p:blipFill>
        <p:spPr>
          <a:xfrm>
            <a:off x="4489879" y="2649769"/>
            <a:ext cx="382723" cy="267906"/>
          </a:xfrm>
          <a:prstGeom prst="rect">
            <a:avLst/>
          </a:prstGeom>
        </p:spPr>
      </p:pic>
      <p:pic>
        <p:nvPicPr>
          <p:cNvPr id="6" name="Picture 5">
            <a:extLst>
              <a:ext uri="{FF2B5EF4-FFF2-40B4-BE49-F238E27FC236}">
                <a16:creationId xmlns:a16="http://schemas.microsoft.com/office/drawing/2014/main" id="{C2A243E6-F17C-5FF7-7A08-443276EB8218}"/>
              </a:ext>
            </a:extLst>
          </p:cNvPr>
          <p:cNvPicPr>
            <a:picLocks noChangeAspect="1"/>
          </p:cNvPicPr>
          <p:nvPr/>
        </p:nvPicPr>
        <p:blipFill>
          <a:blip r:embed="rId4"/>
          <a:stretch>
            <a:fillRect/>
          </a:stretch>
        </p:blipFill>
        <p:spPr>
          <a:xfrm>
            <a:off x="4462758" y="3439546"/>
            <a:ext cx="218483" cy="240331"/>
          </a:xfrm>
          <a:prstGeom prst="rect">
            <a:avLst/>
          </a:prstGeom>
        </p:spPr>
      </p:pic>
      <p:pic>
        <p:nvPicPr>
          <p:cNvPr id="10" name="Picture 9">
            <a:extLst>
              <a:ext uri="{FF2B5EF4-FFF2-40B4-BE49-F238E27FC236}">
                <a16:creationId xmlns:a16="http://schemas.microsoft.com/office/drawing/2014/main" id="{2B516EA4-F420-5C07-CBF0-6239C7389CF8}"/>
              </a:ext>
            </a:extLst>
          </p:cNvPr>
          <p:cNvPicPr>
            <a:picLocks noChangeAspect="1"/>
          </p:cNvPicPr>
          <p:nvPr/>
        </p:nvPicPr>
        <p:blipFill>
          <a:blip r:embed="rId5"/>
          <a:stretch>
            <a:fillRect/>
          </a:stretch>
        </p:blipFill>
        <p:spPr>
          <a:xfrm>
            <a:off x="1254823" y="3732209"/>
            <a:ext cx="885903" cy="289932"/>
          </a:xfrm>
          <a:prstGeom prst="rect">
            <a:avLst/>
          </a:prstGeom>
        </p:spPr>
      </p:pic>
    </p:spTree>
    <p:extLst>
      <p:ext uri="{BB962C8B-B14F-4D97-AF65-F5344CB8AC3E}">
        <p14:creationId xmlns:p14="http://schemas.microsoft.com/office/powerpoint/2010/main" val="429135547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solidFill>
                  <a:srgbClr val="3D85C6"/>
                </a:solidFill>
              </a:rPr>
              <a:t>Target Network</a:t>
            </a:r>
            <a:endParaRPr>
              <a:solidFill>
                <a:srgbClr val="3D85C6"/>
              </a:solidFill>
            </a:endParaRPr>
          </a:p>
        </p:txBody>
      </p:sp>
      <p:sp>
        <p:nvSpPr>
          <p:cNvPr id="85" name="Google Shape;85;p16"/>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285750" indent="-285750" algn="just">
              <a:lnSpc>
                <a:spcPct val="150000"/>
              </a:lnSpc>
              <a:spcAft>
                <a:spcPts val="1200"/>
              </a:spcAft>
            </a:pPr>
            <a:r>
              <a:rPr lang="en-US">
                <a:solidFill>
                  <a:srgbClr val="000000"/>
                </a:solidFill>
                <a:latin typeface="Open Sans" panose="020B0606030504020204" pitchFamily="34" charset="0"/>
                <a:ea typeface="Open Sans" panose="020B0606030504020204" pitchFamily="34" charset="0"/>
                <a:cs typeface="Open Sans" panose="020B0606030504020204" pitchFamily="34" charset="0"/>
              </a:rPr>
              <a:t>Without a target network, on updating the Q network’s parameters, the target values would also change continuously, leading to a moving target problem</a:t>
            </a:r>
            <a:endParaRPr lang="en-US"/>
          </a:p>
          <a:p>
            <a:pPr marL="285750" indent="-285750" algn="just">
              <a:lnSpc>
                <a:spcPct val="150000"/>
              </a:lnSpc>
              <a:spcAft>
                <a:spcPts val="1200"/>
              </a:spcAft>
            </a:pPr>
            <a:r>
              <a:rPr lang="en-US">
                <a:solidFill>
                  <a:srgbClr val="000000"/>
                </a:solidFill>
                <a:latin typeface="Open Sans" panose="020B0606030504020204" pitchFamily="34" charset="0"/>
                <a:ea typeface="Open Sans" panose="020B0606030504020204" pitchFamily="34" charset="0"/>
                <a:cs typeface="Open Sans" panose="020B0606030504020204" pitchFamily="34" charset="0"/>
              </a:rPr>
              <a:t>This would make it harder for learning process to converge.</a:t>
            </a:r>
          </a:p>
          <a:p>
            <a:pPr marL="285750" indent="-285750" algn="just">
              <a:lnSpc>
                <a:spcPct val="150000"/>
              </a:lnSpc>
              <a:spcAft>
                <a:spcPts val="1200"/>
              </a:spcAft>
            </a:pPr>
            <a:r>
              <a:rPr lang="en-US">
                <a:solidFill>
                  <a:srgbClr val="000000"/>
                </a:solidFill>
                <a:latin typeface="Open Sans" panose="020B0606030504020204" pitchFamily="34" charset="0"/>
                <a:ea typeface="Open Sans" panose="020B0606030504020204" pitchFamily="34" charset="0"/>
                <a:cs typeface="Open Sans" panose="020B0606030504020204" pitchFamily="34" charset="0"/>
              </a:rPr>
              <a:t>Periodic update of the target network helps stabilizing the training process by providing a more consistent target for Q-value predictions</a:t>
            </a:r>
          </a:p>
          <a:p>
            <a:pPr marL="285750" indent="-285750" algn="just">
              <a:spcAft>
                <a:spcPts val="1200"/>
              </a:spcAft>
            </a:pPr>
            <a:endParaRPr lang="en-US">
              <a:solidFill>
                <a:srgbClr val="000000"/>
              </a:solidFill>
              <a:latin typeface="Open Sans" panose="020B0606030504020204" pitchFamily="34" charset="0"/>
              <a:ea typeface="Open Sans" panose="020B0606030504020204" pitchFamily="34" charset="0"/>
              <a:cs typeface="Open Sans" panose="020B0606030504020204" pitchFamily="34" charset="0"/>
            </a:endParaRPr>
          </a:p>
          <a:p>
            <a:pPr marL="285750" indent="-285750" algn="just">
              <a:spcAft>
                <a:spcPts val="1200"/>
              </a:spcAft>
            </a:pPr>
            <a:endParaRPr lang="en-US">
              <a:solidFill>
                <a:srgbClr val="000000"/>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80467873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solidFill>
                  <a:srgbClr val="3D85C6"/>
                </a:solidFill>
              </a:rPr>
              <a:t>Experience Replay</a:t>
            </a:r>
            <a:endParaRPr>
              <a:solidFill>
                <a:srgbClr val="3D85C6"/>
              </a:solidFill>
            </a:endParaRPr>
          </a:p>
        </p:txBody>
      </p:sp>
      <p:sp>
        <p:nvSpPr>
          <p:cNvPr id="85" name="Google Shape;85;p16"/>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fontScale="77500" lnSpcReduction="20000"/>
          </a:bodyPr>
          <a:lstStyle/>
          <a:p>
            <a:pPr marL="285750" indent="-285750" algn="just">
              <a:lnSpc>
                <a:spcPct val="160000"/>
              </a:lnSpc>
              <a:spcAft>
                <a:spcPts val="1200"/>
              </a:spcAft>
            </a:pPr>
            <a:r>
              <a:rPr lang="en-US">
                <a:solidFill>
                  <a:srgbClr val="000000"/>
                </a:solidFill>
                <a:latin typeface="Open Sans" panose="020B0606030504020204" pitchFamily="34" charset="0"/>
                <a:ea typeface="Open Sans" panose="020B0606030504020204" pitchFamily="34" charset="0"/>
                <a:cs typeface="Open Sans" panose="020B0606030504020204" pitchFamily="34" charset="0"/>
              </a:rPr>
              <a:t>Experience replay is used to store and reuse past experiences</a:t>
            </a:r>
            <a:endParaRPr lang="en-US"/>
          </a:p>
          <a:p>
            <a:pPr marL="285750" indent="-285750" algn="just">
              <a:lnSpc>
                <a:spcPct val="160000"/>
              </a:lnSpc>
              <a:spcAft>
                <a:spcPts val="1200"/>
              </a:spcAft>
            </a:pPr>
            <a:r>
              <a:rPr lang="en-US">
                <a:solidFill>
                  <a:srgbClr val="000000"/>
                </a:solidFill>
              </a:rPr>
              <a:t>Experience at time </a:t>
            </a:r>
            <a:r>
              <a:rPr lang="en-US" sz="2000" i="1">
                <a:solidFill>
                  <a:srgbClr val="000000"/>
                </a:solidFill>
                <a:latin typeface="Times New Roman"/>
                <a:cs typeface="Times New Roman"/>
              </a:rPr>
              <a:t>t</a:t>
            </a:r>
            <a:r>
              <a:rPr lang="en-US">
                <a:solidFill>
                  <a:srgbClr val="000000"/>
                </a:solidFill>
              </a:rPr>
              <a:t> is denoted by </a:t>
            </a:r>
            <a:r>
              <a:rPr lang="en-US" sz="2000" i="1">
                <a:solidFill>
                  <a:srgbClr val="000000"/>
                </a:solidFill>
                <a:latin typeface="Times New Roman"/>
                <a:cs typeface="Times New Roman"/>
              </a:rPr>
              <a:t>e</a:t>
            </a:r>
            <a:r>
              <a:rPr lang="en-US" sz="2000" i="1" baseline="-25000">
                <a:solidFill>
                  <a:srgbClr val="000000"/>
                </a:solidFill>
                <a:latin typeface="Times New Roman"/>
                <a:cs typeface="Times New Roman"/>
              </a:rPr>
              <a:t>t</a:t>
            </a:r>
            <a:r>
              <a:rPr lang="en-US" baseline="-25000">
                <a:solidFill>
                  <a:srgbClr val="000000"/>
                </a:solidFill>
              </a:rPr>
              <a:t> </a:t>
            </a:r>
            <a:r>
              <a:rPr lang="en-US">
                <a:solidFill>
                  <a:srgbClr val="000000"/>
                </a:solidFill>
              </a:rPr>
              <a:t> and is a tuple of the form</a:t>
            </a:r>
          </a:p>
          <a:p>
            <a:pPr marL="0" indent="0" algn="ctr">
              <a:lnSpc>
                <a:spcPct val="160000"/>
              </a:lnSpc>
              <a:spcAft>
                <a:spcPts val="1200"/>
              </a:spcAft>
              <a:buNone/>
            </a:pPr>
            <a:r>
              <a:rPr lang="en-US" i="1">
                <a:solidFill>
                  <a:srgbClr val="000000"/>
                </a:solidFill>
                <a:cs typeface="Times New Roman"/>
              </a:rPr>
              <a:t>e</a:t>
            </a:r>
            <a:r>
              <a:rPr lang="en-US" i="1" baseline="-25000">
                <a:solidFill>
                  <a:srgbClr val="000000"/>
                </a:solidFill>
                <a:cs typeface="Times New Roman"/>
              </a:rPr>
              <a:t>t </a:t>
            </a:r>
            <a:r>
              <a:rPr lang="en-US" i="1">
                <a:solidFill>
                  <a:srgbClr val="000000"/>
                </a:solidFill>
                <a:cs typeface="Times New Roman"/>
              </a:rPr>
              <a:t> = </a:t>
            </a:r>
            <a:r>
              <a:rPr lang="en-US">
                <a:solidFill>
                  <a:srgbClr val="000000"/>
                </a:solidFill>
                <a:cs typeface="Times New Roman"/>
              </a:rPr>
              <a:t>(</a:t>
            </a:r>
            <a:r>
              <a:rPr lang="en-US" i="1">
                <a:solidFill>
                  <a:srgbClr val="000000"/>
                </a:solidFill>
                <a:cs typeface="Times New Roman"/>
              </a:rPr>
              <a:t>S</a:t>
            </a:r>
            <a:r>
              <a:rPr lang="en-US" i="1" baseline="-25000">
                <a:solidFill>
                  <a:srgbClr val="000000"/>
                </a:solidFill>
                <a:cs typeface="Times New Roman"/>
              </a:rPr>
              <a:t>t </a:t>
            </a:r>
            <a:r>
              <a:rPr lang="en-US" i="1">
                <a:solidFill>
                  <a:srgbClr val="000000"/>
                </a:solidFill>
                <a:cs typeface="Times New Roman"/>
              </a:rPr>
              <a:t>, A</a:t>
            </a:r>
            <a:r>
              <a:rPr lang="en-US" i="1" baseline="-25000">
                <a:solidFill>
                  <a:srgbClr val="000000"/>
                </a:solidFill>
                <a:cs typeface="Times New Roman"/>
              </a:rPr>
              <a:t>t </a:t>
            </a:r>
            <a:r>
              <a:rPr lang="en-US" i="1">
                <a:solidFill>
                  <a:srgbClr val="000000"/>
                </a:solidFill>
                <a:cs typeface="Times New Roman"/>
              </a:rPr>
              <a:t>, R</a:t>
            </a:r>
            <a:r>
              <a:rPr lang="en-US" i="1" baseline="-25000">
                <a:solidFill>
                  <a:srgbClr val="000000"/>
                </a:solidFill>
                <a:cs typeface="Times New Roman"/>
              </a:rPr>
              <a:t>t+1 </a:t>
            </a:r>
            <a:r>
              <a:rPr lang="en-US" i="1">
                <a:solidFill>
                  <a:srgbClr val="000000"/>
                </a:solidFill>
                <a:cs typeface="Times New Roman"/>
              </a:rPr>
              <a:t>, S</a:t>
            </a:r>
            <a:r>
              <a:rPr lang="en-US" i="1" baseline="-25000">
                <a:solidFill>
                  <a:srgbClr val="000000"/>
                </a:solidFill>
                <a:cs typeface="Times New Roman"/>
              </a:rPr>
              <a:t>t+1</a:t>
            </a:r>
            <a:r>
              <a:rPr lang="en-US">
                <a:solidFill>
                  <a:srgbClr val="000000"/>
                </a:solidFill>
                <a:cs typeface="Times New Roman"/>
              </a:rPr>
              <a:t>)</a:t>
            </a:r>
          </a:p>
          <a:p>
            <a:pPr marL="285750" indent="-285750" algn="just">
              <a:lnSpc>
                <a:spcPct val="160000"/>
              </a:lnSpc>
              <a:spcAft>
                <a:spcPts val="1200"/>
              </a:spcAft>
            </a:pPr>
            <a:r>
              <a:rPr lang="en-US">
                <a:solidFill>
                  <a:srgbClr val="000000"/>
                </a:solidFill>
                <a:latin typeface="Open Sans" panose="020B0606030504020204" pitchFamily="34" charset="0"/>
                <a:ea typeface="Open Sans" panose="020B0606030504020204" pitchFamily="34" charset="0"/>
                <a:cs typeface="Open Sans" panose="020B0606030504020204" pitchFamily="34" charset="0"/>
              </a:rPr>
              <a:t>These sample experiences are stored in the replay buffer during the training process</a:t>
            </a:r>
          </a:p>
          <a:p>
            <a:pPr marL="285750" indent="-285750" algn="just">
              <a:lnSpc>
                <a:spcPct val="160000"/>
              </a:lnSpc>
              <a:spcAft>
                <a:spcPts val="1200"/>
              </a:spcAft>
            </a:pPr>
            <a:r>
              <a:rPr lang="en-US">
                <a:solidFill>
                  <a:srgbClr val="000000"/>
                </a:solidFill>
              </a:rPr>
              <a:t>Generally, the agent interacts with the environment to collect experiences by taking actions in different states</a:t>
            </a:r>
          </a:p>
          <a:p>
            <a:pPr marL="285750" indent="-285750" algn="just">
              <a:lnSpc>
                <a:spcPct val="160000"/>
              </a:lnSpc>
              <a:spcAft>
                <a:spcPts val="1200"/>
              </a:spcAft>
            </a:pPr>
            <a:r>
              <a:rPr lang="en-US">
                <a:solidFill>
                  <a:srgbClr val="000000"/>
                </a:solidFill>
                <a:latin typeface="Open Sans" panose="020B0606030504020204" pitchFamily="34" charset="0"/>
                <a:ea typeface="Open Sans" panose="020B0606030504020204" pitchFamily="34" charset="0"/>
                <a:cs typeface="Open Sans" panose="020B0606030504020204" pitchFamily="34" charset="0"/>
              </a:rPr>
              <a:t>Each experience is stored in the replay buffer forming a dataset of past experiences</a:t>
            </a:r>
          </a:p>
        </p:txBody>
      </p:sp>
    </p:spTree>
    <p:extLst>
      <p:ext uri="{BB962C8B-B14F-4D97-AF65-F5344CB8AC3E}">
        <p14:creationId xmlns:p14="http://schemas.microsoft.com/office/powerpoint/2010/main" val="350588333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solidFill>
                  <a:srgbClr val="3D85C6"/>
                </a:solidFill>
              </a:rPr>
              <a:t>Experience Replay</a:t>
            </a:r>
            <a:endParaRPr>
              <a:solidFill>
                <a:srgbClr val="3D85C6"/>
              </a:solidFill>
            </a:endParaRPr>
          </a:p>
        </p:txBody>
      </p:sp>
      <p:sp>
        <p:nvSpPr>
          <p:cNvPr id="85" name="Google Shape;85;p16"/>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fontScale="85000" lnSpcReduction="10000"/>
          </a:bodyPr>
          <a:lstStyle/>
          <a:p>
            <a:pPr marL="285750" indent="-285750" algn="just">
              <a:lnSpc>
                <a:spcPct val="160000"/>
              </a:lnSpc>
              <a:spcAft>
                <a:spcPts val="1200"/>
              </a:spcAft>
            </a:pPr>
            <a:r>
              <a:rPr lang="en-US">
                <a:solidFill>
                  <a:srgbClr val="000000"/>
                </a:solidFill>
                <a:latin typeface="Open Sans" panose="020B0606030504020204" pitchFamily="34" charset="0"/>
                <a:ea typeface="Open Sans" panose="020B0606030504020204" pitchFamily="34" charset="0"/>
                <a:cs typeface="Open Sans" panose="020B0606030504020204" pitchFamily="34" charset="0"/>
              </a:rPr>
              <a:t>During training, a random batch of experiences is sampled from the replay buffer</a:t>
            </a:r>
            <a:endParaRPr lang="en-US"/>
          </a:p>
          <a:p>
            <a:pPr marL="285750" indent="-285750" algn="just">
              <a:lnSpc>
                <a:spcPct val="160000"/>
              </a:lnSpc>
              <a:spcAft>
                <a:spcPts val="1200"/>
              </a:spcAft>
            </a:pPr>
            <a:r>
              <a:rPr lang="en-US">
                <a:solidFill>
                  <a:srgbClr val="000000"/>
                </a:solidFill>
                <a:latin typeface="Open Sans" panose="020B0606030504020204" pitchFamily="34" charset="0"/>
                <a:ea typeface="Open Sans" panose="020B0606030504020204" pitchFamily="34" charset="0"/>
                <a:cs typeface="Open Sans" panose="020B0606030504020204" pitchFamily="34" charset="0"/>
              </a:rPr>
              <a:t>The selected experiences are used to update the parameters of the neural network</a:t>
            </a:r>
          </a:p>
          <a:p>
            <a:pPr marL="285750" indent="-285750" algn="just">
              <a:lnSpc>
                <a:spcPct val="160000"/>
              </a:lnSpc>
              <a:spcAft>
                <a:spcPts val="1200"/>
              </a:spcAft>
            </a:pPr>
            <a:r>
              <a:rPr lang="en-US">
                <a:solidFill>
                  <a:srgbClr val="000000"/>
                </a:solidFill>
                <a:latin typeface="Open Sans" panose="020B0606030504020204" pitchFamily="34" charset="0"/>
                <a:ea typeface="Open Sans" panose="020B0606030504020204" pitchFamily="34" charset="0"/>
                <a:cs typeface="Open Sans" panose="020B0606030504020204" pitchFamily="34" charset="0"/>
              </a:rPr>
              <a:t>Rather than using the most recent experiences, a random batch is sampled to which helps to break the temporal correlation between consecutive experiences and reduces the likelihood of the model overfitting on recent experiences.</a:t>
            </a:r>
          </a:p>
          <a:p>
            <a:pPr marL="285750" indent="-285750" algn="just">
              <a:lnSpc>
                <a:spcPct val="160000"/>
              </a:lnSpc>
              <a:spcAft>
                <a:spcPts val="1200"/>
              </a:spcAft>
            </a:pPr>
            <a:r>
              <a:rPr lang="en-US">
                <a:solidFill>
                  <a:srgbClr val="000000"/>
                </a:solidFill>
                <a:latin typeface="Open Sans" panose="020B0606030504020204" pitchFamily="34" charset="0"/>
                <a:ea typeface="Open Sans" panose="020B0606030504020204" pitchFamily="34" charset="0"/>
                <a:cs typeface="Open Sans" panose="020B0606030504020204" pitchFamily="34" charset="0"/>
              </a:rPr>
              <a:t>Helps stabilize the training process by providing a diverse set of experiences, which in turn help faster convergence.</a:t>
            </a:r>
          </a:p>
        </p:txBody>
      </p:sp>
    </p:spTree>
    <p:extLst>
      <p:ext uri="{BB962C8B-B14F-4D97-AF65-F5344CB8AC3E}">
        <p14:creationId xmlns:p14="http://schemas.microsoft.com/office/powerpoint/2010/main" val="281319197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solidFill>
                  <a:srgbClr val="3D85C6"/>
                </a:solidFill>
              </a:rPr>
              <a:t>Deep Q Networks</a:t>
            </a:r>
            <a:endParaRPr>
              <a:solidFill>
                <a:srgbClr val="3D85C6"/>
              </a:solidFill>
            </a:endParaRPr>
          </a:p>
        </p:txBody>
      </p:sp>
      <p:sp>
        <p:nvSpPr>
          <p:cNvPr id="85" name="Google Shape;85;p16"/>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285750" indent="-285750" algn="just">
              <a:spcAft>
                <a:spcPts val="1200"/>
              </a:spcAft>
            </a:pPr>
            <a:r>
              <a:rPr lang="en-US" sz="1600">
                <a:solidFill>
                  <a:srgbClr val="000000"/>
                </a:solidFill>
              </a:rPr>
              <a:t>The target used by DQN is</a:t>
            </a:r>
          </a:p>
          <a:p>
            <a:pPr marL="285750" indent="-285750" algn="just">
              <a:spcAft>
                <a:spcPts val="1200"/>
              </a:spcAft>
            </a:pPr>
            <a:endParaRPr lang="en-US" sz="1600">
              <a:solidFill>
                <a:srgbClr val="000000"/>
              </a:solidFill>
            </a:endParaRPr>
          </a:p>
          <a:p>
            <a:pPr marL="285750" indent="-285750" algn="just">
              <a:spcAft>
                <a:spcPts val="1200"/>
              </a:spcAft>
            </a:pPr>
            <a:endParaRPr lang="en-US" sz="1600">
              <a:solidFill>
                <a:srgbClr val="000000"/>
              </a:solidFill>
            </a:endParaRPr>
          </a:p>
          <a:p>
            <a:pPr marL="285750" indent="-285750" algn="just">
              <a:lnSpc>
                <a:spcPct val="114999"/>
              </a:lnSpc>
              <a:spcAft>
                <a:spcPts val="1200"/>
              </a:spcAft>
            </a:pPr>
            <a:r>
              <a:rPr lang="en-US" sz="1600">
                <a:solidFill>
                  <a:srgbClr val="000000"/>
                </a:solidFill>
              </a:rPr>
              <a:t>This is used in the Q-learning update with function approximation</a:t>
            </a:r>
            <a:endParaRPr lang="en-IN" sz="1600">
              <a:solidFill>
                <a:srgbClr val="000000"/>
              </a:solidFill>
            </a:endParaRPr>
          </a:p>
        </p:txBody>
      </p:sp>
      <p:pic>
        <p:nvPicPr>
          <p:cNvPr id="4" name="Picture 3">
            <a:extLst>
              <a:ext uri="{FF2B5EF4-FFF2-40B4-BE49-F238E27FC236}">
                <a16:creationId xmlns:a16="http://schemas.microsoft.com/office/drawing/2014/main" id="{83C98E18-5BC3-B431-4E24-C37DF589C285}"/>
              </a:ext>
            </a:extLst>
          </p:cNvPr>
          <p:cNvPicPr>
            <a:picLocks noChangeAspect="1"/>
          </p:cNvPicPr>
          <p:nvPr/>
        </p:nvPicPr>
        <p:blipFill>
          <a:blip r:embed="rId3"/>
          <a:stretch>
            <a:fillRect/>
          </a:stretch>
        </p:blipFill>
        <p:spPr>
          <a:xfrm>
            <a:off x="2869031" y="1690176"/>
            <a:ext cx="3405937" cy="409843"/>
          </a:xfrm>
          <a:prstGeom prst="rect">
            <a:avLst/>
          </a:prstGeom>
        </p:spPr>
      </p:pic>
      <p:pic>
        <p:nvPicPr>
          <p:cNvPr id="12" name="Picture 11">
            <a:extLst>
              <a:ext uri="{FF2B5EF4-FFF2-40B4-BE49-F238E27FC236}">
                <a16:creationId xmlns:a16="http://schemas.microsoft.com/office/drawing/2014/main" id="{AF7D8AF4-B7F1-E605-FAD0-443795C10759}"/>
              </a:ext>
            </a:extLst>
          </p:cNvPr>
          <p:cNvPicPr>
            <a:picLocks noChangeAspect="1"/>
          </p:cNvPicPr>
          <p:nvPr/>
        </p:nvPicPr>
        <p:blipFill>
          <a:blip r:embed="rId4"/>
          <a:stretch>
            <a:fillRect/>
          </a:stretch>
        </p:blipFill>
        <p:spPr>
          <a:xfrm>
            <a:off x="2209829" y="3138754"/>
            <a:ext cx="4900187" cy="342486"/>
          </a:xfrm>
          <a:prstGeom prst="rect">
            <a:avLst/>
          </a:prstGeom>
        </p:spPr>
      </p:pic>
    </p:spTree>
    <p:extLst>
      <p:ext uri="{BB962C8B-B14F-4D97-AF65-F5344CB8AC3E}">
        <p14:creationId xmlns:p14="http://schemas.microsoft.com/office/powerpoint/2010/main" val="301247471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solidFill>
                  <a:srgbClr val="3D85C6"/>
                </a:solidFill>
              </a:rPr>
              <a:t>Double Deep Q Learning</a:t>
            </a:r>
            <a:endParaRPr>
              <a:solidFill>
                <a:srgbClr val="3D85C6"/>
              </a:solidFill>
            </a:endParaRPr>
          </a:p>
        </p:txBody>
      </p:sp>
      <p:sp>
        <p:nvSpPr>
          <p:cNvPr id="85" name="Google Shape;85;p16"/>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285750" indent="-285750" algn="just">
              <a:spcAft>
                <a:spcPts val="1200"/>
              </a:spcAft>
            </a:pPr>
            <a:r>
              <a:rPr lang="en-US" sz="1600">
                <a:solidFill>
                  <a:srgbClr val="000000"/>
                </a:solidFill>
              </a:rPr>
              <a:t>As seen earlier, the max operator in Q-learning and DQN uses the same values to select and evaluate an action</a:t>
            </a:r>
          </a:p>
          <a:p>
            <a:pPr marL="285750" indent="-285750" algn="just">
              <a:spcAft>
                <a:spcPts val="1200"/>
              </a:spcAft>
            </a:pPr>
            <a:r>
              <a:rPr lang="en-US" sz="1600">
                <a:solidFill>
                  <a:srgbClr val="000000"/>
                </a:solidFill>
              </a:rPr>
              <a:t>This makes it more likely to overestimate values</a:t>
            </a:r>
          </a:p>
          <a:p>
            <a:pPr marL="285750" indent="-285750" algn="just">
              <a:spcAft>
                <a:spcPts val="1200"/>
              </a:spcAft>
            </a:pPr>
            <a:r>
              <a:rPr lang="en-US" sz="1600">
                <a:solidFill>
                  <a:srgbClr val="000000"/>
                </a:solidFill>
              </a:rPr>
              <a:t>In Double Q learning we learn two value functions by assigning each experience randomly to update one of the two value functions</a:t>
            </a:r>
          </a:p>
          <a:p>
            <a:pPr marL="285750" indent="-285750" algn="just">
              <a:spcAft>
                <a:spcPts val="1200"/>
              </a:spcAft>
            </a:pPr>
            <a:r>
              <a:rPr lang="en-US" sz="1600">
                <a:solidFill>
                  <a:srgbClr val="000000"/>
                </a:solidFill>
              </a:rPr>
              <a:t>We use two Q networks with weights     and     </a:t>
            </a:r>
          </a:p>
          <a:p>
            <a:pPr marL="285750" indent="-285750" algn="just">
              <a:spcAft>
                <a:spcPts val="1200"/>
              </a:spcAft>
            </a:pPr>
            <a:r>
              <a:rPr lang="en-US" sz="1600">
                <a:solidFill>
                  <a:srgbClr val="000000"/>
                </a:solidFill>
              </a:rPr>
              <a:t>For each update, we use one set of weights to determine the greedy policy and the other to determine its value</a:t>
            </a:r>
            <a:endParaRPr sz="1600">
              <a:solidFill>
                <a:srgbClr val="000000"/>
              </a:solidFill>
            </a:endParaRPr>
          </a:p>
        </p:txBody>
      </p:sp>
      <p:pic>
        <p:nvPicPr>
          <p:cNvPr id="3" name="Picture 2">
            <a:extLst>
              <a:ext uri="{FF2B5EF4-FFF2-40B4-BE49-F238E27FC236}">
                <a16:creationId xmlns:a16="http://schemas.microsoft.com/office/drawing/2014/main" id="{8710144C-B19F-8B8E-7618-A25DDBB414A6}"/>
              </a:ext>
            </a:extLst>
          </p:cNvPr>
          <p:cNvPicPr>
            <a:picLocks noChangeAspect="1"/>
          </p:cNvPicPr>
          <p:nvPr/>
        </p:nvPicPr>
        <p:blipFill>
          <a:blip r:embed="rId3"/>
          <a:stretch>
            <a:fillRect/>
          </a:stretch>
        </p:blipFill>
        <p:spPr>
          <a:xfrm>
            <a:off x="4187986" y="3243020"/>
            <a:ext cx="196313" cy="220852"/>
          </a:xfrm>
          <a:prstGeom prst="rect">
            <a:avLst/>
          </a:prstGeom>
        </p:spPr>
      </p:pic>
      <p:pic>
        <p:nvPicPr>
          <p:cNvPr id="6" name="Picture 5">
            <a:extLst>
              <a:ext uri="{FF2B5EF4-FFF2-40B4-BE49-F238E27FC236}">
                <a16:creationId xmlns:a16="http://schemas.microsoft.com/office/drawing/2014/main" id="{6F54E934-C16D-7AD1-CCDF-728BCB4C18D2}"/>
              </a:ext>
            </a:extLst>
          </p:cNvPr>
          <p:cNvPicPr>
            <a:picLocks noChangeAspect="1"/>
          </p:cNvPicPr>
          <p:nvPr/>
        </p:nvPicPr>
        <p:blipFill>
          <a:blip r:embed="rId4"/>
          <a:stretch>
            <a:fillRect/>
          </a:stretch>
        </p:blipFill>
        <p:spPr>
          <a:xfrm>
            <a:off x="4855304" y="3243020"/>
            <a:ext cx="220559" cy="243776"/>
          </a:xfrm>
          <a:prstGeom prst="rect">
            <a:avLst/>
          </a:prstGeom>
        </p:spPr>
      </p:pic>
    </p:spTree>
    <p:extLst>
      <p:ext uri="{BB962C8B-B14F-4D97-AF65-F5344CB8AC3E}">
        <p14:creationId xmlns:p14="http://schemas.microsoft.com/office/powerpoint/2010/main" val="113004659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algn="ctr"/>
            <a:r>
              <a:rPr lang="en">
                <a:solidFill>
                  <a:srgbClr val="3D85C6"/>
                </a:solidFill>
              </a:rPr>
              <a:t>Paper Overview</a:t>
            </a:r>
            <a:endParaRPr>
              <a:solidFill>
                <a:srgbClr val="3D85C6"/>
              </a:solidFill>
            </a:endParaRPr>
          </a:p>
        </p:txBody>
      </p:sp>
      <p:pic>
        <p:nvPicPr>
          <p:cNvPr id="5" name="Picture 4" descr="A white background with black text&#10;&#10;Description automatically generated">
            <a:extLst>
              <a:ext uri="{FF2B5EF4-FFF2-40B4-BE49-F238E27FC236}">
                <a16:creationId xmlns:a16="http://schemas.microsoft.com/office/drawing/2014/main" id="{B6D7C562-C5F8-1E42-CA27-BC86EA633F6A}"/>
              </a:ext>
            </a:extLst>
          </p:cNvPr>
          <p:cNvPicPr>
            <a:picLocks noChangeAspect="1"/>
          </p:cNvPicPr>
          <p:nvPr/>
        </p:nvPicPr>
        <p:blipFill>
          <a:blip r:embed="rId3"/>
          <a:stretch>
            <a:fillRect/>
          </a:stretch>
        </p:blipFill>
        <p:spPr>
          <a:xfrm>
            <a:off x="2132024" y="1152425"/>
            <a:ext cx="4879951" cy="1129179"/>
          </a:xfrm>
          <a:prstGeom prst="rect">
            <a:avLst/>
          </a:prstGeom>
        </p:spPr>
      </p:pic>
      <p:pic>
        <p:nvPicPr>
          <p:cNvPr id="7" name="Picture 6" descr="A text on a page&#10;&#10;Description automatically generated">
            <a:extLst>
              <a:ext uri="{FF2B5EF4-FFF2-40B4-BE49-F238E27FC236}">
                <a16:creationId xmlns:a16="http://schemas.microsoft.com/office/drawing/2014/main" id="{4CD742A4-9F77-E71E-1623-30FFA4245B4B}"/>
              </a:ext>
            </a:extLst>
          </p:cNvPr>
          <p:cNvPicPr>
            <a:picLocks noChangeAspect="1"/>
          </p:cNvPicPr>
          <p:nvPr/>
        </p:nvPicPr>
        <p:blipFill>
          <a:blip r:embed="rId4"/>
          <a:stretch>
            <a:fillRect/>
          </a:stretch>
        </p:blipFill>
        <p:spPr>
          <a:xfrm>
            <a:off x="2850501" y="2281604"/>
            <a:ext cx="3442995" cy="2759338"/>
          </a:xfrm>
          <a:prstGeom prst="rect">
            <a:avLst/>
          </a:prstGeom>
        </p:spPr>
      </p:pic>
    </p:spTree>
    <p:extLst>
      <p:ext uri="{BB962C8B-B14F-4D97-AF65-F5344CB8AC3E}">
        <p14:creationId xmlns:p14="http://schemas.microsoft.com/office/powerpoint/2010/main" val="115553899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solidFill>
                  <a:srgbClr val="3D85C6"/>
                </a:solidFill>
              </a:rPr>
              <a:t>Double Deep Q Learning</a:t>
            </a:r>
            <a:endParaRPr>
              <a:solidFill>
                <a:srgbClr val="3D85C6"/>
              </a:solidFill>
            </a:endParaRPr>
          </a:p>
        </p:txBody>
      </p:sp>
      <p:sp>
        <p:nvSpPr>
          <p:cNvPr id="85" name="Google Shape;85;p16"/>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285750" indent="-285750" algn="just">
              <a:lnSpc>
                <a:spcPct val="150000"/>
              </a:lnSpc>
              <a:spcAft>
                <a:spcPts val="1200"/>
              </a:spcAft>
            </a:pPr>
            <a:r>
              <a:rPr lang="en-US" sz="1600">
                <a:solidFill>
                  <a:srgbClr val="000000"/>
                </a:solidFill>
              </a:rPr>
              <a:t>The target for Double Q learning with function approximation is </a:t>
            </a:r>
            <a:endParaRPr lang="en-US"/>
          </a:p>
          <a:p>
            <a:pPr marL="285750" indent="-285750" algn="just">
              <a:lnSpc>
                <a:spcPct val="150000"/>
              </a:lnSpc>
              <a:spcAft>
                <a:spcPts val="1200"/>
              </a:spcAft>
            </a:pPr>
            <a:endParaRPr lang="en-US" sz="1600">
              <a:solidFill>
                <a:srgbClr val="000000"/>
              </a:solidFill>
            </a:endParaRPr>
          </a:p>
          <a:p>
            <a:pPr marL="285750" indent="-285750" algn="just">
              <a:lnSpc>
                <a:spcPct val="150000"/>
              </a:lnSpc>
              <a:spcAft>
                <a:spcPts val="1200"/>
              </a:spcAft>
            </a:pPr>
            <a:r>
              <a:rPr lang="en-US" sz="1600">
                <a:solidFill>
                  <a:srgbClr val="000000"/>
                </a:solidFill>
              </a:rPr>
              <a:t>The selection of action is due to      while we use the second set of weights       to fairly evaluate the policy</a:t>
            </a:r>
          </a:p>
          <a:p>
            <a:pPr marL="285750" indent="-285750" algn="just">
              <a:lnSpc>
                <a:spcPct val="150000"/>
              </a:lnSpc>
              <a:spcAft>
                <a:spcPts val="1200"/>
              </a:spcAft>
            </a:pPr>
            <a:r>
              <a:rPr lang="en-US" sz="1600">
                <a:solidFill>
                  <a:srgbClr val="000000"/>
                </a:solidFill>
              </a:rPr>
              <a:t>The weights are updated symmetrically by switching roles of     and </a:t>
            </a:r>
          </a:p>
          <a:p>
            <a:pPr marL="285750" indent="-285750" algn="just">
              <a:spcAft>
                <a:spcPts val="1200"/>
              </a:spcAft>
            </a:pPr>
            <a:endParaRPr sz="1600">
              <a:solidFill>
                <a:srgbClr val="000000"/>
              </a:solidFill>
            </a:endParaRPr>
          </a:p>
        </p:txBody>
      </p:sp>
      <p:pic>
        <p:nvPicPr>
          <p:cNvPr id="4" name="Picture 3">
            <a:extLst>
              <a:ext uri="{FF2B5EF4-FFF2-40B4-BE49-F238E27FC236}">
                <a16:creationId xmlns:a16="http://schemas.microsoft.com/office/drawing/2014/main" id="{2E646733-6A9D-60CF-085C-494631264ED5}"/>
              </a:ext>
            </a:extLst>
          </p:cNvPr>
          <p:cNvPicPr>
            <a:picLocks noChangeAspect="1"/>
          </p:cNvPicPr>
          <p:nvPr/>
        </p:nvPicPr>
        <p:blipFill>
          <a:blip r:embed="rId3"/>
          <a:stretch>
            <a:fillRect/>
          </a:stretch>
        </p:blipFill>
        <p:spPr>
          <a:xfrm>
            <a:off x="2137083" y="1808053"/>
            <a:ext cx="4764325" cy="448589"/>
          </a:xfrm>
          <a:prstGeom prst="rect">
            <a:avLst/>
          </a:prstGeom>
        </p:spPr>
      </p:pic>
      <p:pic>
        <p:nvPicPr>
          <p:cNvPr id="7" name="Picture 6">
            <a:extLst>
              <a:ext uri="{FF2B5EF4-FFF2-40B4-BE49-F238E27FC236}">
                <a16:creationId xmlns:a16="http://schemas.microsoft.com/office/drawing/2014/main" id="{31216E7A-F0A2-F930-572C-80AF396FCC22}"/>
              </a:ext>
            </a:extLst>
          </p:cNvPr>
          <p:cNvPicPr>
            <a:picLocks noChangeAspect="1"/>
          </p:cNvPicPr>
          <p:nvPr/>
        </p:nvPicPr>
        <p:blipFill>
          <a:blip r:embed="rId4"/>
          <a:stretch>
            <a:fillRect/>
          </a:stretch>
        </p:blipFill>
        <p:spPr>
          <a:xfrm>
            <a:off x="3731441" y="2505495"/>
            <a:ext cx="202174" cy="231056"/>
          </a:xfrm>
          <a:prstGeom prst="rect">
            <a:avLst/>
          </a:prstGeom>
        </p:spPr>
      </p:pic>
      <p:pic>
        <p:nvPicPr>
          <p:cNvPr id="9" name="Picture 8">
            <a:extLst>
              <a:ext uri="{FF2B5EF4-FFF2-40B4-BE49-F238E27FC236}">
                <a16:creationId xmlns:a16="http://schemas.microsoft.com/office/drawing/2014/main" id="{876D91E7-341B-8C14-ECE8-8BAABD830B8D}"/>
              </a:ext>
            </a:extLst>
          </p:cNvPr>
          <p:cNvPicPr>
            <a:picLocks noChangeAspect="1"/>
          </p:cNvPicPr>
          <p:nvPr/>
        </p:nvPicPr>
        <p:blipFill>
          <a:blip r:embed="rId5"/>
          <a:stretch>
            <a:fillRect/>
          </a:stretch>
        </p:blipFill>
        <p:spPr>
          <a:xfrm>
            <a:off x="7733615" y="2505495"/>
            <a:ext cx="241190" cy="271339"/>
          </a:xfrm>
          <a:prstGeom prst="rect">
            <a:avLst/>
          </a:prstGeom>
        </p:spPr>
      </p:pic>
      <p:pic>
        <p:nvPicPr>
          <p:cNvPr id="11" name="Picture 10">
            <a:extLst>
              <a:ext uri="{FF2B5EF4-FFF2-40B4-BE49-F238E27FC236}">
                <a16:creationId xmlns:a16="http://schemas.microsoft.com/office/drawing/2014/main" id="{8B67C1C9-A036-C790-9C31-6F40B9F45D35}"/>
              </a:ext>
            </a:extLst>
          </p:cNvPr>
          <p:cNvPicPr>
            <a:picLocks noChangeAspect="1"/>
          </p:cNvPicPr>
          <p:nvPr/>
        </p:nvPicPr>
        <p:blipFill>
          <a:blip r:embed="rId6"/>
          <a:stretch>
            <a:fillRect/>
          </a:stretch>
        </p:blipFill>
        <p:spPr>
          <a:xfrm>
            <a:off x="6437327" y="3357494"/>
            <a:ext cx="140603" cy="263632"/>
          </a:xfrm>
          <a:prstGeom prst="rect">
            <a:avLst/>
          </a:prstGeom>
        </p:spPr>
      </p:pic>
      <p:pic>
        <p:nvPicPr>
          <p:cNvPr id="13" name="Picture 12">
            <a:extLst>
              <a:ext uri="{FF2B5EF4-FFF2-40B4-BE49-F238E27FC236}">
                <a16:creationId xmlns:a16="http://schemas.microsoft.com/office/drawing/2014/main" id="{F3C6A3A1-B38B-7AC7-CC7D-C74E8D166FA2}"/>
              </a:ext>
            </a:extLst>
          </p:cNvPr>
          <p:cNvPicPr>
            <a:picLocks noChangeAspect="1"/>
          </p:cNvPicPr>
          <p:nvPr/>
        </p:nvPicPr>
        <p:blipFill>
          <a:blip r:embed="rId7"/>
          <a:stretch>
            <a:fillRect/>
          </a:stretch>
        </p:blipFill>
        <p:spPr>
          <a:xfrm>
            <a:off x="7012226" y="3343844"/>
            <a:ext cx="232127" cy="249983"/>
          </a:xfrm>
          <a:prstGeom prst="rect">
            <a:avLst/>
          </a:prstGeom>
        </p:spPr>
      </p:pic>
    </p:spTree>
    <p:extLst>
      <p:ext uri="{BB962C8B-B14F-4D97-AF65-F5344CB8AC3E}">
        <p14:creationId xmlns:p14="http://schemas.microsoft.com/office/powerpoint/2010/main" val="34001384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solidFill>
                  <a:srgbClr val="3D85C6"/>
                </a:solidFill>
              </a:rPr>
              <a:t>Double Deep Q Networks</a:t>
            </a:r>
            <a:endParaRPr>
              <a:solidFill>
                <a:srgbClr val="3D85C6"/>
              </a:solidFill>
            </a:endParaRPr>
          </a:p>
        </p:txBody>
      </p:sp>
      <p:sp>
        <p:nvSpPr>
          <p:cNvPr id="85" name="Google Shape;85;p16"/>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fontScale="92500" lnSpcReduction="20000"/>
          </a:bodyPr>
          <a:lstStyle/>
          <a:p>
            <a:pPr marL="285750" indent="-285750" algn="just">
              <a:lnSpc>
                <a:spcPct val="150000"/>
              </a:lnSpc>
              <a:spcAft>
                <a:spcPts val="1200"/>
              </a:spcAft>
            </a:pPr>
            <a:r>
              <a:rPr lang="en-US" sz="1600">
                <a:solidFill>
                  <a:srgbClr val="000000"/>
                </a:solidFill>
              </a:rPr>
              <a:t>Double Deep Q Networks use the online Q network for action selection to select the greedy action</a:t>
            </a:r>
            <a:endParaRPr lang="en-US"/>
          </a:p>
          <a:p>
            <a:pPr marL="285750" indent="-285750" algn="just">
              <a:lnSpc>
                <a:spcPct val="150000"/>
              </a:lnSpc>
              <a:spcAft>
                <a:spcPts val="1200"/>
              </a:spcAft>
            </a:pPr>
            <a:r>
              <a:rPr lang="en-US" sz="1600">
                <a:solidFill>
                  <a:srgbClr val="000000"/>
                </a:solidFill>
              </a:rPr>
              <a:t>Target network is used to estimate the value</a:t>
            </a:r>
          </a:p>
          <a:p>
            <a:pPr marL="285750" indent="-285750" algn="just">
              <a:lnSpc>
                <a:spcPct val="150000"/>
              </a:lnSpc>
              <a:spcAft>
                <a:spcPts val="1200"/>
              </a:spcAft>
            </a:pPr>
            <a:r>
              <a:rPr lang="en-US" sz="1600">
                <a:solidFill>
                  <a:srgbClr val="000000"/>
                </a:solidFill>
              </a:rPr>
              <a:t>The target for DDQN is</a:t>
            </a:r>
          </a:p>
          <a:p>
            <a:pPr marL="285750" indent="-285750" algn="just">
              <a:lnSpc>
                <a:spcPct val="150000"/>
              </a:lnSpc>
              <a:spcAft>
                <a:spcPts val="1200"/>
              </a:spcAft>
            </a:pPr>
            <a:endParaRPr lang="en-US" sz="1600">
              <a:solidFill>
                <a:srgbClr val="000000"/>
              </a:solidFill>
            </a:endParaRPr>
          </a:p>
          <a:p>
            <a:pPr marL="285750" indent="-285750" algn="just">
              <a:lnSpc>
                <a:spcPct val="150000"/>
              </a:lnSpc>
              <a:spcAft>
                <a:spcPts val="1200"/>
              </a:spcAft>
            </a:pPr>
            <a:r>
              <a:rPr lang="en-US" sz="1600">
                <a:solidFill>
                  <a:srgbClr val="000000"/>
                </a:solidFill>
              </a:rPr>
              <a:t>We replace the weights of the second network      with that of the target network</a:t>
            </a:r>
          </a:p>
          <a:p>
            <a:pPr marL="285750" indent="-285750" algn="just">
              <a:lnSpc>
                <a:spcPct val="150000"/>
              </a:lnSpc>
              <a:spcAft>
                <a:spcPts val="1200"/>
              </a:spcAft>
            </a:pPr>
            <a:r>
              <a:rPr lang="en-US" sz="1600">
                <a:solidFill>
                  <a:srgbClr val="000000"/>
                </a:solidFill>
              </a:rPr>
              <a:t>This is used for the evaluation of the current greedy policy</a:t>
            </a:r>
            <a:endParaRPr lang="en-IN" sz="1600">
              <a:solidFill>
                <a:srgbClr val="000000"/>
              </a:solidFill>
            </a:endParaRPr>
          </a:p>
        </p:txBody>
      </p:sp>
      <p:pic>
        <p:nvPicPr>
          <p:cNvPr id="3" name="Picture 2">
            <a:extLst>
              <a:ext uri="{FF2B5EF4-FFF2-40B4-BE49-F238E27FC236}">
                <a16:creationId xmlns:a16="http://schemas.microsoft.com/office/drawing/2014/main" id="{149628E0-3B82-CD47-A6BA-943A74D4D599}"/>
              </a:ext>
            </a:extLst>
          </p:cNvPr>
          <p:cNvPicPr>
            <a:picLocks noChangeAspect="1"/>
          </p:cNvPicPr>
          <p:nvPr/>
        </p:nvPicPr>
        <p:blipFill>
          <a:blip r:embed="rId3"/>
          <a:stretch>
            <a:fillRect/>
          </a:stretch>
        </p:blipFill>
        <p:spPr>
          <a:xfrm>
            <a:off x="2232364" y="2917675"/>
            <a:ext cx="4679272" cy="478068"/>
          </a:xfrm>
          <a:prstGeom prst="rect">
            <a:avLst/>
          </a:prstGeom>
        </p:spPr>
      </p:pic>
      <p:pic>
        <p:nvPicPr>
          <p:cNvPr id="6" name="Picture 5">
            <a:extLst>
              <a:ext uri="{FF2B5EF4-FFF2-40B4-BE49-F238E27FC236}">
                <a16:creationId xmlns:a16="http://schemas.microsoft.com/office/drawing/2014/main" id="{235D8466-0F2C-C251-4547-0C14F5AA1776}"/>
              </a:ext>
            </a:extLst>
          </p:cNvPr>
          <p:cNvPicPr>
            <a:picLocks noChangeAspect="1"/>
          </p:cNvPicPr>
          <p:nvPr/>
        </p:nvPicPr>
        <p:blipFill>
          <a:blip r:embed="rId4"/>
          <a:stretch>
            <a:fillRect/>
          </a:stretch>
        </p:blipFill>
        <p:spPr>
          <a:xfrm>
            <a:off x="4808470" y="3485140"/>
            <a:ext cx="264333" cy="280854"/>
          </a:xfrm>
          <a:prstGeom prst="rect">
            <a:avLst/>
          </a:prstGeom>
        </p:spPr>
      </p:pic>
      <p:pic>
        <p:nvPicPr>
          <p:cNvPr id="10" name="Picture 9">
            <a:extLst>
              <a:ext uri="{FF2B5EF4-FFF2-40B4-BE49-F238E27FC236}">
                <a16:creationId xmlns:a16="http://schemas.microsoft.com/office/drawing/2014/main" id="{A79ACB66-42DA-0A59-A6BC-2F91E1FDEC66}"/>
              </a:ext>
            </a:extLst>
          </p:cNvPr>
          <p:cNvPicPr>
            <a:picLocks noChangeAspect="1"/>
          </p:cNvPicPr>
          <p:nvPr/>
        </p:nvPicPr>
        <p:blipFill>
          <a:blip r:embed="rId5"/>
          <a:stretch>
            <a:fillRect/>
          </a:stretch>
        </p:blipFill>
        <p:spPr>
          <a:xfrm>
            <a:off x="7829072" y="3485140"/>
            <a:ext cx="297374" cy="280853"/>
          </a:xfrm>
          <a:prstGeom prst="rect">
            <a:avLst/>
          </a:prstGeom>
        </p:spPr>
      </p:pic>
    </p:spTree>
    <p:extLst>
      <p:ext uri="{BB962C8B-B14F-4D97-AF65-F5344CB8AC3E}">
        <p14:creationId xmlns:p14="http://schemas.microsoft.com/office/powerpoint/2010/main" val="396005272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solidFill>
                  <a:srgbClr val="3D85C6"/>
                </a:solidFill>
              </a:rPr>
              <a:t>Double Q Learning Algorithm</a:t>
            </a:r>
            <a:endParaRPr>
              <a:solidFill>
                <a:srgbClr val="3D85C6"/>
              </a:solidFill>
            </a:endParaRPr>
          </a:p>
        </p:txBody>
      </p:sp>
      <p:pic>
        <p:nvPicPr>
          <p:cNvPr id="4" name="Picture 3" descr="A math equations on a white background&#10;&#10;Description automatically generated">
            <a:extLst>
              <a:ext uri="{FF2B5EF4-FFF2-40B4-BE49-F238E27FC236}">
                <a16:creationId xmlns:a16="http://schemas.microsoft.com/office/drawing/2014/main" id="{FA4D0867-F35C-A163-7626-4BB86CE9ADEF}"/>
              </a:ext>
            </a:extLst>
          </p:cNvPr>
          <p:cNvPicPr>
            <a:picLocks noChangeAspect="1"/>
          </p:cNvPicPr>
          <p:nvPr/>
        </p:nvPicPr>
        <p:blipFill>
          <a:blip r:embed="rId3"/>
          <a:stretch>
            <a:fillRect/>
          </a:stretch>
        </p:blipFill>
        <p:spPr>
          <a:xfrm>
            <a:off x="2015779" y="1504264"/>
            <a:ext cx="5112442" cy="2134971"/>
          </a:xfrm>
          <a:prstGeom prst="rect">
            <a:avLst/>
          </a:prstGeom>
        </p:spPr>
      </p:pic>
    </p:spTree>
    <p:extLst>
      <p:ext uri="{BB962C8B-B14F-4D97-AF65-F5344CB8AC3E}">
        <p14:creationId xmlns:p14="http://schemas.microsoft.com/office/powerpoint/2010/main" val="195079535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solidFill>
                  <a:srgbClr val="3D85C6"/>
                </a:solidFill>
              </a:rPr>
              <a:t>Double Deep Q Learning Algorithm</a:t>
            </a:r>
            <a:endParaRPr>
              <a:solidFill>
                <a:srgbClr val="3D85C6"/>
              </a:solidFill>
            </a:endParaRPr>
          </a:p>
        </p:txBody>
      </p:sp>
      <p:pic>
        <p:nvPicPr>
          <p:cNvPr id="4" name="Picture 3" descr="A black and white text on a white background&#10;&#10;Description automatically generated">
            <a:extLst>
              <a:ext uri="{FF2B5EF4-FFF2-40B4-BE49-F238E27FC236}">
                <a16:creationId xmlns:a16="http://schemas.microsoft.com/office/drawing/2014/main" id="{11638C42-6A0B-9966-DA9B-414D7B292E58}"/>
              </a:ext>
            </a:extLst>
          </p:cNvPr>
          <p:cNvPicPr>
            <a:picLocks noChangeAspect="1"/>
          </p:cNvPicPr>
          <p:nvPr/>
        </p:nvPicPr>
        <p:blipFill>
          <a:blip r:embed="rId3"/>
          <a:stretch>
            <a:fillRect/>
          </a:stretch>
        </p:blipFill>
        <p:spPr>
          <a:xfrm>
            <a:off x="1758203" y="1456329"/>
            <a:ext cx="5627594" cy="2995024"/>
          </a:xfrm>
          <a:prstGeom prst="rect">
            <a:avLst/>
          </a:prstGeom>
        </p:spPr>
      </p:pic>
    </p:spTree>
    <p:extLst>
      <p:ext uri="{BB962C8B-B14F-4D97-AF65-F5344CB8AC3E}">
        <p14:creationId xmlns:p14="http://schemas.microsoft.com/office/powerpoint/2010/main" val="372085035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solidFill>
                  <a:srgbClr val="3D85C6"/>
                </a:solidFill>
              </a:rPr>
              <a:t>Architecture for Double Deep Q-Learning</a:t>
            </a:r>
            <a:endParaRPr>
              <a:solidFill>
                <a:srgbClr val="3D85C6"/>
              </a:solidFill>
            </a:endParaRPr>
          </a:p>
        </p:txBody>
      </p:sp>
      <p:sp>
        <p:nvSpPr>
          <p:cNvPr id="85" name="Google Shape;85;p16"/>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285750" indent="-285750" algn="just">
              <a:spcAft>
                <a:spcPts val="1200"/>
              </a:spcAft>
            </a:pPr>
            <a:r>
              <a:rPr lang="en-US" sz="1400">
                <a:solidFill>
                  <a:srgbClr val="000000"/>
                </a:solidFill>
              </a:rPr>
              <a:t>The network architecture for DDQN is the same as that for DQN</a:t>
            </a:r>
          </a:p>
          <a:p>
            <a:pPr marL="285750" indent="-285750" algn="just">
              <a:spcAft>
                <a:spcPts val="1200"/>
              </a:spcAft>
            </a:pPr>
            <a:r>
              <a:rPr lang="en-US" sz="1400">
                <a:solidFill>
                  <a:srgbClr val="000000"/>
                </a:solidFill>
              </a:rPr>
              <a:t>A convolutional neural network is used  with convolutional layers and fully connected layers</a:t>
            </a:r>
          </a:p>
          <a:p>
            <a:pPr marL="285750" indent="-285750" algn="just">
              <a:spcAft>
                <a:spcPts val="1200"/>
              </a:spcAft>
            </a:pPr>
            <a:r>
              <a:rPr lang="en-US" sz="1400">
                <a:solidFill>
                  <a:srgbClr val="000000"/>
                </a:solidFill>
              </a:rPr>
              <a:t>The input is an 84x84x4 tensor containing a rescaled and grayscale version of the last 4 frames</a:t>
            </a:r>
            <a:endParaRPr sz="1400">
              <a:solidFill>
                <a:srgbClr val="000000"/>
              </a:solidFill>
            </a:endParaRPr>
          </a:p>
        </p:txBody>
      </p:sp>
      <p:pic>
        <p:nvPicPr>
          <p:cNvPr id="3" name="Picture 2" descr="A diagram of a network&#10;&#10;Description automatically generated with medium confidence">
            <a:extLst>
              <a:ext uri="{FF2B5EF4-FFF2-40B4-BE49-F238E27FC236}">
                <a16:creationId xmlns:a16="http://schemas.microsoft.com/office/drawing/2014/main" id="{BC71D9E8-0F11-4E0C-AE5E-8A566405A9BB}"/>
              </a:ext>
            </a:extLst>
          </p:cNvPr>
          <p:cNvPicPr>
            <a:picLocks noChangeAspect="1"/>
          </p:cNvPicPr>
          <p:nvPr/>
        </p:nvPicPr>
        <p:blipFill>
          <a:blip r:embed="rId3"/>
          <a:stretch>
            <a:fillRect/>
          </a:stretch>
        </p:blipFill>
        <p:spPr>
          <a:xfrm>
            <a:off x="2671556" y="2571750"/>
            <a:ext cx="3800888" cy="2058267"/>
          </a:xfrm>
          <a:prstGeom prst="rect">
            <a:avLst/>
          </a:prstGeom>
        </p:spPr>
      </p:pic>
    </p:spTree>
    <p:extLst>
      <p:ext uri="{BB962C8B-B14F-4D97-AF65-F5344CB8AC3E}">
        <p14:creationId xmlns:p14="http://schemas.microsoft.com/office/powerpoint/2010/main" val="364149377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solidFill>
                  <a:srgbClr val="3D85C6"/>
                </a:solidFill>
              </a:rPr>
              <a:t>Architecture for Double Deep Q-Learning</a:t>
            </a:r>
            <a:endParaRPr>
              <a:solidFill>
                <a:srgbClr val="3D85C6"/>
              </a:solidFill>
            </a:endParaRPr>
          </a:p>
        </p:txBody>
      </p:sp>
      <p:sp>
        <p:nvSpPr>
          <p:cNvPr id="85" name="Google Shape;85;p16"/>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fontScale="92500" lnSpcReduction="10000"/>
          </a:bodyPr>
          <a:lstStyle/>
          <a:p>
            <a:pPr algn="just">
              <a:lnSpc>
                <a:spcPct val="200000"/>
              </a:lnSpc>
            </a:pPr>
            <a:r>
              <a:rPr lang="en-IN" sz="1600">
                <a:solidFill>
                  <a:srgbClr val="000000"/>
                </a:solidFill>
                <a:effectLst/>
              </a:rPr>
              <a:t>The first convolution layer convolves the input with 32 filters of size 8 (stride 4).</a:t>
            </a:r>
            <a:endParaRPr lang="en-US" sz="1600">
              <a:solidFill>
                <a:srgbClr val="000000"/>
              </a:solidFill>
            </a:endParaRPr>
          </a:p>
          <a:p>
            <a:pPr algn="just">
              <a:lnSpc>
                <a:spcPct val="200000"/>
              </a:lnSpc>
            </a:pPr>
            <a:r>
              <a:rPr lang="en-IN" sz="1600">
                <a:solidFill>
                  <a:srgbClr val="000000"/>
                </a:solidFill>
              </a:rPr>
              <a:t>T</a:t>
            </a:r>
            <a:r>
              <a:rPr lang="en-IN" sz="1600">
                <a:solidFill>
                  <a:srgbClr val="000000"/>
                </a:solidFill>
                <a:effectLst/>
              </a:rPr>
              <a:t>he second layer has 64 filters of size 4 (stride 2)</a:t>
            </a:r>
          </a:p>
          <a:p>
            <a:pPr algn="just">
              <a:lnSpc>
                <a:spcPct val="200000"/>
              </a:lnSpc>
            </a:pPr>
            <a:r>
              <a:rPr lang="en-IN" sz="1600">
                <a:solidFill>
                  <a:srgbClr val="000000"/>
                </a:solidFill>
              </a:rPr>
              <a:t>T</a:t>
            </a:r>
            <a:r>
              <a:rPr lang="en-IN" sz="1600">
                <a:solidFill>
                  <a:srgbClr val="000000"/>
                </a:solidFill>
                <a:effectLst/>
              </a:rPr>
              <a:t>he final convolution layer has 64 filters of size 3 (stride 1).</a:t>
            </a:r>
            <a:r>
              <a:rPr lang="en-IN" sz="1600">
                <a:solidFill>
                  <a:srgbClr val="000000"/>
                </a:solidFill>
              </a:rPr>
              <a:t> </a:t>
            </a:r>
          </a:p>
          <a:p>
            <a:pPr algn="just">
              <a:lnSpc>
                <a:spcPct val="200000"/>
              </a:lnSpc>
            </a:pPr>
            <a:r>
              <a:rPr lang="en-IN" sz="1600">
                <a:solidFill>
                  <a:srgbClr val="000000"/>
                </a:solidFill>
                <a:effectLst/>
              </a:rPr>
              <a:t>This is followed by a fully-connected hidden layer of 512 units.</a:t>
            </a:r>
            <a:r>
              <a:rPr lang="en-IN" sz="1600">
                <a:solidFill>
                  <a:srgbClr val="000000"/>
                </a:solidFill>
              </a:rPr>
              <a:t> </a:t>
            </a:r>
            <a:endParaRPr lang="en-IN" sz="1600">
              <a:solidFill>
                <a:srgbClr val="000000"/>
              </a:solidFill>
              <a:effectLst/>
              <a:latin typeface="Open Sans" panose="020B0606030504020204" pitchFamily="34" charset="0"/>
              <a:ea typeface="Open Sans" panose="020B0606030504020204" pitchFamily="34" charset="0"/>
              <a:cs typeface="Open Sans" panose="020B0606030504020204" pitchFamily="34" charset="0"/>
            </a:endParaRPr>
          </a:p>
          <a:p>
            <a:pPr algn="just">
              <a:lnSpc>
                <a:spcPct val="200000"/>
              </a:lnSpc>
            </a:pPr>
            <a:r>
              <a:rPr lang="en-IN" sz="1600">
                <a:solidFill>
                  <a:srgbClr val="000000"/>
                </a:solidFill>
              </a:rPr>
              <a:t>All layers use </a:t>
            </a:r>
            <a:r>
              <a:rPr lang="en-IN" sz="1600" err="1">
                <a:solidFill>
                  <a:srgbClr val="000000"/>
                </a:solidFill>
              </a:rPr>
              <a:t>ReLU</a:t>
            </a:r>
            <a:r>
              <a:rPr lang="en-IN" sz="1600">
                <a:solidFill>
                  <a:srgbClr val="000000"/>
                </a:solidFill>
              </a:rPr>
              <a:t> activation</a:t>
            </a:r>
          </a:p>
          <a:p>
            <a:pPr algn="just">
              <a:lnSpc>
                <a:spcPct val="200000"/>
              </a:lnSpc>
            </a:pPr>
            <a:r>
              <a:rPr lang="en-IN" sz="1600">
                <a:solidFill>
                  <a:srgbClr val="000000"/>
                </a:solidFill>
              </a:rPr>
              <a:t>The final layer gives the Q values as output for all actions in that state</a:t>
            </a:r>
          </a:p>
          <a:p>
            <a:pPr algn="just">
              <a:lnSpc>
                <a:spcPct val="200000"/>
              </a:lnSpc>
            </a:pPr>
            <a:r>
              <a:rPr lang="en-IN" sz="1600">
                <a:solidFill>
                  <a:srgbClr val="000000"/>
                </a:solidFill>
              </a:rPr>
              <a:t>Optimizer used is </a:t>
            </a:r>
            <a:r>
              <a:rPr lang="en-IN" sz="1600" err="1">
                <a:solidFill>
                  <a:srgbClr val="000000"/>
                </a:solidFill>
              </a:rPr>
              <a:t>RMSProp</a:t>
            </a:r>
            <a:r>
              <a:rPr lang="en-IN" sz="1600">
                <a:solidFill>
                  <a:srgbClr val="000000"/>
                </a:solidFill>
              </a:rPr>
              <a:t> with momentum parameter = 0.95</a:t>
            </a:r>
          </a:p>
        </p:txBody>
      </p:sp>
    </p:spTree>
    <p:extLst>
      <p:ext uri="{BB962C8B-B14F-4D97-AF65-F5344CB8AC3E}">
        <p14:creationId xmlns:p14="http://schemas.microsoft.com/office/powerpoint/2010/main" val="377416991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869CD0-991B-02C7-55D3-5C4CECFC1EB0}"/>
              </a:ext>
            </a:extLst>
          </p:cNvPr>
          <p:cNvSpPr>
            <a:spLocks noGrp="1"/>
          </p:cNvSpPr>
          <p:nvPr>
            <p:ph type="title"/>
          </p:nvPr>
        </p:nvSpPr>
        <p:spPr/>
        <p:txBody>
          <a:bodyPr>
            <a:normAutofit fontScale="90000"/>
          </a:bodyPr>
          <a:lstStyle/>
          <a:p>
            <a:pPr algn="ctr"/>
            <a:r>
              <a:rPr lang="en">
                <a:solidFill>
                  <a:srgbClr val="3D85C6"/>
                </a:solidFill>
              </a:rPr>
              <a:t>Experimental Setup 1 – Cart Pole</a:t>
            </a:r>
            <a:endParaRPr lang="en-US"/>
          </a:p>
          <a:p>
            <a:endParaRPr lang="en-US"/>
          </a:p>
        </p:txBody>
      </p:sp>
      <p:sp>
        <p:nvSpPr>
          <p:cNvPr id="3" name="Text Placeholder 2">
            <a:extLst>
              <a:ext uri="{FF2B5EF4-FFF2-40B4-BE49-F238E27FC236}">
                <a16:creationId xmlns:a16="http://schemas.microsoft.com/office/drawing/2014/main" id="{2B0358E9-1B99-B1BF-6C1A-8E69AD659166}"/>
              </a:ext>
            </a:extLst>
          </p:cNvPr>
          <p:cNvSpPr>
            <a:spLocks noGrp="1"/>
          </p:cNvSpPr>
          <p:nvPr>
            <p:ph type="body" idx="1"/>
          </p:nvPr>
        </p:nvSpPr>
        <p:spPr/>
        <p:txBody>
          <a:bodyPr/>
          <a:lstStyle/>
          <a:p>
            <a:r>
              <a:rPr lang="en-US">
                <a:solidFill>
                  <a:srgbClr val="000000"/>
                </a:solidFill>
              </a:rPr>
              <a:t>Cart Pole is a game in which we try to balance the pole as long as possible.</a:t>
            </a:r>
          </a:p>
          <a:p>
            <a:pPr>
              <a:lnSpc>
                <a:spcPct val="114999"/>
              </a:lnSpc>
            </a:pPr>
            <a:endParaRPr lang="en-US">
              <a:solidFill>
                <a:srgbClr val="000000"/>
              </a:solidFill>
            </a:endParaRPr>
          </a:p>
        </p:txBody>
      </p:sp>
      <p:pic>
        <p:nvPicPr>
          <p:cNvPr id="4" name="Picture 3">
            <a:extLst>
              <a:ext uri="{FF2B5EF4-FFF2-40B4-BE49-F238E27FC236}">
                <a16:creationId xmlns:a16="http://schemas.microsoft.com/office/drawing/2014/main" id="{AA9A2135-871F-1A9E-30BE-4D72C245A771}"/>
              </a:ext>
            </a:extLst>
          </p:cNvPr>
          <p:cNvPicPr>
            <a:picLocks noChangeAspect="1"/>
          </p:cNvPicPr>
          <p:nvPr/>
        </p:nvPicPr>
        <p:blipFill>
          <a:blip r:embed="rId2"/>
          <a:stretch>
            <a:fillRect/>
          </a:stretch>
        </p:blipFill>
        <p:spPr>
          <a:xfrm>
            <a:off x="3303549" y="2344079"/>
            <a:ext cx="2676293" cy="1779549"/>
          </a:xfrm>
          <a:prstGeom prst="rect">
            <a:avLst/>
          </a:prstGeom>
        </p:spPr>
      </p:pic>
      <mc:AlternateContent xmlns:mc="http://schemas.openxmlformats.org/markup-compatibility/2006" xmlns:p14="http://schemas.microsoft.com/office/powerpoint/2010/main">
        <mc:Choice Requires="p14">
          <p:contentPart p14:bwMode="auto" r:id="rId3">
            <p14:nvContentPartPr>
              <p14:cNvPr id="6" name="Ink 5">
                <a:extLst>
                  <a:ext uri="{FF2B5EF4-FFF2-40B4-BE49-F238E27FC236}">
                    <a16:creationId xmlns:a16="http://schemas.microsoft.com/office/drawing/2014/main" id="{73D5F28F-C304-6891-C43E-D12F29C9E245}"/>
                  </a:ext>
                </a:extLst>
              </p14:cNvPr>
              <p14:cNvContentPartPr/>
              <p14:nvPr/>
            </p14:nvContentPartPr>
            <p14:xfrm>
              <a:off x="1655476" y="994462"/>
              <a:ext cx="5807" cy="5807"/>
            </p14:xfrm>
          </p:contentPart>
        </mc:Choice>
        <mc:Fallback xmlns="">
          <p:pic>
            <p:nvPicPr>
              <p:cNvPr id="6" name="Ink 5">
                <a:extLst>
                  <a:ext uri="{FF2B5EF4-FFF2-40B4-BE49-F238E27FC236}">
                    <a16:creationId xmlns:a16="http://schemas.microsoft.com/office/drawing/2014/main" id="{73D5F28F-C304-6891-C43E-D12F29C9E245}"/>
                  </a:ext>
                </a:extLst>
              </p:cNvPr>
              <p:cNvPicPr/>
              <p:nvPr/>
            </p:nvPicPr>
            <p:blipFill>
              <a:blip r:embed="rId4"/>
              <a:stretch>
                <a:fillRect/>
              </a:stretch>
            </p:blipFill>
            <p:spPr>
              <a:xfrm>
                <a:off x="1510301" y="849287"/>
                <a:ext cx="290350" cy="29035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7" name="Ink 6">
                <a:extLst>
                  <a:ext uri="{FF2B5EF4-FFF2-40B4-BE49-F238E27FC236}">
                    <a16:creationId xmlns:a16="http://schemas.microsoft.com/office/drawing/2014/main" id="{DEA72C56-2533-07EB-DCFC-640CA53F24FA}"/>
                  </a:ext>
                </a:extLst>
              </p14:cNvPr>
              <p14:cNvContentPartPr/>
              <p14:nvPr/>
            </p14:nvContentPartPr>
            <p14:xfrm>
              <a:off x="3266631" y="2202166"/>
              <a:ext cx="33685" cy="1935545"/>
            </p14:xfrm>
          </p:contentPart>
        </mc:Choice>
        <mc:Fallback xmlns="">
          <p:pic>
            <p:nvPicPr>
              <p:cNvPr id="7" name="Ink 6">
                <a:extLst>
                  <a:ext uri="{FF2B5EF4-FFF2-40B4-BE49-F238E27FC236}">
                    <a16:creationId xmlns:a16="http://schemas.microsoft.com/office/drawing/2014/main" id="{DEA72C56-2533-07EB-DCFC-640CA53F24FA}"/>
                  </a:ext>
                </a:extLst>
              </p:cNvPr>
              <p:cNvPicPr/>
              <p:nvPr/>
            </p:nvPicPr>
            <p:blipFill>
              <a:blip r:embed="rId6"/>
              <a:stretch>
                <a:fillRect/>
              </a:stretch>
            </p:blipFill>
            <p:spPr>
              <a:xfrm>
                <a:off x="2424506" y="2193167"/>
                <a:ext cx="1684250" cy="1953183"/>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3" name="Ink 12">
                <a:extLst>
                  <a:ext uri="{FF2B5EF4-FFF2-40B4-BE49-F238E27FC236}">
                    <a16:creationId xmlns:a16="http://schemas.microsoft.com/office/drawing/2014/main" id="{ABB42710-B441-5221-7E91-AF7B02D95B9B}"/>
                  </a:ext>
                </a:extLst>
              </p14:cNvPr>
              <p14:cNvContentPartPr/>
              <p14:nvPr/>
            </p14:nvContentPartPr>
            <p14:xfrm>
              <a:off x="3265433" y="4155920"/>
              <a:ext cx="2747965" cy="33685"/>
            </p14:xfrm>
          </p:contentPart>
        </mc:Choice>
        <mc:Fallback xmlns="">
          <p:pic>
            <p:nvPicPr>
              <p:cNvPr id="13" name="Ink 12">
                <a:extLst>
                  <a:ext uri="{FF2B5EF4-FFF2-40B4-BE49-F238E27FC236}">
                    <a16:creationId xmlns:a16="http://schemas.microsoft.com/office/drawing/2014/main" id="{ABB42710-B441-5221-7E91-AF7B02D95B9B}"/>
                  </a:ext>
                </a:extLst>
              </p:cNvPr>
              <p:cNvPicPr/>
              <p:nvPr/>
            </p:nvPicPr>
            <p:blipFill>
              <a:blip r:embed="rId8"/>
              <a:stretch>
                <a:fillRect/>
              </a:stretch>
            </p:blipFill>
            <p:spPr>
              <a:xfrm>
                <a:off x="3256434" y="3313795"/>
                <a:ext cx="2765603" cy="168425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4" name="Ink 13">
                <a:extLst>
                  <a:ext uri="{FF2B5EF4-FFF2-40B4-BE49-F238E27FC236}">
                    <a16:creationId xmlns:a16="http://schemas.microsoft.com/office/drawing/2014/main" id="{A37808EC-9081-159A-83E4-DE143512334D}"/>
                  </a:ext>
                </a:extLst>
              </p14:cNvPr>
              <p14:cNvContentPartPr/>
              <p14:nvPr/>
            </p14:nvContentPartPr>
            <p14:xfrm>
              <a:off x="6013105" y="2188485"/>
              <a:ext cx="5807" cy="1963166"/>
            </p14:xfrm>
          </p:contentPart>
        </mc:Choice>
        <mc:Fallback xmlns="">
          <p:pic>
            <p:nvPicPr>
              <p:cNvPr id="14" name="Ink 13">
                <a:extLst>
                  <a:ext uri="{FF2B5EF4-FFF2-40B4-BE49-F238E27FC236}">
                    <a16:creationId xmlns:a16="http://schemas.microsoft.com/office/drawing/2014/main" id="{A37808EC-9081-159A-83E4-DE143512334D}"/>
                  </a:ext>
                </a:extLst>
              </p:cNvPr>
              <p:cNvPicPr/>
              <p:nvPr/>
            </p:nvPicPr>
            <p:blipFill>
              <a:blip r:embed="rId10"/>
              <a:stretch>
                <a:fillRect/>
              </a:stretch>
            </p:blipFill>
            <p:spPr>
              <a:xfrm>
                <a:off x="5867930" y="2179486"/>
                <a:ext cx="290350" cy="1980804"/>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6" name="Ink 15">
                <a:extLst>
                  <a:ext uri="{FF2B5EF4-FFF2-40B4-BE49-F238E27FC236}">
                    <a16:creationId xmlns:a16="http://schemas.microsoft.com/office/drawing/2014/main" id="{17571FCE-D628-39A3-F3A6-DC8EF06114D8}"/>
                  </a:ext>
                </a:extLst>
              </p14:cNvPr>
              <p14:cNvContentPartPr/>
              <p14:nvPr/>
            </p14:nvContentPartPr>
            <p14:xfrm>
              <a:off x="3265434" y="2214637"/>
              <a:ext cx="2759318" cy="5807"/>
            </p14:xfrm>
          </p:contentPart>
        </mc:Choice>
        <mc:Fallback xmlns="">
          <p:pic>
            <p:nvPicPr>
              <p:cNvPr id="16" name="Ink 15">
                <a:extLst>
                  <a:ext uri="{FF2B5EF4-FFF2-40B4-BE49-F238E27FC236}">
                    <a16:creationId xmlns:a16="http://schemas.microsoft.com/office/drawing/2014/main" id="{17571FCE-D628-39A3-F3A6-DC8EF06114D8}"/>
                  </a:ext>
                </a:extLst>
              </p:cNvPr>
              <p:cNvPicPr/>
              <p:nvPr/>
            </p:nvPicPr>
            <p:blipFill>
              <a:blip r:embed="rId12"/>
              <a:stretch>
                <a:fillRect/>
              </a:stretch>
            </p:blipFill>
            <p:spPr>
              <a:xfrm>
                <a:off x="3256435" y="2069462"/>
                <a:ext cx="2776955" cy="290350"/>
              </a:xfrm>
              <a:prstGeom prst="rect">
                <a:avLst/>
              </a:prstGeom>
            </p:spPr>
          </p:pic>
        </mc:Fallback>
      </mc:AlternateContent>
    </p:spTree>
    <p:extLst>
      <p:ext uri="{BB962C8B-B14F-4D97-AF65-F5344CB8AC3E}">
        <p14:creationId xmlns:p14="http://schemas.microsoft.com/office/powerpoint/2010/main" val="317604981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5DCA8-979D-A0BD-433D-DD38F99A2381}"/>
              </a:ext>
            </a:extLst>
          </p:cNvPr>
          <p:cNvSpPr>
            <a:spLocks noGrp="1"/>
          </p:cNvSpPr>
          <p:nvPr>
            <p:ph type="title"/>
          </p:nvPr>
        </p:nvSpPr>
        <p:spPr/>
        <p:txBody>
          <a:bodyPr>
            <a:normAutofit fontScale="90000"/>
          </a:bodyPr>
          <a:lstStyle/>
          <a:p>
            <a:pPr algn="ctr"/>
            <a:r>
              <a:rPr lang="en-US">
                <a:solidFill>
                  <a:srgbClr val="3D85C6"/>
                </a:solidFill>
              </a:rPr>
              <a:t>Goal</a:t>
            </a:r>
            <a:endParaRPr lang="en-US"/>
          </a:p>
        </p:txBody>
      </p:sp>
      <p:sp>
        <p:nvSpPr>
          <p:cNvPr id="3" name="Text Placeholder 2">
            <a:extLst>
              <a:ext uri="{FF2B5EF4-FFF2-40B4-BE49-F238E27FC236}">
                <a16:creationId xmlns:a16="http://schemas.microsoft.com/office/drawing/2014/main" id="{046A247D-7D22-44D5-AAC2-8F659869D4F3}"/>
              </a:ext>
            </a:extLst>
          </p:cNvPr>
          <p:cNvSpPr>
            <a:spLocks noGrp="1"/>
          </p:cNvSpPr>
          <p:nvPr>
            <p:ph type="body" idx="1"/>
          </p:nvPr>
        </p:nvSpPr>
        <p:spPr/>
        <p:txBody>
          <a:bodyPr/>
          <a:lstStyle/>
          <a:p>
            <a:r>
              <a:rPr lang="en-US">
                <a:solidFill>
                  <a:srgbClr val="000000"/>
                </a:solidFill>
              </a:rPr>
              <a:t>The goal is to move the cart left and right so that the pole can stand vertically as long as possible. </a:t>
            </a:r>
          </a:p>
          <a:p>
            <a:pPr>
              <a:lnSpc>
                <a:spcPct val="114999"/>
              </a:lnSpc>
            </a:pPr>
            <a:endParaRPr lang="en-US">
              <a:solidFill>
                <a:srgbClr val="000000"/>
              </a:solidFill>
            </a:endParaRPr>
          </a:p>
        </p:txBody>
      </p:sp>
      <p:pic>
        <p:nvPicPr>
          <p:cNvPr id="4" name="Picture 3" descr="A drawing of a black square with a stick">
            <a:extLst>
              <a:ext uri="{FF2B5EF4-FFF2-40B4-BE49-F238E27FC236}">
                <a16:creationId xmlns:a16="http://schemas.microsoft.com/office/drawing/2014/main" id="{CCA68645-61AC-5327-CAAE-DD433D29C69F}"/>
              </a:ext>
            </a:extLst>
          </p:cNvPr>
          <p:cNvPicPr>
            <a:picLocks noChangeAspect="1"/>
          </p:cNvPicPr>
          <p:nvPr/>
        </p:nvPicPr>
        <p:blipFill>
          <a:blip r:embed="rId2"/>
          <a:stretch>
            <a:fillRect/>
          </a:stretch>
        </p:blipFill>
        <p:spPr>
          <a:xfrm>
            <a:off x="3101433" y="2427714"/>
            <a:ext cx="2766896" cy="1835306"/>
          </a:xfrm>
          <a:prstGeom prst="rect">
            <a:avLst/>
          </a:prstGeom>
        </p:spPr>
      </p:pic>
      <mc:AlternateContent xmlns:mc="http://schemas.openxmlformats.org/markup-compatibility/2006" xmlns:p14="http://schemas.microsoft.com/office/powerpoint/2010/main">
        <mc:Choice Requires="p14">
          <p:contentPart p14:bwMode="auto" r:id="rId3">
            <p14:nvContentPartPr>
              <p14:cNvPr id="6" name="Ink 5">
                <a:extLst>
                  <a:ext uri="{FF2B5EF4-FFF2-40B4-BE49-F238E27FC236}">
                    <a16:creationId xmlns:a16="http://schemas.microsoft.com/office/drawing/2014/main" id="{37B3EF48-2C1E-2BC6-58BD-6FC057076B20}"/>
                  </a:ext>
                </a:extLst>
              </p14:cNvPr>
              <p14:cNvContentPartPr/>
              <p14:nvPr/>
            </p14:nvContentPartPr>
            <p14:xfrm>
              <a:off x="3099363" y="2383373"/>
              <a:ext cx="33685" cy="1935545"/>
            </p14:xfrm>
          </p:contentPart>
        </mc:Choice>
        <mc:Fallback xmlns="">
          <p:pic>
            <p:nvPicPr>
              <p:cNvPr id="6" name="Ink 5">
                <a:extLst>
                  <a:ext uri="{FF2B5EF4-FFF2-40B4-BE49-F238E27FC236}">
                    <a16:creationId xmlns:a16="http://schemas.microsoft.com/office/drawing/2014/main" id="{37B3EF48-2C1E-2BC6-58BD-6FC057076B20}"/>
                  </a:ext>
                </a:extLst>
              </p:cNvPr>
              <p:cNvPicPr/>
              <p:nvPr/>
            </p:nvPicPr>
            <p:blipFill>
              <a:blip r:embed="rId4"/>
              <a:stretch>
                <a:fillRect/>
              </a:stretch>
            </p:blipFill>
            <p:spPr>
              <a:xfrm>
                <a:off x="2257238" y="2374374"/>
                <a:ext cx="1684250" cy="1953183"/>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7" name="Ink 6">
                <a:extLst>
                  <a:ext uri="{FF2B5EF4-FFF2-40B4-BE49-F238E27FC236}">
                    <a16:creationId xmlns:a16="http://schemas.microsoft.com/office/drawing/2014/main" id="{51E22DAC-4F30-B613-9458-57D9C20DFA59}"/>
                  </a:ext>
                </a:extLst>
              </p14:cNvPr>
              <p14:cNvContentPartPr/>
              <p14:nvPr/>
            </p14:nvContentPartPr>
            <p14:xfrm>
              <a:off x="5873228" y="2362463"/>
              <a:ext cx="33685" cy="1935545"/>
            </p14:xfrm>
          </p:contentPart>
        </mc:Choice>
        <mc:Fallback xmlns="">
          <p:pic>
            <p:nvPicPr>
              <p:cNvPr id="7" name="Ink 6">
                <a:extLst>
                  <a:ext uri="{FF2B5EF4-FFF2-40B4-BE49-F238E27FC236}">
                    <a16:creationId xmlns:a16="http://schemas.microsoft.com/office/drawing/2014/main" id="{51E22DAC-4F30-B613-9458-57D9C20DFA59}"/>
                  </a:ext>
                </a:extLst>
              </p:cNvPr>
              <p:cNvPicPr/>
              <p:nvPr/>
            </p:nvPicPr>
            <p:blipFill>
              <a:blip r:embed="rId4"/>
              <a:stretch>
                <a:fillRect/>
              </a:stretch>
            </p:blipFill>
            <p:spPr>
              <a:xfrm>
                <a:off x="5031103" y="2353464"/>
                <a:ext cx="1684250" cy="1953183"/>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9" name="Ink 8">
                <a:extLst>
                  <a:ext uri="{FF2B5EF4-FFF2-40B4-BE49-F238E27FC236}">
                    <a16:creationId xmlns:a16="http://schemas.microsoft.com/office/drawing/2014/main" id="{73F256F7-116F-06AF-D916-163A6E96775D}"/>
                  </a:ext>
                </a:extLst>
              </p14:cNvPr>
              <p14:cNvContentPartPr/>
              <p14:nvPr/>
            </p14:nvContentPartPr>
            <p14:xfrm>
              <a:off x="3119074" y="4319430"/>
              <a:ext cx="2759318" cy="5807"/>
            </p14:xfrm>
          </p:contentPart>
        </mc:Choice>
        <mc:Fallback xmlns="">
          <p:pic>
            <p:nvPicPr>
              <p:cNvPr id="9" name="Ink 8">
                <a:extLst>
                  <a:ext uri="{FF2B5EF4-FFF2-40B4-BE49-F238E27FC236}">
                    <a16:creationId xmlns:a16="http://schemas.microsoft.com/office/drawing/2014/main" id="{73F256F7-116F-06AF-D916-163A6E96775D}"/>
                  </a:ext>
                </a:extLst>
              </p:cNvPr>
              <p:cNvPicPr/>
              <p:nvPr/>
            </p:nvPicPr>
            <p:blipFill>
              <a:blip r:embed="rId7"/>
              <a:stretch>
                <a:fillRect/>
              </a:stretch>
            </p:blipFill>
            <p:spPr>
              <a:xfrm>
                <a:off x="3110075" y="4174255"/>
                <a:ext cx="2776955" cy="29035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1" name="Ink 10">
                <a:extLst>
                  <a:ext uri="{FF2B5EF4-FFF2-40B4-BE49-F238E27FC236}">
                    <a16:creationId xmlns:a16="http://schemas.microsoft.com/office/drawing/2014/main" id="{DEFF73B0-79F4-7D6D-A8C7-FA1D4E9E6AF2}"/>
                  </a:ext>
                </a:extLst>
              </p14:cNvPr>
              <p14:cNvContentPartPr/>
              <p14:nvPr/>
            </p14:nvContentPartPr>
            <p14:xfrm>
              <a:off x="3119074" y="2381905"/>
              <a:ext cx="2759318" cy="5807"/>
            </p14:xfrm>
          </p:contentPart>
        </mc:Choice>
        <mc:Fallback xmlns="">
          <p:pic>
            <p:nvPicPr>
              <p:cNvPr id="11" name="Ink 10">
                <a:extLst>
                  <a:ext uri="{FF2B5EF4-FFF2-40B4-BE49-F238E27FC236}">
                    <a16:creationId xmlns:a16="http://schemas.microsoft.com/office/drawing/2014/main" id="{DEFF73B0-79F4-7D6D-A8C7-FA1D4E9E6AF2}"/>
                  </a:ext>
                </a:extLst>
              </p:cNvPr>
              <p:cNvPicPr/>
              <p:nvPr/>
            </p:nvPicPr>
            <p:blipFill>
              <a:blip r:embed="rId7"/>
              <a:stretch>
                <a:fillRect/>
              </a:stretch>
            </p:blipFill>
            <p:spPr>
              <a:xfrm>
                <a:off x="3110075" y="2236730"/>
                <a:ext cx="2776955" cy="290350"/>
              </a:xfrm>
              <a:prstGeom prst="rect">
                <a:avLst/>
              </a:prstGeom>
            </p:spPr>
          </p:pic>
        </mc:Fallback>
      </mc:AlternateContent>
    </p:spTree>
    <p:extLst>
      <p:ext uri="{BB962C8B-B14F-4D97-AF65-F5344CB8AC3E}">
        <p14:creationId xmlns:p14="http://schemas.microsoft.com/office/powerpoint/2010/main" val="18009098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8728B-B470-48D4-79B3-6AAF56D7A601}"/>
              </a:ext>
            </a:extLst>
          </p:cNvPr>
          <p:cNvSpPr>
            <a:spLocks noGrp="1"/>
          </p:cNvSpPr>
          <p:nvPr>
            <p:ph type="title"/>
          </p:nvPr>
        </p:nvSpPr>
        <p:spPr/>
        <p:txBody>
          <a:bodyPr/>
          <a:lstStyle/>
          <a:p>
            <a:pPr algn="ctr"/>
            <a:r>
              <a:rPr lang="en-US" sz="3200">
                <a:solidFill>
                  <a:srgbClr val="3D85C6"/>
                </a:solidFill>
              </a:rPr>
              <a:t>Actions &amp; Rewards</a:t>
            </a:r>
            <a:endParaRPr lang="en-US"/>
          </a:p>
        </p:txBody>
      </p:sp>
      <p:sp>
        <p:nvSpPr>
          <p:cNvPr id="3" name="Text Placeholder 2">
            <a:extLst>
              <a:ext uri="{FF2B5EF4-FFF2-40B4-BE49-F238E27FC236}">
                <a16:creationId xmlns:a16="http://schemas.microsoft.com/office/drawing/2014/main" id="{F1BC9ADD-D8AD-8D2A-B45B-CE37D3E6E8AB}"/>
              </a:ext>
            </a:extLst>
          </p:cNvPr>
          <p:cNvSpPr>
            <a:spLocks noGrp="1"/>
          </p:cNvSpPr>
          <p:nvPr>
            <p:ph type="body" idx="1"/>
          </p:nvPr>
        </p:nvSpPr>
        <p:spPr/>
        <p:txBody>
          <a:bodyPr/>
          <a:lstStyle/>
          <a:p>
            <a:pPr>
              <a:lnSpc>
                <a:spcPct val="150000"/>
              </a:lnSpc>
              <a:buNone/>
            </a:pPr>
            <a:r>
              <a:rPr lang="en-US">
                <a:solidFill>
                  <a:srgbClr val="000000"/>
                </a:solidFill>
              </a:rPr>
              <a:t>Actions:</a:t>
            </a:r>
          </a:p>
          <a:p>
            <a:pPr>
              <a:lnSpc>
                <a:spcPct val="150000"/>
              </a:lnSpc>
              <a:buNone/>
            </a:pPr>
            <a:r>
              <a:rPr lang="en-US" sz="1400">
                <a:solidFill>
                  <a:srgbClr val="000000"/>
                </a:solidFill>
              </a:rPr>
              <a:t>           ○   Action 1: Push the cart to the left</a:t>
            </a:r>
            <a:endParaRPr lang="en-US">
              <a:solidFill>
                <a:srgbClr val="000000"/>
              </a:solidFill>
            </a:endParaRPr>
          </a:p>
          <a:p>
            <a:pPr>
              <a:lnSpc>
                <a:spcPct val="150000"/>
              </a:lnSpc>
              <a:buNone/>
            </a:pPr>
            <a:r>
              <a:rPr lang="en-US" sz="1400">
                <a:solidFill>
                  <a:srgbClr val="000000"/>
                </a:solidFill>
              </a:rPr>
              <a:t>           ○   Action 2: Push the cart to the right</a:t>
            </a:r>
            <a:endParaRPr lang="en-US">
              <a:solidFill>
                <a:srgbClr val="000000"/>
              </a:solidFill>
            </a:endParaRPr>
          </a:p>
          <a:p>
            <a:pPr>
              <a:lnSpc>
                <a:spcPct val="150000"/>
              </a:lnSpc>
              <a:buNone/>
            </a:pPr>
            <a:endParaRPr lang="en-US" sz="1400">
              <a:solidFill>
                <a:srgbClr val="000000"/>
              </a:solidFill>
            </a:endParaRPr>
          </a:p>
          <a:p>
            <a:pPr>
              <a:lnSpc>
                <a:spcPct val="150000"/>
              </a:lnSpc>
              <a:buNone/>
            </a:pPr>
            <a:r>
              <a:rPr lang="en-US">
                <a:solidFill>
                  <a:srgbClr val="000000"/>
                </a:solidFill>
              </a:rPr>
              <a:t>Rewards:</a:t>
            </a:r>
          </a:p>
          <a:p>
            <a:pPr>
              <a:lnSpc>
                <a:spcPct val="150000"/>
              </a:lnSpc>
              <a:buNone/>
            </a:pPr>
            <a:r>
              <a:rPr lang="en-US" sz="1400">
                <a:solidFill>
                  <a:srgbClr val="000000"/>
                </a:solidFill>
              </a:rPr>
              <a:t>           ○    A reward of +1 for every step taken.</a:t>
            </a:r>
            <a:endParaRPr lang="en-US">
              <a:solidFill>
                <a:srgbClr val="000000"/>
              </a:solidFill>
            </a:endParaRPr>
          </a:p>
          <a:p>
            <a:pPr marL="114300" indent="0">
              <a:lnSpc>
                <a:spcPct val="114999"/>
              </a:lnSpc>
              <a:buNone/>
            </a:pPr>
            <a:endParaRPr lang="en-US">
              <a:solidFill>
                <a:srgbClr val="000000"/>
              </a:solidFill>
            </a:endParaRPr>
          </a:p>
        </p:txBody>
      </p:sp>
    </p:spTree>
    <p:extLst>
      <p:ext uri="{BB962C8B-B14F-4D97-AF65-F5344CB8AC3E}">
        <p14:creationId xmlns:p14="http://schemas.microsoft.com/office/powerpoint/2010/main" val="18843600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FFB30F-0069-334F-E140-27278C24AB9D}"/>
              </a:ext>
            </a:extLst>
          </p:cNvPr>
          <p:cNvSpPr>
            <a:spLocks noGrp="1"/>
          </p:cNvSpPr>
          <p:nvPr>
            <p:ph type="title"/>
          </p:nvPr>
        </p:nvSpPr>
        <p:spPr/>
        <p:txBody>
          <a:bodyPr/>
          <a:lstStyle/>
          <a:p>
            <a:pPr algn="ctr"/>
            <a:r>
              <a:rPr lang="en-US" sz="3200">
                <a:solidFill>
                  <a:srgbClr val="3D85C6"/>
                </a:solidFill>
              </a:rPr>
              <a:t>States</a:t>
            </a:r>
            <a:endParaRPr lang="en-US"/>
          </a:p>
        </p:txBody>
      </p:sp>
      <p:sp>
        <p:nvSpPr>
          <p:cNvPr id="3" name="Text Placeholder 2">
            <a:extLst>
              <a:ext uri="{FF2B5EF4-FFF2-40B4-BE49-F238E27FC236}">
                <a16:creationId xmlns:a16="http://schemas.microsoft.com/office/drawing/2014/main" id="{831C0420-371F-9137-2E83-9957C639D6AE}"/>
              </a:ext>
            </a:extLst>
          </p:cNvPr>
          <p:cNvSpPr>
            <a:spLocks noGrp="1"/>
          </p:cNvSpPr>
          <p:nvPr>
            <p:ph type="body" idx="1"/>
          </p:nvPr>
        </p:nvSpPr>
        <p:spPr/>
        <p:txBody>
          <a:bodyPr/>
          <a:lstStyle/>
          <a:p>
            <a:pPr>
              <a:lnSpc>
                <a:spcPct val="200000"/>
              </a:lnSpc>
            </a:pPr>
            <a:r>
              <a:rPr lang="en-US">
                <a:solidFill>
                  <a:srgbClr val="000000"/>
                </a:solidFill>
              </a:rPr>
              <a:t>Cart Position: [-4.8, 4.8]</a:t>
            </a:r>
          </a:p>
          <a:p>
            <a:pPr>
              <a:lnSpc>
                <a:spcPct val="200000"/>
              </a:lnSpc>
            </a:pPr>
            <a:r>
              <a:rPr lang="en-US">
                <a:solidFill>
                  <a:srgbClr val="000000"/>
                </a:solidFill>
              </a:rPr>
              <a:t>Cart Velocity: (-inf, inf)</a:t>
            </a:r>
          </a:p>
          <a:p>
            <a:pPr>
              <a:lnSpc>
                <a:spcPct val="200000"/>
              </a:lnSpc>
            </a:pPr>
            <a:r>
              <a:rPr lang="en-US">
                <a:solidFill>
                  <a:srgbClr val="000000"/>
                </a:solidFill>
              </a:rPr>
              <a:t>Pole Angle: [-24°, +24°]</a:t>
            </a:r>
          </a:p>
          <a:p>
            <a:pPr>
              <a:lnSpc>
                <a:spcPct val="200000"/>
              </a:lnSpc>
            </a:pPr>
            <a:r>
              <a:rPr lang="en-US">
                <a:solidFill>
                  <a:srgbClr val="000000"/>
                </a:solidFill>
              </a:rPr>
              <a:t>Pole Angular Velocity: (-inf, inf)</a:t>
            </a:r>
          </a:p>
          <a:p>
            <a:pPr>
              <a:lnSpc>
                <a:spcPct val="114999"/>
              </a:lnSpc>
            </a:pPr>
            <a:endParaRPr lang="en-US">
              <a:solidFill>
                <a:srgbClr val="000000"/>
              </a:solidFill>
            </a:endParaRPr>
          </a:p>
        </p:txBody>
      </p:sp>
    </p:spTree>
    <p:extLst>
      <p:ext uri="{BB962C8B-B14F-4D97-AF65-F5344CB8AC3E}">
        <p14:creationId xmlns:p14="http://schemas.microsoft.com/office/powerpoint/2010/main" val="357792542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algn="ctr"/>
            <a:r>
              <a:rPr lang="en">
                <a:solidFill>
                  <a:srgbClr val="3D85C6"/>
                </a:solidFill>
              </a:rPr>
              <a:t>Q-Learning </a:t>
            </a:r>
            <a:endParaRPr>
              <a:solidFill>
                <a:srgbClr val="3D85C6"/>
              </a:solidFill>
            </a:endParaRPr>
          </a:p>
        </p:txBody>
      </p:sp>
      <mc:AlternateContent xmlns:mc="http://schemas.openxmlformats.org/markup-compatibility/2006" xmlns:a14="http://schemas.microsoft.com/office/drawing/2010/main">
        <mc:Choice Requires="a14">
          <p:sp>
            <p:nvSpPr>
              <p:cNvPr id="85" name="Google Shape;85;p16"/>
              <p:cNvSpPr txBox="1">
                <a:spLocks noGrp="1"/>
              </p:cNvSpPr>
              <p:nvPr>
                <p:ph type="body" idx="1"/>
              </p:nvPr>
            </p:nvSpPr>
            <p:spPr>
              <a:xfrm>
                <a:off x="979058" y="1403561"/>
                <a:ext cx="7185883" cy="2336377"/>
              </a:xfrm>
              <a:prstGeom prst="rect">
                <a:avLst/>
              </a:prstGeom>
            </p:spPr>
            <p:txBody>
              <a:bodyPr spcFirstLastPara="1" wrap="square" lIns="91425" tIns="91425" rIns="91425" bIns="91425" anchor="t" anchorCtr="0">
                <a:normAutofit/>
              </a:bodyPr>
              <a:lstStyle/>
              <a:p>
                <a:pPr marL="285750" indent="-285750" algn="just">
                  <a:spcAft>
                    <a:spcPts val="1200"/>
                  </a:spcAft>
                </a:pPr>
                <a:r>
                  <a:rPr lang="en-US" sz="1400" b="0">
                    <a:solidFill>
                      <a:srgbClr val="000000"/>
                    </a:solidFill>
                  </a:rPr>
                  <a:t>Q Learning is one of the most popular reinforcement learning algorithms.</a:t>
                </a:r>
              </a:p>
              <a:p>
                <a:pPr marL="285750" indent="-285750" algn="just">
                  <a:spcAft>
                    <a:spcPts val="1200"/>
                  </a:spcAft>
                </a:pPr>
                <a:r>
                  <a:rPr lang="en-US" sz="1400">
                    <a:solidFill>
                      <a:srgbClr val="000000"/>
                    </a:solidFill>
                  </a:rPr>
                  <a:t>Update rule:  </a:t>
                </a:r>
                <a:endParaRPr lang="en-US" sz="1400" i="1">
                  <a:solidFill>
                    <a:srgbClr val="000000"/>
                  </a:solidFill>
                  <a:latin typeface="Cambria Math" panose="02040503050406030204" pitchFamily="18" charset="0"/>
                </a:endParaRPr>
              </a:p>
              <a:p>
                <a:pPr marL="0" indent="0" algn="just">
                  <a:spcAft>
                    <a:spcPts val="1200"/>
                  </a:spcAft>
                  <a:buNone/>
                </a:pPr>
                <a14:m>
                  <m:oMathPara xmlns:m="http://schemas.openxmlformats.org/officeDocument/2006/math">
                    <m:oMathParaPr>
                      <m:jc m:val="centerGroup"/>
                    </m:oMathParaPr>
                    <m:oMath xmlns:m="http://schemas.openxmlformats.org/officeDocument/2006/math">
                      <m:r>
                        <a:rPr lang="en-US" sz="1400" i="1" smtClean="0">
                          <a:solidFill>
                            <a:srgbClr val="000000"/>
                          </a:solidFill>
                          <a:latin typeface="Cambria Math" panose="02040503050406030204" pitchFamily="18" charset="0"/>
                        </a:rPr>
                        <m:t>𝑄</m:t>
                      </m:r>
                      <m:d>
                        <m:dPr>
                          <m:ctrlPr>
                            <a:rPr lang="en-US" sz="1400" i="1">
                              <a:solidFill>
                                <a:srgbClr val="000000"/>
                              </a:solidFill>
                              <a:latin typeface="Cambria Math" panose="02040503050406030204" pitchFamily="18" charset="0"/>
                            </a:rPr>
                          </m:ctrlPr>
                        </m:dPr>
                        <m:e>
                          <m:sSub>
                            <m:sSubPr>
                              <m:ctrlPr>
                                <a:rPr lang="en-US" sz="1400" i="1">
                                  <a:solidFill>
                                    <a:srgbClr val="000000"/>
                                  </a:solidFill>
                                  <a:latin typeface="Cambria Math" panose="02040503050406030204" pitchFamily="18" charset="0"/>
                                </a:rPr>
                              </m:ctrlPr>
                            </m:sSubPr>
                            <m:e>
                              <m:r>
                                <a:rPr lang="en-US" sz="1400" i="1">
                                  <a:solidFill>
                                    <a:srgbClr val="000000"/>
                                  </a:solidFill>
                                  <a:latin typeface="Cambria Math" panose="02040503050406030204" pitchFamily="18" charset="0"/>
                                </a:rPr>
                                <m:t>𝑆</m:t>
                              </m:r>
                            </m:e>
                            <m:sub>
                              <m:r>
                                <a:rPr lang="en-US" sz="1400" i="1">
                                  <a:solidFill>
                                    <a:srgbClr val="000000"/>
                                  </a:solidFill>
                                  <a:latin typeface="Cambria Math" panose="02040503050406030204" pitchFamily="18" charset="0"/>
                                </a:rPr>
                                <m:t>𝑡</m:t>
                              </m:r>
                            </m:sub>
                          </m:sSub>
                          <m:r>
                            <a:rPr lang="en-US" sz="1400" i="1">
                              <a:solidFill>
                                <a:srgbClr val="000000"/>
                              </a:solidFill>
                              <a:latin typeface="Cambria Math" panose="02040503050406030204" pitchFamily="18" charset="0"/>
                            </a:rPr>
                            <m:t>, </m:t>
                          </m:r>
                          <m:sSub>
                            <m:sSubPr>
                              <m:ctrlPr>
                                <a:rPr lang="en-US" sz="1400" i="1">
                                  <a:solidFill>
                                    <a:srgbClr val="000000"/>
                                  </a:solidFill>
                                  <a:latin typeface="Cambria Math" panose="02040503050406030204" pitchFamily="18" charset="0"/>
                                </a:rPr>
                              </m:ctrlPr>
                            </m:sSubPr>
                            <m:e>
                              <m:r>
                                <a:rPr lang="en-US" sz="1400" i="1">
                                  <a:solidFill>
                                    <a:srgbClr val="000000"/>
                                  </a:solidFill>
                                  <a:latin typeface="Cambria Math" panose="02040503050406030204" pitchFamily="18" charset="0"/>
                                </a:rPr>
                                <m:t>𝐴</m:t>
                              </m:r>
                            </m:e>
                            <m:sub>
                              <m:r>
                                <a:rPr lang="en-US" sz="1400" i="1">
                                  <a:solidFill>
                                    <a:srgbClr val="000000"/>
                                  </a:solidFill>
                                  <a:latin typeface="Cambria Math" panose="02040503050406030204" pitchFamily="18" charset="0"/>
                                </a:rPr>
                                <m:t>𝑡</m:t>
                              </m:r>
                            </m:sub>
                          </m:sSub>
                        </m:e>
                      </m:d>
                      <m:r>
                        <a:rPr lang="en-US" sz="1400" i="1">
                          <a:solidFill>
                            <a:srgbClr val="000000"/>
                          </a:solidFill>
                          <a:latin typeface="Cambria Math" panose="02040503050406030204" pitchFamily="18" charset="0"/>
                        </a:rPr>
                        <m:t>←</m:t>
                      </m:r>
                      <m:r>
                        <a:rPr lang="en-US" sz="1400" i="1">
                          <a:solidFill>
                            <a:srgbClr val="000000"/>
                          </a:solidFill>
                          <a:latin typeface="Cambria Math" panose="02040503050406030204" pitchFamily="18" charset="0"/>
                        </a:rPr>
                        <m:t>𝑄</m:t>
                      </m:r>
                      <m:d>
                        <m:dPr>
                          <m:ctrlPr>
                            <a:rPr lang="en-US" sz="1400" i="1">
                              <a:solidFill>
                                <a:srgbClr val="000000"/>
                              </a:solidFill>
                              <a:latin typeface="Cambria Math" panose="02040503050406030204" pitchFamily="18" charset="0"/>
                            </a:rPr>
                          </m:ctrlPr>
                        </m:dPr>
                        <m:e>
                          <m:sSub>
                            <m:sSubPr>
                              <m:ctrlPr>
                                <a:rPr lang="en-US" sz="1400" i="1">
                                  <a:solidFill>
                                    <a:srgbClr val="000000"/>
                                  </a:solidFill>
                                  <a:latin typeface="Cambria Math" panose="02040503050406030204" pitchFamily="18" charset="0"/>
                                </a:rPr>
                              </m:ctrlPr>
                            </m:sSubPr>
                            <m:e>
                              <m:r>
                                <a:rPr lang="en-US" sz="1400" i="1">
                                  <a:solidFill>
                                    <a:srgbClr val="000000"/>
                                  </a:solidFill>
                                  <a:latin typeface="Cambria Math" panose="02040503050406030204" pitchFamily="18" charset="0"/>
                                </a:rPr>
                                <m:t>𝑆</m:t>
                              </m:r>
                            </m:e>
                            <m:sub>
                              <m:r>
                                <a:rPr lang="en-US" sz="1400" i="1">
                                  <a:solidFill>
                                    <a:srgbClr val="000000"/>
                                  </a:solidFill>
                                  <a:latin typeface="Cambria Math" panose="02040503050406030204" pitchFamily="18" charset="0"/>
                                </a:rPr>
                                <m:t>𝑡</m:t>
                              </m:r>
                            </m:sub>
                          </m:sSub>
                          <m:r>
                            <a:rPr lang="en-US" sz="1400" i="1">
                              <a:solidFill>
                                <a:srgbClr val="000000"/>
                              </a:solidFill>
                              <a:latin typeface="Cambria Math" panose="02040503050406030204" pitchFamily="18" charset="0"/>
                            </a:rPr>
                            <m:t>, </m:t>
                          </m:r>
                          <m:sSub>
                            <m:sSubPr>
                              <m:ctrlPr>
                                <a:rPr lang="en-US" sz="1400" i="1">
                                  <a:solidFill>
                                    <a:srgbClr val="000000"/>
                                  </a:solidFill>
                                  <a:latin typeface="Cambria Math" panose="02040503050406030204" pitchFamily="18" charset="0"/>
                                </a:rPr>
                              </m:ctrlPr>
                            </m:sSubPr>
                            <m:e>
                              <m:r>
                                <a:rPr lang="en-US" sz="1400" i="1">
                                  <a:solidFill>
                                    <a:srgbClr val="000000"/>
                                  </a:solidFill>
                                  <a:latin typeface="Cambria Math" panose="02040503050406030204" pitchFamily="18" charset="0"/>
                                </a:rPr>
                                <m:t>𝐴</m:t>
                              </m:r>
                            </m:e>
                            <m:sub>
                              <m:r>
                                <a:rPr lang="en-US" sz="1400" i="1">
                                  <a:solidFill>
                                    <a:srgbClr val="000000"/>
                                  </a:solidFill>
                                  <a:latin typeface="Cambria Math" panose="02040503050406030204" pitchFamily="18" charset="0"/>
                                </a:rPr>
                                <m:t>𝑡</m:t>
                              </m:r>
                            </m:sub>
                          </m:sSub>
                        </m:e>
                      </m:d>
                      <m:r>
                        <a:rPr lang="en-US" sz="1400" i="1">
                          <a:solidFill>
                            <a:srgbClr val="000000"/>
                          </a:solidFill>
                          <a:latin typeface="Cambria Math" panose="02040503050406030204" pitchFamily="18" charset="0"/>
                        </a:rPr>
                        <m:t>+ </m:t>
                      </m:r>
                      <m:r>
                        <a:rPr lang="en-US" sz="1400" i="1">
                          <a:solidFill>
                            <a:srgbClr val="000000"/>
                          </a:solidFill>
                          <a:latin typeface="Cambria Math" panose="02040503050406030204" pitchFamily="18" charset="0"/>
                        </a:rPr>
                        <m:t>𝛼</m:t>
                      </m:r>
                      <m:r>
                        <a:rPr lang="en-US" sz="1400" i="1">
                          <a:solidFill>
                            <a:srgbClr val="000000"/>
                          </a:solidFill>
                          <a:latin typeface="Cambria Math" panose="02040503050406030204" pitchFamily="18" charset="0"/>
                        </a:rPr>
                        <m:t>⋅</m:t>
                      </m:r>
                      <m:d>
                        <m:dPr>
                          <m:begChr m:val=""/>
                          <m:ctrlPr>
                            <a:rPr lang="en-US" sz="1400" i="1">
                              <a:solidFill>
                                <a:srgbClr val="000000"/>
                              </a:solidFill>
                              <a:latin typeface="Cambria Math" panose="02040503050406030204" pitchFamily="18" charset="0"/>
                            </a:rPr>
                          </m:ctrlPr>
                        </m:dPr>
                        <m:e>
                          <m:d>
                            <m:dPr>
                              <m:endChr m:val=""/>
                              <m:ctrlPr>
                                <a:rPr lang="en-US" sz="1400" i="1">
                                  <a:solidFill>
                                    <a:srgbClr val="000000"/>
                                  </a:solidFill>
                                  <a:latin typeface="Cambria Math" panose="02040503050406030204" pitchFamily="18" charset="0"/>
                                </a:rPr>
                              </m:ctrlPr>
                            </m:dPr>
                            <m:e>
                              <m:r>
                                <a:rPr lang="en-US" sz="1400" i="1">
                                  <a:solidFill>
                                    <a:srgbClr val="000000"/>
                                  </a:solidFill>
                                  <a:latin typeface="Cambria Math" panose="02040503050406030204" pitchFamily="18" charset="0"/>
                                </a:rPr>
                                <m:t> </m:t>
                              </m:r>
                              <m:sSub>
                                <m:sSubPr>
                                  <m:ctrlPr>
                                    <a:rPr lang="en-US" sz="1400" i="1">
                                      <a:solidFill>
                                        <a:srgbClr val="000000"/>
                                      </a:solidFill>
                                      <a:latin typeface="Cambria Math" panose="02040503050406030204" pitchFamily="18" charset="0"/>
                                    </a:rPr>
                                  </m:ctrlPr>
                                </m:sSubPr>
                                <m:e>
                                  <m:r>
                                    <a:rPr lang="en-US" sz="1400" i="1">
                                      <a:solidFill>
                                        <a:srgbClr val="000000"/>
                                      </a:solidFill>
                                      <a:latin typeface="Cambria Math" panose="02040503050406030204" pitchFamily="18" charset="0"/>
                                    </a:rPr>
                                    <m:t>𝑅</m:t>
                                  </m:r>
                                </m:e>
                                <m:sub>
                                  <m:d>
                                    <m:dPr>
                                      <m:begChr m:val="{"/>
                                      <m:endChr m:val="}"/>
                                      <m:ctrlPr>
                                        <a:rPr lang="en-US" sz="1400" i="1">
                                          <a:solidFill>
                                            <a:srgbClr val="000000"/>
                                          </a:solidFill>
                                          <a:latin typeface="Cambria Math" panose="02040503050406030204" pitchFamily="18" charset="0"/>
                                        </a:rPr>
                                      </m:ctrlPr>
                                    </m:dPr>
                                    <m:e>
                                      <m:r>
                                        <a:rPr lang="en-US" sz="1400" i="1">
                                          <a:solidFill>
                                            <a:srgbClr val="000000"/>
                                          </a:solidFill>
                                          <a:latin typeface="Cambria Math" panose="02040503050406030204" pitchFamily="18" charset="0"/>
                                        </a:rPr>
                                        <m:t>𝑡</m:t>
                                      </m:r>
                                      <m:r>
                                        <a:rPr lang="en-US" sz="1400" i="1">
                                          <a:solidFill>
                                            <a:srgbClr val="000000"/>
                                          </a:solidFill>
                                          <a:latin typeface="Cambria Math" panose="02040503050406030204" pitchFamily="18" charset="0"/>
                                        </a:rPr>
                                        <m:t>+1</m:t>
                                      </m:r>
                                    </m:e>
                                  </m:d>
                                </m:sub>
                              </m:sSub>
                              <m:r>
                                <a:rPr lang="en-US" sz="1400" i="1">
                                  <a:solidFill>
                                    <a:srgbClr val="000000"/>
                                  </a:solidFill>
                                  <a:latin typeface="Cambria Math" panose="02040503050406030204" pitchFamily="18" charset="0"/>
                                </a:rPr>
                                <m:t>+ </m:t>
                              </m:r>
                              <m:r>
                                <a:rPr lang="en-US" sz="1400" i="1">
                                  <a:solidFill>
                                    <a:srgbClr val="000000"/>
                                  </a:solidFill>
                                  <a:latin typeface="Cambria Math" panose="02040503050406030204" pitchFamily="18" charset="0"/>
                                </a:rPr>
                                <m:t>𝛾</m:t>
                              </m:r>
                              <m:r>
                                <a:rPr lang="en-US" sz="1400" i="1">
                                  <a:solidFill>
                                    <a:srgbClr val="000000"/>
                                  </a:solidFill>
                                  <a:latin typeface="Cambria Math" panose="02040503050406030204" pitchFamily="18" charset="0"/>
                                </a:rPr>
                                <m:t>⋅</m:t>
                              </m:r>
                              <m:limLow>
                                <m:limLowPr>
                                  <m:ctrlPr>
                                    <a:rPr lang="en-IN" sz="1400" i="1">
                                      <a:solidFill>
                                        <a:srgbClr val="000000"/>
                                      </a:solidFill>
                                      <a:latin typeface="Cambria Math" panose="02040503050406030204" pitchFamily="18" charset="0"/>
                                    </a:rPr>
                                  </m:ctrlPr>
                                </m:limLowPr>
                                <m:e>
                                  <m:r>
                                    <m:rPr>
                                      <m:sty m:val="p"/>
                                    </m:rPr>
                                    <a:rPr lang="en-IN" sz="1400">
                                      <a:solidFill>
                                        <a:srgbClr val="000000"/>
                                      </a:solidFill>
                                      <a:latin typeface="Cambria Math" panose="02040503050406030204" pitchFamily="18" charset="0"/>
                                    </a:rPr>
                                    <m:t>max</m:t>
                                  </m:r>
                                </m:e>
                                <m:lim>
                                  <m:r>
                                    <a:rPr lang="en-IN" sz="1400" i="1">
                                      <a:solidFill>
                                        <a:srgbClr val="000000"/>
                                      </a:solidFill>
                                      <a:latin typeface="Cambria Math" panose="02040503050406030204" pitchFamily="18" charset="0"/>
                                    </a:rPr>
                                    <m:t>𝑎</m:t>
                                  </m:r>
                                </m:lim>
                              </m:limLow>
                              <m:r>
                                <a:rPr lang="en-IN" sz="1400" i="1">
                                  <a:solidFill>
                                    <a:srgbClr val="000000"/>
                                  </a:solidFill>
                                  <a:latin typeface="Cambria Math" panose="02040503050406030204" pitchFamily="18" charset="0"/>
                                </a:rPr>
                                <m:t>𝑄</m:t>
                              </m:r>
                              <m:d>
                                <m:dPr>
                                  <m:ctrlPr>
                                    <a:rPr lang="en-IN" sz="1400" i="1">
                                      <a:solidFill>
                                        <a:srgbClr val="000000"/>
                                      </a:solidFill>
                                      <a:latin typeface="Cambria Math" panose="02040503050406030204" pitchFamily="18" charset="0"/>
                                    </a:rPr>
                                  </m:ctrlPr>
                                </m:dPr>
                                <m:e>
                                  <m:sSub>
                                    <m:sSubPr>
                                      <m:ctrlPr>
                                        <a:rPr lang="en-US" sz="1400" i="1">
                                          <a:solidFill>
                                            <a:srgbClr val="000000"/>
                                          </a:solidFill>
                                          <a:latin typeface="Cambria Math" panose="02040503050406030204" pitchFamily="18" charset="0"/>
                                        </a:rPr>
                                      </m:ctrlPr>
                                    </m:sSubPr>
                                    <m:e>
                                      <m:r>
                                        <a:rPr lang="en-US" sz="1400" i="1">
                                          <a:solidFill>
                                            <a:srgbClr val="000000"/>
                                          </a:solidFill>
                                          <a:latin typeface="Cambria Math" panose="02040503050406030204" pitchFamily="18" charset="0"/>
                                        </a:rPr>
                                        <m:t>𝑆</m:t>
                                      </m:r>
                                    </m:e>
                                    <m:sub>
                                      <m:d>
                                        <m:dPr>
                                          <m:begChr m:val="{"/>
                                          <m:endChr m:val="}"/>
                                          <m:ctrlPr>
                                            <a:rPr lang="en-US" sz="1400" i="1">
                                              <a:solidFill>
                                                <a:srgbClr val="000000"/>
                                              </a:solidFill>
                                              <a:latin typeface="Cambria Math" panose="02040503050406030204" pitchFamily="18" charset="0"/>
                                            </a:rPr>
                                          </m:ctrlPr>
                                        </m:dPr>
                                        <m:e>
                                          <m:r>
                                            <a:rPr lang="en-US" sz="1400" i="1">
                                              <a:solidFill>
                                                <a:srgbClr val="000000"/>
                                              </a:solidFill>
                                              <a:latin typeface="Cambria Math" panose="02040503050406030204" pitchFamily="18" charset="0"/>
                                            </a:rPr>
                                            <m:t>𝑡</m:t>
                                          </m:r>
                                          <m:r>
                                            <a:rPr lang="en-US" sz="1400" i="1">
                                              <a:solidFill>
                                                <a:srgbClr val="000000"/>
                                              </a:solidFill>
                                              <a:latin typeface="Cambria Math" panose="02040503050406030204" pitchFamily="18" charset="0"/>
                                            </a:rPr>
                                            <m:t>+1</m:t>
                                          </m:r>
                                        </m:e>
                                      </m:d>
                                    </m:sub>
                                  </m:sSub>
                                  <m:r>
                                    <a:rPr lang="en-IN" sz="1400" i="1">
                                      <a:solidFill>
                                        <a:srgbClr val="000000"/>
                                      </a:solidFill>
                                      <a:latin typeface="Cambria Math" panose="02040503050406030204" pitchFamily="18" charset="0"/>
                                    </a:rPr>
                                    <m:t>, </m:t>
                                  </m:r>
                                  <m:r>
                                    <a:rPr lang="en-IN" sz="1400" i="1">
                                      <a:solidFill>
                                        <a:srgbClr val="000000"/>
                                      </a:solidFill>
                                      <a:latin typeface="Cambria Math" panose="02040503050406030204" pitchFamily="18" charset="0"/>
                                    </a:rPr>
                                    <m:t>𝑎</m:t>
                                  </m:r>
                                </m:e>
                              </m:d>
                              <m:r>
                                <a:rPr lang="en-US" sz="1400" i="1">
                                  <a:solidFill>
                                    <a:srgbClr val="000000"/>
                                  </a:solidFill>
                                  <a:latin typeface="Cambria Math" panose="02040503050406030204" pitchFamily="18" charset="0"/>
                                </a:rPr>
                                <m:t>− </m:t>
                              </m:r>
                              <m:r>
                                <a:rPr lang="en-US" sz="1400" i="1">
                                  <a:solidFill>
                                    <a:srgbClr val="000000"/>
                                  </a:solidFill>
                                  <a:latin typeface="Cambria Math" panose="02040503050406030204" pitchFamily="18" charset="0"/>
                                </a:rPr>
                                <m:t>𝑄</m:t>
                              </m:r>
                              <m:d>
                                <m:dPr>
                                  <m:ctrlPr>
                                    <a:rPr lang="en-US" sz="1400" i="1">
                                      <a:solidFill>
                                        <a:srgbClr val="000000"/>
                                      </a:solidFill>
                                      <a:latin typeface="Cambria Math" panose="02040503050406030204" pitchFamily="18" charset="0"/>
                                    </a:rPr>
                                  </m:ctrlPr>
                                </m:dPr>
                                <m:e>
                                  <m:sSub>
                                    <m:sSubPr>
                                      <m:ctrlPr>
                                        <a:rPr lang="en-US" sz="1400" i="1">
                                          <a:solidFill>
                                            <a:srgbClr val="000000"/>
                                          </a:solidFill>
                                          <a:latin typeface="Cambria Math" panose="02040503050406030204" pitchFamily="18" charset="0"/>
                                        </a:rPr>
                                      </m:ctrlPr>
                                    </m:sSubPr>
                                    <m:e>
                                      <m:r>
                                        <a:rPr lang="en-US" sz="1400" i="1">
                                          <a:solidFill>
                                            <a:srgbClr val="000000"/>
                                          </a:solidFill>
                                          <a:latin typeface="Cambria Math" panose="02040503050406030204" pitchFamily="18" charset="0"/>
                                        </a:rPr>
                                        <m:t>𝑆</m:t>
                                      </m:r>
                                    </m:e>
                                    <m:sub>
                                      <m:r>
                                        <a:rPr lang="en-US" sz="1400" i="1">
                                          <a:solidFill>
                                            <a:srgbClr val="000000"/>
                                          </a:solidFill>
                                          <a:latin typeface="Cambria Math" panose="02040503050406030204" pitchFamily="18" charset="0"/>
                                        </a:rPr>
                                        <m:t>𝑡</m:t>
                                      </m:r>
                                    </m:sub>
                                  </m:sSub>
                                  <m:r>
                                    <a:rPr lang="en-US" sz="1400" i="1">
                                      <a:solidFill>
                                        <a:srgbClr val="000000"/>
                                      </a:solidFill>
                                      <a:latin typeface="Cambria Math" panose="02040503050406030204" pitchFamily="18" charset="0"/>
                                    </a:rPr>
                                    <m:t>, </m:t>
                                  </m:r>
                                  <m:sSub>
                                    <m:sSubPr>
                                      <m:ctrlPr>
                                        <a:rPr lang="en-US" sz="1400" i="1">
                                          <a:solidFill>
                                            <a:srgbClr val="000000"/>
                                          </a:solidFill>
                                          <a:latin typeface="Cambria Math" panose="02040503050406030204" pitchFamily="18" charset="0"/>
                                        </a:rPr>
                                      </m:ctrlPr>
                                    </m:sSubPr>
                                    <m:e>
                                      <m:r>
                                        <a:rPr lang="en-US" sz="1400" i="1">
                                          <a:solidFill>
                                            <a:srgbClr val="000000"/>
                                          </a:solidFill>
                                          <a:latin typeface="Cambria Math" panose="02040503050406030204" pitchFamily="18" charset="0"/>
                                        </a:rPr>
                                        <m:t>𝐴</m:t>
                                      </m:r>
                                    </m:e>
                                    <m:sub>
                                      <m:r>
                                        <a:rPr lang="en-US" sz="1400" i="1">
                                          <a:solidFill>
                                            <a:srgbClr val="000000"/>
                                          </a:solidFill>
                                          <a:latin typeface="Cambria Math" panose="02040503050406030204" pitchFamily="18" charset="0"/>
                                        </a:rPr>
                                        <m:t>𝑡</m:t>
                                      </m:r>
                                    </m:sub>
                                  </m:sSub>
                                </m:e>
                              </m:d>
                            </m:e>
                          </m:d>
                        </m:e>
                      </m:d>
                    </m:oMath>
                  </m:oMathPara>
                </a14:m>
                <a:endParaRPr lang="en-US" sz="1400">
                  <a:solidFill>
                    <a:srgbClr val="000000"/>
                  </a:solidFill>
                </a:endParaRPr>
              </a:p>
              <a:p>
                <a:pPr marL="0" indent="0" algn="just">
                  <a:spcAft>
                    <a:spcPts val="1200"/>
                  </a:spcAft>
                  <a:buNone/>
                </a:pPr>
                <a:r>
                  <a:rPr lang="en-US" sz="1400">
                    <a:solidFill>
                      <a:srgbClr val="000000"/>
                    </a:solidFill>
                  </a:rPr>
                  <a:t>       Where </a:t>
                </a:r>
                <a14:m>
                  <m:oMath xmlns:m="http://schemas.openxmlformats.org/officeDocument/2006/math">
                    <m:r>
                      <a:rPr lang="en-IN" sz="1400" i="1" smtClean="0">
                        <a:solidFill>
                          <a:srgbClr val="000000"/>
                        </a:solidFill>
                        <a:latin typeface="Cambria Math" panose="02040503050406030204" pitchFamily="18" charset="0"/>
                      </a:rPr>
                      <m:t>𝑄</m:t>
                    </m:r>
                    <m:d>
                      <m:dPr>
                        <m:ctrlPr>
                          <a:rPr lang="en-IN" sz="1400" i="1">
                            <a:solidFill>
                              <a:srgbClr val="000000"/>
                            </a:solidFill>
                            <a:latin typeface="Cambria Math" panose="02040503050406030204" pitchFamily="18" charset="0"/>
                          </a:rPr>
                        </m:ctrlPr>
                      </m:dPr>
                      <m:e>
                        <m:r>
                          <a:rPr lang="en-IN" sz="1400" i="1">
                            <a:solidFill>
                              <a:srgbClr val="000000"/>
                            </a:solidFill>
                            <a:latin typeface="Cambria Math" panose="02040503050406030204" pitchFamily="18" charset="0"/>
                          </a:rPr>
                          <m:t>𝑠</m:t>
                        </m:r>
                        <m:r>
                          <a:rPr lang="en-IN" sz="1400" i="1">
                            <a:solidFill>
                              <a:srgbClr val="000000"/>
                            </a:solidFill>
                            <a:latin typeface="Cambria Math" panose="02040503050406030204" pitchFamily="18" charset="0"/>
                          </a:rPr>
                          <m:t>, </m:t>
                        </m:r>
                        <m:r>
                          <a:rPr lang="en-IN" sz="1400" i="1">
                            <a:solidFill>
                              <a:srgbClr val="000000"/>
                            </a:solidFill>
                            <a:latin typeface="Cambria Math" panose="02040503050406030204" pitchFamily="18" charset="0"/>
                          </a:rPr>
                          <m:t>𝑎</m:t>
                        </m:r>
                      </m:e>
                    </m:d>
                  </m:oMath>
                </a14:m>
                <a:r>
                  <a:rPr lang="en-US" sz="1400">
                    <a:solidFill>
                      <a:srgbClr val="000000"/>
                    </a:solidFill>
                  </a:rPr>
                  <a:t> is the </a:t>
                </a:r>
                <a14:m>
                  <m:oMath xmlns:m="http://schemas.openxmlformats.org/officeDocument/2006/math">
                    <m:r>
                      <a:rPr lang="en-IN" sz="1400" i="1">
                        <a:solidFill>
                          <a:srgbClr val="000000"/>
                        </a:solidFill>
                        <a:latin typeface="Cambria Math" panose="02040503050406030204" pitchFamily="18" charset="0"/>
                      </a:rPr>
                      <m:t>𝑄</m:t>
                    </m:r>
                  </m:oMath>
                </a14:m>
                <a:r>
                  <a:rPr lang="en-US" sz="1400">
                    <a:solidFill>
                      <a:srgbClr val="000000"/>
                    </a:solidFill>
                  </a:rPr>
                  <a:t> value for a state–action pair </a:t>
                </a:r>
                <a14:m>
                  <m:oMath xmlns:m="http://schemas.openxmlformats.org/officeDocument/2006/math">
                    <m:d>
                      <m:dPr>
                        <m:ctrlPr>
                          <a:rPr lang="en-IN" sz="1400" i="1">
                            <a:solidFill>
                              <a:srgbClr val="000000"/>
                            </a:solidFill>
                            <a:latin typeface="Cambria Math" panose="02040503050406030204" pitchFamily="18" charset="0"/>
                          </a:rPr>
                        </m:ctrlPr>
                      </m:dPr>
                      <m:e>
                        <m:r>
                          <a:rPr lang="en-IN" sz="1400" i="1">
                            <a:solidFill>
                              <a:srgbClr val="000000"/>
                            </a:solidFill>
                            <a:latin typeface="Cambria Math" panose="02040503050406030204" pitchFamily="18" charset="0"/>
                          </a:rPr>
                          <m:t>𝑠</m:t>
                        </m:r>
                        <m:r>
                          <a:rPr lang="en-IN" sz="1400" i="1">
                            <a:solidFill>
                              <a:srgbClr val="000000"/>
                            </a:solidFill>
                            <a:latin typeface="Cambria Math" panose="02040503050406030204" pitchFamily="18" charset="0"/>
                          </a:rPr>
                          <m:t>, </m:t>
                        </m:r>
                        <m:r>
                          <a:rPr lang="en-IN" sz="1400" i="1">
                            <a:solidFill>
                              <a:srgbClr val="000000"/>
                            </a:solidFill>
                            <a:latin typeface="Cambria Math" panose="02040503050406030204" pitchFamily="18" charset="0"/>
                          </a:rPr>
                          <m:t>𝑎</m:t>
                        </m:r>
                      </m:e>
                    </m:d>
                    <m:r>
                      <a:rPr lang="en-US" sz="1400" b="0" i="0" smtClean="0">
                        <a:solidFill>
                          <a:srgbClr val="000000"/>
                        </a:solidFill>
                        <a:latin typeface="Cambria Math" panose="02040503050406030204" pitchFamily="18" charset="0"/>
                      </a:rPr>
                      <m:t>.</m:t>
                    </m:r>
                  </m:oMath>
                </a14:m>
                <a:r>
                  <a:rPr lang="en-US" sz="1400">
                    <a:solidFill>
                      <a:srgbClr val="000000"/>
                    </a:solidFill>
                  </a:rPr>
                  <a:t> </a:t>
                </a:r>
              </a:p>
              <a:p>
                <a:pPr marL="0" indent="0" algn="just">
                  <a:spcAft>
                    <a:spcPts val="1200"/>
                  </a:spcAft>
                  <a:buNone/>
                </a:pPr>
                <a:endParaRPr lang="en-US">
                  <a:solidFill>
                    <a:srgbClr val="000000"/>
                  </a:solidFill>
                </a:endParaRPr>
              </a:p>
            </p:txBody>
          </p:sp>
        </mc:Choice>
        <mc:Fallback xmlns="">
          <p:sp>
            <p:nvSpPr>
              <p:cNvPr id="85" name="Google Shape;85;p16"/>
              <p:cNvSpPr txBox="1">
                <a:spLocks noGrp="1" noRot="1" noChangeAspect="1" noMove="1" noResize="1" noEditPoints="1" noAdjustHandles="1" noChangeArrowheads="1" noChangeShapeType="1" noTextEdit="1"/>
              </p:cNvSpPr>
              <p:nvPr>
                <p:ph type="body" idx="1"/>
              </p:nvPr>
            </p:nvSpPr>
            <p:spPr>
              <a:xfrm>
                <a:off x="979058" y="1403561"/>
                <a:ext cx="7185883" cy="2336377"/>
              </a:xfrm>
              <a:prstGeom prst="rect">
                <a:avLst/>
              </a:prstGeom>
              <a:blipFill>
                <a:blip r:embed="rId3"/>
                <a:stretch>
                  <a:fillRect l="-594"/>
                </a:stretch>
              </a:blipFill>
            </p:spPr>
            <p:txBody>
              <a:bodyPr/>
              <a:lstStyle/>
              <a:p>
                <a:r>
                  <a:rPr lang="en-US">
                    <a:noFill/>
                  </a:rPr>
                  <a:t> </a:t>
                </a:r>
              </a:p>
            </p:txBody>
          </p:sp>
        </mc:Fallback>
      </mc:AlternateContent>
    </p:spTree>
    <p:extLst>
      <p:ext uri="{BB962C8B-B14F-4D97-AF65-F5344CB8AC3E}">
        <p14:creationId xmlns:p14="http://schemas.microsoft.com/office/powerpoint/2010/main" val="112789932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3B9252-3564-7366-C965-DE5D7D4F6585}"/>
              </a:ext>
            </a:extLst>
          </p:cNvPr>
          <p:cNvSpPr>
            <a:spLocks noGrp="1"/>
          </p:cNvSpPr>
          <p:nvPr>
            <p:ph type="title"/>
          </p:nvPr>
        </p:nvSpPr>
        <p:spPr/>
        <p:txBody>
          <a:bodyPr/>
          <a:lstStyle/>
          <a:p>
            <a:pPr algn="ctr"/>
            <a:r>
              <a:rPr lang="en-US" sz="3200">
                <a:solidFill>
                  <a:srgbClr val="3D85C6"/>
                </a:solidFill>
              </a:rPr>
              <a:t>Episode termination</a:t>
            </a:r>
            <a:endParaRPr lang="en-US"/>
          </a:p>
        </p:txBody>
      </p:sp>
      <p:sp>
        <p:nvSpPr>
          <p:cNvPr id="3" name="Text Placeholder 2">
            <a:extLst>
              <a:ext uri="{FF2B5EF4-FFF2-40B4-BE49-F238E27FC236}">
                <a16:creationId xmlns:a16="http://schemas.microsoft.com/office/drawing/2014/main" id="{65041F3B-80D6-FA85-1E8B-2190B9EF0C6E}"/>
              </a:ext>
            </a:extLst>
          </p:cNvPr>
          <p:cNvSpPr>
            <a:spLocks noGrp="1"/>
          </p:cNvSpPr>
          <p:nvPr>
            <p:ph type="body" idx="1"/>
          </p:nvPr>
        </p:nvSpPr>
        <p:spPr/>
        <p:txBody>
          <a:bodyPr/>
          <a:lstStyle/>
          <a:p>
            <a:pPr marL="114300" indent="0">
              <a:buNone/>
            </a:pPr>
            <a:r>
              <a:rPr lang="en-US">
                <a:solidFill>
                  <a:srgbClr val="000000"/>
                </a:solidFill>
              </a:rPr>
              <a:t>The episode ends if any one of the following occurs: </a:t>
            </a:r>
          </a:p>
          <a:p>
            <a:pPr marL="114300" indent="0">
              <a:lnSpc>
                <a:spcPct val="114999"/>
              </a:lnSpc>
              <a:buNone/>
            </a:pPr>
            <a:endParaRPr lang="en-US">
              <a:solidFill>
                <a:srgbClr val="000000"/>
              </a:solidFill>
            </a:endParaRPr>
          </a:p>
          <a:p>
            <a:pPr>
              <a:lnSpc>
                <a:spcPct val="114999"/>
              </a:lnSpc>
            </a:pPr>
            <a:r>
              <a:rPr lang="en-US">
                <a:solidFill>
                  <a:srgbClr val="000000"/>
                </a:solidFill>
              </a:rPr>
              <a:t>Pole Angle is greater than ±12°</a:t>
            </a:r>
          </a:p>
          <a:p>
            <a:pPr marL="114300" indent="0">
              <a:lnSpc>
                <a:spcPct val="114999"/>
              </a:lnSpc>
              <a:buNone/>
            </a:pPr>
            <a:endParaRPr lang="en-US">
              <a:solidFill>
                <a:srgbClr val="000000"/>
              </a:solidFill>
            </a:endParaRPr>
          </a:p>
          <a:p>
            <a:pPr>
              <a:lnSpc>
                <a:spcPct val="114999"/>
              </a:lnSpc>
            </a:pPr>
            <a:r>
              <a:rPr lang="en-US">
                <a:solidFill>
                  <a:srgbClr val="000000"/>
                </a:solidFill>
              </a:rPr>
              <a:t>Cart Position is greater than ±2.4 i.e., center of the cart reaches the edge of the display.</a:t>
            </a:r>
          </a:p>
          <a:p>
            <a:pPr marL="114300" indent="0">
              <a:lnSpc>
                <a:spcPct val="114999"/>
              </a:lnSpc>
              <a:buNone/>
            </a:pPr>
            <a:endParaRPr lang="en-US">
              <a:solidFill>
                <a:srgbClr val="000000"/>
              </a:solidFill>
            </a:endParaRPr>
          </a:p>
          <a:p>
            <a:pPr>
              <a:lnSpc>
                <a:spcPct val="114999"/>
              </a:lnSpc>
            </a:pPr>
            <a:r>
              <a:rPr lang="en-US">
                <a:solidFill>
                  <a:srgbClr val="000000"/>
                </a:solidFill>
              </a:rPr>
              <a:t>Episode length is greater than 500 (200 for cartpole-v0)</a:t>
            </a:r>
          </a:p>
          <a:p>
            <a:pPr>
              <a:lnSpc>
                <a:spcPct val="114999"/>
              </a:lnSpc>
            </a:pPr>
            <a:endParaRPr lang="en-US">
              <a:solidFill>
                <a:srgbClr val="000000"/>
              </a:solidFill>
            </a:endParaRPr>
          </a:p>
        </p:txBody>
      </p:sp>
    </p:spTree>
    <p:extLst>
      <p:ext uri="{BB962C8B-B14F-4D97-AF65-F5344CB8AC3E}">
        <p14:creationId xmlns:p14="http://schemas.microsoft.com/office/powerpoint/2010/main" val="96878213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A3EB0-64E2-105E-CD2A-60A01887AF54}"/>
              </a:ext>
            </a:extLst>
          </p:cNvPr>
          <p:cNvSpPr>
            <a:spLocks noGrp="1"/>
          </p:cNvSpPr>
          <p:nvPr>
            <p:ph type="title"/>
          </p:nvPr>
        </p:nvSpPr>
        <p:spPr/>
        <p:txBody>
          <a:bodyPr/>
          <a:lstStyle/>
          <a:p>
            <a:pPr algn="ctr"/>
            <a:r>
              <a:rPr lang="en-US" sz="3200">
                <a:solidFill>
                  <a:srgbClr val="3D85C6"/>
                </a:solidFill>
              </a:rPr>
              <a:t>Hyperparameters</a:t>
            </a:r>
            <a:endParaRPr lang="en-US"/>
          </a:p>
        </p:txBody>
      </p:sp>
      <p:sp>
        <p:nvSpPr>
          <p:cNvPr id="3" name="Text Placeholder 2">
            <a:extLst>
              <a:ext uri="{FF2B5EF4-FFF2-40B4-BE49-F238E27FC236}">
                <a16:creationId xmlns:a16="http://schemas.microsoft.com/office/drawing/2014/main" id="{82D50D8C-B853-4EF5-DF28-63C35EF44FE1}"/>
              </a:ext>
            </a:extLst>
          </p:cNvPr>
          <p:cNvSpPr>
            <a:spLocks noGrp="1"/>
          </p:cNvSpPr>
          <p:nvPr>
            <p:ph type="body" idx="1"/>
          </p:nvPr>
        </p:nvSpPr>
        <p:spPr/>
        <p:txBody>
          <a:bodyPr spcFirstLastPara="1" wrap="square" lIns="91425" tIns="91425" rIns="91425" bIns="91425" anchor="t" anchorCtr="0">
            <a:normAutofit fontScale="92500" lnSpcReduction="20000"/>
          </a:bodyPr>
          <a:lstStyle/>
          <a:p>
            <a:pPr>
              <a:lnSpc>
                <a:spcPct val="150000"/>
              </a:lnSpc>
            </a:pPr>
            <a:r>
              <a:rPr lang="en-US">
                <a:solidFill>
                  <a:srgbClr val="000000"/>
                </a:solidFill>
              </a:rPr>
              <a:t>Discount Factor:  0.95</a:t>
            </a:r>
          </a:p>
          <a:p>
            <a:pPr marL="114300" indent="0">
              <a:lnSpc>
                <a:spcPct val="150000"/>
              </a:lnSpc>
              <a:buNone/>
            </a:pPr>
            <a:endParaRPr lang="en-US">
              <a:solidFill>
                <a:srgbClr val="000000"/>
              </a:solidFill>
            </a:endParaRPr>
          </a:p>
          <a:p>
            <a:pPr>
              <a:lnSpc>
                <a:spcPct val="150000"/>
              </a:lnSpc>
            </a:pPr>
            <a:r>
              <a:rPr lang="en-US">
                <a:solidFill>
                  <a:srgbClr val="000000"/>
                </a:solidFill>
              </a:rPr>
              <a:t>Learning rate : 0.001</a:t>
            </a:r>
          </a:p>
          <a:p>
            <a:pPr marL="114300" indent="0">
              <a:lnSpc>
                <a:spcPct val="150000"/>
              </a:lnSpc>
              <a:buNone/>
            </a:pPr>
            <a:endParaRPr lang="en-US">
              <a:solidFill>
                <a:srgbClr val="000000"/>
              </a:solidFill>
            </a:endParaRPr>
          </a:p>
          <a:p>
            <a:pPr>
              <a:lnSpc>
                <a:spcPct val="150000"/>
              </a:lnSpc>
            </a:pPr>
            <a:r>
              <a:rPr lang="en-US">
                <a:solidFill>
                  <a:srgbClr val="000000"/>
                </a:solidFill>
              </a:rPr>
              <a:t>Training done: 300 Episodes</a:t>
            </a:r>
          </a:p>
          <a:p>
            <a:pPr marL="114300" indent="0">
              <a:lnSpc>
                <a:spcPct val="150000"/>
              </a:lnSpc>
              <a:buNone/>
            </a:pPr>
            <a:endParaRPr lang="en-US">
              <a:solidFill>
                <a:srgbClr val="000000"/>
              </a:solidFill>
            </a:endParaRPr>
          </a:p>
          <a:p>
            <a:pPr>
              <a:lnSpc>
                <a:spcPct val="150000"/>
              </a:lnSpc>
            </a:pPr>
            <a:r>
              <a:rPr lang="en-US">
                <a:solidFill>
                  <a:srgbClr val="000000"/>
                </a:solidFill>
              </a:rPr>
              <a:t>Size of experience replay memory: 2500</a:t>
            </a:r>
          </a:p>
          <a:p>
            <a:pPr marL="114300" indent="0">
              <a:lnSpc>
                <a:spcPct val="150000"/>
              </a:lnSpc>
              <a:buNone/>
            </a:pPr>
            <a:endParaRPr lang="en-US">
              <a:solidFill>
                <a:srgbClr val="000000"/>
              </a:solidFill>
            </a:endParaRPr>
          </a:p>
          <a:p>
            <a:pPr>
              <a:lnSpc>
                <a:spcPct val="150000"/>
              </a:lnSpc>
            </a:pPr>
            <a:r>
              <a:rPr lang="en-US">
                <a:solidFill>
                  <a:srgbClr val="000000"/>
                </a:solidFill>
              </a:rPr>
              <a:t>Epsilon: 0.01 (Decaying epsilon from 1 – 0.01)</a:t>
            </a:r>
          </a:p>
          <a:p>
            <a:pPr>
              <a:lnSpc>
                <a:spcPct val="114999"/>
              </a:lnSpc>
            </a:pPr>
            <a:endParaRPr lang="en-US">
              <a:solidFill>
                <a:srgbClr val="000000"/>
              </a:solidFill>
            </a:endParaRPr>
          </a:p>
        </p:txBody>
      </p:sp>
    </p:spTree>
    <p:extLst>
      <p:ext uri="{BB962C8B-B14F-4D97-AF65-F5344CB8AC3E}">
        <p14:creationId xmlns:p14="http://schemas.microsoft.com/office/powerpoint/2010/main" val="317894687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 calcmode="lin" valueType="num">
                                      <p:cBhvr additive="base">
                                        <p:cTn id="3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145A7-4C2A-052C-15F8-EDFEA014211C}"/>
              </a:ext>
            </a:extLst>
          </p:cNvPr>
          <p:cNvSpPr>
            <a:spLocks noGrp="1"/>
          </p:cNvSpPr>
          <p:nvPr>
            <p:ph type="title"/>
          </p:nvPr>
        </p:nvSpPr>
        <p:spPr/>
        <p:txBody>
          <a:bodyPr/>
          <a:lstStyle/>
          <a:p>
            <a:pPr algn="ctr"/>
            <a:r>
              <a:rPr lang="en" sz="3200">
                <a:solidFill>
                  <a:srgbClr val="3D85C6"/>
                </a:solidFill>
              </a:rPr>
              <a:t>Experimental Setup 1 – Results</a:t>
            </a:r>
            <a:endParaRPr lang="en-US"/>
          </a:p>
        </p:txBody>
      </p:sp>
      <p:sp>
        <p:nvSpPr>
          <p:cNvPr id="3" name="Text Placeholder 2">
            <a:extLst>
              <a:ext uri="{FF2B5EF4-FFF2-40B4-BE49-F238E27FC236}">
                <a16:creationId xmlns:a16="http://schemas.microsoft.com/office/drawing/2014/main" id="{AA45B859-721D-2A58-6AEF-A0AEFFA4397B}"/>
              </a:ext>
            </a:extLst>
          </p:cNvPr>
          <p:cNvSpPr>
            <a:spLocks noGrp="1"/>
          </p:cNvSpPr>
          <p:nvPr>
            <p:ph type="body" idx="1"/>
          </p:nvPr>
        </p:nvSpPr>
        <p:spPr>
          <a:xfrm>
            <a:off x="311700" y="1168752"/>
            <a:ext cx="8520600" cy="863371"/>
          </a:xfrm>
        </p:spPr>
        <p:txBody>
          <a:bodyPr>
            <a:normAutofit/>
          </a:bodyPr>
          <a:lstStyle/>
          <a:p>
            <a:pPr>
              <a:lnSpc>
                <a:spcPct val="114999"/>
              </a:lnSpc>
            </a:pPr>
            <a:r>
              <a:rPr lang="en-US" sz="1200">
                <a:solidFill>
                  <a:srgbClr val="374151"/>
                </a:solidFill>
              </a:rPr>
              <a:t>The maximum number of steps is clipped at 210, limiting the highest achievable score in a game to 210.</a:t>
            </a:r>
            <a:endParaRPr lang="en-US"/>
          </a:p>
          <a:p>
            <a:pPr>
              <a:lnSpc>
                <a:spcPct val="114999"/>
              </a:lnSpc>
            </a:pPr>
            <a:endParaRPr lang="en-US" sz="1200">
              <a:solidFill>
                <a:srgbClr val="374151"/>
              </a:solidFill>
            </a:endParaRPr>
          </a:p>
          <a:p>
            <a:pPr>
              <a:lnSpc>
                <a:spcPct val="114999"/>
              </a:lnSpc>
            </a:pPr>
            <a:r>
              <a:rPr lang="en-US" sz="1200">
                <a:solidFill>
                  <a:srgbClr val="0F0F0F"/>
                </a:solidFill>
              </a:rPr>
              <a:t>If the average reward over the past 5 episodes is &gt; 195, move to exploitation phase.</a:t>
            </a:r>
            <a:endParaRPr lang="en-US" sz="1200">
              <a:solidFill>
                <a:srgbClr val="374151"/>
              </a:solidFill>
            </a:endParaRPr>
          </a:p>
        </p:txBody>
      </p:sp>
      <p:pic>
        <p:nvPicPr>
          <p:cNvPr id="5" name="Picture 4" descr="A graph of a graph showing a number of points">
            <a:extLst>
              <a:ext uri="{FF2B5EF4-FFF2-40B4-BE49-F238E27FC236}">
                <a16:creationId xmlns:a16="http://schemas.microsoft.com/office/drawing/2014/main" id="{C19F12E8-93C8-25C2-C092-E3050039DBF6}"/>
              </a:ext>
            </a:extLst>
          </p:cNvPr>
          <p:cNvPicPr>
            <a:picLocks noChangeAspect="1"/>
          </p:cNvPicPr>
          <p:nvPr/>
        </p:nvPicPr>
        <p:blipFill>
          <a:blip r:embed="rId2"/>
          <a:stretch>
            <a:fillRect/>
          </a:stretch>
        </p:blipFill>
        <p:spPr>
          <a:xfrm>
            <a:off x="2696010" y="2122416"/>
            <a:ext cx="3751921" cy="2477702"/>
          </a:xfrm>
          <a:prstGeom prst="rect">
            <a:avLst/>
          </a:prstGeom>
        </p:spPr>
      </p:pic>
      <p:sp>
        <p:nvSpPr>
          <p:cNvPr id="7" name="Rectangle 6">
            <a:extLst>
              <a:ext uri="{FF2B5EF4-FFF2-40B4-BE49-F238E27FC236}">
                <a16:creationId xmlns:a16="http://schemas.microsoft.com/office/drawing/2014/main" id="{F12E4D0D-EE69-3D2C-2F62-661E4E136055}"/>
              </a:ext>
            </a:extLst>
          </p:cNvPr>
          <p:cNvSpPr/>
          <p:nvPr/>
        </p:nvSpPr>
        <p:spPr>
          <a:xfrm>
            <a:off x="2699524" y="2078733"/>
            <a:ext cx="3748465" cy="2562238"/>
          </a:xfrm>
          <a:prstGeom prst="rect">
            <a:avLst/>
          </a:prstGeom>
          <a:noFill/>
          <a:ln>
            <a:solidFill>
              <a:srgbClr val="0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DF26FBD7-9F63-8FD7-403A-BF451F2D222C}"/>
              </a:ext>
            </a:extLst>
          </p:cNvPr>
          <p:cNvSpPr/>
          <p:nvPr/>
        </p:nvSpPr>
        <p:spPr>
          <a:xfrm>
            <a:off x="5797887" y="4174202"/>
            <a:ext cx="471704" cy="86914"/>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1540892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additive="base">
                                        <p:cTn id="23" dur="500" fill="hold"/>
                                        <p:tgtEl>
                                          <p:spTgt spid="7"/>
                                        </p:tgtEl>
                                        <p:attrNameLst>
                                          <p:attrName>ppt_x</p:attrName>
                                        </p:attrNameLst>
                                      </p:cBhvr>
                                      <p:tavLst>
                                        <p:tav tm="0">
                                          <p:val>
                                            <p:strVal val="#ppt_x"/>
                                          </p:val>
                                        </p:tav>
                                        <p:tav tm="100000">
                                          <p:val>
                                            <p:strVal val="#ppt_x"/>
                                          </p:val>
                                        </p:tav>
                                      </p:tavLst>
                                    </p:anim>
                                    <p:anim calcmode="lin" valueType="num">
                                      <p:cBhvr additive="base">
                                        <p:cTn id="2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10FA46-C26F-42EF-B66D-C126E6DF9576}"/>
              </a:ext>
            </a:extLst>
          </p:cNvPr>
          <p:cNvSpPr>
            <a:spLocks noGrp="1"/>
          </p:cNvSpPr>
          <p:nvPr>
            <p:ph type="title"/>
          </p:nvPr>
        </p:nvSpPr>
        <p:spPr/>
        <p:txBody>
          <a:bodyPr>
            <a:normAutofit fontScale="90000"/>
          </a:bodyPr>
          <a:lstStyle/>
          <a:p>
            <a:pPr algn="ctr"/>
            <a:r>
              <a:rPr lang="en">
                <a:solidFill>
                  <a:srgbClr val="3D85C6"/>
                </a:solidFill>
              </a:rPr>
              <a:t>DDQN vs DQN</a:t>
            </a:r>
            <a:endParaRPr lang="en-US"/>
          </a:p>
        </p:txBody>
      </p:sp>
      <p:pic>
        <p:nvPicPr>
          <p:cNvPr id="4" name="Picture 3" descr="A graph of a graph showing a number of points&#10;&#10;Description automatically generated">
            <a:extLst>
              <a:ext uri="{FF2B5EF4-FFF2-40B4-BE49-F238E27FC236}">
                <a16:creationId xmlns:a16="http://schemas.microsoft.com/office/drawing/2014/main" id="{65B19C81-2CAE-A986-E081-8C3FE4ED28F6}"/>
              </a:ext>
            </a:extLst>
          </p:cNvPr>
          <p:cNvPicPr>
            <a:picLocks noChangeAspect="1"/>
          </p:cNvPicPr>
          <p:nvPr/>
        </p:nvPicPr>
        <p:blipFill>
          <a:blip r:embed="rId2"/>
          <a:stretch>
            <a:fillRect/>
          </a:stretch>
        </p:blipFill>
        <p:spPr>
          <a:xfrm>
            <a:off x="772621" y="1500775"/>
            <a:ext cx="2846466" cy="1872710"/>
          </a:xfrm>
          <a:prstGeom prst="rect">
            <a:avLst/>
          </a:prstGeom>
        </p:spPr>
      </p:pic>
      <p:sp>
        <p:nvSpPr>
          <p:cNvPr id="15" name="TextBox 14">
            <a:extLst>
              <a:ext uri="{FF2B5EF4-FFF2-40B4-BE49-F238E27FC236}">
                <a16:creationId xmlns:a16="http://schemas.microsoft.com/office/drawing/2014/main" id="{3AD2EBD5-DEDD-AA0E-13D5-8CEDD7341254}"/>
              </a:ext>
            </a:extLst>
          </p:cNvPr>
          <p:cNvSpPr txBox="1"/>
          <p:nvPr/>
        </p:nvSpPr>
        <p:spPr>
          <a:xfrm>
            <a:off x="740118" y="1166490"/>
            <a:ext cx="2912204" cy="31374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16" name="TextBox 15">
            <a:extLst>
              <a:ext uri="{FF2B5EF4-FFF2-40B4-BE49-F238E27FC236}">
                <a16:creationId xmlns:a16="http://schemas.microsoft.com/office/drawing/2014/main" id="{B04A71C2-708F-AEAE-DF81-8C2FAC0BA71D}"/>
              </a:ext>
            </a:extLst>
          </p:cNvPr>
          <p:cNvSpPr txBox="1"/>
          <p:nvPr/>
        </p:nvSpPr>
        <p:spPr>
          <a:xfrm>
            <a:off x="1496286" y="1050717"/>
            <a:ext cx="1641131"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600" b="1">
                <a:latin typeface="Open Sans"/>
              </a:rPr>
              <a:t>DDQN</a:t>
            </a:r>
            <a:endParaRPr lang="en-US" sz="1600" b="1"/>
          </a:p>
        </p:txBody>
      </p:sp>
      <p:sp>
        <p:nvSpPr>
          <p:cNvPr id="18" name="TextBox 17">
            <a:extLst>
              <a:ext uri="{FF2B5EF4-FFF2-40B4-BE49-F238E27FC236}">
                <a16:creationId xmlns:a16="http://schemas.microsoft.com/office/drawing/2014/main" id="{5BCC19A6-EBE7-3DC6-F6FD-2A1686558D5C}"/>
              </a:ext>
            </a:extLst>
          </p:cNvPr>
          <p:cNvSpPr txBox="1"/>
          <p:nvPr/>
        </p:nvSpPr>
        <p:spPr>
          <a:xfrm>
            <a:off x="6500168" y="1383699"/>
            <a:ext cx="997550" cy="24134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19" name="TextBox 18">
            <a:extLst>
              <a:ext uri="{FF2B5EF4-FFF2-40B4-BE49-F238E27FC236}">
                <a16:creationId xmlns:a16="http://schemas.microsoft.com/office/drawing/2014/main" id="{77E7457F-6C06-60B2-D3C1-A806FD085BEE}"/>
              </a:ext>
            </a:extLst>
          </p:cNvPr>
          <p:cNvSpPr txBox="1"/>
          <p:nvPr/>
        </p:nvSpPr>
        <p:spPr>
          <a:xfrm>
            <a:off x="6226646" y="1327385"/>
            <a:ext cx="1415878" cy="31374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20" name="TextBox 19">
            <a:extLst>
              <a:ext uri="{FF2B5EF4-FFF2-40B4-BE49-F238E27FC236}">
                <a16:creationId xmlns:a16="http://schemas.microsoft.com/office/drawing/2014/main" id="{6B20DB6D-0770-A9F0-ACD3-0D58A0B1647C}"/>
              </a:ext>
            </a:extLst>
          </p:cNvPr>
          <p:cNvSpPr txBox="1"/>
          <p:nvPr/>
        </p:nvSpPr>
        <p:spPr>
          <a:xfrm>
            <a:off x="5880785" y="1049523"/>
            <a:ext cx="2236444"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600" b="1">
                <a:latin typeface="Open Sans"/>
              </a:rPr>
              <a:t> DQN</a:t>
            </a:r>
          </a:p>
        </p:txBody>
      </p:sp>
      <p:pic>
        <p:nvPicPr>
          <p:cNvPr id="3" name="Picture 2">
            <a:extLst>
              <a:ext uri="{FF2B5EF4-FFF2-40B4-BE49-F238E27FC236}">
                <a16:creationId xmlns:a16="http://schemas.microsoft.com/office/drawing/2014/main" id="{66340122-A120-0782-1866-AB56CE6A79A8}"/>
              </a:ext>
            </a:extLst>
          </p:cNvPr>
          <p:cNvPicPr>
            <a:picLocks noChangeAspect="1"/>
          </p:cNvPicPr>
          <p:nvPr/>
        </p:nvPicPr>
        <p:blipFill>
          <a:blip r:embed="rId3"/>
          <a:stretch>
            <a:fillRect/>
          </a:stretch>
        </p:blipFill>
        <p:spPr>
          <a:xfrm>
            <a:off x="5590546" y="1538603"/>
            <a:ext cx="2763930" cy="1802155"/>
          </a:xfrm>
          <a:prstGeom prst="rect">
            <a:avLst/>
          </a:prstGeom>
        </p:spPr>
      </p:pic>
      <p:sp>
        <p:nvSpPr>
          <p:cNvPr id="5" name="Rectangle 4">
            <a:extLst>
              <a:ext uri="{FF2B5EF4-FFF2-40B4-BE49-F238E27FC236}">
                <a16:creationId xmlns:a16="http://schemas.microsoft.com/office/drawing/2014/main" id="{95EF613A-F64A-A768-9BB2-2CCA9E4FB45B}"/>
              </a:ext>
            </a:extLst>
          </p:cNvPr>
          <p:cNvSpPr/>
          <p:nvPr/>
        </p:nvSpPr>
        <p:spPr>
          <a:xfrm>
            <a:off x="765291" y="1434054"/>
            <a:ext cx="2865661" cy="1986091"/>
          </a:xfrm>
          <a:prstGeom prst="rect">
            <a:avLst/>
          </a:prstGeom>
          <a:noFill/>
          <a:ln>
            <a:solidFill>
              <a:srgbClr val="0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5E7A70C9-24D2-EF66-64F7-CFE52864125F}"/>
              </a:ext>
            </a:extLst>
          </p:cNvPr>
          <p:cNvSpPr/>
          <p:nvPr/>
        </p:nvSpPr>
        <p:spPr>
          <a:xfrm>
            <a:off x="5545187" y="1430882"/>
            <a:ext cx="2809100" cy="1982506"/>
          </a:xfrm>
          <a:prstGeom prst="rect">
            <a:avLst/>
          </a:prstGeom>
          <a:noFill/>
          <a:ln>
            <a:solidFill>
              <a:srgbClr val="0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87D7E9A0-4E1A-1C9B-A688-E19628382B76}"/>
              </a:ext>
            </a:extLst>
          </p:cNvPr>
          <p:cNvSpPr/>
          <p:nvPr/>
        </p:nvSpPr>
        <p:spPr>
          <a:xfrm>
            <a:off x="3509682" y="3729784"/>
            <a:ext cx="484094" cy="10085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B819856B-E517-CC69-6F1C-A5037867E473}"/>
              </a:ext>
            </a:extLst>
          </p:cNvPr>
          <p:cNvSpPr/>
          <p:nvPr/>
        </p:nvSpPr>
        <p:spPr>
          <a:xfrm>
            <a:off x="8465206" y="3742989"/>
            <a:ext cx="45719" cy="92784"/>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AD799617-DF2D-0947-CE22-0DD44A29FF5A}"/>
              </a:ext>
            </a:extLst>
          </p:cNvPr>
          <p:cNvSpPr/>
          <p:nvPr/>
        </p:nvSpPr>
        <p:spPr>
          <a:xfrm>
            <a:off x="7883829" y="3042990"/>
            <a:ext cx="335932" cy="84054"/>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F0362CE-6344-C912-531F-9F36596C7E66}"/>
              </a:ext>
            </a:extLst>
          </p:cNvPr>
          <p:cNvSpPr/>
          <p:nvPr/>
        </p:nvSpPr>
        <p:spPr>
          <a:xfrm>
            <a:off x="3134947" y="3054575"/>
            <a:ext cx="345986" cy="64712"/>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19FA375-EE4E-14A5-B87D-60413596EF44}"/>
              </a:ext>
            </a:extLst>
          </p:cNvPr>
          <p:cNvSpPr/>
          <p:nvPr/>
        </p:nvSpPr>
        <p:spPr>
          <a:xfrm>
            <a:off x="7242633" y="1537575"/>
            <a:ext cx="454413" cy="9799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4281E62B-FD8B-8A47-94BC-53EC597381EF}"/>
              </a:ext>
            </a:extLst>
          </p:cNvPr>
          <p:cNvPicPr>
            <a:picLocks noChangeAspect="1"/>
          </p:cNvPicPr>
          <p:nvPr/>
        </p:nvPicPr>
        <p:blipFill>
          <a:blip r:embed="rId4"/>
          <a:stretch>
            <a:fillRect/>
          </a:stretch>
        </p:blipFill>
        <p:spPr>
          <a:xfrm>
            <a:off x="2552237" y="3650717"/>
            <a:ext cx="4443760" cy="1278033"/>
          </a:xfrm>
          <a:prstGeom prst="rect">
            <a:avLst/>
          </a:prstGeom>
        </p:spPr>
      </p:pic>
      <p:sp>
        <p:nvSpPr>
          <p:cNvPr id="21" name="Rectangle 20">
            <a:extLst>
              <a:ext uri="{FF2B5EF4-FFF2-40B4-BE49-F238E27FC236}">
                <a16:creationId xmlns:a16="http://schemas.microsoft.com/office/drawing/2014/main" id="{FCB7029B-DCCA-2B63-D2CF-B2927C6521DD}"/>
              </a:ext>
            </a:extLst>
          </p:cNvPr>
          <p:cNvSpPr/>
          <p:nvPr/>
        </p:nvSpPr>
        <p:spPr>
          <a:xfrm>
            <a:off x="2534653" y="3663266"/>
            <a:ext cx="4467726" cy="129374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2882234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ppt_x"/>
                                          </p:val>
                                        </p:tav>
                                        <p:tav tm="100000">
                                          <p:val>
                                            <p:strVal val="#ppt_x"/>
                                          </p:val>
                                        </p:tav>
                                      </p:tavLst>
                                    </p:anim>
                                    <p:anim calcmode="lin" valueType="num">
                                      <p:cBhvr additive="base">
                                        <p:cTn id="1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20"/>
                                        </p:tgtEl>
                                        <p:attrNameLst>
                                          <p:attrName>style.visibility</p:attrName>
                                        </p:attrNameLst>
                                      </p:cBhvr>
                                      <p:to>
                                        <p:strVal val="visible"/>
                                      </p:to>
                                    </p:set>
                                    <p:anim calcmode="lin" valueType="num">
                                      <p:cBhvr additive="base">
                                        <p:cTn id="21" dur="500" fill="hold"/>
                                        <p:tgtEl>
                                          <p:spTgt spid="20"/>
                                        </p:tgtEl>
                                        <p:attrNameLst>
                                          <p:attrName>ppt_x</p:attrName>
                                        </p:attrNameLst>
                                      </p:cBhvr>
                                      <p:tavLst>
                                        <p:tav tm="0">
                                          <p:val>
                                            <p:strVal val="#ppt_x"/>
                                          </p:val>
                                        </p:tav>
                                        <p:tav tm="100000">
                                          <p:val>
                                            <p:strVal val="#ppt_x"/>
                                          </p:val>
                                        </p:tav>
                                      </p:tavLst>
                                    </p:anim>
                                    <p:anim calcmode="lin" valueType="num">
                                      <p:cBhvr additive="base">
                                        <p:cTn id="22" dur="500" fill="hold"/>
                                        <p:tgtEl>
                                          <p:spTgt spid="20"/>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gtEl>
                                        <p:attrNameLst>
                                          <p:attrName>style.visibility</p:attrName>
                                        </p:attrNameLst>
                                      </p:cBhvr>
                                      <p:to>
                                        <p:strVal val="visible"/>
                                      </p:to>
                                    </p:set>
                                    <p:anim calcmode="lin" valueType="num">
                                      <p:cBhvr additive="base">
                                        <p:cTn id="25" dur="500" fill="hold"/>
                                        <p:tgtEl>
                                          <p:spTgt spid="3"/>
                                        </p:tgtEl>
                                        <p:attrNameLst>
                                          <p:attrName>ppt_x</p:attrName>
                                        </p:attrNameLst>
                                      </p:cBhvr>
                                      <p:tavLst>
                                        <p:tav tm="0">
                                          <p:val>
                                            <p:strVal val="#ppt_x"/>
                                          </p:val>
                                        </p:tav>
                                        <p:tav tm="100000">
                                          <p:val>
                                            <p:strVal val="#ppt_x"/>
                                          </p:val>
                                        </p:tav>
                                      </p:tavLst>
                                    </p:anim>
                                    <p:anim calcmode="lin" valueType="num">
                                      <p:cBhvr additive="base">
                                        <p:cTn id="26" dur="500" fill="hold"/>
                                        <p:tgtEl>
                                          <p:spTgt spid="3"/>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14"/>
                                        </p:tgtEl>
                                        <p:attrNameLst>
                                          <p:attrName>style.visibility</p:attrName>
                                        </p:attrNameLst>
                                      </p:cBhvr>
                                      <p:to>
                                        <p:strVal val="visible"/>
                                      </p:to>
                                    </p:set>
                                    <p:anim calcmode="lin" valueType="num">
                                      <p:cBhvr additive="base">
                                        <p:cTn id="29" dur="500" fill="hold"/>
                                        <p:tgtEl>
                                          <p:spTgt spid="14"/>
                                        </p:tgtEl>
                                        <p:attrNameLst>
                                          <p:attrName>ppt_x</p:attrName>
                                        </p:attrNameLst>
                                      </p:cBhvr>
                                      <p:tavLst>
                                        <p:tav tm="0">
                                          <p:val>
                                            <p:strVal val="#ppt_x"/>
                                          </p:val>
                                        </p:tav>
                                        <p:tav tm="100000">
                                          <p:val>
                                            <p:strVal val="#ppt_x"/>
                                          </p:val>
                                        </p:tav>
                                      </p:tavLst>
                                    </p:anim>
                                    <p:anim calcmode="lin" valueType="num">
                                      <p:cBhvr additive="base">
                                        <p:cTn id="30"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21"/>
                                        </p:tgtEl>
                                        <p:attrNameLst>
                                          <p:attrName>style.visibility</p:attrName>
                                        </p:attrNameLst>
                                      </p:cBhvr>
                                      <p:to>
                                        <p:strVal val="visible"/>
                                      </p:to>
                                    </p:set>
                                    <p:anim calcmode="lin" valueType="num">
                                      <p:cBhvr additive="base">
                                        <p:cTn id="35" dur="500" fill="hold"/>
                                        <p:tgtEl>
                                          <p:spTgt spid="21"/>
                                        </p:tgtEl>
                                        <p:attrNameLst>
                                          <p:attrName>ppt_x</p:attrName>
                                        </p:attrNameLst>
                                      </p:cBhvr>
                                      <p:tavLst>
                                        <p:tav tm="0">
                                          <p:val>
                                            <p:strVal val="#ppt_x"/>
                                          </p:val>
                                        </p:tav>
                                        <p:tav tm="100000">
                                          <p:val>
                                            <p:strVal val="#ppt_x"/>
                                          </p:val>
                                        </p:tav>
                                      </p:tavLst>
                                    </p:anim>
                                    <p:anim calcmode="lin" valueType="num">
                                      <p:cBhvr additive="base">
                                        <p:cTn id="36" dur="500" fill="hold"/>
                                        <p:tgtEl>
                                          <p:spTgt spid="21"/>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13"/>
                                        </p:tgtEl>
                                        <p:attrNameLst>
                                          <p:attrName>style.visibility</p:attrName>
                                        </p:attrNameLst>
                                      </p:cBhvr>
                                      <p:to>
                                        <p:strVal val="visible"/>
                                      </p:to>
                                    </p:set>
                                    <p:anim calcmode="lin" valueType="num">
                                      <p:cBhvr additive="base">
                                        <p:cTn id="39" dur="500" fill="hold"/>
                                        <p:tgtEl>
                                          <p:spTgt spid="13"/>
                                        </p:tgtEl>
                                        <p:attrNameLst>
                                          <p:attrName>ppt_x</p:attrName>
                                        </p:attrNameLst>
                                      </p:cBhvr>
                                      <p:tavLst>
                                        <p:tav tm="0">
                                          <p:val>
                                            <p:strVal val="#ppt_x"/>
                                          </p:val>
                                        </p:tav>
                                        <p:tav tm="100000">
                                          <p:val>
                                            <p:strVal val="#ppt_x"/>
                                          </p:val>
                                        </p:tav>
                                      </p:tavLst>
                                    </p:anim>
                                    <p:anim calcmode="lin" valueType="num">
                                      <p:cBhvr additive="base">
                                        <p:cTn id="40"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20" grpId="0"/>
      <p:bldP spid="5" grpId="0" animBg="1"/>
      <p:bldP spid="14" grpId="0" animBg="1"/>
      <p:bldP spid="21"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E004C-8031-9797-D30C-94F96D63EBCE}"/>
              </a:ext>
            </a:extLst>
          </p:cNvPr>
          <p:cNvSpPr>
            <a:spLocks noGrp="1"/>
          </p:cNvSpPr>
          <p:nvPr>
            <p:ph type="title"/>
          </p:nvPr>
        </p:nvSpPr>
        <p:spPr/>
        <p:txBody>
          <a:bodyPr>
            <a:normAutofit fontScale="90000"/>
          </a:bodyPr>
          <a:lstStyle/>
          <a:p>
            <a:pPr algn="ctr"/>
            <a:r>
              <a:rPr lang="en">
                <a:solidFill>
                  <a:srgbClr val="3D85C6"/>
                </a:solidFill>
              </a:rPr>
              <a:t>Experimental Setup 2 – Benchmarking Algorithms</a:t>
            </a:r>
            <a:endParaRPr lang="en-US"/>
          </a:p>
          <a:p>
            <a:endParaRPr lang="en-US"/>
          </a:p>
        </p:txBody>
      </p:sp>
      <p:sp>
        <p:nvSpPr>
          <p:cNvPr id="7" name="Text Placeholder 2">
            <a:extLst>
              <a:ext uri="{FF2B5EF4-FFF2-40B4-BE49-F238E27FC236}">
                <a16:creationId xmlns:a16="http://schemas.microsoft.com/office/drawing/2014/main" id="{E6BEDEF5-D4D9-6A9D-9332-7AF0FD037B1B}"/>
              </a:ext>
            </a:extLst>
          </p:cNvPr>
          <p:cNvSpPr>
            <a:spLocks noGrp="1"/>
          </p:cNvSpPr>
          <p:nvPr>
            <p:ph type="body" idx="1"/>
          </p:nvPr>
        </p:nvSpPr>
        <p:spPr>
          <a:xfrm>
            <a:off x="311700" y="1266325"/>
            <a:ext cx="8520600" cy="3302700"/>
          </a:xfrm>
        </p:spPr>
        <p:txBody>
          <a:bodyPr/>
          <a:lstStyle/>
          <a:p>
            <a:pPr>
              <a:lnSpc>
                <a:spcPct val="150000"/>
              </a:lnSpc>
            </a:pPr>
            <a:endParaRPr lang="en-US"/>
          </a:p>
          <a:p>
            <a:pPr>
              <a:lnSpc>
                <a:spcPct val="114999"/>
              </a:lnSpc>
            </a:pPr>
            <a:endParaRPr lang="en-US"/>
          </a:p>
        </p:txBody>
      </p:sp>
      <p:graphicFrame>
        <p:nvGraphicFramePr>
          <p:cNvPr id="9" name="Table 8">
            <a:extLst>
              <a:ext uri="{FF2B5EF4-FFF2-40B4-BE49-F238E27FC236}">
                <a16:creationId xmlns:a16="http://schemas.microsoft.com/office/drawing/2014/main" id="{7912DE50-2718-4A58-9B43-A954621E1691}"/>
              </a:ext>
            </a:extLst>
          </p:cNvPr>
          <p:cNvGraphicFramePr>
            <a:graphicFrameLocks noGrp="1"/>
          </p:cNvGraphicFramePr>
          <p:nvPr>
            <p:extLst>
              <p:ext uri="{D42A27DB-BD31-4B8C-83A1-F6EECF244321}">
                <p14:modId xmlns:p14="http://schemas.microsoft.com/office/powerpoint/2010/main" val="199991127"/>
              </p:ext>
            </p:extLst>
          </p:nvPr>
        </p:nvGraphicFramePr>
        <p:xfrm>
          <a:off x="435429" y="1874628"/>
          <a:ext cx="2204357" cy="1557530"/>
        </p:xfrm>
        <a:graphic>
          <a:graphicData uri="http://schemas.openxmlformats.org/drawingml/2006/table">
            <a:tbl>
              <a:tblPr firstRow="1" bandRow="1">
                <a:tableStyleId>{5C22544A-7EE6-4342-B048-85BDC9FD1C3A}</a:tableStyleId>
              </a:tblPr>
              <a:tblGrid>
                <a:gridCol w="2204357">
                  <a:extLst>
                    <a:ext uri="{9D8B030D-6E8A-4147-A177-3AD203B41FA5}">
                      <a16:colId xmlns:a16="http://schemas.microsoft.com/office/drawing/2014/main" val="3681810461"/>
                    </a:ext>
                  </a:extLst>
                </a:gridCol>
              </a:tblGrid>
              <a:tr h="311506">
                <a:tc>
                  <a:txBody>
                    <a:bodyPr/>
                    <a:lstStyle/>
                    <a:p>
                      <a:pPr algn="l" rtl="0" fontAlgn="base"/>
                      <a:r>
                        <a:rPr lang="en-US" sz="1400" b="1" i="0" u="none" strike="noStrike">
                          <a:solidFill>
                            <a:srgbClr val="FFFFFF"/>
                          </a:solidFill>
                          <a:effectLst/>
                          <a:latin typeface="Arial"/>
                        </a:rPr>
                        <a:t>Atari Games</a:t>
                      </a:r>
                      <a:endParaRPr lang="en-US" b="1" i="0">
                        <a:solidFill>
                          <a:srgbClr val="FFFFFF"/>
                        </a:solidFill>
                        <a:effectLst/>
                        <a:latin typeface="Arial"/>
                      </a:endParaRPr>
                    </a:p>
                  </a:txBody>
                  <a:tcPr>
                    <a:lnL w="10668" cap="flat" cmpd="sng" algn="ctr">
                      <a:solidFill>
                        <a:srgbClr val="FFFFFF"/>
                      </a:solidFill>
                      <a:prstDash val="solid"/>
                      <a:round/>
                      <a:headEnd type="none" w="med" len="med"/>
                      <a:tailEnd type="none" w="med" len="med"/>
                    </a:lnL>
                    <a:lnR w="10668" cap="flat" cmpd="sng" algn="ctr">
                      <a:solidFill>
                        <a:srgbClr val="FFFFFF"/>
                      </a:solidFill>
                      <a:prstDash val="solid"/>
                      <a:round/>
                      <a:headEnd type="none" w="med" len="med"/>
                      <a:tailEnd type="none" w="med" len="med"/>
                    </a:lnR>
                    <a:lnT w="10668" cap="flat" cmpd="sng" algn="ctr">
                      <a:solidFill>
                        <a:srgbClr val="FFFFFF"/>
                      </a:solidFill>
                      <a:prstDash val="solid"/>
                      <a:round/>
                      <a:headEnd type="none" w="med" len="med"/>
                      <a:tailEnd type="none" w="med" len="med"/>
                    </a:lnT>
                    <a:lnB w="10668" cap="flat" cmpd="sng" algn="ctr">
                      <a:solidFill>
                        <a:srgbClr val="FFFFFF"/>
                      </a:solidFill>
                      <a:prstDash val="solid"/>
                      <a:round/>
                      <a:headEnd type="none" w="med" len="med"/>
                      <a:tailEnd type="none" w="med" len="med"/>
                    </a:lnB>
                    <a:solidFill>
                      <a:srgbClr val="EF6C00"/>
                    </a:solidFill>
                  </a:tcPr>
                </a:tc>
                <a:extLst>
                  <a:ext uri="{0D108BD9-81ED-4DB2-BD59-A6C34878D82A}">
                    <a16:rowId xmlns:a16="http://schemas.microsoft.com/office/drawing/2014/main" val="2254121803"/>
                  </a:ext>
                </a:extLst>
              </a:tr>
              <a:tr h="311506">
                <a:tc>
                  <a:txBody>
                    <a:bodyPr/>
                    <a:lstStyle/>
                    <a:p>
                      <a:pPr algn="l" rtl="0" fontAlgn="base"/>
                      <a:r>
                        <a:rPr lang="en-US" sz="1400" b="0" i="0" u="none" strike="noStrike">
                          <a:solidFill>
                            <a:srgbClr val="000000"/>
                          </a:solidFill>
                          <a:effectLst/>
                          <a:latin typeface="Arial"/>
                        </a:rPr>
                        <a:t>Frostbite-RAM</a:t>
                      </a:r>
                      <a:endParaRPr lang="en-US" b="0" i="0">
                        <a:solidFill>
                          <a:srgbClr val="A1E8D9"/>
                        </a:solidFill>
                        <a:effectLst/>
                        <a:latin typeface="Arial"/>
                      </a:endParaRPr>
                    </a:p>
                  </a:txBody>
                  <a:tcPr>
                    <a:lnL w="10668" cap="flat" cmpd="sng" algn="ctr">
                      <a:solidFill>
                        <a:srgbClr val="FFFFFF"/>
                      </a:solidFill>
                      <a:prstDash val="solid"/>
                      <a:round/>
                      <a:headEnd type="none" w="med" len="med"/>
                      <a:tailEnd type="none" w="med" len="med"/>
                    </a:lnL>
                    <a:lnR w="10668" cap="flat" cmpd="sng" algn="ctr">
                      <a:solidFill>
                        <a:srgbClr val="FFFFFF"/>
                      </a:solidFill>
                      <a:prstDash val="solid"/>
                      <a:round/>
                      <a:headEnd type="none" w="med" len="med"/>
                      <a:tailEnd type="none" w="med" len="med"/>
                    </a:lnR>
                    <a:lnT w="10668" cap="flat" cmpd="sng" algn="ctr">
                      <a:solidFill>
                        <a:srgbClr val="FFFFFF"/>
                      </a:solidFill>
                      <a:prstDash val="solid"/>
                      <a:round/>
                      <a:headEnd type="none" w="med" len="med"/>
                      <a:tailEnd type="none" w="med" len="med"/>
                    </a:lnT>
                    <a:lnB w="10668" cap="flat" cmpd="sng" algn="ctr">
                      <a:solidFill>
                        <a:srgbClr val="FFFFFF"/>
                      </a:solidFill>
                      <a:prstDash val="solid"/>
                      <a:round/>
                      <a:headEnd type="none" w="med" len="med"/>
                      <a:tailEnd type="none" w="med" len="med"/>
                    </a:lnB>
                    <a:solidFill>
                      <a:srgbClr val="F9D4CB"/>
                    </a:solidFill>
                  </a:tcPr>
                </a:tc>
                <a:extLst>
                  <a:ext uri="{0D108BD9-81ED-4DB2-BD59-A6C34878D82A}">
                    <a16:rowId xmlns:a16="http://schemas.microsoft.com/office/drawing/2014/main" val="3462435289"/>
                  </a:ext>
                </a:extLst>
              </a:tr>
              <a:tr h="311506">
                <a:tc>
                  <a:txBody>
                    <a:bodyPr/>
                    <a:lstStyle/>
                    <a:p>
                      <a:pPr algn="l" rtl="0" fontAlgn="base"/>
                      <a:r>
                        <a:rPr lang="en-US" sz="1400" b="0" i="0" u="none" strike="noStrike">
                          <a:solidFill>
                            <a:srgbClr val="000000"/>
                          </a:solidFill>
                          <a:effectLst/>
                          <a:latin typeface="Arial"/>
                        </a:rPr>
                        <a:t>Asteroids-RAM</a:t>
                      </a:r>
                      <a:endParaRPr lang="en-US" b="0" i="0">
                        <a:solidFill>
                          <a:srgbClr val="A1E8D9"/>
                        </a:solidFill>
                        <a:effectLst/>
                        <a:latin typeface="Arial"/>
                      </a:endParaRPr>
                    </a:p>
                  </a:txBody>
                  <a:tcPr>
                    <a:lnL w="10668" cap="flat" cmpd="sng" algn="ctr">
                      <a:solidFill>
                        <a:srgbClr val="FFFFFF"/>
                      </a:solidFill>
                      <a:prstDash val="solid"/>
                      <a:round/>
                      <a:headEnd type="none" w="med" len="med"/>
                      <a:tailEnd type="none" w="med" len="med"/>
                    </a:lnL>
                    <a:lnR w="10668" cap="flat" cmpd="sng" algn="ctr">
                      <a:solidFill>
                        <a:srgbClr val="FFFFFF"/>
                      </a:solidFill>
                      <a:prstDash val="solid"/>
                      <a:round/>
                      <a:headEnd type="none" w="med" len="med"/>
                      <a:tailEnd type="none" w="med" len="med"/>
                    </a:lnR>
                    <a:lnT w="10668" cap="flat" cmpd="sng" algn="ctr">
                      <a:solidFill>
                        <a:srgbClr val="FFFFFF"/>
                      </a:solidFill>
                      <a:prstDash val="solid"/>
                      <a:round/>
                      <a:headEnd type="none" w="med" len="med"/>
                      <a:tailEnd type="none" w="med" len="med"/>
                    </a:lnT>
                    <a:lnB w="10668" cap="flat" cmpd="sng" algn="ctr">
                      <a:solidFill>
                        <a:srgbClr val="FFFFFF"/>
                      </a:solidFill>
                      <a:prstDash val="solid"/>
                      <a:round/>
                      <a:headEnd type="none" w="med" len="med"/>
                      <a:tailEnd type="none" w="med" len="med"/>
                    </a:lnB>
                    <a:solidFill>
                      <a:srgbClr val="FCEBE7"/>
                    </a:solidFill>
                  </a:tcPr>
                </a:tc>
                <a:extLst>
                  <a:ext uri="{0D108BD9-81ED-4DB2-BD59-A6C34878D82A}">
                    <a16:rowId xmlns:a16="http://schemas.microsoft.com/office/drawing/2014/main" val="3237520898"/>
                  </a:ext>
                </a:extLst>
              </a:tr>
              <a:tr h="311506">
                <a:tc>
                  <a:txBody>
                    <a:bodyPr/>
                    <a:lstStyle/>
                    <a:p>
                      <a:pPr algn="l" rtl="0" fontAlgn="base"/>
                      <a:r>
                        <a:rPr lang="en-US" sz="1400" b="0" i="0" u="none" strike="noStrike">
                          <a:solidFill>
                            <a:srgbClr val="000000"/>
                          </a:solidFill>
                          <a:effectLst/>
                          <a:latin typeface="Arial"/>
                        </a:rPr>
                        <a:t>Boxing-RAM</a:t>
                      </a:r>
                      <a:endParaRPr lang="en-US" b="0" i="0">
                        <a:solidFill>
                          <a:srgbClr val="A1E8D9"/>
                        </a:solidFill>
                        <a:effectLst/>
                        <a:latin typeface="Arial"/>
                      </a:endParaRPr>
                    </a:p>
                  </a:txBody>
                  <a:tcPr>
                    <a:lnL w="10668" cap="flat" cmpd="sng" algn="ctr">
                      <a:solidFill>
                        <a:srgbClr val="FFFFFF"/>
                      </a:solidFill>
                      <a:prstDash val="solid"/>
                      <a:round/>
                      <a:headEnd type="none" w="med" len="med"/>
                      <a:tailEnd type="none" w="med" len="med"/>
                    </a:lnL>
                    <a:lnR w="10668" cap="flat" cmpd="sng" algn="ctr">
                      <a:solidFill>
                        <a:srgbClr val="FFFFFF"/>
                      </a:solidFill>
                      <a:prstDash val="solid"/>
                      <a:round/>
                      <a:headEnd type="none" w="med" len="med"/>
                      <a:tailEnd type="none" w="med" len="med"/>
                    </a:lnR>
                    <a:lnT w="10668" cap="flat" cmpd="sng" algn="ctr">
                      <a:solidFill>
                        <a:srgbClr val="FFFFFF"/>
                      </a:solidFill>
                      <a:prstDash val="solid"/>
                      <a:round/>
                      <a:headEnd type="none" w="med" len="med"/>
                      <a:tailEnd type="none" w="med" len="med"/>
                    </a:lnT>
                    <a:lnB w="10668" cap="flat" cmpd="sng" algn="ctr">
                      <a:solidFill>
                        <a:srgbClr val="FFFFFF"/>
                      </a:solidFill>
                      <a:prstDash val="solid"/>
                      <a:round/>
                      <a:headEnd type="none" w="med" len="med"/>
                      <a:tailEnd type="none" w="med" len="med"/>
                    </a:lnB>
                    <a:solidFill>
                      <a:srgbClr val="F9D4CB"/>
                    </a:solidFill>
                  </a:tcPr>
                </a:tc>
                <a:extLst>
                  <a:ext uri="{0D108BD9-81ED-4DB2-BD59-A6C34878D82A}">
                    <a16:rowId xmlns:a16="http://schemas.microsoft.com/office/drawing/2014/main" val="861756800"/>
                  </a:ext>
                </a:extLst>
              </a:tr>
              <a:tr h="311506">
                <a:tc>
                  <a:txBody>
                    <a:bodyPr/>
                    <a:lstStyle/>
                    <a:p>
                      <a:pPr algn="l" rtl="0" fontAlgn="base"/>
                      <a:r>
                        <a:rPr lang="en-US" sz="1400" b="0" i="0" u="none" strike="noStrike">
                          <a:solidFill>
                            <a:srgbClr val="000000"/>
                          </a:solidFill>
                          <a:effectLst/>
                          <a:latin typeface="Arial"/>
                        </a:rPr>
                        <a:t>Breakout-RAM</a:t>
                      </a:r>
                      <a:endParaRPr lang="en-US" b="0" i="0">
                        <a:solidFill>
                          <a:srgbClr val="A1E8D9"/>
                        </a:solidFill>
                        <a:effectLst/>
                        <a:latin typeface="Arial"/>
                      </a:endParaRPr>
                    </a:p>
                  </a:txBody>
                  <a:tcPr>
                    <a:lnL w="10668" cap="flat" cmpd="sng" algn="ctr">
                      <a:solidFill>
                        <a:srgbClr val="FFFFFF"/>
                      </a:solidFill>
                      <a:prstDash val="solid"/>
                      <a:round/>
                      <a:headEnd type="none" w="med" len="med"/>
                      <a:tailEnd type="none" w="med" len="med"/>
                    </a:lnL>
                    <a:lnR w="10668" cap="flat" cmpd="sng" algn="ctr">
                      <a:solidFill>
                        <a:srgbClr val="FFFFFF"/>
                      </a:solidFill>
                      <a:prstDash val="solid"/>
                      <a:round/>
                      <a:headEnd type="none" w="med" len="med"/>
                      <a:tailEnd type="none" w="med" len="med"/>
                    </a:lnR>
                    <a:lnT w="10668" cap="flat" cmpd="sng" algn="ctr">
                      <a:solidFill>
                        <a:srgbClr val="FFFFFF"/>
                      </a:solidFill>
                      <a:prstDash val="solid"/>
                      <a:round/>
                      <a:headEnd type="none" w="med" len="med"/>
                      <a:tailEnd type="none" w="med" len="med"/>
                    </a:lnT>
                    <a:lnB w="10668" cap="flat" cmpd="sng" algn="ctr">
                      <a:solidFill>
                        <a:srgbClr val="FFFFFF"/>
                      </a:solidFill>
                      <a:prstDash val="solid"/>
                      <a:round/>
                      <a:headEnd type="none" w="med" len="med"/>
                      <a:tailEnd type="none" w="med" len="med"/>
                    </a:lnB>
                    <a:solidFill>
                      <a:srgbClr val="FCEBE7"/>
                    </a:solidFill>
                  </a:tcPr>
                </a:tc>
                <a:extLst>
                  <a:ext uri="{0D108BD9-81ED-4DB2-BD59-A6C34878D82A}">
                    <a16:rowId xmlns:a16="http://schemas.microsoft.com/office/drawing/2014/main" val="1468515583"/>
                  </a:ext>
                </a:extLst>
              </a:tr>
            </a:tbl>
          </a:graphicData>
        </a:graphic>
      </p:graphicFrame>
      <p:sp>
        <p:nvSpPr>
          <p:cNvPr id="11" name="Text Placeholder 2">
            <a:extLst>
              <a:ext uri="{FF2B5EF4-FFF2-40B4-BE49-F238E27FC236}">
                <a16:creationId xmlns:a16="http://schemas.microsoft.com/office/drawing/2014/main" id="{51692D27-33C6-4ED9-39B8-AEC146E8D8C1}"/>
              </a:ext>
            </a:extLst>
          </p:cNvPr>
          <p:cNvSpPr txBox="1">
            <a:spLocks/>
          </p:cNvSpPr>
          <p:nvPr/>
        </p:nvSpPr>
        <p:spPr>
          <a:xfrm>
            <a:off x="2922457" y="1418725"/>
            <a:ext cx="5363744" cy="3302700"/>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eaLnBrk="1" hangingPunct="1">
              <a:lnSpc>
                <a:spcPct val="115000"/>
              </a:lnSpc>
              <a:spcBef>
                <a:spcPts val="0"/>
              </a:spcBef>
              <a:spcAft>
                <a:spcPts val="0"/>
              </a:spcAft>
              <a:buClr>
                <a:schemeClr val="dk2"/>
              </a:buClr>
              <a:buSzPts val="1800"/>
              <a:buFont typeface="Open Sans"/>
              <a:buChar char="●"/>
              <a:defRPr sz="1800" b="0" i="0" u="none" strike="noStrike" cap="none">
                <a:solidFill>
                  <a:schemeClr val="dk2"/>
                </a:solidFill>
                <a:latin typeface="Open Sans"/>
                <a:ea typeface="Open Sans"/>
                <a:cs typeface="Open Sans"/>
                <a:sym typeface="Open Sans"/>
              </a:defRPr>
            </a:lvl1pPr>
            <a:lvl2pPr marL="914400" marR="0" lvl="1" indent="-317500" algn="l" rtl="0" eaLnBrk="1" hangingPunct="1">
              <a:lnSpc>
                <a:spcPct val="115000"/>
              </a:lnSpc>
              <a:spcBef>
                <a:spcPts val="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2pPr>
            <a:lvl3pPr marL="1371600" marR="0" lvl="2" indent="-317500" algn="l" rtl="0" eaLnBrk="1" hangingPunct="1">
              <a:lnSpc>
                <a:spcPct val="115000"/>
              </a:lnSpc>
              <a:spcBef>
                <a:spcPts val="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3pPr>
            <a:lvl4pPr marL="1828800" marR="0" lvl="3" indent="-317500" algn="l" rtl="0" eaLnBrk="1" hangingPunct="1">
              <a:lnSpc>
                <a:spcPct val="115000"/>
              </a:lnSpc>
              <a:spcBef>
                <a:spcPts val="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4pPr>
            <a:lvl5pPr marL="2286000" marR="0" lvl="4" indent="-317500" algn="l" rtl="0" eaLnBrk="1" hangingPunct="1">
              <a:lnSpc>
                <a:spcPct val="115000"/>
              </a:lnSpc>
              <a:spcBef>
                <a:spcPts val="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5pPr>
            <a:lvl6pPr marL="2743200" marR="0" lvl="5" indent="-317500" algn="l" rtl="0" eaLnBrk="1" hangingPunct="1">
              <a:lnSpc>
                <a:spcPct val="115000"/>
              </a:lnSpc>
              <a:spcBef>
                <a:spcPts val="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6pPr>
            <a:lvl7pPr marL="3200400" marR="0" lvl="6" indent="-317500" algn="l" rtl="0" eaLnBrk="1" hangingPunct="1">
              <a:lnSpc>
                <a:spcPct val="115000"/>
              </a:lnSpc>
              <a:spcBef>
                <a:spcPts val="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7pPr>
            <a:lvl8pPr marL="3657600" marR="0" lvl="7" indent="-317500" algn="l" rtl="0" eaLnBrk="1" hangingPunct="1">
              <a:lnSpc>
                <a:spcPct val="115000"/>
              </a:lnSpc>
              <a:spcBef>
                <a:spcPts val="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8pPr>
            <a:lvl9pPr marL="4114800" marR="0" lvl="8" indent="-317500" algn="l" rtl="0" eaLnBrk="1" hangingPunct="1">
              <a:lnSpc>
                <a:spcPct val="115000"/>
              </a:lnSpc>
              <a:spcBef>
                <a:spcPts val="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9pPr>
          </a:lstStyle>
          <a:p>
            <a:pPr>
              <a:lnSpc>
                <a:spcPct val="150000"/>
              </a:lnSpc>
            </a:pPr>
            <a:r>
              <a:rPr lang="en-US">
                <a:solidFill>
                  <a:srgbClr val="000000"/>
                </a:solidFill>
              </a:rPr>
              <a:t>States – Internal RAM values used by the environment</a:t>
            </a:r>
          </a:p>
          <a:p>
            <a:pPr>
              <a:lnSpc>
                <a:spcPct val="150000"/>
              </a:lnSpc>
            </a:pPr>
            <a:r>
              <a:rPr lang="en-US">
                <a:solidFill>
                  <a:srgbClr val="000000"/>
                </a:solidFill>
              </a:rPr>
              <a:t>Rewards – According to each game</a:t>
            </a:r>
          </a:p>
          <a:p>
            <a:pPr>
              <a:lnSpc>
                <a:spcPct val="150000"/>
              </a:lnSpc>
            </a:pPr>
            <a:r>
              <a:rPr lang="en-US">
                <a:solidFill>
                  <a:srgbClr val="000000"/>
                </a:solidFill>
              </a:rPr>
              <a:t>Number of episodes: 50</a:t>
            </a:r>
          </a:p>
          <a:p>
            <a:pPr>
              <a:lnSpc>
                <a:spcPct val="150000"/>
              </a:lnSpc>
            </a:pPr>
            <a:r>
              <a:rPr lang="en-US">
                <a:solidFill>
                  <a:srgbClr val="000000"/>
                </a:solidFill>
              </a:rPr>
              <a:t>Maximum number of steps within each game: 150</a:t>
            </a:r>
          </a:p>
          <a:p>
            <a:pPr>
              <a:lnSpc>
                <a:spcPct val="114999"/>
              </a:lnSpc>
            </a:pPr>
            <a:endParaRPr lang="en-US">
              <a:solidFill>
                <a:srgbClr val="000000"/>
              </a:solidFill>
            </a:endParaRPr>
          </a:p>
        </p:txBody>
      </p:sp>
    </p:spTree>
    <p:extLst>
      <p:ext uri="{BB962C8B-B14F-4D97-AF65-F5344CB8AC3E}">
        <p14:creationId xmlns:p14="http://schemas.microsoft.com/office/powerpoint/2010/main" val="226436592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E004C-8031-9797-D30C-94F96D63EBCE}"/>
              </a:ext>
            </a:extLst>
          </p:cNvPr>
          <p:cNvSpPr>
            <a:spLocks noGrp="1"/>
          </p:cNvSpPr>
          <p:nvPr>
            <p:ph type="title"/>
          </p:nvPr>
        </p:nvSpPr>
        <p:spPr/>
        <p:txBody>
          <a:bodyPr>
            <a:normAutofit fontScale="90000"/>
          </a:bodyPr>
          <a:lstStyle/>
          <a:p>
            <a:pPr algn="ctr"/>
            <a:r>
              <a:rPr lang="en">
                <a:solidFill>
                  <a:srgbClr val="3D85C6"/>
                </a:solidFill>
              </a:rPr>
              <a:t>Results</a:t>
            </a:r>
            <a:endParaRPr lang="en-US"/>
          </a:p>
          <a:p>
            <a:endParaRPr lang="en-US"/>
          </a:p>
        </p:txBody>
      </p:sp>
      <p:graphicFrame>
        <p:nvGraphicFramePr>
          <p:cNvPr id="4" name="Table 3">
            <a:extLst>
              <a:ext uri="{FF2B5EF4-FFF2-40B4-BE49-F238E27FC236}">
                <a16:creationId xmlns:a16="http://schemas.microsoft.com/office/drawing/2014/main" id="{549F8F4C-3CA5-7E5E-8A71-13DA0B8776F8}"/>
              </a:ext>
            </a:extLst>
          </p:cNvPr>
          <p:cNvGraphicFramePr>
            <a:graphicFrameLocks noGrp="1"/>
          </p:cNvGraphicFramePr>
          <p:nvPr>
            <p:extLst>
              <p:ext uri="{D42A27DB-BD31-4B8C-83A1-F6EECF244321}">
                <p14:modId xmlns:p14="http://schemas.microsoft.com/office/powerpoint/2010/main" val="3293962422"/>
              </p:ext>
            </p:extLst>
          </p:nvPr>
        </p:nvGraphicFramePr>
        <p:xfrm>
          <a:off x="641895" y="1148734"/>
          <a:ext cx="7660688" cy="1854200"/>
        </p:xfrm>
        <a:graphic>
          <a:graphicData uri="http://schemas.openxmlformats.org/drawingml/2006/table">
            <a:tbl>
              <a:tblPr firstRow="1" bandRow="1">
                <a:tableStyleId>{5C22544A-7EE6-4342-B048-85BDC9FD1C3A}</a:tableStyleId>
              </a:tblPr>
              <a:tblGrid>
                <a:gridCol w="1915172">
                  <a:extLst>
                    <a:ext uri="{9D8B030D-6E8A-4147-A177-3AD203B41FA5}">
                      <a16:colId xmlns:a16="http://schemas.microsoft.com/office/drawing/2014/main" val="3359177460"/>
                    </a:ext>
                  </a:extLst>
                </a:gridCol>
                <a:gridCol w="1915172">
                  <a:extLst>
                    <a:ext uri="{9D8B030D-6E8A-4147-A177-3AD203B41FA5}">
                      <a16:colId xmlns:a16="http://schemas.microsoft.com/office/drawing/2014/main" val="4038548019"/>
                    </a:ext>
                  </a:extLst>
                </a:gridCol>
                <a:gridCol w="1915172">
                  <a:extLst>
                    <a:ext uri="{9D8B030D-6E8A-4147-A177-3AD203B41FA5}">
                      <a16:colId xmlns:a16="http://schemas.microsoft.com/office/drawing/2014/main" val="2767006392"/>
                    </a:ext>
                  </a:extLst>
                </a:gridCol>
                <a:gridCol w="1915172">
                  <a:extLst>
                    <a:ext uri="{9D8B030D-6E8A-4147-A177-3AD203B41FA5}">
                      <a16:colId xmlns:a16="http://schemas.microsoft.com/office/drawing/2014/main" val="2852953493"/>
                    </a:ext>
                  </a:extLst>
                </a:gridCol>
              </a:tblGrid>
              <a:tr h="370840">
                <a:tc>
                  <a:txBody>
                    <a:bodyPr/>
                    <a:lstStyle/>
                    <a:p>
                      <a:r>
                        <a:rPr lang="en-US"/>
                        <a:t>Atari Game</a:t>
                      </a:r>
                    </a:p>
                  </a:txBody>
                  <a:tcPr/>
                </a:tc>
                <a:tc>
                  <a:txBody>
                    <a:bodyPr/>
                    <a:lstStyle/>
                    <a:p>
                      <a:pPr lvl="0">
                        <a:buNone/>
                      </a:pPr>
                      <a:r>
                        <a:rPr lang="en-US"/>
                        <a:t>DDQN Results</a:t>
                      </a:r>
                    </a:p>
                  </a:txBody>
                  <a:tcPr/>
                </a:tc>
                <a:tc>
                  <a:txBody>
                    <a:bodyPr/>
                    <a:lstStyle/>
                    <a:p>
                      <a:r>
                        <a:rPr lang="en-US"/>
                        <a:t>DQN Results</a:t>
                      </a:r>
                    </a:p>
                  </a:txBody>
                  <a:tcPr/>
                </a:tc>
                <a:tc>
                  <a:txBody>
                    <a:bodyPr/>
                    <a:lstStyle/>
                    <a:p>
                      <a:pPr lvl="0">
                        <a:buNone/>
                      </a:pPr>
                      <a:r>
                        <a:rPr lang="en-US"/>
                        <a:t>Random Play</a:t>
                      </a:r>
                    </a:p>
                  </a:txBody>
                  <a:tcPr/>
                </a:tc>
                <a:extLst>
                  <a:ext uri="{0D108BD9-81ED-4DB2-BD59-A6C34878D82A}">
                    <a16:rowId xmlns:a16="http://schemas.microsoft.com/office/drawing/2014/main" val="3354666906"/>
                  </a:ext>
                </a:extLst>
              </a:tr>
              <a:tr h="370840">
                <a:tc>
                  <a:txBody>
                    <a:bodyPr/>
                    <a:lstStyle/>
                    <a:p>
                      <a:r>
                        <a:rPr lang="en-US">
                          <a:solidFill>
                            <a:srgbClr val="000000"/>
                          </a:solidFill>
                        </a:rPr>
                        <a:t>Frostbite-RAM</a:t>
                      </a:r>
                    </a:p>
                  </a:txBody>
                  <a:tcPr/>
                </a:tc>
                <a:tc>
                  <a:txBody>
                    <a:bodyPr/>
                    <a:lstStyle/>
                    <a:p>
                      <a:r>
                        <a:rPr lang="en-US">
                          <a:solidFill>
                            <a:srgbClr val="000000"/>
                          </a:solidFill>
                        </a:rPr>
                        <a:t>Max reward: 60</a:t>
                      </a:r>
                    </a:p>
                  </a:txBody>
                  <a:tcPr/>
                </a:tc>
                <a:tc>
                  <a:txBody>
                    <a:bodyPr/>
                    <a:lstStyle/>
                    <a:p>
                      <a:r>
                        <a:rPr lang="en-US">
                          <a:solidFill>
                            <a:srgbClr val="000000"/>
                          </a:solidFill>
                        </a:rPr>
                        <a:t>Max reward: 70</a:t>
                      </a:r>
                    </a:p>
                  </a:txBody>
                  <a:tcPr/>
                </a:tc>
                <a:tc>
                  <a:txBody>
                    <a:bodyPr/>
                    <a:lstStyle/>
                    <a:p>
                      <a:pPr lvl="0">
                        <a:buNone/>
                      </a:pPr>
                      <a:r>
                        <a:rPr lang="en-US">
                          <a:solidFill>
                            <a:srgbClr val="000000"/>
                          </a:solidFill>
                        </a:rPr>
                        <a:t>Max reward: 60</a:t>
                      </a:r>
                    </a:p>
                  </a:txBody>
                  <a:tcPr/>
                </a:tc>
                <a:extLst>
                  <a:ext uri="{0D108BD9-81ED-4DB2-BD59-A6C34878D82A}">
                    <a16:rowId xmlns:a16="http://schemas.microsoft.com/office/drawing/2014/main" val="2709856215"/>
                  </a:ext>
                </a:extLst>
              </a:tr>
              <a:tr h="370840">
                <a:tc>
                  <a:txBody>
                    <a:bodyPr/>
                    <a:lstStyle/>
                    <a:p>
                      <a:r>
                        <a:rPr lang="en-US">
                          <a:solidFill>
                            <a:srgbClr val="000000"/>
                          </a:solidFill>
                        </a:rPr>
                        <a:t>Asteroids-RAM</a:t>
                      </a:r>
                    </a:p>
                  </a:txBody>
                  <a:tcPr/>
                </a:tc>
                <a:tc>
                  <a:txBody>
                    <a:bodyPr/>
                    <a:lstStyle/>
                    <a:p>
                      <a:r>
                        <a:rPr lang="en-US">
                          <a:solidFill>
                            <a:srgbClr val="000000"/>
                          </a:solidFill>
                        </a:rPr>
                        <a:t>Max reward: 90</a:t>
                      </a:r>
                    </a:p>
                  </a:txBody>
                  <a:tcPr/>
                </a:tc>
                <a:tc>
                  <a:txBody>
                    <a:bodyPr/>
                    <a:lstStyle/>
                    <a:p>
                      <a:r>
                        <a:rPr lang="en-US">
                          <a:solidFill>
                            <a:srgbClr val="000000"/>
                          </a:solidFill>
                        </a:rPr>
                        <a:t>Max reward: 160</a:t>
                      </a:r>
                    </a:p>
                  </a:txBody>
                  <a:tcPr/>
                </a:tc>
                <a:tc>
                  <a:txBody>
                    <a:bodyPr/>
                    <a:lstStyle/>
                    <a:p>
                      <a:pPr lvl="0">
                        <a:buNone/>
                      </a:pPr>
                      <a:r>
                        <a:rPr lang="en-US">
                          <a:solidFill>
                            <a:srgbClr val="000000"/>
                          </a:solidFill>
                        </a:rPr>
                        <a:t>Max reward: 100</a:t>
                      </a:r>
                    </a:p>
                  </a:txBody>
                  <a:tcPr/>
                </a:tc>
                <a:extLst>
                  <a:ext uri="{0D108BD9-81ED-4DB2-BD59-A6C34878D82A}">
                    <a16:rowId xmlns:a16="http://schemas.microsoft.com/office/drawing/2014/main" val="401351994"/>
                  </a:ext>
                </a:extLst>
              </a:tr>
              <a:tr h="370840">
                <a:tc>
                  <a:txBody>
                    <a:bodyPr/>
                    <a:lstStyle/>
                    <a:p>
                      <a:pPr lvl="0">
                        <a:buNone/>
                      </a:pPr>
                      <a:r>
                        <a:rPr lang="en-US" sz="1400" b="0" i="0" u="none" strike="noStrike" noProof="0">
                          <a:solidFill>
                            <a:srgbClr val="000000"/>
                          </a:solidFill>
                          <a:latin typeface="Arial"/>
                        </a:rPr>
                        <a:t>Boxing-RAM</a:t>
                      </a:r>
                      <a:endParaRPr lang="en-US"/>
                    </a:p>
                  </a:txBody>
                  <a:tcPr/>
                </a:tc>
                <a:tc>
                  <a:txBody>
                    <a:bodyPr/>
                    <a:lstStyle/>
                    <a:p>
                      <a:r>
                        <a:rPr lang="en-US">
                          <a:solidFill>
                            <a:srgbClr val="000000"/>
                          </a:solidFill>
                        </a:rPr>
                        <a:t>Max reward: 0</a:t>
                      </a:r>
                    </a:p>
                  </a:txBody>
                  <a:tcPr/>
                </a:tc>
                <a:tc>
                  <a:txBody>
                    <a:bodyPr/>
                    <a:lstStyle/>
                    <a:p>
                      <a:r>
                        <a:rPr lang="en-US">
                          <a:solidFill>
                            <a:srgbClr val="000000"/>
                          </a:solidFill>
                        </a:rPr>
                        <a:t>Max reward: 5</a:t>
                      </a:r>
                    </a:p>
                  </a:txBody>
                  <a:tcPr/>
                </a:tc>
                <a:tc>
                  <a:txBody>
                    <a:bodyPr/>
                    <a:lstStyle/>
                    <a:p>
                      <a:pPr lvl="0" algn="l">
                        <a:lnSpc>
                          <a:spcPct val="100000"/>
                        </a:lnSpc>
                        <a:spcBef>
                          <a:spcPts val="0"/>
                        </a:spcBef>
                        <a:spcAft>
                          <a:spcPts val="0"/>
                        </a:spcAft>
                        <a:buNone/>
                      </a:pPr>
                      <a:r>
                        <a:rPr lang="en-US" sz="1400" b="0" i="0" u="none" strike="noStrike" noProof="0">
                          <a:solidFill>
                            <a:srgbClr val="000000"/>
                          </a:solidFill>
                          <a:latin typeface="Arial"/>
                        </a:rPr>
                        <a:t>Max reward: 4</a:t>
                      </a:r>
                    </a:p>
                  </a:txBody>
                  <a:tcPr/>
                </a:tc>
                <a:extLst>
                  <a:ext uri="{0D108BD9-81ED-4DB2-BD59-A6C34878D82A}">
                    <a16:rowId xmlns:a16="http://schemas.microsoft.com/office/drawing/2014/main" val="3905338810"/>
                  </a:ext>
                </a:extLst>
              </a:tr>
              <a:tr h="370840">
                <a:tc>
                  <a:txBody>
                    <a:bodyPr/>
                    <a:lstStyle/>
                    <a:p>
                      <a:r>
                        <a:rPr lang="en-US">
                          <a:solidFill>
                            <a:srgbClr val="000000"/>
                          </a:solidFill>
                        </a:rPr>
                        <a:t>Breakout-RAM</a:t>
                      </a:r>
                    </a:p>
                  </a:txBody>
                  <a:tcPr/>
                </a:tc>
                <a:tc>
                  <a:txBody>
                    <a:bodyPr/>
                    <a:lstStyle/>
                    <a:p>
                      <a:r>
                        <a:rPr lang="en-US">
                          <a:solidFill>
                            <a:srgbClr val="000000"/>
                          </a:solidFill>
                        </a:rPr>
                        <a:t>Max reward: 1</a:t>
                      </a:r>
                    </a:p>
                  </a:txBody>
                  <a:tcPr/>
                </a:tc>
                <a:tc>
                  <a:txBody>
                    <a:bodyPr/>
                    <a:lstStyle/>
                    <a:p>
                      <a:r>
                        <a:rPr lang="en-US">
                          <a:solidFill>
                            <a:srgbClr val="000000"/>
                          </a:solidFill>
                        </a:rPr>
                        <a:t>Max reward: 2</a:t>
                      </a:r>
                    </a:p>
                  </a:txBody>
                  <a:tcPr/>
                </a:tc>
                <a:tc>
                  <a:txBody>
                    <a:bodyPr/>
                    <a:lstStyle/>
                    <a:p>
                      <a:pPr lvl="0">
                        <a:buNone/>
                      </a:pPr>
                      <a:r>
                        <a:rPr lang="en-US">
                          <a:solidFill>
                            <a:srgbClr val="000000"/>
                          </a:solidFill>
                        </a:rPr>
                        <a:t>Max reward: 0</a:t>
                      </a:r>
                    </a:p>
                  </a:txBody>
                  <a:tcPr/>
                </a:tc>
                <a:extLst>
                  <a:ext uri="{0D108BD9-81ED-4DB2-BD59-A6C34878D82A}">
                    <a16:rowId xmlns:a16="http://schemas.microsoft.com/office/drawing/2014/main" val="1173703121"/>
                  </a:ext>
                </a:extLst>
              </a:tr>
            </a:tbl>
          </a:graphicData>
        </a:graphic>
      </p:graphicFrame>
      <p:sp>
        <p:nvSpPr>
          <p:cNvPr id="5" name="TextBox 4">
            <a:extLst>
              <a:ext uri="{FF2B5EF4-FFF2-40B4-BE49-F238E27FC236}">
                <a16:creationId xmlns:a16="http://schemas.microsoft.com/office/drawing/2014/main" id="{59E288C1-1E58-06AD-209F-CCA54485FFDB}"/>
              </a:ext>
            </a:extLst>
          </p:cNvPr>
          <p:cNvSpPr txBox="1"/>
          <p:nvPr/>
        </p:nvSpPr>
        <p:spPr>
          <a:xfrm>
            <a:off x="641804" y="3254375"/>
            <a:ext cx="7608660"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AutoNum type="arabicPeriod"/>
            </a:pPr>
            <a:r>
              <a:rPr lang="en-US" sz="1200">
                <a:latin typeface="Open Sans"/>
              </a:rPr>
              <a:t>DDQN achieves better and more stable performance than DQN after training, as it can learn more accurate Q-values and avoid suboptimal policies.</a:t>
            </a:r>
            <a:endParaRPr lang="en-US"/>
          </a:p>
          <a:p>
            <a:pPr marL="285750" indent="-285750">
              <a:buAutoNum type="arabicPeriod"/>
            </a:pPr>
            <a:endParaRPr lang="en-US" sz="1200">
              <a:latin typeface="Open Sans"/>
            </a:endParaRPr>
          </a:p>
          <a:p>
            <a:pPr marL="285750" indent="-285750">
              <a:buAutoNum type="arabicPeriod"/>
            </a:pPr>
            <a:endParaRPr lang="en-US" sz="1200">
              <a:latin typeface="Open Sans"/>
            </a:endParaRPr>
          </a:p>
          <a:p>
            <a:pPr marL="285750" indent="-285750">
              <a:buAutoNum type="arabicPeriod"/>
            </a:pPr>
            <a:r>
              <a:rPr lang="en-US" sz="1200">
                <a:latin typeface="Open Sans"/>
              </a:rPr>
              <a:t>DDQN is not a general solution for all games, as it may need different hyperparameters and network architectures to achieve the best results for each game.</a:t>
            </a:r>
          </a:p>
        </p:txBody>
      </p:sp>
    </p:spTree>
    <p:extLst>
      <p:ext uri="{BB962C8B-B14F-4D97-AF65-F5344CB8AC3E}">
        <p14:creationId xmlns:p14="http://schemas.microsoft.com/office/powerpoint/2010/main" val="58893643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algn="ctr"/>
            <a:r>
              <a:rPr lang="en">
                <a:solidFill>
                  <a:srgbClr val="3D85C6"/>
                </a:solidFill>
              </a:rPr>
              <a:t>Real world applications – Financial Trading of single assets </a:t>
            </a:r>
            <a:endParaRPr>
              <a:solidFill>
                <a:srgbClr val="3D85C6"/>
              </a:solidFill>
            </a:endParaRPr>
          </a:p>
        </p:txBody>
      </p:sp>
      <p:sp>
        <p:nvSpPr>
          <p:cNvPr id="85" name="Google Shape;85;p16"/>
          <p:cNvSpPr txBox="1">
            <a:spLocks noGrp="1"/>
          </p:cNvSpPr>
          <p:nvPr>
            <p:ph type="body" idx="1"/>
          </p:nvPr>
        </p:nvSpPr>
        <p:spPr>
          <a:xfrm>
            <a:off x="311700" y="1548623"/>
            <a:ext cx="8520600" cy="3302700"/>
          </a:xfrm>
          <a:prstGeom prst="rect">
            <a:avLst/>
          </a:prstGeom>
        </p:spPr>
        <p:txBody>
          <a:bodyPr spcFirstLastPara="1" wrap="square" lIns="91425" tIns="91425" rIns="91425" bIns="91425" anchor="t" anchorCtr="0">
            <a:noAutofit/>
          </a:bodyPr>
          <a:lstStyle/>
          <a:p>
            <a:pPr marL="285750" indent="-285750">
              <a:lnSpc>
                <a:spcPct val="150000"/>
              </a:lnSpc>
            </a:pPr>
            <a:r>
              <a:rPr lang="en-US" sz="1400">
                <a:solidFill>
                  <a:srgbClr val="000000"/>
                </a:solidFill>
              </a:rPr>
              <a:t>Overestimation of bias is a type of overconfidence bias, which is a cognitive error that causes individuals to overestimate their abilities, knowledge, and the precision of their beliefs.</a:t>
            </a:r>
          </a:p>
          <a:p>
            <a:pPr marL="285750" indent="-285750">
              <a:lnSpc>
                <a:spcPct val="150000"/>
              </a:lnSpc>
            </a:pPr>
            <a:endParaRPr lang="en-US" sz="1400">
              <a:solidFill>
                <a:srgbClr val="000000"/>
              </a:solidFill>
            </a:endParaRPr>
          </a:p>
          <a:p>
            <a:pPr marL="285750" indent="-285750">
              <a:lnSpc>
                <a:spcPct val="150000"/>
              </a:lnSpc>
            </a:pPr>
            <a:r>
              <a:rPr lang="en-US" sz="1400">
                <a:solidFill>
                  <a:srgbClr val="000000"/>
                </a:solidFill>
              </a:rPr>
              <a:t>Overestimation of bias can lead to poor investment performance and increased risk, as it can result in excessive trading, under-diversification, and taking excessive risks, among other pitfalls.</a:t>
            </a:r>
          </a:p>
          <a:p>
            <a:pPr marL="285750" indent="-285750">
              <a:lnSpc>
                <a:spcPct val="150000"/>
              </a:lnSpc>
            </a:pPr>
            <a:endParaRPr lang="en-US" sz="1400">
              <a:solidFill>
                <a:srgbClr val="000000"/>
              </a:solidFill>
            </a:endParaRPr>
          </a:p>
          <a:p>
            <a:pPr marL="285750" indent="-285750">
              <a:lnSpc>
                <a:spcPct val="150000"/>
              </a:lnSpc>
            </a:pPr>
            <a:r>
              <a:rPr lang="en-US" sz="1400">
                <a:solidFill>
                  <a:srgbClr val="000000"/>
                </a:solidFill>
              </a:rPr>
              <a:t>Excessive trading can result in higher transaction costs and taxes, ultimately reducing investment returns.</a:t>
            </a:r>
          </a:p>
        </p:txBody>
      </p:sp>
    </p:spTree>
    <p:extLst>
      <p:ext uri="{BB962C8B-B14F-4D97-AF65-F5344CB8AC3E}">
        <p14:creationId xmlns:p14="http://schemas.microsoft.com/office/powerpoint/2010/main" val="288607681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algn="ctr"/>
            <a:r>
              <a:rPr lang="en">
                <a:solidFill>
                  <a:srgbClr val="3D85C6"/>
                </a:solidFill>
              </a:rPr>
              <a:t>Real world applications – Financial Trading of single assets</a:t>
            </a:r>
            <a:endParaRPr>
              <a:solidFill>
                <a:srgbClr val="3D85C6"/>
              </a:solidFill>
            </a:endParaRPr>
          </a:p>
        </p:txBody>
      </p:sp>
      <p:sp>
        <p:nvSpPr>
          <p:cNvPr id="85" name="Google Shape;85;p16"/>
          <p:cNvSpPr txBox="1">
            <a:spLocks noGrp="1"/>
          </p:cNvSpPr>
          <p:nvPr>
            <p:ph type="body" idx="1"/>
          </p:nvPr>
        </p:nvSpPr>
        <p:spPr>
          <a:xfrm>
            <a:off x="311700" y="1622266"/>
            <a:ext cx="8520600" cy="3302700"/>
          </a:xfrm>
          <a:prstGeom prst="rect">
            <a:avLst/>
          </a:prstGeom>
        </p:spPr>
        <p:txBody>
          <a:bodyPr spcFirstLastPara="1" wrap="square" lIns="91425" tIns="91425" rIns="91425" bIns="91425" anchor="t" anchorCtr="0">
            <a:noAutofit/>
          </a:bodyPr>
          <a:lstStyle/>
          <a:p>
            <a:pPr marL="285750" indent="-285750">
              <a:lnSpc>
                <a:spcPct val="150000"/>
              </a:lnSpc>
            </a:pPr>
            <a:r>
              <a:rPr lang="en-US" sz="1400">
                <a:solidFill>
                  <a:srgbClr val="111111"/>
                </a:solidFill>
              </a:rPr>
              <a:t>Under-diversification can expose investors to higher volatility and lower returns, as well as increase the chance of losing a large portion of their portfolio if one or more of their assets perform poorly.</a:t>
            </a:r>
            <a:endParaRPr lang="en-US" sz="1400"/>
          </a:p>
          <a:p>
            <a:pPr marL="0" indent="0">
              <a:lnSpc>
                <a:spcPct val="150000"/>
              </a:lnSpc>
              <a:buNone/>
            </a:pPr>
            <a:endParaRPr lang="en-US" sz="1400">
              <a:solidFill>
                <a:srgbClr val="111111"/>
              </a:solidFill>
            </a:endParaRPr>
          </a:p>
          <a:p>
            <a:pPr marL="285750" indent="-285750">
              <a:lnSpc>
                <a:spcPct val="150000"/>
              </a:lnSpc>
            </a:pPr>
            <a:r>
              <a:rPr lang="en-US" sz="1400">
                <a:solidFill>
                  <a:srgbClr val="111111"/>
                </a:solidFill>
              </a:rPr>
              <a:t>To avoid falling prey to this cognitive trap, investors should seek objective feedback, consider contradictory evidence, and stick to a trading plan.</a:t>
            </a:r>
            <a:endParaRPr lang="en-US" sz="1400"/>
          </a:p>
          <a:p>
            <a:pPr marL="0" indent="0">
              <a:lnSpc>
                <a:spcPct val="150000"/>
              </a:lnSpc>
              <a:buNone/>
            </a:pPr>
            <a:endParaRPr lang="en-US" sz="1400">
              <a:solidFill>
                <a:srgbClr val="111111"/>
              </a:solidFill>
            </a:endParaRPr>
          </a:p>
          <a:p>
            <a:pPr marL="285750" indent="-285750">
              <a:lnSpc>
                <a:spcPct val="150000"/>
              </a:lnSpc>
            </a:pPr>
            <a:r>
              <a:rPr lang="en-US" sz="1400">
                <a:solidFill>
                  <a:srgbClr val="111111"/>
                </a:solidFill>
              </a:rPr>
              <a:t>Recognizing and understanding overestimation of bias is crucial to making better financial decisions and improving investment returns</a:t>
            </a:r>
            <a:endParaRPr lang="en-US" sz="1400"/>
          </a:p>
        </p:txBody>
      </p:sp>
    </p:spTree>
    <p:extLst>
      <p:ext uri="{BB962C8B-B14F-4D97-AF65-F5344CB8AC3E}">
        <p14:creationId xmlns:p14="http://schemas.microsoft.com/office/powerpoint/2010/main" val="261980271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algn="ctr"/>
            <a:r>
              <a:rPr lang="en">
                <a:solidFill>
                  <a:srgbClr val="3D85C6"/>
                </a:solidFill>
              </a:rPr>
              <a:t>Real world applications – Optimal Execution</a:t>
            </a:r>
          </a:p>
        </p:txBody>
      </p:sp>
      <p:sp>
        <p:nvSpPr>
          <p:cNvPr id="85" name="Google Shape;85;p16"/>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a:lnSpc>
                <a:spcPct val="150000"/>
              </a:lnSpc>
            </a:pPr>
            <a:r>
              <a:rPr lang="en-US" sz="1400">
                <a:solidFill>
                  <a:srgbClr val="111111"/>
                </a:solidFill>
              </a:rPr>
              <a:t>Optimal execution is the problem of executing a large order over a given time horizon, considering the price impact, market volatility, and trading costs.</a:t>
            </a:r>
            <a:endParaRPr lang="en-US" sz="1400"/>
          </a:p>
          <a:p>
            <a:pPr marL="114300" indent="0">
              <a:lnSpc>
                <a:spcPct val="150000"/>
              </a:lnSpc>
              <a:buNone/>
            </a:pPr>
            <a:endParaRPr lang="en-US" sz="1400">
              <a:solidFill>
                <a:srgbClr val="111111"/>
              </a:solidFill>
            </a:endParaRPr>
          </a:p>
          <a:p>
            <a:pPr>
              <a:lnSpc>
                <a:spcPct val="150000"/>
              </a:lnSpc>
            </a:pPr>
            <a:r>
              <a:rPr lang="en-US" sz="1400">
                <a:solidFill>
                  <a:srgbClr val="111111"/>
                </a:solidFill>
              </a:rPr>
              <a:t>Overestimation of bias is the tendency to overestimate the value of the optimal action, which can result from the approximation errors or noise in the value function estimator.</a:t>
            </a:r>
            <a:endParaRPr lang="en-US" sz="1400"/>
          </a:p>
          <a:p>
            <a:pPr marL="114300" indent="0">
              <a:lnSpc>
                <a:spcPct val="150000"/>
              </a:lnSpc>
              <a:buNone/>
            </a:pPr>
            <a:endParaRPr lang="en-US" sz="1400">
              <a:solidFill>
                <a:srgbClr val="111111"/>
              </a:solidFill>
            </a:endParaRPr>
          </a:p>
          <a:p>
            <a:pPr>
              <a:lnSpc>
                <a:spcPct val="150000"/>
              </a:lnSpc>
            </a:pPr>
            <a:r>
              <a:rPr lang="en-US" sz="1400">
                <a:solidFill>
                  <a:srgbClr val="111111"/>
                </a:solidFill>
              </a:rPr>
              <a:t>Overestimation of bias can lead to higher execution costs and lower profits, as it can cause the agent to execute the order too aggressively or too conservatively, depending on the sign of the bias, and thus deviate from the optimal execution strategy.</a:t>
            </a:r>
            <a:endParaRPr lang="en-US" sz="1400"/>
          </a:p>
          <a:p>
            <a:pPr marL="285750" indent="-285750">
              <a:lnSpc>
                <a:spcPct val="114999"/>
              </a:lnSpc>
            </a:pPr>
            <a:endParaRPr lang="en-US" sz="1400">
              <a:solidFill>
                <a:srgbClr val="111111"/>
              </a:solidFill>
            </a:endParaRPr>
          </a:p>
        </p:txBody>
      </p:sp>
    </p:spTree>
    <p:extLst>
      <p:ext uri="{BB962C8B-B14F-4D97-AF65-F5344CB8AC3E}">
        <p14:creationId xmlns:p14="http://schemas.microsoft.com/office/powerpoint/2010/main" val="261385963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7"/>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solidFill>
                  <a:srgbClr val="3D85C6"/>
                </a:solidFill>
              </a:rPr>
              <a:t>References</a:t>
            </a:r>
            <a:endParaRPr>
              <a:solidFill>
                <a:srgbClr val="3D85C6"/>
              </a:solidFill>
            </a:endParaRPr>
          </a:p>
        </p:txBody>
      </p:sp>
      <p:sp>
        <p:nvSpPr>
          <p:cNvPr id="91" name="Google Shape;91;p17"/>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0" indent="0" algn="just">
              <a:spcAft>
                <a:spcPts val="1200"/>
              </a:spcAft>
              <a:buNone/>
            </a:pPr>
            <a:r>
              <a:rPr lang="en-US" sz="1400">
                <a:solidFill>
                  <a:schemeClr val="bg2">
                    <a:lumMod val="50000"/>
                  </a:schemeClr>
                </a:solidFill>
                <a:latin typeface="Times New Roman"/>
                <a:ea typeface="Helvetica Neue" panose="02000503000000020004" pitchFamily="2" charset="0"/>
                <a:cs typeface="Times New Roman"/>
              </a:rPr>
              <a:t>[1] Hasselt, H. van, Guez, A., &amp; Silver, D. (2015). Deep Reinforcement Learning with Double Q-learning.    </a:t>
            </a:r>
            <a:r>
              <a:rPr lang="en-US" sz="1400" err="1">
                <a:solidFill>
                  <a:schemeClr val="bg2">
                    <a:lumMod val="50000"/>
                  </a:schemeClr>
                </a:solidFill>
                <a:latin typeface="Times New Roman"/>
                <a:ea typeface="Helvetica Neue" panose="02000503000000020004" pitchFamily="2" charset="0"/>
                <a:cs typeface="Times New Roman"/>
              </a:rPr>
              <a:t>arXiv</a:t>
            </a:r>
            <a:r>
              <a:rPr lang="en-US" sz="1400">
                <a:solidFill>
                  <a:schemeClr val="bg2">
                    <a:lumMod val="50000"/>
                  </a:schemeClr>
                </a:solidFill>
                <a:latin typeface="Times New Roman"/>
                <a:ea typeface="Helvetica Neue" panose="02000503000000020004" pitchFamily="2" charset="0"/>
                <a:cs typeface="Times New Roman"/>
              </a:rPr>
              <a:t> preprint arXiv:1509.06461.</a:t>
            </a:r>
          </a:p>
          <a:p>
            <a:pPr marL="0" lvl="0" indent="0" algn="just" rtl="0">
              <a:spcBef>
                <a:spcPts val="0"/>
              </a:spcBef>
              <a:spcAft>
                <a:spcPts val="1200"/>
              </a:spcAft>
              <a:buNone/>
            </a:pPr>
            <a:r>
              <a:rPr lang="en-US" sz="1400">
                <a:solidFill>
                  <a:schemeClr val="bg2">
                    <a:lumMod val="50000"/>
                  </a:schemeClr>
                </a:solidFill>
                <a:latin typeface="Times New Roman"/>
                <a:cs typeface="Times New Roman"/>
              </a:rPr>
              <a:t>[2] </a:t>
            </a:r>
            <a:r>
              <a:rPr lang="en-IN" sz="1400" err="1">
                <a:solidFill>
                  <a:schemeClr val="bg2">
                    <a:lumMod val="50000"/>
                  </a:schemeClr>
                </a:solidFill>
                <a:latin typeface="Times New Roman"/>
                <a:cs typeface="Times New Roman"/>
              </a:rPr>
              <a:t>Mnih</a:t>
            </a:r>
            <a:r>
              <a:rPr lang="en-IN" sz="1400">
                <a:solidFill>
                  <a:schemeClr val="bg2">
                    <a:lumMod val="50000"/>
                  </a:schemeClr>
                </a:solidFill>
                <a:latin typeface="Times New Roman"/>
                <a:cs typeface="Times New Roman"/>
              </a:rPr>
              <a:t> V, </a:t>
            </a:r>
            <a:r>
              <a:rPr lang="en-IN" sz="1400" err="1">
                <a:solidFill>
                  <a:schemeClr val="bg2">
                    <a:lumMod val="50000"/>
                  </a:schemeClr>
                </a:solidFill>
                <a:latin typeface="Times New Roman"/>
                <a:cs typeface="Times New Roman"/>
              </a:rPr>
              <a:t>Kavukcuoglu</a:t>
            </a:r>
            <a:r>
              <a:rPr lang="en-IN" sz="1400">
                <a:solidFill>
                  <a:schemeClr val="bg2">
                    <a:lumMod val="50000"/>
                  </a:schemeClr>
                </a:solidFill>
                <a:latin typeface="Times New Roman"/>
                <a:cs typeface="Times New Roman"/>
              </a:rPr>
              <a:t> K, Silver D, Rusu AA, Veness J, Bellemare MG, Graves A, Riedmiller M, Fidjeland AK, </a:t>
            </a:r>
            <a:r>
              <a:rPr lang="en-IN" sz="1400" err="1">
                <a:solidFill>
                  <a:schemeClr val="bg2">
                    <a:lumMod val="50000"/>
                  </a:schemeClr>
                </a:solidFill>
                <a:latin typeface="Times New Roman"/>
                <a:cs typeface="Times New Roman"/>
              </a:rPr>
              <a:t>Ostrovski</a:t>
            </a:r>
            <a:r>
              <a:rPr lang="en-IN" sz="1400">
                <a:solidFill>
                  <a:schemeClr val="bg2">
                    <a:lumMod val="50000"/>
                  </a:schemeClr>
                </a:solidFill>
                <a:latin typeface="Times New Roman"/>
                <a:cs typeface="Times New Roman"/>
              </a:rPr>
              <a:t> G, Petersen S, Beattie C, Sadik A, </a:t>
            </a:r>
            <a:r>
              <a:rPr lang="en-IN" sz="1400" err="1">
                <a:solidFill>
                  <a:schemeClr val="bg2">
                    <a:lumMod val="50000"/>
                  </a:schemeClr>
                </a:solidFill>
                <a:latin typeface="Times New Roman"/>
                <a:cs typeface="Times New Roman"/>
              </a:rPr>
              <a:t>Antonoglou</a:t>
            </a:r>
            <a:r>
              <a:rPr lang="en-IN" sz="1400">
                <a:solidFill>
                  <a:schemeClr val="bg2">
                    <a:lumMod val="50000"/>
                  </a:schemeClr>
                </a:solidFill>
                <a:latin typeface="Times New Roman"/>
                <a:cs typeface="Times New Roman"/>
              </a:rPr>
              <a:t> I, King H, Kumaran D, </a:t>
            </a:r>
            <a:r>
              <a:rPr lang="en-IN" sz="1400" err="1">
                <a:solidFill>
                  <a:schemeClr val="bg2">
                    <a:lumMod val="50000"/>
                  </a:schemeClr>
                </a:solidFill>
                <a:latin typeface="Times New Roman"/>
                <a:cs typeface="Times New Roman"/>
              </a:rPr>
              <a:t>Wierstra</a:t>
            </a:r>
            <a:r>
              <a:rPr lang="en-IN" sz="1400">
                <a:solidFill>
                  <a:schemeClr val="bg2">
                    <a:lumMod val="50000"/>
                  </a:schemeClr>
                </a:solidFill>
                <a:latin typeface="Times New Roman"/>
                <a:cs typeface="Times New Roman"/>
              </a:rPr>
              <a:t> D, Legg S, Hassabis D. Human-level control through deep reinforcement learning. Nature. 2015 Feb 26;518(7540):529-33. </a:t>
            </a:r>
            <a:r>
              <a:rPr lang="en-IN" sz="1400" err="1">
                <a:solidFill>
                  <a:schemeClr val="bg2">
                    <a:lumMod val="50000"/>
                  </a:schemeClr>
                </a:solidFill>
                <a:latin typeface="Times New Roman"/>
                <a:cs typeface="Times New Roman"/>
              </a:rPr>
              <a:t>doi</a:t>
            </a:r>
            <a:r>
              <a:rPr lang="en-IN" sz="1400">
                <a:solidFill>
                  <a:schemeClr val="bg2">
                    <a:lumMod val="50000"/>
                  </a:schemeClr>
                </a:solidFill>
                <a:latin typeface="Times New Roman"/>
                <a:cs typeface="Times New Roman"/>
              </a:rPr>
              <a:t>: 10.1038/nature14236. PMID: 25719670.</a:t>
            </a:r>
            <a:endParaRPr lang="en-US" sz="1400">
              <a:solidFill>
                <a:schemeClr val="bg2">
                  <a:lumMod val="50000"/>
                </a:schemeClr>
              </a:solidFill>
              <a:latin typeface="Times New Roman"/>
              <a:cs typeface="Times New Roman"/>
            </a:endParaRPr>
          </a:p>
          <a:p>
            <a:pPr marL="0" indent="0" algn="just">
              <a:lnSpc>
                <a:spcPct val="114999"/>
              </a:lnSpc>
              <a:buNone/>
            </a:pPr>
            <a:r>
              <a:rPr lang="en-IN" sz="1400">
                <a:solidFill>
                  <a:srgbClr val="212121"/>
                </a:solidFill>
                <a:latin typeface="Times New Roman"/>
                <a:cs typeface="Times New Roman"/>
              </a:rPr>
              <a:t>[</a:t>
            </a:r>
            <a:r>
              <a:rPr lang="en-IN" sz="1400">
                <a:solidFill>
                  <a:schemeClr val="bg2">
                    <a:lumMod val="50000"/>
                  </a:schemeClr>
                </a:solidFill>
                <a:latin typeface="Times New Roman"/>
                <a:cs typeface="Times New Roman"/>
              </a:rPr>
              <a:t>3] </a:t>
            </a:r>
            <a:r>
              <a:rPr lang="en-IN" sz="1400" err="1">
                <a:solidFill>
                  <a:schemeClr val="bg2">
                    <a:lumMod val="50000"/>
                  </a:schemeClr>
                </a:solidFill>
                <a:latin typeface="Times New Roman"/>
                <a:cs typeface="Times New Roman"/>
              </a:rPr>
              <a:t>Frensi</a:t>
            </a:r>
            <a:r>
              <a:rPr lang="en-IN" sz="1400">
                <a:solidFill>
                  <a:schemeClr val="bg2">
                    <a:lumMod val="50000"/>
                  </a:schemeClr>
                </a:solidFill>
                <a:latin typeface="Times New Roman"/>
                <a:cs typeface="Times New Roman"/>
              </a:rPr>
              <a:t> Zejnullahu, Maurice </a:t>
            </a:r>
            <a:r>
              <a:rPr lang="en-IN" sz="1400" err="1">
                <a:solidFill>
                  <a:schemeClr val="bg2">
                    <a:lumMod val="50000"/>
                  </a:schemeClr>
                </a:solidFill>
                <a:latin typeface="Times New Roman"/>
                <a:cs typeface="Times New Roman"/>
              </a:rPr>
              <a:t>Moser,Joerg</a:t>
            </a:r>
            <a:r>
              <a:rPr lang="en-IN" sz="1400">
                <a:solidFill>
                  <a:schemeClr val="bg2">
                    <a:lumMod val="50000"/>
                  </a:schemeClr>
                </a:solidFill>
                <a:latin typeface="Times New Roman"/>
                <a:cs typeface="Times New Roman"/>
              </a:rPr>
              <a:t> </a:t>
            </a:r>
            <a:r>
              <a:rPr lang="en-IN" sz="1400" err="1">
                <a:solidFill>
                  <a:schemeClr val="bg2">
                    <a:lumMod val="50000"/>
                  </a:schemeClr>
                </a:solidFill>
                <a:latin typeface="Times New Roman"/>
                <a:cs typeface="Times New Roman"/>
              </a:rPr>
              <a:t>Osterrieder</a:t>
            </a:r>
            <a:r>
              <a:rPr lang="en-IN" sz="1400">
                <a:solidFill>
                  <a:schemeClr val="bg2">
                    <a:lumMod val="50000"/>
                  </a:schemeClr>
                </a:solidFill>
                <a:latin typeface="Times New Roman"/>
                <a:cs typeface="Times New Roman"/>
              </a:rPr>
              <a:t> (2022) Applications of Reinforcement Learning in Finance Trading with Double Deep Q Network </a:t>
            </a:r>
            <a:r>
              <a:rPr lang="en-IN" sz="1400">
                <a:solidFill>
                  <a:schemeClr val="bg2">
                    <a:lumMod val="50000"/>
                  </a:schemeClr>
                </a:solidFill>
                <a:latin typeface="Times New Roman"/>
                <a:cs typeface="Times New Roman"/>
                <a:hlinkClick r:id="rId3">
                  <a:extLst>
                    <a:ext uri="{A12FA001-AC4F-418D-AE19-62706E023703}">
                      <ahyp:hlinkClr xmlns:ahyp="http://schemas.microsoft.com/office/drawing/2018/hyperlinkcolor" val="tx"/>
                    </a:ext>
                  </a:extLst>
                </a:hlinkClick>
              </a:rPr>
              <a:t>https://arxiv.org/pdf/2206.14267v1.pdf</a:t>
            </a:r>
            <a:endParaRPr lang="en-IN" sz="1400">
              <a:solidFill>
                <a:schemeClr val="bg2">
                  <a:lumMod val="50000"/>
                </a:schemeClr>
              </a:solidFill>
              <a:latin typeface="Times New Roman"/>
              <a:cs typeface="Times New Roman"/>
            </a:endParaRPr>
          </a:p>
          <a:p>
            <a:pPr marL="0" lvl="0" indent="0" algn="just">
              <a:lnSpc>
                <a:spcPct val="114999"/>
              </a:lnSpc>
              <a:spcBef>
                <a:spcPts val="0"/>
              </a:spcBef>
              <a:buNone/>
            </a:pPr>
            <a:endParaRPr lang="en-IN" sz="1400">
              <a:solidFill>
                <a:schemeClr val="bg2">
                  <a:lumMod val="50000"/>
                </a:schemeClr>
              </a:solidFill>
              <a:latin typeface="Times New Roman"/>
              <a:cs typeface="Times New Roman"/>
            </a:endParaRPr>
          </a:p>
          <a:p>
            <a:pPr marL="0" indent="0" algn="just">
              <a:lnSpc>
                <a:spcPct val="114999"/>
              </a:lnSpc>
              <a:buNone/>
            </a:pPr>
            <a:r>
              <a:rPr lang="en-IN" sz="1400">
                <a:solidFill>
                  <a:schemeClr val="bg2">
                    <a:lumMod val="50000"/>
                  </a:schemeClr>
                </a:solidFill>
                <a:latin typeface="Times New Roman"/>
                <a:cs typeface="Times New Roman"/>
              </a:rPr>
              <a:t>[4] Brian Ning, Franco Ho Ting Lin, Sebastian Jaimungal, Double Deep Q-Learning for Optimal Execution https://arxiv.org/pdf/1812.06600.pdf</a:t>
            </a:r>
          </a:p>
          <a:p>
            <a:pPr marL="0" indent="0" algn="just">
              <a:lnSpc>
                <a:spcPct val="114999"/>
              </a:lnSpc>
              <a:spcAft>
                <a:spcPts val="1200"/>
              </a:spcAft>
              <a:buNone/>
            </a:pPr>
            <a:endParaRPr lang="en-IN" sz="1400">
              <a:solidFill>
                <a:srgbClr val="212121"/>
              </a:solidFill>
              <a:latin typeface="Times New Roman"/>
              <a:cs typeface="Times New Roman"/>
            </a:endParaRPr>
          </a:p>
          <a:p>
            <a:pPr marL="0" indent="0" algn="just">
              <a:spcAft>
                <a:spcPts val="1200"/>
              </a:spcAft>
              <a:buNone/>
            </a:pPr>
            <a:endParaRPr lang="en-US" sz="1400">
              <a:solidFill>
                <a:schemeClr val="bg2">
                  <a:lumMod val="50000"/>
                </a:schemeClr>
              </a:solidFill>
              <a:latin typeface="Helvetica Neue" panose="02000503000000020004" pitchFamily="2" charset="0"/>
              <a:ea typeface="Helvetica Neue" panose="02000503000000020004" pitchFamily="2" charset="0"/>
              <a:cs typeface="Helvetica Neue" panose="02000503000000020004" pitchFamily="2" charset="0"/>
            </a:endParaRPr>
          </a:p>
          <a:p>
            <a:pPr marL="0" indent="0" algn="just">
              <a:spcAft>
                <a:spcPts val="1200"/>
              </a:spcAft>
              <a:buNone/>
            </a:pPr>
            <a:endParaRPr lang="en-US">
              <a:solidFill>
                <a:schemeClr val="bg2">
                  <a:lumMod val="50000"/>
                </a:schemeClr>
              </a:solidFill>
              <a:latin typeface="Helvetica Neue" panose="02000503000000020004" pitchFamily="2" charset="0"/>
              <a:ea typeface="Helvetica Neue" panose="02000503000000020004" pitchFamily="2" charset="0"/>
              <a:cs typeface="Helvetica Neue" panose="02000503000000020004" pitchFamily="2" charset="0"/>
            </a:endParaRPr>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4793D2-5FC0-8971-6CF4-DDB979774562}"/>
              </a:ext>
            </a:extLst>
          </p:cNvPr>
          <p:cNvSpPr>
            <a:spLocks noGrp="1"/>
          </p:cNvSpPr>
          <p:nvPr>
            <p:ph type="title"/>
          </p:nvPr>
        </p:nvSpPr>
        <p:spPr/>
        <p:txBody>
          <a:bodyPr>
            <a:normAutofit fontScale="90000"/>
          </a:bodyPr>
          <a:lstStyle/>
          <a:p>
            <a:pPr algn="ctr"/>
            <a:r>
              <a:rPr lang="en">
                <a:solidFill>
                  <a:srgbClr val="3D85C6"/>
                </a:solidFill>
              </a:rPr>
              <a:t>Deep Q-Learning (DQN)</a:t>
            </a:r>
            <a:endParaRPr lang="en-US"/>
          </a:p>
        </p:txBody>
      </p:sp>
      <p:sp>
        <p:nvSpPr>
          <p:cNvPr id="3" name="Text Placeholder 2">
            <a:extLst>
              <a:ext uri="{FF2B5EF4-FFF2-40B4-BE49-F238E27FC236}">
                <a16:creationId xmlns:a16="http://schemas.microsoft.com/office/drawing/2014/main" id="{C6747830-0FCA-4C37-532E-1EDD274A0A9C}"/>
              </a:ext>
            </a:extLst>
          </p:cNvPr>
          <p:cNvSpPr>
            <a:spLocks noGrp="1"/>
          </p:cNvSpPr>
          <p:nvPr>
            <p:ph type="body" idx="1"/>
          </p:nvPr>
        </p:nvSpPr>
        <p:spPr/>
        <p:txBody>
          <a:bodyPr/>
          <a:lstStyle/>
          <a:p>
            <a:pPr>
              <a:lnSpc>
                <a:spcPct val="114999"/>
              </a:lnSpc>
            </a:pPr>
            <a:endParaRPr lang="en-US" sz="1400">
              <a:solidFill>
                <a:srgbClr val="000000"/>
              </a:solidFill>
            </a:endParaRPr>
          </a:p>
          <a:p>
            <a:pPr>
              <a:lnSpc>
                <a:spcPct val="114999"/>
              </a:lnSpc>
            </a:pPr>
            <a:endParaRPr lang="en-US" sz="1400">
              <a:solidFill>
                <a:srgbClr val="000000"/>
              </a:solidFill>
            </a:endParaRPr>
          </a:p>
          <a:p>
            <a:pPr>
              <a:lnSpc>
                <a:spcPct val="114999"/>
              </a:lnSpc>
            </a:pPr>
            <a:r>
              <a:rPr lang="en-US">
                <a:solidFill>
                  <a:srgbClr val="000000"/>
                </a:solidFill>
                <a:cs typeface="Arial"/>
              </a:rPr>
              <a:t>Q-learning implemented via neural networks is termed as DQN</a:t>
            </a:r>
          </a:p>
          <a:p>
            <a:pPr>
              <a:lnSpc>
                <a:spcPct val="114999"/>
              </a:lnSpc>
            </a:pPr>
            <a:endParaRPr lang="en-US">
              <a:solidFill>
                <a:srgbClr val="000000"/>
              </a:solidFill>
            </a:endParaRPr>
          </a:p>
          <a:p>
            <a:pPr>
              <a:lnSpc>
                <a:spcPct val="114999"/>
              </a:lnSpc>
            </a:pPr>
            <a:r>
              <a:rPr lang="en-US">
                <a:solidFill>
                  <a:srgbClr val="000000"/>
                </a:solidFill>
                <a:cs typeface="Arial"/>
              </a:rPr>
              <a:t>Why DQN? </a:t>
            </a:r>
          </a:p>
          <a:p>
            <a:pPr lvl="2">
              <a:lnSpc>
                <a:spcPct val="114999"/>
              </a:lnSpc>
            </a:pPr>
            <a:r>
              <a:rPr lang="en-US" sz="1800">
                <a:solidFill>
                  <a:srgbClr val="000000"/>
                </a:solidFill>
                <a:cs typeface="Arial"/>
              </a:rPr>
              <a:t>Flexible function approximation</a:t>
            </a:r>
          </a:p>
          <a:p>
            <a:pPr lvl="2">
              <a:lnSpc>
                <a:spcPct val="114999"/>
              </a:lnSpc>
            </a:pPr>
            <a:r>
              <a:rPr lang="en-US" sz="1800">
                <a:solidFill>
                  <a:srgbClr val="000000"/>
                </a:solidFill>
                <a:cs typeface="Arial"/>
              </a:rPr>
              <a:t>Low asymptotic approximation error</a:t>
            </a:r>
          </a:p>
          <a:p>
            <a:pPr lvl="2">
              <a:lnSpc>
                <a:spcPct val="114999"/>
              </a:lnSpc>
            </a:pPr>
            <a:r>
              <a:rPr lang="en-US" sz="1800">
                <a:solidFill>
                  <a:srgbClr val="000000"/>
                </a:solidFill>
                <a:cs typeface="Arial"/>
              </a:rPr>
              <a:t>Deterministic environment (prevents against harmful effects of noise)</a:t>
            </a:r>
            <a:endParaRPr lang="en-US" sz="1800">
              <a:solidFill>
                <a:srgbClr val="000000"/>
              </a:solidFill>
            </a:endParaRPr>
          </a:p>
          <a:p>
            <a:pPr lvl="1">
              <a:lnSpc>
                <a:spcPct val="114999"/>
              </a:lnSpc>
            </a:pPr>
            <a:endParaRPr lang="en-US">
              <a:solidFill>
                <a:srgbClr val="000000"/>
              </a:solidFill>
            </a:endParaRPr>
          </a:p>
          <a:p>
            <a:pPr>
              <a:lnSpc>
                <a:spcPct val="114999"/>
              </a:lnSpc>
            </a:pPr>
            <a:endParaRPr lang="en-US">
              <a:solidFill>
                <a:srgbClr val="000000"/>
              </a:solidFill>
            </a:endParaRPr>
          </a:p>
        </p:txBody>
      </p:sp>
    </p:spTree>
    <p:extLst>
      <p:ext uri="{BB962C8B-B14F-4D97-AF65-F5344CB8AC3E}">
        <p14:creationId xmlns:p14="http://schemas.microsoft.com/office/powerpoint/2010/main" val="337050114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1"/>
          <p:cNvSpPr txBox="1">
            <a:spLocks noGrp="1"/>
          </p:cNvSpPr>
          <p:nvPr>
            <p:ph type="title"/>
          </p:nvPr>
        </p:nvSpPr>
        <p:spPr>
          <a:xfrm>
            <a:off x="286350" y="905743"/>
            <a:ext cx="8571300" cy="1666007"/>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solidFill>
                  <a:srgbClr val="3D85C6"/>
                </a:solidFill>
              </a:rPr>
              <a:t>Thank You</a:t>
            </a:r>
            <a:endParaRPr>
              <a:solidFill>
                <a:srgbClr val="3D85C6"/>
              </a:solidFill>
            </a:endParaRPr>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A69A4C-544B-8419-348A-4E7D7F8BA2DE}"/>
              </a:ext>
            </a:extLst>
          </p:cNvPr>
          <p:cNvSpPr>
            <a:spLocks noGrp="1"/>
          </p:cNvSpPr>
          <p:nvPr>
            <p:ph type="title"/>
          </p:nvPr>
        </p:nvSpPr>
        <p:spPr/>
        <p:txBody>
          <a:bodyPr>
            <a:normAutofit/>
          </a:bodyPr>
          <a:lstStyle/>
          <a:p>
            <a:pPr algn="ctr"/>
            <a:r>
              <a:rPr lang="en-US" sz="3200">
                <a:solidFill>
                  <a:srgbClr val="3D85C6"/>
                </a:solidFill>
              </a:rPr>
              <a:t>Issue with Q-learning?</a:t>
            </a:r>
            <a:endParaRPr lang="en-US"/>
          </a:p>
        </p:txBody>
      </p:sp>
      <p:sp>
        <p:nvSpPr>
          <p:cNvPr id="3" name="Text Placeholder 2">
            <a:extLst>
              <a:ext uri="{FF2B5EF4-FFF2-40B4-BE49-F238E27FC236}">
                <a16:creationId xmlns:a16="http://schemas.microsoft.com/office/drawing/2014/main" id="{E6AD095C-5CAA-0B03-58B1-D111CA344CDF}"/>
              </a:ext>
            </a:extLst>
          </p:cNvPr>
          <p:cNvSpPr>
            <a:spLocks noGrp="1"/>
          </p:cNvSpPr>
          <p:nvPr>
            <p:ph type="body" idx="1"/>
          </p:nvPr>
        </p:nvSpPr>
        <p:spPr>
          <a:xfrm>
            <a:off x="311700" y="1055480"/>
            <a:ext cx="8520600" cy="3302700"/>
          </a:xfrm>
        </p:spPr>
        <p:txBody>
          <a:bodyPr spcFirstLastPara="1" wrap="square" lIns="91425" tIns="91425" rIns="91425" bIns="91425" anchor="t" anchorCtr="0">
            <a:noAutofit/>
          </a:bodyPr>
          <a:lstStyle/>
          <a:p>
            <a:pPr marL="114300" indent="0" algn="just">
              <a:buNone/>
            </a:pPr>
            <a:endParaRPr lang="en-US">
              <a:solidFill>
                <a:srgbClr val="000000"/>
              </a:solidFill>
            </a:endParaRPr>
          </a:p>
          <a:p>
            <a:pPr algn="just">
              <a:lnSpc>
                <a:spcPct val="150000"/>
              </a:lnSpc>
            </a:pPr>
            <a:r>
              <a:rPr lang="en-US" sz="1600">
                <a:solidFill>
                  <a:srgbClr val="000000"/>
                </a:solidFill>
              </a:rPr>
              <a:t>Overestimation of action values.</a:t>
            </a:r>
          </a:p>
          <a:p>
            <a:pPr algn="just">
              <a:lnSpc>
                <a:spcPct val="150000"/>
              </a:lnSpc>
            </a:pPr>
            <a:r>
              <a:rPr lang="en-US" sz="1600">
                <a:solidFill>
                  <a:srgbClr val="000000"/>
                </a:solidFill>
              </a:rPr>
              <a:t>High action value overestimations very common, sometimes unrealistically high</a:t>
            </a:r>
          </a:p>
          <a:p>
            <a:pPr algn="just">
              <a:lnSpc>
                <a:spcPct val="150000"/>
              </a:lnSpc>
            </a:pPr>
            <a:r>
              <a:rPr lang="en-US" sz="1600">
                <a:solidFill>
                  <a:srgbClr val="000000"/>
                </a:solidFill>
              </a:rPr>
              <a:t>Overoptimistic value estimates would not be a problem if all values are uniformly overestimated.</a:t>
            </a:r>
          </a:p>
          <a:p>
            <a:pPr algn="just">
              <a:lnSpc>
                <a:spcPct val="150000"/>
              </a:lnSpc>
            </a:pPr>
            <a:r>
              <a:rPr lang="en-US" sz="1600">
                <a:solidFill>
                  <a:srgbClr val="000000"/>
                </a:solidFill>
              </a:rPr>
              <a:t>If all values are uniformly higher, the relative action preferences are preserved, and the resulting policy would not be any worse.</a:t>
            </a:r>
          </a:p>
        </p:txBody>
      </p:sp>
    </p:spTree>
    <p:extLst>
      <p:ext uri="{BB962C8B-B14F-4D97-AF65-F5344CB8AC3E}">
        <p14:creationId xmlns:p14="http://schemas.microsoft.com/office/powerpoint/2010/main" val="88918278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99727-9B6D-20F4-488C-25F9755E8EBE}"/>
              </a:ext>
            </a:extLst>
          </p:cNvPr>
          <p:cNvSpPr>
            <a:spLocks noGrp="1"/>
          </p:cNvSpPr>
          <p:nvPr>
            <p:ph type="title"/>
          </p:nvPr>
        </p:nvSpPr>
        <p:spPr/>
        <p:txBody>
          <a:bodyPr>
            <a:normAutofit fontScale="90000"/>
          </a:bodyPr>
          <a:lstStyle/>
          <a:p>
            <a:pPr algn="ctr"/>
            <a:r>
              <a:rPr lang="en-US">
                <a:solidFill>
                  <a:srgbClr val="3D85C6"/>
                </a:solidFill>
              </a:rPr>
              <a:t>Issue with Q-learning?</a:t>
            </a:r>
            <a:endParaRPr lang="en-US"/>
          </a:p>
        </p:txBody>
      </p:sp>
      <p:sp>
        <p:nvSpPr>
          <p:cNvPr id="3" name="Text Placeholder 2">
            <a:extLst>
              <a:ext uri="{FF2B5EF4-FFF2-40B4-BE49-F238E27FC236}">
                <a16:creationId xmlns:a16="http://schemas.microsoft.com/office/drawing/2014/main" id="{EEF8EF24-680E-C9BB-5AF0-99E3FE27A218}"/>
              </a:ext>
            </a:extLst>
          </p:cNvPr>
          <p:cNvSpPr>
            <a:spLocks noGrp="1"/>
          </p:cNvSpPr>
          <p:nvPr>
            <p:ph type="body" idx="1"/>
          </p:nvPr>
        </p:nvSpPr>
        <p:spPr/>
        <p:txBody>
          <a:bodyPr>
            <a:normAutofit fontScale="77500" lnSpcReduction="20000"/>
          </a:bodyPr>
          <a:lstStyle/>
          <a:p>
            <a:pPr algn="just">
              <a:lnSpc>
                <a:spcPct val="170000"/>
              </a:lnSpc>
            </a:pPr>
            <a:r>
              <a:rPr lang="en-US">
                <a:solidFill>
                  <a:srgbClr val="000000"/>
                </a:solidFill>
              </a:rPr>
              <a:t>However, this is not the case and sometimes the overestimations are not uniform and not concentrated at states about which we wish to learn more.</a:t>
            </a:r>
          </a:p>
          <a:p>
            <a:pPr algn="just">
              <a:lnSpc>
                <a:spcPct val="170000"/>
              </a:lnSpc>
            </a:pPr>
            <a:endParaRPr lang="en-US">
              <a:solidFill>
                <a:srgbClr val="000000"/>
              </a:solidFill>
            </a:endParaRPr>
          </a:p>
          <a:p>
            <a:pPr algn="just">
              <a:lnSpc>
                <a:spcPct val="170000"/>
              </a:lnSpc>
              <a:spcAft>
                <a:spcPts val="1200"/>
              </a:spcAft>
            </a:pPr>
            <a:r>
              <a:rPr lang="en-US">
                <a:solidFill>
                  <a:srgbClr val="000000"/>
                </a:solidFill>
              </a:rPr>
              <a:t>Overestimation arises due to using the same set of samples to determine the maximizing action and to estimate its value.</a:t>
            </a:r>
          </a:p>
          <a:p>
            <a:pPr algn="just">
              <a:lnSpc>
                <a:spcPct val="170000"/>
              </a:lnSpc>
              <a:spcAft>
                <a:spcPts val="1200"/>
              </a:spcAft>
            </a:pPr>
            <a:r>
              <a:rPr lang="en-US">
                <a:solidFill>
                  <a:srgbClr val="000000"/>
                </a:solidFill>
              </a:rPr>
              <a:t>Overestimation tends to accumulate over time, leading to an optimistic bias in the Q-values. </a:t>
            </a:r>
          </a:p>
          <a:p>
            <a:pPr algn="just">
              <a:lnSpc>
                <a:spcPct val="170000"/>
              </a:lnSpc>
              <a:spcAft>
                <a:spcPts val="1200"/>
              </a:spcAft>
            </a:pPr>
            <a:r>
              <a:rPr lang="en-US">
                <a:solidFill>
                  <a:srgbClr val="000000"/>
                </a:solidFill>
              </a:rPr>
              <a:t>This optimistic bias can result in suboptimal policies and slower convergence to the optimal policy.</a:t>
            </a:r>
          </a:p>
        </p:txBody>
      </p:sp>
    </p:spTree>
    <p:extLst>
      <p:ext uri="{BB962C8B-B14F-4D97-AF65-F5344CB8AC3E}">
        <p14:creationId xmlns:p14="http://schemas.microsoft.com/office/powerpoint/2010/main" val="91654507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E3821-A45E-3138-FEA7-071E58DAB18F}"/>
              </a:ext>
            </a:extLst>
          </p:cNvPr>
          <p:cNvSpPr>
            <a:spLocks noGrp="1"/>
          </p:cNvSpPr>
          <p:nvPr>
            <p:ph type="title"/>
          </p:nvPr>
        </p:nvSpPr>
        <p:spPr/>
        <p:txBody>
          <a:bodyPr>
            <a:normAutofit/>
          </a:bodyPr>
          <a:lstStyle/>
          <a:p>
            <a:pPr algn="ctr"/>
            <a:r>
              <a:rPr lang="en-US" sz="3200">
                <a:solidFill>
                  <a:srgbClr val="3D85C6"/>
                </a:solidFill>
              </a:rPr>
              <a:t>Cause of overestimations?</a:t>
            </a:r>
          </a:p>
        </p:txBody>
      </p:sp>
      <p:sp>
        <p:nvSpPr>
          <p:cNvPr id="3" name="Text Placeholder 2">
            <a:extLst>
              <a:ext uri="{FF2B5EF4-FFF2-40B4-BE49-F238E27FC236}">
                <a16:creationId xmlns:a16="http://schemas.microsoft.com/office/drawing/2014/main" id="{05B9D1BB-6D21-5579-9D5B-4E305CC4425F}"/>
              </a:ext>
            </a:extLst>
          </p:cNvPr>
          <p:cNvSpPr>
            <a:spLocks noGrp="1"/>
          </p:cNvSpPr>
          <p:nvPr>
            <p:ph type="body" idx="1"/>
          </p:nvPr>
        </p:nvSpPr>
        <p:spPr/>
        <p:txBody>
          <a:bodyPr/>
          <a:lstStyle/>
          <a:p>
            <a:endParaRPr lang="en-US" sz="1300"/>
          </a:p>
          <a:p>
            <a:pPr>
              <a:lnSpc>
                <a:spcPct val="114999"/>
              </a:lnSpc>
            </a:pPr>
            <a:endParaRPr lang="en-US" sz="1400"/>
          </a:p>
          <a:p>
            <a:pPr marL="114300" indent="0">
              <a:lnSpc>
                <a:spcPct val="114999"/>
              </a:lnSpc>
              <a:buNone/>
            </a:pPr>
            <a:endParaRPr lang="en-US" sz="1300"/>
          </a:p>
          <a:p>
            <a:pPr>
              <a:lnSpc>
                <a:spcPct val="114999"/>
              </a:lnSpc>
            </a:pPr>
            <a:endParaRPr lang="en-US" sz="1400"/>
          </a:p>
          <a:p>
            <a:pPr>
              <a:lnSpc>
                <a:spcPct val="114999"/>
              </a:lnSpc>
            </a:pPr>
            <a:endParaRPr lang="en-US" sz="1400"/>
          </a:p>
          <a:p>
            <a:pPr>
              <a:lnSpc>
                <a:spcPct val="114999"/>
              </a:lnSpc>
            </a:pPr>
            <a:endParaRPr lang="en-US" sz="1300"/>
          </a:p>
        </p:txBody>
      </p:sp>
      <p:graphicFrame>
        <p:nvGraphicFramePr>
          <p:cNvPr id="5" name="Table 4">
            <a:extLst>
              <a:ext uri="{FF2B5EF4-FFF2-40B4-BE49-F238E27FC236}">
                <a16:creationId xmlns:a16="http://schemas.microsoft.com/office/drawing/2014/main" id="{3A21CD9C-6042-2503-B547-A9DDC9CD27CD}"/>
              </a:ext>
            </a:extLst>
          </p:cNvPr>
          <p:cNvGraphicFramePr>
            <a:graphicFrameLocks noGrp="1"/>
          </p:cNvGraphicFramePr>
          <p:nvPr>
            <p:extLst>
              <p:ext uri="{D42A27DB-BD31-4B8C-83A1-F6EECF244321}">
                <p14:modId xmlns:p14="http://schemas.microsoft.com/office/powerpoint/2010/main" val="2308415335"/>
              </p:ext>
            </p:extLst>
          </p:nvPr>
        </p:nvGraphicFramePr>
        <p:xfrm>
          <a:off x="489177" y="1892209"/>
          <a:ext cx="8267700" cy="1533525"/>
        </p:xfrm>
        <a:graphic>
          <a:graphicData uri="http://schemas.openxmlformats.org/drawingml/2006/table">
            <a:tbl>
              <a:tblPr firstRow="1" bandRow="1">
                <a:tableStyleId>{5C22544A-7EE6-4342-B048-85BDC9FD1C3A}</a:tableStyleId>
              </a:tblPr>
              <a:tblGrid>
                <a:gridCol w="3924300">
                  <a:extLst>
                    <a:ext uri="{9D8B030D-6E8A-4147-A177-3AD203B41FA5}">
                      <a16:colId xmlns:a16="http://schemas.microsoft.com/office/drawing/2014/main" val="3615331550"/>
                    </a:ext>
                  </a:extLst>
                </a:gridCol>
                <a:gridCol w="4343400">
                  <a:extLst>
                    <a:ext uri="{9D8B030D-6E8A-4147-A177-3AD203B41FA5}">
                      <a16:colId xmlns:a16="http://schemas.microsoft.com/office/drawing/2014/main" val="3489340268"/>
                    </a:ext>
                  </a:extLst>
                </a:gridCol>
              </a:tblGrid>
              <a:tr h="511342">
                <a:tc>
                  <a:txBody>
                    <a:bodyPr/>
                    <a:lstStyle/>
                    <a:p>
                      <a:pPr algn="ctr" fontAlgn="auto"/>
                      <a:r>
                        <a:rPr lang="en-US" sz="1700">
                          <a:solidFill>
                            <a:schemeClr val="bg1"/>
                          </a:solidFill>
                          <a:effectLst/>
                        </a:rPr>
                        <a:t>Believed cause of Overestimations</a:t>
                      </a:r>
                    </a:p>
                  </a:txBody>
                  <a:tcPr/>
                </a:tc>
                <a:tc>
                  <a:txBody>
                    <a:bodyPr/>
                    <a:lstStyle/>
                    <a:p>
                      <a:pPr lvl="2" algn="ctr" fontAlgn="auto"/>
                      <a:r>
                        <a:rPr lang="en-US" sz="1700">
                          <a:solidFill>
                            <a:schemeClr val="bg1"/>
                          </a:solidFill>
                          <a:effectLst/>
                        </a:rPr>
                        <a:t>Experimentally justified cause of  Overestimations </a:t>
                      </a:r>
                    </a:p>
                  </a:txBody>
                  <a:tcPr/>
                </a:tc>
                <a:extLst>
                  <a:ext uri="{0D108BD9-81ED-4DB2-BD59-A6C34878D82A}">
                    <a16:rowId xmlns:a16="http://schemas.microsoft.com/office/drawing/2014/main" val="762716512"/>
                  </a:ext>
                </a:extLst>
              </a:tr>
              <a:tr h="923925">
                <a:tc>
                  <a:txBody>
                    <a:bodyPr/>
                    <a:lstStyle/>
                    <a:p>
                      <a:pPr fontAlgn="base"/>
                      <a:r>
                        <a:rPr lang="en-US" sz="1400">
                          <a:solidFill>
                            <a:srgbClr val="000000"/>
                          </a:solidFill>
                          <a:effectLst/>
                        </a:rPr>
                        <a:t>Overestimations have been wrongly attributed to insufficiently flexible function approximation.</a:t>
                      </a:r>
                    </a:p>
                  </a:txBody>
                  <a:tcPr anchor="ctr"/>
                </a:tc>
                <a:tc>
                  <a:txBody>
                    <a:bodyPr/>
                    <a:lstStyle/>
                    <a:p>
                      <a:pPr algn="l" fontAlgn="base"/>
                      <a:r>
                        <a:rPr lang="en-US" sz="1400">
                          <a:solidFill>
                            <a:srgbClr val="000000"/>
                          </a:solidFill>
                          <a:effectLst/>
                        </a:rPr>
                        <a:t>Overestimations due to maximization step overestimated action values, which tends to prefer </a:t>
                      </a:r>
                    </a:p>
                    <a:p>
                      <a:pPr lvl="0" algn="l">
                        <a:buNone/>
                      </a:pPr>
                      <a:r>
                        <a:rPr lang="en-US" sz="1400">
                          <a:solidFill>
                            <a:srgbClr val="000000"/>
                          </a:solidFill>
                          <a:effectLst/>
                        </a:rPr>
                        <a:t>overestimated to underestimated values. </a:t>
                      </a:r>
                    </a:p>
                  </a:txBody>
                  <a:tcPr anchor="ctr"/>
                </a:tc>
                <a:extLst>
                  <a:ext uri="{0D108BD9-81ED-4DB2-BD59-A6C34878D82A}">
                    <a16:rowId xmlns:a16="http://schemas.microsoft.com/office/drawing/2014/main" val="3734450345"/>
                  </a:ext>
                </a:extLst>
              </a:tr>
            </a:tbl>
          </a:graphicData>
        </a:graphic>
      </p:graphicFrame>
    </p:spTree>
    <p:extLst>
      <p:ext uri="{BB962C8B-B14F-4D97-AF65-F5344CB8AC3E}">
        <p14:creationId xmlns:p14="http://schemas.microsoft.com/office/powerpoint/2010/main" val="304918122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solidFill>
                  <a:srgbClr val="3D85C6"/>
                </a:solidFill>
              </a:rPr>
              <a:t>Double Deep Q-Learning</a:t>
            </a:r>
            <a:endParaRPr>
              <a:solidFill>
                <a:srgbClr val="3D85C6"/>
              </a:solidFill>
            </a:endParaRPr>
          </a:p>
        </p:txBody>
      </p:sp>
      <p:sp>
        <p:nvSpPr>
          <p:cNvPr id="85" name="Google Shape;85;p16"/>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285750" indent="-285750" algn="just">
              <a:spcAft>
                <a:spcPts val="1200"/>
              </a:spcAft>
            </a:pPr>
            <a:r>
              <a:rPr lang="en-US">
                <a:solidFill>
                  <a:srgbClr val="000000"/>
                </a:solidFill>
              </a:rPr>
              <a:t>Double Deep Q Learning is an extension of Deep Q Learning (DQN) that aims to address the overestimation issues associated with Q-values in the original DQN algorithm.</a:t>
            </a:r>
          </a:p>
          <a:p>
            <a:pPr marL="285750" indent="-285750" algn="just">
              <a:spcAft>
                <a:spcPts val="1200"/>
              </a:spcAft>
            </a:pPr>
            <a:r>
              <a:rPr lang="en-US">
                <a:solidFill>
                  <a:srgbClr val="000000"/>
                </a:solidFill>
              </a:rPr>
              <a:t>The overestimation problem arises because during the learning process the Q-values for state-action pairs tend to be overestimated due to the max operation used in the Bellman equation.</a:t>
            </a:r>
          </a:p>
          <a:p>
            <a:pPr marL="285750" indent="-285750" algn="just">
              <a:spcAft>
                <a:spcPts val="1200"/>
              </a:spcAft>
            </a:pPr>
            <a:r>
              <a:rPr lang="en-US">
                <a:solidFill>
                  <a:srgbClr val="000000"/>
                </a:solidFill>
              </a:rPr>
              <a:t>Double Deep Q Learning mitigates this issue by decoupling the action selection and value estimation processes using 2 separate neural networks</a:t>
            </a:r>
            <a:endParaRPr>
              <a:solidFill>
                <a:srgbClr val="000000"/>
              </a:solidFill>
            </a:endParaRPr>
          </a:p>
        </p:txBody>
      </p:sp>
    </p:spTree>
    <p:extLst>
      <p:ext uri="{BB962C8B-B14F-4D97-AF65-F5344CB8AC3E}">
        <p14:creationId xmlns:p14="http://schemas.microsoft.com/office/powerpoint/2010/main" val="407680443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solidFill>
                  <a:srgbClr val="3D85C6"/>
                </a:solidFill>
              </a:rPr>
              <a:t>Double Q Learning Algorithm</a:t>
            </a:r>
            <a:endParaRPr>
              <a:solidFill>
                <a:srgbClr val="3D85C6"/>
              </a:solidFill>
            </a:endParaRPr>
          </a:p>
        </p:txBody>
      </p:sp>
      <p:pic>
        <p:nvPicPr>
          <p:cNvPr id="4" name="Picture 3" descr="A math equations on a white background&#10;&#10;Description automatically generated">
            <a:extLst>
              <a:ext uri="{FF2B5EF4-FFF2-40B4-BE49-F238E27FC236}">
                <a16:creationId xmlns:a16="http://schemas.microsoft.com/office/drawing/2014/main" id="{FA4D0867-F35C-A163-7626-4BB86CE9ADEF}"/>
              </a:ext>
            </a:extLst>
          </p:cNvPr>
          <p:cNvPicPr>
            <a:picLocks noChangeAspect="1"/>
          </p:cNvPicPr>
          <p:nvPr/>
        </p:nvPicPr>
        <p:blipFill>
          <a:blip r:embed="rId3"/>
          <a:stretch>
            <a:fillRect/>
          </a:stretch>
        </p:blipFill>
        <p:spPr>
          <a:xfrm>
            <a:off x="2015779" y="1504264"/>
            <a:ext cx="5112442" cy="2134971"/>
          </a:xfrm>
          <a:prstGeom prst="rect">
            <a:avLst/>
          </a:prstGeom>
        </p:spPr>
      </p:pic>
    </p:spTree>
    <p:extLst>
      <p:ext uri="{BB962C8B-B14F-4D97-AF65-F5344CB8AC3E}">
        <p14:creationId xmlns:p14="http://schemas.microsoft.com/office/powerpoint/2010/main" val="382272903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theme/theme1.xml><?xml version="1.0" encoding="utf-8"?>
<a:theme xmlns:a="http://schemas.openxmlformats.org/drawingml/2006/main"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Midterm Review DLVA Project copy [Auto-saved]" id="{EF1C3CD7-D4D5-654B-9E2C-4672B967882F}" vid="{49027E1A-E035-5D46-BAFF-0F88F2F85AA9}"/>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6F1BAD381ACA94EBB327593AE85B8DB" ma:contentTypeVersion="9" ma:contentTypeDescription="Create a new document." ma:contentTypeScope="" ma:versionID="cfca8564514606aed02bb9e91a54bea5">
  <xsd:schema xmlns:xsd="http://www.w3.org/2001/XMLSchema" xmlns:xs="http://www.w3.org/2001/XMLSchema" xmlns:p="http://schemas.microsoft.com/office/2006/metadata/properties" xmlns:ns2="0b8a5707-ab1d-4fbe-b256-d59e42fc4124" xmlns:ns3="04d5ed88-160d-470d-85be-ed3df5ea9f66" targetNamespace="http://schemas.microsoft.com/office/2006/metadata/properties" ma:root="true" ma:fieldsID="6c7b794152b2cb21cf4c5d0947c0916d" ns2:_="" ns3:_="">
    <xsd:import namespace="0b8a5707-ab1d-4fbe-b256-d59e42fc4124"/>
    <xsd:import namespace="04d5ed88-160d-470d-85be-ed3df5ea9f66"/>
    <xsd:element name="properties">
      <xsd:complexType>
        <xsd:sequence>
          <xsd:element name="documentManagement">
            <xsd:complexType>
              <xsd:all>
                <xsd:element ref="ns2:lcf76f155ced4ddcb4097134ff3c332f" minOccurs="0"/>
                <xsd:element ref="ns3:TaxCatchAll" minOccurs="0"/>
                <xsd:element ref="ns2:MediaServiceMetadata" minOccurs="0"/>
                <xsd:element ref="ns2:MediaServiceFastMetadata" minOccurs="0"/>
                <xsd:element ref="ns2:MediaServiceObjectDetectorVersion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b8a5707-ab1d-4fbe-b256-d59e42fc4124" elementFormDefault="qualified">
    <xsd:import namespace="http://schemas.microsoft.com/office/2006/documentManagement/types"/>
    <xsd:import namespace="http://schemas.microsoft.com/office/infopath/2007/PartnerControls"/>
    <xsd:element name="lcf76f155ced4ddcb4097134ff3c332f" ma:index="9" nillable="true" ma:taxonomy="true" ma:internalName="lcf76f155ced4ddcb4097134ff3c332f" ma:taxonomyFieldName="MediaServiceImageTags" ma:displayName="Image Tags" ma:readOnly="false" ma:fieldId="{5cf76f15-5ced-4ddc-b409-7134ff3c332f}" ma:taxonomyMulti="true" ma:sspId="beae8b99-2390-486d-8259-3a0fa5120465" ma:termSetId="09814cd3-568e-fe90-9814-8d621ff8fb84" ma:anchorId="fba54fb3-c3e1-fe81-a776-ca4b69148c4d" ma:open="true" ma:isKeyword="false">
      <xsd:complexType>
        <xsd:sequence>
          <xsd:element ref="pc:Terms" minOccurs="0" maxOccurs="1"/>
        </xsd:sequence>
      </xsd:complexType>
    </xsd:element>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ObjectDetectorVersions" ma:index="13" nillable="true" ma:displayName="MediaServiceObjectDetectorVersions" ma:hidden="true" ma:indexed="true" ma:internalName="MediaServiceObjectDetectorVersion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4d5ed88-160d-470d-85be-ed3df5ea9f66" elementFormDefault="qualified">
    <xsd:import namespace="http://schemas.microsoft.com/office/2006/documentManagement/types"/>
    <xsd:import namespace="http://schemas.microsoft.com/office/infopath/2007/PartnerControls"/>
    <xsd:element name="TaxCatchAll" ma:index="10" nillable="true" ma:displayName="Taxonomy Catch All Column" ma:hidden="true" ma:list="{3aacae67-5052-4398-a3f0-73ebdac021e3}" ma:internalName="TaxCatchAll" ma:showField="CatchAllData" ma:web="04d5ed88-160d-470d-85be-ed3df5ea9f66">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6F82EFC-26A8-4298-87B5-80C201F18799}"/>
</file>

<file path=customXml/itemProps2.xml><?xml version="1.0" encoding="utf-8"?>
<ds:datastoreItem xmlns:ds="http://schemas.openxmlformats.org/officeDocument/2006/customXml" ds:itemID="{DD733DD6-ECF2-48D1-9CBB-6A60B3BE7FD1}"/>
</file>

<file path=docProps/app.xml><?xml version="1.0" encoding="utf-8"?>
<Properties xmlns="http://schemas.openxmlformats.org/officeDocument/2006/extended-properties" xmlns:vt="http://schemas.openxmlformats.org/officeDocument/2006/docPropsVTypes">
  <Template>Tropic</Template>
  <Application>Microsoft Office PowerPoint</Application>
  <PresentationFormat>On-screen Show (16:9)</PresentationFormat>
  <Slides>40</Slides>
  <Notes>26</Notes>
  <HiddenSlides>0</HiddenSlides>
  <ScaleCrop>false</ScaleCrop>
  <HeadingPairs>
    <vt:vector size="4" baseType="variant">
      <vt:variant>
        <vt:lpstr>Theme</vt:lpstr>
      </vt:variant>
      <vt:variant>
        <vt:i4>1</vt:i4>
      </vt:variant>
      <vt:variant>
        <vt:lpstr>Slide Titles</vt:lpstr>
      </vt:variant>
      <vt:variant>
        <vt:i4>40</vt:i4>
      </vt:variant>
    </vt:vector>
  </HeadingPairs>
  <TitlesOfParts>
    <vt:vector size="41" baseType="lpstr">
      <vt:lpstr>Tropic</vt:lpstr>
      <vt:lpstr>Deep Reinforcement Learning with Double Q-Learning</vt:lpstr>
      <vt:lpstr>Paper Overview</vt:lpstr>
      <vt:lpstr>Q-Learning </vt:lpstr>
      <vt:lpstr>Deep Q-Learning (DQN)</vt:lpstr>
      <vt:lpstr>Issue with Q-learning?</vt:lpstr>
      <vt:lpstr>Issue with Q-learning?</vt:lpstr>
      <vt:lpstr>Cause of overestimations?</vt:lpstr>
      <vt:lpstr>Double Deep Q-Learning</vt:lpstr>
      <vt:lpstr>Double Q Learning Algorithm</vt:lpstr>
      <vt:lpstr>Some results comparing DQN with DDQN</vt:lpstr>
      <vt:lpstr>Q-Learning with Function Approximation</vt:lpstr>
      <vt:lpstr>Q-Learning with Function Approximation</vt:lpstr>
      <vt:lpstr>Deep Q Networks</vt:lpstr>
      <vt:lpstr>Target Network</vt:lpstr>
      <vt:lpstr>Target Network</vt:lpstr>
      <vt:lpstr>Experience Replay</vt:lpstr>
      <vt:lpstr>Experience Replay</vt:lpstr>
      <vt:lpstr>Deep Q Networks</vt:lpstr>
      <vt:lpstr>Double Deep Q Learning</vt:lpstr>
      <vt:lpstr>Double Deep Q Learning</vt:lpstr>
      <vt:lpstr>Double Deep Q Networks</vt:lpstr>
      <vt:lpstr>Double Q Learning Algorithm</vt:lpstr>
      <vt:lpstr>Double Deep Q Learning Algorithm</vt:lpstr>
      <vt:lpstr>Architecture for Double Deep Q-Learning</vt:lpstr>
      <vt:lpstr>Architecture for Double Deep Q-Learning</vt:lpstr>
      <vt:lpstr>Experimental Setup 1 – Cart Pole </vt:lpstr>
      <vt:lpstr>Goal</vt:lpstr>
      <vt:lpstr>Actions &amp; Rewards</vt:lpstr>
      <vt:lpstr>States</vt:lpstr>
      <vt:lpstr>Episode termination</vt:lpstr>
      <vt:lpstr>Hyperparameters</vt:lpstr>
      <vt:lpstr>Experimental Setup 1 – Results</vt:lpstr>
      <vt:lpstr>DDQN vs DQN</vt:lpstr>
      <vt:lpstr>Experimental Setup 2 – Benchmarking Algorithms </vt:lpstr>
      <vt:lpstr>Results </vt:lpstr>
      <vt:lpstr>Real world applications – Financial Trading of single assets </vt:lpstr>
      <vt:lpstr>Real world applications – Financial Trading of single assets</vt:lpstr>
      <vt:lpstr>Real world applications – Optimal Execution</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Deep Reinforcement Learning with Double Q-Learning</dc:title>
  <dc:creator>ANISH ARALIKATTI (anaralik)</dc:creator>
  <cp:revision>3</cp:revision>
  <cp:lastPrinted>2023-12-05T11:46:24Z</cp:lastPrinted>
  <dcterms:created xsi:type="dcterms:W3CDTF">2023-11-14T11:10:22Z</dcterms:created>
  <dcterms:modified xsi:type="dcterms:W3CDTF">2023-12-06T04:45:50Z</dcterms:modified>
</cp:coreProperties>
</file>