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9850" cx="9144000"/>
  <p:notesSz cx="9144000" cy="514985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p1: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10: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12: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1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4: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6: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9: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2: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21: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22: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3: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2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5: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7: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8: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9:notes"/>
          <p:cNvSpPr/>
          <p:nvPr>
            <p:ph idx="2" type="sldImg"/>
          </p:nvPr>
        </p:nvSpPr>
        <p:spPr>
          <a:xfrm>
            <a:off x="2857500" y="385763"/>
            <a:ext cx="3429000" cy="1931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3" name="Shape 13"/>
        <p:cNvGrpSpPr/>
        <p:nvPr/>
      </p:nvGrpSpPr>
      <p:grpSpPr>
        <a:xfrm>
          <a:off x="0" y="0"/>
          <a:ext cx="0" cy="0"/>
          <a:chOff x="0" y="0"/>
          <a:chExt cx="0" cy="0"/>
        </a:xfrm>
      </p:grpSpPr>
      <p:sp>
        <p:nvSpPr>
          <p:cNvPr id="14" name="Google Shape;14;p2"/>
          <p:cNvSpPr/>
          <p:nvPr/>
        </p:nvSpPr>
        <p:spPr>
          <a:xfrm>
            <a:off x="0" y="1712975"/>
            <a:ext cx="9144000" cy="3432175"/>
          </a:xfrm>
          <a:custGeom>
            <a:rect b="b" l="l" r="r" t="t"/>
            <a:pathLst>
              <a:path extrusionOk="0" h="3432175" w="9144000">
                <a:moveTo>
                  <a:pt x="0" y="3432047"/>
                </a:moveTo>
                <a:lnTo>
                  <a:pt x="9144000" y="3432047"/>
                </a:lnTo>
                <a:lnTo>
                  <a:pt x="9144000" y="0"/>
                </a:lnTo>
                <a:lnTo>
                  <a:pt x="0" y="0"/>
                </a:lnTo>
                <a:lnTo>
                  <a:pt x="0" y="343204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2"/>
          <p:cNvSpPr/>
          <p:nvPr/>
        </p:nvSpPr>
        <p:spPr>
          <a:xfrm>
            <a:off x="0" y="0"/>
            <a:ext cx="9144000" cy="1713230"/>
          </a:xfrm>
          <a:custGeom>
            <a:rect b="b" l="l" r="r" t="t"/>
            <a:pathLst>
              <a:path extrusionOk="0" h="1713230" w="9144000">
                <a:moveTo>
                  <a:pt x="9144000" y="0"/>
                </a:moveTo>
                <a:lnTo>
                  <a:pt x="0" y="0"/>
                </a:lnTo>
                <a:lnTo>
                  <a:pt x="0" y="1712976"/>
                </a:lnTo>
                <a:lnTo>
                  <a:pt x="9144000" y="1712976"/>
                </a:lnTo>
                <a:lnTo>
                  <a:pt x="9144000" y="0"/>
                </a:lnTo>
                <a:close/>
              </a:path>
            </a:pathLst>
          </a:custGeom>
          <a:solidFill>
            <a:srgbClr val="25A6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2"/>
          <p:cNvSpPr/>
          <p:nvPr/>
        </p:nvSpPr>
        <p:spPr>
          <a:xfrm>
            <a:off x="644651" y="3598164"/>
            <a:ext cx="390525" cy="0"/>
          </a:xfrm>
          <a:custGeom>
            <a:rect b="b" l="l" r="r" t="t"/>
            <a:pathLst>
              <a:path extrusionOk="0" h="120000" w="390525">
                <a:moveTo>
                  <a:pt x="0" y="0"/>
                </a:moveTo>
                <a:lnTo>
                  <a:pt x="390296" y="0"/>
                </a:lnTo>
              </a:path>
            </a:pathLst>
          </a:custGeom>
          <a:noFill/>
          <a:ln cap="flat" cmpd="sng" w="27425">
            <a:solidFill>
              <a:srgbClr val="FFFAE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 name="Google Shape;17;p2"/>
          <p:cNvPicPr preferRelativeResize="0"/>
          <p:nvPr/>
        </p:nvPicPr>
        <p:blipFill rotWithShape="1">
          <a:blip r:embed="rId2">
            <a:alphaModFix/>
          </a:blip>
          <a:srcRect b="0" l="0" r="0" t="0"/>
          <a:stretch/>
        </p:blipFill>
        <p:spPr>
          <a:xfrm>
            <a:off x="3072383" y="170687"/>
            <a:ext cx="2999232" cy="1993392"/>
          </a:xfrm>
          <a:prstGeom prst="rect">
            <a:avLst/>
          </a:prstGeom>
          <a:noFill/>
          <a:ln>
            <a:noFill/>
          </a:ln>
        </p:spPr>
      </p:pic>
      <p:sp>
        <p:nvSpPr>
          <p:cNvPr id="18" name="Google Shape;18;p2"/>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3"/>
          <p:cNvSpPr txBox="1"/>
          <p:nvPr>
            <p:ph type="title"/>
          </p:nvPr>
        </p:nvSpPr>
        <p:spPr>
          <a:xfrm>
            <a:off x="3258819" y="2655265"/>
            <a:ext cx="2626360" cy="6661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200">
                <a:solidFill>
                  <a:srgbClr val="FFFAE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2384551" y="985469"/>
            <a:ext cx="4373245" cy="331977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800">
                <a:solidFill>
                  <a:srgbClr val="FFFAEF"/>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7" name="Shape 27"/>
        <p:cNvGrpSpPr/>
        <p:nvPr/>
      </p:nvGrpSpPr>
      <p:grpSpPr>
        <a:xfrm>
          <a:off x="0" y="0"/>
          <a:ext cx="0" cy="0"/>
          <a:chOff x="0" y="0"/>
          <a:chExt cx="0" cy="0"/>
        </a:xfrm>
      </p:grpSpPr>
      <p:sp>
        <p:nvSpPr>
          <p:cNvPr id="28" name="Google Shape;28;p4"/>
          <p:cNvSpPr/>
          <p:nvPr/>
        </p:nvSpPr>
        <p:spPr>
          <a:xfrm>
            <a:off x="0" y="1712975"/>
            <a:ext cx="9144000" cy="3432175"/>
          </a:xfrm>
          <a:custGeom>
            <a:rect b="b" l="l" r="r" t="t"/>
            <a:pathLst>
              <a:path extrusionOk="0" h="3432175" w="9144000">
                <a:moveTo>
                  <a:pt x="0" y="3432047"/>
                </a:moveTo>
                <a:lnTo>
                  <a:pt x="9144000" y="3432047"/>
                </a:lnTo>
                <a:lnTo>
                  <a:pt x="9144000" y="0"/>
                </a:lnTo>
                <a:lnTo>
                  <a:pt x="0" y="0"/>
                </a:lnTo>
                <a:lnTo>
                  <a:pt x="0" y="343204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 name="Google Shape;29;p4"/>
          <p:cNvSpPr/>
          <p:nvPr/>
        </p:nvSpPr>
        <p:spPr>
          <a:xfrm>
            <a:off x="0" y="0"/>
            <a:ext cx="9144000" cy="1713230"/>
          </a:xfrm>
          <a:custGeom>
            <a:rect b="b" l="l" r="r" t="t"/>
            <a:pathLst>
              <a:path extrusionOk="0" h="1713230" w="9144000">
                <a:moveTo>
                  <a:pt x="9144000" y="0"/>
                </a:moveTo>
                <a:lnTo>
                  <a:pt x="0" y="0"/>
                </a:lnTo>
                <a:lnTo>
                  <a:pt x="0" y="1712976"/>
                </a:lnTo>
                <a:lnTo>
                  <a:pt x="9144000" y="1712976"/>
                </a:lnTo>
                <a:lnTo>
                  <a:pt x="9144000" y="0"/>
                </a:lnTo>
                <a:close/>
              </a:path>
            </a:pathLst>
          </a:custGeom>
          <a:solidFill>
            <a:srgbClr val="25A6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 name="Google Shape;30;p4"/>
          <p:cNvSpPr/>
          <p:nvPr/>
        </p:nvSpPr>
        <p:spPr>
          <a:xfrm>
            <a:off x="644651" y="3598164"/>
            <a:ext cx="390525" cy="0"/>
          </a:xfrm>
          <a:custGeom>
            <a:rect b="b" l="l" r="r" t="t"/>
            <a:pathLst>
              <a:path extrusionOk="0" h="120000" w="390525">
                <a:moveTo>
                  <a:pt x="0" y="0"/>
                </a:moveTo>
                <a:lnTo>
                  <a:pt x="390296" y="0"/>
                </a:lnTo>
              </a:path>
            </a:pathLst>
          </a:custGeom>
          <a:noFill/>
          <a:ln cap="flat" cmpd="sng" w="27425">
            <a:solidFill>
              <a:srgbClr val="FFFAE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 name="Google Shape;31;p4"/>
          <p:cNvSpPr txBox="1"/>
          <p:nvPr>
            <p:ph type="title"/>
          </p:nvPr>
        </p:nvSpPr>
        <p:spPr>
          <a:xfrm>
            <a:off x="3258819" y="2655265"/>
            <a:ext cx="2626360" cy="6661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200">
                <a:solidFill>
                  <a:srgbClr val="FFFAE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5"/>
          <p:cNvSpPr txBox="1"/>
          <p:nvPr>
            <p:ph type="ctrTitle"/>
          </p:nvPr>
        </p:nvSpPr>
        <p:spPr>
          <a:xfrm>
            <a:off x="390550" y="511886"/>
            <a:ext cx="8362899" cy="4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subTitle"/>
          </p:nvPr>
        </p:nvSpPr>
        <p:spPr>
          <a:xfrm>
            <a:off x="1371600" y="2883916"/>
            <a:ext cx="6400800" cy="128746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1" name="Shape 41"/>
        <p:cNvGrpSpPr/>
        <p:nvPr/>
      </p:nvGrpSpPr>
      <p:grpSpPr>
        <a:xfrm>
          <a:off x="0" y="0"/>
          <a:ext cx="0" cy="0"/>
          <a:chOff x="0" y="0"/>
          <a:chExt cx="0" cy="0"/>
        </a:xfrm>
      </p:grpSpPr>
      <p:sp>
        <p:nvSpPr>
          <p:cNvPr id="42" name="Google Shape;42;p6"/>
          <p:cNvSpPr txBox="1"/>
          <p:nvPr>
            <p:ph type="title"/>
          </p:nvPr>
        </p:nvSpPr>
        <p:spPr>
          <a:xfrm>
            <a:off x="3258819" y="2655265"/>
            <a:ext cx="2626360" cy="6661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200">
                <a:solidFill>
                  <a:srgbClr val="FFFAE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184465"/>
            <a:ext cx="3977640" cy="339890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6"/>
          <p:cNvSpPr txBox="1"/>
          <p:nvPr>
            <p:ph idx="2" type="body"/>
          </p:nvPr>
        </p:nvSpPr>
        <p:spPr>
          <a:xfrm>
            <a:off x="4709160" y="1184465"/>
            <a:ext cx="3977640" cy="339890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044440"/>
          </a:xfrm>
          <a:custGeom>
            <a:rect b="b" l="l" r="r" t="t"/>
            <a:pathLst>
              <a:path extrusionOk="0" h="5044440" w="9144000">
                <a:moveTo>
                  <a:pt x="0" y="5044440"/>
                </a:moveTo>
                <a:lnTo>
                  <a:pt x="9144000" y="5044440"/>
                </a:lnTo>
                <a:lnTo>
                  <a:pt x="9144000" y="0"/>
                </a:lnTo>
                <a:lnTo>
                  <a:pt x="0" y="0"/>
                </a:lnTo>
                <a:lnTo>
                  <a:pt x="0" y="5044440"/>
                </a:lnTo>
                <a:close/>
              </a:path>
            </a:pathLst>
          </a:custGeom>
          <a:solidFill>
            <a:srgbClr val="FFFA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
          <p:cNvSpPr/>
          <p:nvPr/>
        </p:nvSpPr>
        <p:spPr>
          <a:xfrm>
            <a:off x="0" y="5044439"/>
            <a:ext cx="9144000" cy="100965"/>
          </a:xfrm>
          <a:custGeom>
            <a:rect b="b" l="l" r="r" t="t"/>
            <a:pathLst>
              <a:path extrusionOk="0" h="100964" w="9144000">
                <a:moveTo>
                  <a:pt x="9144000" y="0"/>
                </a:moveTo>
                <a:lnTo>
                  <a:pt x="0" y="0"/>
                </a:lnTo>
                <a:lnTo>
                  <a:pt x="0" y="100584"/>
                </a:lnTo>
                <a:lnTo>
                  <a:pt x="9144000" y="100584"/>
                </a:lnTo>
                <a:lnTo>
                  <a:pt x="9144000" y="0"/>
                </a:lnTo>
                <a:close/>
              </a:path>
            </a:pathLst>
          </a:custGeom>
          <a:solidFill>
            <a:srgbClr val="25A6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
          <p:cNvSpPr txBox="1"/>
          <p:nvPr>
            <p:ph type="title"/>
          </p:nvPr>
        </p:nvSpPr>
        <p:spPr>
          <a:xfrm>
            <a:off x="3258819" y="2655265"/>
            <a:ext cx="2626360" cy="66611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200" u="none" cap="none" strike="noStrike">
                <a:solidFill>
                  <a:srgbClr val="FFFAE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2384551" y="985469"/>
            <a:ext cx="4373245" cy="331977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FFFAEF"/>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0" name="Google Shape;10;p1"/>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7"/>
          <p:cNvSpPr txBox="1"/>
          <p:nvPr/>
        </p:nvSpPr>
        <p:spPr>
          <a:xfrm>
            <a:off x="1238808" y="2543378"/>
            <a:ext cx="6670675" cy="195008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FFFAEF"/>
                </a:solidFill>
                <a:latin typeface="Times New Roman"/>
                <a:ea typeface="Times New Roman"/>
                <a:cs typeface="Times New Roman"/>
                <a:sym typeface="Times New Roman"/>
              </a:rPr>
              <a:t>Computer Engineering Department</a:t>
            </a:r>
            <a:endParaRPr b="0" i="0" sz="3000" u="none" cap="none" strike="noStrike">
              <a:solidFill>
                <a:srgbClr val="000000"/>
              </a:solidFill>
              <a:latin typeface="Times New Roman"/>
              <a:ea typeface="Times New Roman"/>
              <a:cs typeface="Times New Roman"/>
              <a:sym typeface="Times New Roman"/>
            </a:endParaRPr>
          </a:p>
          <a:p>
            <a:pPr indent="0" lvl="0" marL="5080" marR="0" rtl="0" algn="ctr">
              <a:lnSpc>
                <a:spcPct val="100000"/>
              </a:lnSpc>
              <a:spcBef>
                <a:spcPts val="25"/>
              </a:spcBef>
              <a:spcAft>
                <a:spcPts val="0"/>
              </a:spcAft>
              <a:buClr>
                <a:srgbClr val="000000"/>
              </a:buClr>
              <a:buSzPts val="2400"/>
              <a:buFont typeface="Arial"/>
              <a:buNone/>
            </a:pPr>
            <a:r>
              <a:rPr b="0" i="0" lang="en-US" sz="2400" u="none" cap="none" strike="noStrike">
                <a:solidFill>
                  <a:srgbClr val="FFFAEF"/>
                </a:solidFill>
                <a:latin typeface="Times New Roman"/>
                <a:ea typeface="Times New Roman"/>
                <a:cs typeface="Times New Roman"/>
                <a:sym typeface="Times New Roman"/>
              </a:rPr>
              <a:t>A.P. Shah Institute of Technology</a:t>
            </a:r>
            <a:endParaRPr b="0" i="0" sz="2400" u="none" cap="none" strike="noStrike">
              <a:solidFill>
                <a:srgbClr val="000000"/>
              </a:solidFill>
              <a:latin typeface="Times New Roman"/>
              <a:ea typeface="Times New Roman"/>
              <a:cs typeface="Times New Roman"/>
              <a:sym typeface="Times New Roman"/>
            </a:endParaRPr>
          </a:p>
          <a:p>
            <a:pPr indent="0" lvl="0" marL="12065" marR="5080" rtl="0" algn="ctr">
              <a:lnSpc>
                <a:spcPct val="100000"/>
              </a:lnSpc>
              <a:spcBef>
                <a:spcPts val="5"/>
              </a:spcBef>
              <a:spcAft>
                <a:spcPts val="0"/>
              </a:spcAft>
              <a:buClr>
                <a:srgbClr val="000000"/>
              </a:buClr>
              <a:buSzPts val="2400"/>
              <a:buFont typeface="Arial"/>
              <a:buNone/>
            </a:pPr>
            <a:r>
              <a:rPr b="0" i="0" lang="en-US" sz="2400" u="none" cap="none" strike="noStrike">
                <a:solidFill>
                  <a:srgbClr val="FFFAEF"/>
                </a:solidFill>
                <a:latin typeface="Times New Roman"/>
                <a:ea typeface="Times New Roman"/>
                <a:cs typeface="Times New Roman"/>
                <a:sym typeface="Times New Roman"/>
              </a:rPr>
              <a:t>G.B.Road,Kasarvadavali, Thane(W), Mumbai-400615  UNIVERSITY OF MUMBAI</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FAEF"/>
                </a:solidFill>
                <a:latin typeface="Times New Roman"/>
                <a:ea typeface="Times New Roman"/>
                <a:cs typeface="Times New Roman"/>
                <a:sym typeface="Times New Roman"/>
              </a:rPr>
              <a:t>Academic Year 2021-2022</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03250" y="511886"/>
            <a:ext cx="7552750" cy="483234"/>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SzPts val="1400"/>
              <a:buNone/>
            </a:pPr>
            <a:r>
              <a:rPr lang="en-US" sz="3000">
                <a:solidFill>
                  <a:srgbClr val="000000"/>
                </a:solidFill>
              </a:rPr>
              <a:t>1.7 Benefits for environment &amp; Society</a:t>
            </a:r>
            <a:endParaRPr sz="3000"/>
          </a:p>
        </p:txBody>
      </p:sp>
      <p:sp>
        <p:nvSpPr>
          <p:cNvPr id="108" name="Google Shape;108;p16"/>
          <p:cNvSpPr txBox="1"/>
          <p:nvPr/>
        </p:nvSpPr>
        <p:spPr>
          <a:xfrm>
            <a:off x="519074" y="1221208"/>
            <a:ext cx="7861726" cy="1606830"/>
          </a:xfrm>
          <a:prstGeom prst="rect">
            <a:avLst/>
          </a:prstGeom>
          <a:noFill/>
          <a:ln>
            <a:noFill/>
          </a:ln>
        </p:spPr>
        <p:txBody>
          <a:bodyPr anchorCtr="0" anchor="t" bIns="0" lIns="0" spcFirstLastPara="1" rIns="0" wrap="square" tIns="520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●Query will be solved 24/7.</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1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a:t>
            </a:r>
            <a:r>
              <a:rPr b="0" i="0" lang="en-US" sz="2400" u="none" cap="none" strike="noStrike">
                <a:solidFill>
                  <a:srgbClr val="000000"/>
                </a:solidFill>
                <a:latin typeface="Times New Roman"/>
                <a:ea typeface="Times New Roman"/>
                <a:cs typeface="Times New Roman"/>
                <a:sym typeface="Times New Roman"/>
              </a:rPr>
              <a:t>T</a:t>
            </a:r>
            <a:r>
              <a:rPr b="0" i="0" lang="en-US" sz="1800" u="none" cap="none" strike="noStrike">
                <a:solidFill>
                  <a:srgbClr val="000000"/>
                </a:solidFill>
                <a:latin typeface="Times New Roman"/>
                <a:ea typeface="Times New Roman"/>
                <a:cs typeface="Times New Roman"/>
                <a:sym typeface="Times New Roman"/>
              </a:rPr>
              <a:t>he chatbot assists students in staying informed about college-related events and aims to save time for students, parents, and faculty at the institution.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4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●Virtual call assistant will be benefial for blind students as it will help in clearing their queries by voice commands.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625979" y="2655265"/>
            <a:ext cx="3896995" cy="6661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2. Project Design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03250" y="511878"/>
            <a:ext cx="49698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SzPts val="1400"/>
              <a:buNone/>
            </a:pPr>
            <a:r>
              <a:rPr lang="en-US" sz="3000">
                <a:solidFill>
                  <a:srgbClr val="000000"/>
                </a:solidFill>
              </a:rPr>
              <a:t>2.1 Proposed System</a:t>
            </a:r>
            <a:endParaRPr sz="3000"/>
          </a:p>
        </p:txBody>
      </p:sp>
      <p:sp>
        <p:nvSpPr>
          <p:cNvPr id="119" name="Google Shape;119;p18"/>
          <p:cNvSpPr txBox="1"/>
          <p:nvPr/>
        </p:nvSpPr>
        <p:spPr>
          <a:xfrm>
            <a:off x="572766" y="995125"/>
            <a:ext cx="7426433" cy="2737909"/>
          </a:xfrm>
          <a:prstGeom prst="rect">
            <a:avLst/>
          </a:prstGeom>
          <a:noFill/>
          <a:ln>
            <a:noFill/>
          </a:ln>
        </p:spPr>
        <p:txBody>
          <a:bodyPr anchorCtr="0" anchor="t" bIns="0" lIns="0" spcFirstLastPara="1" rIns="0" wrap="square" tIns="5205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1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 Kalpavriksha Admission Chatbot is constructed mistreatment artificial algorithms that analyzes user’s queries and perceive user’s message. This System could be a internet application that provides answer to the question of the scholar. Students simply have to be compelled to question through the chatbot that is employed for chatting. The System uses in-built computing to answer the question. The answers ar acceptable what the user queries. If the solution found to invalid, user simply got to choose the invalid answer button which is able to give notice the admin regarding the inaccurate answer. Admin will read invalid answer through portal via login System permits admin to delete the invalid answer or to feature a particular answer of that equivalent question. The User will question any faculty connected activities through the system. The user doesn't have to be compelled to in person move to the school for enquiry. The System analyzes the question then answers to the user.</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03250" y="511879"/>
            <a:ext cx="63615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SzPts val="1400"/>
              <a:buNone/>
            </a:pPr>
            <a:r>
              <a:rPr lang="en-US" sz="3000">
                <a:solidFill>
                  <a:srgbClr val="000000"/>
                </a:solidFill>
              </a:rPr>
              <a:t>2.2 Design(Flow Of Modules)</a:t>
            </a:r>
            <a:endParaRPr sz="3000"/>
          </a:p>
        </p:txBody>
      </p:sp>
      <p:sp>
        <p:nvSpPr>
          <p:cNvPr id="125" name="Google Shape;125;p19"/>
          <p:cNvSpPr txBox="1"/>
          <p:nvPr/>
        </p:nvSpPr>
        <p:spPr>
          <a:xfrm>
            <a:off x="519124" y="1221200"/>
            <a:ext cx="6862500" cy="3737700"/>
          </a:xfrm>
          <a:prstGeom prst="rect">
            <a:avLst/>
          </a:prstGeom>
          <a:noFill/>
          <a:ln>
            <a:noFill/>
          </a:ln>
        </p:spPr>
        <p:txBody>
          <a:bodyPr anchorCtr="0" anchor="t" bIns="0" lIns="0" spcFirstLastPara="1" rIns="0" wrap="square" tIns="5205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1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4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126" name="Google Shape;126;p19"/>
          <p:cNvPicPr preferRelativeResize="0"/>
          <p:nvPr/>
        </p:nvPicPr>
        <p:blipFill rotWithShape="1">
          <a:blip r:embed="rId3">
            <a:alphaModFix/>
          </a:blip>
          <a:srcRect b="0" l="0" r="0" t="0"/>
          <a:stretch/>
        </p:blipFill>
        <p:spPr>
          <a:xfrm>
            <a:off x="1036875" y="995125"/>
            <a:ext cx="7070251" cy="3661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p20"/>
          <p:cNvSpPr/>
          <p:nvPr/>
        </p:nvSpPr>
        <p:spPr>
          <a:xfrm>
            <a:off x="0" y="0"/>
            <a:ext cx="9144000" cy="5044440"/>
          </a:xfrm>
          <a:custGeom>
            <a:rect b="b" l="l" r="r" t="t"/>
            <a:pathLst>
              <a:path extrusionOk="0" h="5044440" w="9144000">
                <a:moveTo>
                  <a:pt x="0" y="5044440"/>
                </a:moveTo>
                <a:lnTo>
                  <a:pt x="9144000" y="5044440"/>
                </a:lnTo>
                <a:lnTo>
                  <a:pt x="9144000" y="0"/>
                </a:lnTo>
                <a:lnTo>
                  <a:pt x="0" y="0"/>
                </a:lnTo>
                <a:lnTo>
                  <a:pt x="0" y="5044440"/>
                </a:lnTo>
                <a:close/>
              </a:path>
            </a:pathLst>
          </a:custGeom>
          <a:solidFill>
            <a:srgbClr val="FFFA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20"/>
          <p:cNvSpPr/>
          <p:nvPr/>
        </p:nvSpPr>
        <p:spPr>
          <a:xfrm>
            <a:off x="0" y="5044439"/>
            <a:ext cx="9144000" cy="100965"/>
          </a:xfrm>
          <a:custGeom>
            <a:rect b="b" l="l" r="r" t="t"/>
            <a:pathLst>
              <a:path extrusionOk="0" h="100964" w="9144000">
                <a:moveTo>
                  <a:pt x="9144000" y="0"/>
                </a:moveTo>
                <a:lnTo>
                  <a:pt x="0" y="0"/>
                </a:lnTo>
                <a:lnTo>
                  <a:pt x="0" y="100584"/>
                </a:lnTo>
                <a:lnTo>
                  <a:pt x="9144000" y="100584"/>
                </a:lnTo>
                <a:lnTo>
                  <a:pt x="9144000" y="0"/>
                </a:lnTo>
                <a:close/>
              </a:path>
            </a:pathLst>
          </a:custGeom>
          <a:solidFill>
            <a:srgbClr val="25A6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20"/>
          <p:cNvSpPr txBox="1"/>
          <p:nvPr>
            <p:ph type="title"/>
          </p:nvPr>
        </p:nvSpPr>
        <p:spPr>
          <a:xfrm>
            <a:off x="390550" y="511881"/>
            <a:ext cx="78912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000">
                <a:solidFill>
                  <a:srgbClr val="000000"/>
                </a:solidFill>
              </a:rPr>
              <a:t>2.3 Description Of Modules / Use Case</a:t>
            </a:r>
            <a:endParaRPr sz="3000"/>
          </a:p>
        </p:txBody>
      </p:sp>
      <p:sp>
        <p:nvSpPr>
          <p:cNvPr id="134" name="Google Shape;134;p20"/>
          <p:cNvSpPr txBox="1"/>
          <p:nvPr/>
        </p:nvSpPr>
        <p:spPr>
          <a:xfrm>
            <a:off x="568800" y="1100245"/>
            <a:ext cx="7891200" cy="267765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Dialogflow is a Google-owned framework that enables users to develop human-computer interaction technologies that can support Natural Language Processing (NLP). Basically, it lets you make Digital Programs that interact with end users through natural languages.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Agent – An agent is merely another term used to refer to the chatbot. Sometimes people say ‘agent’ when referring to the processing module within the application that enables discussions with the chatbot.</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Entities: ‘Entities’ are Dialogflow’s mechanism for identifying and extracting useful data from natural language inputs. An Intent limits the bot to the scope of the user input. Entities enable it to extract specific pieces of information from your users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Virtual Call Assistant-Instead of chatting we can dial no and ask queries and have the same experience like chatting with chatbot.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591718" y="2658313"/>
            <a:ext cx="4213860" cy="6661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latin typeface="Calibri"/>
                <a:ea typeface="Calibri"/>
                <a:cs typeface="Calibri"/>
                <a:sym typeface="Calibri"/>
              </a:rPr>
              <a:t>3.Implementation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22"/>
          <p:cNvSpPr/>
          <p:nvPr/>
        </p:nvSpPr>
        <p:spPr>
          <a:xfrm>
            <a:off x="-127591" y="0"/>
            <a:ext cx="9144000" cy="5044440"/>
          </a:xfrm>
          <a:custGeom>
            <a:rect b="b" l="l" r="r" t="t"/>
            <a:pathLst>
              <a:path extrusionOk="0" h="5044440" w="9144000">
                <a:moveTo>
                  <a:pt x="0" y="5044440"/>
                </a:moveTo>
                <a:lnTo>
                  <a:pt x="9144000" y="5044440"/>
                </a:lnTo>
                <a:lnTo>
                  <a:pt x="9144000" y="0"/>
                </a:lnTo>
                <a:lnTo>
                  <a:pt x="0" y="0"/>
                </a:lnTo>
                <a:lnTo>
                  <a:pt x="0" y="5044440"/>
                </a:lnTo>
                <a:close/>
              </a:path>
            </a:pathLst>
          </a:custGeom>
          <a:solidFill>
            <a:srgbClr val="FFFA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22"/>
          <p:cNvSpPr/>
          <p:nvPr/>
        </p:nvSpPr>
        <p:spPr>
          <a:xfrm>
            <a:off x="0" y="5044439"/>
            <a:ext cx="9144000" cy="100965"/>
          </a:xfrm>
          <a:custGeom>
            <a:rect b="b" l="l" r="r" t="t"/>
            <a:pathLst>
              <a:path extrusionOk="0" h="100964" w="9144000">
                <a:moveTo>
                  <a:pt x="9144000" y="0"/>
                </a:moveTo>
                <a:lnTo>
                  <a:pt x="0" y="0"/>
                </a:lnTo>
                <a:lnTo>
                  <a:pt x="0" y="100584"/>
                </a:lnTo>
                <a:lnTo>
                  <a:pt x="9144000" y="100584"/>
                </a:lnTo>
                <a:lnTo>
                  <a:pt x="9144000" y="0"/>
                </a:lnTo>
                <a:close/>
              </a:path>
            </a:pathLst>
          </a:custGeom>
          <a:solidFill>
            <a:srgbClr val="25A6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p22"/>
          <p:cNvSpPr txBox="1"/>
          <p:nvPr>
            <p:ph type="title"/>
          </p:nvPr>
        </p:nvSpPr>
        <p:spPr>
          <a:xfrm>
            <a:off x="390550" y="511886"/>
            <a:ext cx="5118928" cy="936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000">
                <a:solidFill>
                  <a:srgbClr val="000000"/>
                </a:solidFill>
              </a:rPr>
              <a:t>3.2 Execution</a:t>
            </a:r>
            <a:br>
              <a:rPr lang="en-US" sz="3000">
                <a:solidFill>
                  <a:srgbClr val="000000"/>
                </a:solidFill>
              </a:rPr>
            </a:br>
            <a:endParaRPr sz="3000"/>
          </a:p>
        </p:txBody>
      </p:sp>
      <p:pic>
        <p:nvPicPr>
          <p:cNvPr id="147" name="Google Shape;147;p22"/>
          <p:cNvPicPr preferRelativeResize="0"/>
          <p:nvPr/>
        </p:nvPicPr>
        <p:blipFill rotWithShape="1">
          <a:blip r:embed="rId3">
            <a:alphaModFix/>
          </a:blip>
          <a:srcRect b="6224" l="0" r="0" t="0"/>
          <a:stretch/>
        </p:blipFill>
        <p:spPr>
          <a:xfrm>
            <a:off x="262959" y="979963"/>
            <a:ext cx="4195627" cy="2897377"/>
          </a:xfrm>
          <a:prstGeom prst="rect">
            <a:avLst/>
          </a:prstGeom>
          <a:noFill/>
          <a:ln>
            <a:noFill/>
          </a:ln>
        </p:spPr>
      </p:pic>
      <p:pic>
        <p:nvPicPr>
          <p:cNvPr id="148" name="Google Shape;148;p22"/>
          <p:cNvPicPr preferRelativeResize="0"/>
          <p:nvPr/>
        </p:nvPicPr>
        <p:blipFill rotWithShape="1">
          <a:blip r:embed="rId4">
            <a:alphaModFix/>
          </a:blip>
          <a:srcRect b="6058" l="0" r="0" t="0"/>
          <a:stretch/>
        </p:blipFill>
        <p:spPr>
          <a:xfrm>
            <a:off x="4444409" y="979315"/>
            <a:ext cx="4336705" cy="2897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ctrTitle"/>
          </p:nvPr>
        </p:nvSpPr>
        <p:spPr>
          <a:xfrm>
            <a:off x="390551" y="511886"/>
            <a:ext cx="3564762" cy="46166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3000"/>
              <a:t>Execution</a:t>
            </a:r>
            <a:endParaRPr b="1" sz="3000"/>
          </a:p>
        </p:txBody>
      </p:sp>
      <p:pic>
        <p:nvPicPr>
          <p:cNvPr id="154" name="Google Shape;154;p23"/>
          <p:cNvPicPr preferRelativeResize="0"/>
          <p:nvPr/>
        </p:nvPicPr>
        <p:blipFill rotWithShape="1">
          <a:blip r:embed="rId3">
            <a:alphaModFix/>
          </a:blip>
          <a:srcRect b="34792" l="0" r="0" t="0"/>
          <a:stretch/>
        </p:blipFill>
        <p:spPr>
          <a:xfrm>
            <a:off x="484240" y="1275907"/>
            <a:ext cx="6377303" cy="23391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ctrTitle"/>
          </p:nvPr>
        </p:nvSpPr>
        <p:spPr>
          <a:xfrm>
            <a:off x="390550" y="511886"/>
            <a:ext cx="8362899" cy="46166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sz="3000"/>
              <a:t>3.Call Assistant Chatbot</a:t>
            </a:r>
            <a:endParaRPr b="1" sz="3000"/>
          </a:p>
        </p:txBody>
      </p:sp>
      <p:pic>
        <p:nvPicPr>
          <p:cNvPr id="160" name="Google Shape;160;p24"/>
          <p:cNvPicPr preferRelativeResize="0"/>
          <p:nvPr/>
        </p:nvPicPr>
        <p:blipFill rotWithShape="1">
          <a:blip r:embed="rId3">
            <a:alphaModFix/>
          </a:blip>
          <a:srcRect b="20692" l="24016" r="24015" t="22334"/>
          <a:stretch/>
        </p:blipFill>
        <p:spPr>
          <a:xfrm>
            <a:off x="390550" y="973551"/>
            <a:ext cx="3572757" cy="2203201"/>
          </a:xfrm>
          <a:prstGeom prst="rect">
            <a:avLst/>
          </a:prstGeom>
          <a:noFill/>
          <a:ln>
            <a:noFill/>
          </a:ln>
        </p:spPr>
      </p:pic>
      <p:pic>
        <p:nvPicPr>
          <p:cNvPr id="161" name="Google Shape;161;p24"/>
          <p:cNvPicPr preferRelativeResize="0"/>
          <p:nvPr/>
        </p:nvPicPr>
        <p:blipFill rotWithShape="1">
          <a:blip r:embed="rId4">
            <a:alphaModFix/>
          </a:blip>
          <a:srcRect b="10891" l="24094" r="24015" t="12397"/>
          <a:stretch/>
        </p:blipFill>
        <p:spPr>
          <a:xfrm>
            <a:off x="3302044" y="1895151"/>
            <a:ext cx="3556734" cy="2957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390550" y="511879"/>
            <a:ext cx="4819200" cy="474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4. Results</a:t>
            </a:r>
            <a:endParaRPr b="0" i="0" sz="3000" u="none" cap="none" strike="noStrike">
              <a:solidFill>
                <a:srgbClr val="000000"/>
              </a:solidFill>
              <a:latin typeface="Times New Roman"/>
              <a:ea typeface="Times New Roman"/>
              <a:cs typeface="Times New Roman"/>
              <a:sym typeface="Times New Roman"/>
            </a:endParaRPr>
          </a:p>
        </p:txBody>
      </p:sp>
      <p:sp>
        <p:nvSpPr>
          <p:cNvPr id="167" name="Google Shape;167;p25"/>
          <p:cNvSpPr txBox="1"/>
          <p:nvPr/>
        </p:nvSpPr>
        <p:spPr>
          <a:xfrm>
            <a:off x="1044000" y="1260475"/>
            <a:ext cx="5225380"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127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68" name="Google Shape;168;p25"/>
          <p:cNvPicPr preferRelativeResize="0"/>
          <p:nvPr/>
        </p:nvPicPr>
        <p:blipFill rotWithShape="1">
          <a:blip r:embed="rId3">
            <a:alphaModFix/>
          </a:blip>
          <a:srcRect b="16373" l="74605" r="1556" t="19331"/>
          <a:stretch/>
        </p:blipFill>
        <p:spPr>
          <a:xfrm>
            <a:off x="5429721" y="1543886"/>
            <a:ext cx="2670279" cy="3395621"/>
          </a:xfrm>
          <a:prstGeom prst="rect">
            <a:avLst/>
          </a:prstGeom>
          <a:noFill/>
          <a:ln>
            <a:noFill/>
          </a:ln>
        </p:spPr>
      </p:pic>
      <p:pic>
        <p:nvPicPr>
          <p:cNvPr id="169" name="Google Shape;169;p25"/>
          <p:cNvPicPr preferRelativeResize="0"/>
          <p:nvPr/>
        </p:nvPicPr>
        <p:blipFill rotWithShape="1">
          <a:blip r:embed="rId4">
            <a:alphaModFix/>
          </a:blip>
          <a:srcRect b="0" l="0" r="0" t="0"/>
          <a:stretch/>
        </p:blipFill>
        <p:spPr>
          <a:xfrm>
            <a:off x="390550" y="1543886"/>
            <a:ext cx="2670279" cy="3286029"/>
          </a:xfrm>
          <a:prstGeom prst="rect">
            <a:avLst/>
          </a:prstGeom>
          <a:noFill/>
          <a:ln>
            <a:noFill/>
          </a:ln>
        </p:spPr>
      </p:pic>
      <p:sp>
        <p:nvSpPr>
          <p:cNvPr id="170" name="Google Shape;170;p25"/>
          <p:cNvSpPr txBox="1"/>
          <p:nvPr/>
        </p:nvSpPr>
        <p:spPr>
          <a:xfrm>
            <a:off x="390550" y="1137600"/>
            <a:ext cx="7709450" cy="31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Web Based Chatbot                                                                      Messenger based Chatbot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8"/>
          <p:cNvSpPr/>
          <p:nvPr/>
        </p:nvSpPr>
        <p:spPr>
          <a:xfrm>
            <a:off x="0" y="1520499"/>
            <a:ext cx="9144000" cy="3629525"/>
          </a:xfrm>
          <a:custGeom>
            <a:rect b="b" l="l" r="r" t="t"/>
            <a:pathLst>
              <a:path extrusionOk="0" h="3432175" w="9144000">
                <a:moveTo>
                  <a:pt x="0" y="3432047"/>
                </a:moveTo>
                <a:lnTo>
                  <a:pt x="9144000" y="3432047"/>
                </a:lnTo>
                <a:lnTo>
                  <a:pt x="9144000" y="0"/>
                </a:lnTo>
                <a:lnTo>
                  <a:pt x="0" y="0"/>
                </a:lnTo>
                <a:lnTo>
                  <a:pt x="0" y="343204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8"/>
          <p:cNvSpPr/>
          <p:nvPr/>
        </p:nvSpPr>
        <p:spPr>
          <a:xfrm>
            <a:off x="0" y="0"/>
            <a:ext cx="9144000" cy="1520492"/>
          </a:xfrm>
          <a:custGeom>
            <a:rect b="b" l="l" r="r" t="t"/>
            <a:pathLst>
              <a:path extrusionOk="0" h="1713230" w="9144000">
                <a:moveTo>
                  <a:pt x="9144000" y="0"/>
                </a:moveTo>
                <a:lnTo>
                  <a:pt x="0" y="0"/>
                </a:lnTo>
                <a:lnTo>
                  <a:pt x="0" y="1712976"/>
                </a:lnTo>
                <a:lnTo>
                  <a:pt x="9144000" y="1712976"/>
                </a:lnTo>
                <a:lnTo>
                  <a:pt x="9144000" y="0"/>
                </a:lnTo>
                <a:close/>
              </a:path>
            </a:pathLst>
          </a:custGeom>
          <a:solidFill>
            <a:srgbClr val="25A6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8"/>
          <p:cNvSpPr/>
          <p:nvPr/>
        </p:nvSpPr>
        <p:spPr>
          <a:xfrm>
            <a:off x="644651" y="3598164"/>
            <a:ext cx="390525" cy="0"/>
          </a:xfrm>
          <a:custGeom>
            <a:rect b="b" l="l" r="r" t="t"/>
            <a:pathLst>
              <a:path extrusionOk="0" h="120000" w="390525">
                <a:moveTo>
                  <a:pt x="0" y="0"/>
                </a:moveTo>
                <a:lnTo>
                  <a:pt x="390296" y="0"/>
                </a:lnTo>
              </a:path>
            </a:pathLst>
          </a:custGeom>
          <a:noFill/>
          <a:ln cap="flat" cmpd="sng" w="27425">
            <a:solidFill>
              <a:srgbClr val="FFFAE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 name="Google Shape;60;p8"/>
          <p:cNvSpPr txBox="1"/>
          <p:nvPr/>
        </p:nvSpPr>
        <p:spPr>
          <a:xfrm>
            <a:off x="3564382" y="345439"/>
            <a:ext cx="18611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AEF"/>
                </a:solidFill>
                <a:latin typeface="Times New Roman"/>
                <a:ea typeface="Times New Roman"/>
                <a:cs typeface="Times New Roman"/>
                <a:sym typeface="Times New Roman"/>
              </a:rPr>
              <a:t>A Project Report on</a:t>
            </a:r>
            <a:endParaRPr b="0" i="0" sz="1800" u="none" cap="none" strike="noStrike">
              <a:solidFill>
                <a:srgbClr val="000000"/>
              </a:solidFill>
              <a:latin typeface="Times New Roman"/>
              <a:ea typeface="Times New Roman"/>
              <a:cs typeface="Times New Roman"/>
              <a:sym typeface="Times New Roman"/>
            </a:endParaRPr>
          </a:p>
        </p:txBody>
      </p:sp>
      <p:sp>
        <p:nvSpPr>
          <p:cNvPr id="61" name="Google Shape;61;p8"/>
          <p:cNvSpPr txBox="1"/>
          <p:nvPr>
            <p:ph type="title"/>
          </p:nvPr>
        </p:nvSpPr>
        <p:spPr>
          <a:xfrm>
            <a:off x="2083981" y="620025"/>
            <a:ext cx="5533468" cy="38215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400"/>
              <a:t> Kalpavriksha admission Chatbot</a:t>
            </a:r>
            <a:endParaRPr sz="2400"/>
          </a:p>
        </p:txBody>
      </p:sp>
      <p:sp>
        <p:nvSpPr>
          <p:cNvPr id="62" name="Google Shape;62;p8"/>
          <p:cNvSpPr txBox="1"/>
          <p:nvPr>
            <p:ph idx="1" type="body"/>
          </p:nvPr>
        </p:nvSpPr>
        <p:spPr>
          <a:xfrm>
            <a:off x="1604775" y="1520607"/>
            <a:ext cx="5780400" cy="33702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SzPts val="1400"/>
              <a:buNone/>
            </a:pPr>
            <a:r>
              <a:rPr lang="en-US"/>
              <a:t>Submitted in partial fulfillment of the degree of</a:t>
            </a:r>
            <a:endParaRPr/>
          </a:p>
          <a:p>
            <a:pPr indent="0" lvl="0" marL="0" rtl="0" algn="ctr">
              <a:lnSpc>
                <a:spcPct val="100000"/>
              </a:lnSpc>
              <a:spcBef>
                <a:spcPts val="5"/>
              </a:spcBef>
              <a:spcAft>
                <a:spcPts val="0"/>
              </a:spcAft>
              <a:buSzPts val="1400"/>
              <a:buNone/>
            </a:pPr>
            <a:r>
              <a:rPr lang="en-US"/>
              <a:t>Bachelor of Engineering(Sem-IV/VI)</a:t>
            </a:r>
            <a:endParaRPr/>
          </a:p>
          <a:p>
            <a:pPr indent="0" lvl="0" marL="1905" rtl="0" algn="ctr">
              <a:lnSpc>
                <a:spcPct val="100000"/>
              </a:lnSpc>
              <a:spcBef>
                <a:spcPts val="0"/>
              </a:spcBef>
              <a:spcAft>
                <a:spcPts val="0"/>
              </a:spcAft>
              <a:buSzPts val="1400"/>
              <a:buNone/>
            </a:pPr>
            <a:r>
              <a:rPr lang="en-US"/>
              <a:t>in</a:t>
            </a:r>
            <a:endParaRPr/>
          </a:p>
          <a:p>
            <a:pPr indent="0" lvl="0" marL="0" rtl="0" algn="ctr">
              <a:lnSpc>
                <a:spcPct val="100000"/>
              </a:lnSpc>
              <a:spcBef>
                <a:spcPts val="0"/>
              </a:spcBef>
              <a:spcAft>
                <a:spcPts val="0"/>
              </a:spcAft>
              <a:buSzPts val="1400"/>
              <a:buNone/>
            </a:pPr>
            <a:r>
              <a:rPr b="1" lang="en-US">
                <a:latin typeface="Times New Roman"/>
                <a:ea typeface="Times New Roman"/>
                <a:cs typeface="Times New Roman"/>
                <a:sym typeface="Times New Roman"/>
              </a:rPr>
              <a:t>Computer Engineering</a:t>
            </a:r>
            <a:endParaRPr/>
          </a:p>
          <a:p>
            <a:pPr indent="0" lvl="0" marL="4445" rtl="0" algn="ctr">
              <a:lnSpc>
                <a:spcPct val="100000"/>
              </a:lnSpc>
              <a:spcBef>
                <a:spcPts val="0"/>
              </a:spcBef>
              <a:spcAft>
                <a:spcPts val="0"/>
              </a:spcAft>
              <a:buSzPts val="1400"/>
              <a:buNone/>
            </a:pPr>
            <a:r>
              <a:rPr lang="en-US"/>
              <a:t>By</a:t>
            </a:r>
            <a:endParaRPr/>
          </a:p>
          <a:p>
            <a:pPr indent="0" lvl="0" marL="805180" marR="796925" rtl="0" algn="ctr">
              <a:lnSpc>
                <a:spcPct val="100000"/>
              </a:lnSpc>
              <a:spcBef>
                <a:spcPts val="5"/>
              </a:spcBef>
              <a:spcAft>
                <a:spcPts val="0"/>
              </a:spcAft>
              <a:buSzPts val="1400"/>
              <a:buNone/>
            </a:pPr>
            <a:r>
              <a:rPr lang="en-US"/>
              <a:t>  </a:t>
            </a:r>
            <a:r>
              <a:rPr lang="en-US"/>
              <a:t>Yash Pol (19102068)</a:t>
            </a:r>
            <a:endParaRPr/>
          </a:p>
          <a:p>
            <a:pPr indent="0" lvl="0" marL="805180" marR="796925" rtl="0" algn="ctr">
              <a:lnSpc>
                <a:spcPct val="100000"/>
              </a:lnSpc>
              <a:spcBef>
                <a:spcPts val="5"/>
              </a:spcBef>
              <a:spcAft>
                <a:spcPts val="0"/>
              </a:spcAft>
              <a:buSzPts val="1400"/>
              <a:buNone/>
            </a:pPr>
            <a:r>
              <a:rPr lang="en-US"/>
              <a:t>Amish Nandu(18102048)</a:t>
            </a:r>
            <a:endParaRPr/>
          </a:p>
          <a:p>
            <a:pPr indent="0" lvl="0" marL="805180" marR="796925" rtl="0" algn="ctr">
              <a:lnSpc>
                <a:spcPct val="100000"/>
              </a:lnSpc>
              <a:spcBef>
                <a:spcPts val="5"/>
              </a:spcBef>
              <a:spcAft>
                <a:spcPts val="0"/>
              </a:spcAft>
              <a:buSzPts val="1400"/>
              <a:buNone/>
            </a:pPr>
            <a:r>
              <a:rPr lang="en-US"/>
              <a:t>  Vinit Agivale(16102047)</a:t>
            </a:r>
            <a:endParaRPr/>
          </a:p>
          <a:p>
            <a:pPr indent="0" lvl="0" marL="805180" marR="796925" rtl="0" algn="ctr">
              <a:lnSpc>
                <a:spcPct val="100000"/>
              </a:lnSpc>
              <a:spcBef>
                <a:spcPts val="5"/>
              </a:spcBef>
              <a:spcAft>
                <a:spcPts val="0"/>
              </a:spcAft>
              <a:buSzPts val="1400"/>
              <a:buNone/>
            </a:pPr>
            <a:r>
              <a:rPr lang="en-US"/>
              <a:t>Akshen Dhami(18102032)</a:t>
            </a:r>
            <a:endParaRPr/>
          </a:p>
          <a:p>
            <a:pPr indent="0" lvl="0" marL="0" rtl="0" algn="l">
              <a:lnSpc>
                <a:spcPct val="100000"/>
              </a:lnSpc>
              <a:spcBef>
                <a:spcPts val="35"/>
              </a:spcBef>
              <a:spcAft>
                <a:spcPts val="0"/>
              </a:spcAft>
              <a:buSzPts val="1400"/>
              <a:buNone/>
            </a:pPr>
            <a:r>
              <a:t/>
            </a:r>
            <a:endParaRPr sz="1850"/>
          </a:p>
          <a:p>
            <a:pPr indent="0" lvl="0" marL="3175" rtl="0" algn="ctr">
              <a:lnSpc>
                <a:spcPct val="100000"/>
              </a:lnSpc>
              <a:spcBef>
                <a:spcPts val="0"/>
              </a:spcBef>
              <a:spcAft>
                <a:spcPts val="0"/>
              </a:spcAft>
              <a:buSzPts val="1400"/>
              <a:buNone/>
            </a:pPr>
            <a:r>
              <a:rPr lang="en-US"/>
              <a:t>   </a:t>
            </a:r>
            <a:r>
              <a:rPr lang="en-US"/>
              <a:t>Under the Guidance of</a:t>
            </a:r>
            <a:endParaRPr/>
          </a:p>
          <a:p>
            <a:pPr indent="0" lvl="0" marL="1905" rtl="0" algn="ctr">
              <a:lnSpc>
                <a:spcPct val="100000"/>
              </a:lnSpc>
              <a:spcBef>
                <a:spcPts val="5"/>
              </a:spcBef>
              <a:spcAft>
                <a:spcPts val="0"/>
              </a:spcAft>
              <a:buSzPts val="1400"/>
              <a:buNone/>
            </a:pPr>
            <a:r>
              <a:rPr lang="en-US"/>
              <a:t> Rushikesh Nikam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6"/>
          <p:cNvPicPr preferRelativeResize="0"/>
          <p:nvPr/>
        </p:nvPicPr>
        <p:blipFill rotWithShape="1">
          <a:blip r:embed="rId3">
            <a:alphaModFix/>
          </a:blip>
          <a:srcRect b="0" l="0" r="0" t="0"/>
          <a:stretch/>
        </p:blipFill>
        <p:spPr>
          <a:xfrm>
            <a:off x="0" y="732075"/>
            <a:ext cx="4421201" cy="2827500"/>
          </a:xfrm>
          <a:prstGeom prst="rect">
            <a:avLst/>
          </a:prstGeom>
          <a:noFill/>
          <a:ln>
            <a:noFill/>
          </a:ln>
        </p:spPr>
      </p:pic>
      <p:sp>
        <p:nvSpPr>
          <p:cNvPr id="176" name="Google Shape;176;p26"/>
          <p:cNvSpPr txBox="1"/>
          <p:nvPr/>
        </p:nvSpPr>
        <p:spPr>
          <a:xfrm>
            <a:off x="0" y="434075"/>
            <a:ext cx="2821800" cy="30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Call Assistant Chatbot</a:t>
            </a:r>
            <a:endParaRPr b="0" i="0" sz="1400" u="none" cap="none" strike="noStrike">
              <a:solidFill>
                <a:srgbClr val="000000"/>
              </a:solidFill>
              <a:latin typeface="Arial"/>
              <a:ea typeface="Arial"/>
              <a:cs typeface="Arial"/>
              <a:sym typeface="Arial"/>
            </a:endParaRPr>
          </a:p>
        </p:txBody>
      </p:sp>
      <p:pic>
        <p:nvPicPr>
          <p:cNvPr id="177" name="Google Shape;177;p26"/>
          <p:cNvPicPr preferRelativeResize="0"/>
          <p:nvPr/>
        </p:nvPicPr>
        <p:blipFill>
          <a:blip r:embed="rId4">
            <a:alphaModFix/>
          </a:blip>
          <a:stretch>
            <a:fillRect/>
          </a:stretch>
        </p:blipFill>
        <p:spPr>
          <a:xfrm>
            <a:off x="4659649" y="434075"/>
            <a:ext cx="4421201" cy="34234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nvSpPr>
        <p:spPr>
          <a:xfrm>
            <a:off x="390550" y="511883"/>
            <a:ext cx="6291300" cy="474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5.Conclusion</a:t>
            </a:r>
            <a:endParaRPr b="0" i="0" sz="3000" u="none" cap="none" strike="noStrike">
              <a:solidFill>
                <a:srgbClr val="000000"/>
              </a:solidFill>
              <a:latin typeface="Times New Roman"/>
              <a:ea typeface="Times New Roman"/>
              <a:cs typeface="Times New Roman"/>
              <a:sym typeface="Times New Roman"/>
            </a:endParaRPr>
          </a:p>
        </p:txBody>
      </p:sp>
      <p:sp>
        <p:nvSpPr>
          <p:cNvPr id="183" name="Google Shape;183;p27"/>
          <p:cNvSpPr txBox="1"/>
          <p:nvPr/>
        </p:nvSpPr>
        <p:spPr>
          <a:xfrm>
            <a:off x="390550" y="922075"/>
            <a:ext cx="8325600" cy="3986100"/>
          </a:xfrm>
          <a:prstGeom prst="rect">
            <a:avLst/>
          </a:prstGeom>
          <a:noFill/>
          <a:ln>
            <a:noFill/>
          </a:ln>
        </p:spPr>
        <p:txBody>
          <a:bodyPr anchorCtr="0" anchor="t" bIns="0" lIns="0" spcFirstLastPara="1" rIns="0" wrap="square" tIns="12700">
            <a:spAutoFit/>
          </a:bodyPr>
          <a:lstStyle/>
          <a:p>
            <a:pPr indent="0" lvl="0" marL="0" marR="38100" rtl="0" algn="l">
              <a:lnSpc>
                <a:spcPct val="132000"/>
              </a:lnSpc>
              <a:spcBef>
                <a:spcPts val="1900"/>
              </a:spcBef>
              <a:spcAft>
                <a:spcPts val="0"/>
              </a:spcAft>
              <a:buClr>
                <a:srgbClr val="000000"/>
              </a:buClr>
              <a:buSzPts val="1100"/>
              <a:buFont typeface="Arial"/>
              <a:buNone/>
            </a:pPr>
            <a:r>
              <a:rPr b="0" i="0" lang="en-US" sz="1550" u="none" cap="none" strike="noStrike">
                <a:solidFill>
                  <a:schemeClr val="dk1"/>
                </a:solidFill>
                <a:latin typeface="Times New Roman"/>
                <a:ea typeface="Times New Roman"/>
                <a:cs typeface="Times New Roman"/>
                <a:sym typeface="Times New Roman"/>
              </a:rPr>
              <a:t>The main objectives of the project were to develop an algorithm that will be used to identify answers related to user submitted questions. To develop a database were all the related data will be stored and to develop a web interface. The web interface developed had two parts, one for simple users and one for the administrator.</a:t>
            </a:r>
            <a:endParaRPr b="0" i="0" sz="1550" u="none" cap="none" strike="noStrike">
              <a:solidFill>
                <a:schemeClr val="dk1"/>
              </a:solidFill>
              <a:latin typeface="Times New Roman"/>
              <a:ea typeface="Times New Roman"/>
              <a:cs typeface="Times New Roman"/>
              <a:sym typeface="Times New Roman"/>
            </a:endParaRPr>
          </a:p>
          <a:p>
            <a:pPr indent="0" lvl="0" marL="0" marR="38100" rtl="0" algn="l">
              <a:lnSpc>
                <a:spcPct val="132000"/>
              </a:lnSpc>
              <a:spcBef>
                <a:spcPts val="1900"/>
              </a:spcBef>
              <a:spcAft>
                <a:spcPts val="0"/>
              </a:spcAft>
              <a:buClr>
                <a:srgbClr val="000000"/>
              </a:buClr>
              <a:buSzPts val="1100"/>
              <a:buFont typeface="Arial"/>
              <a:buNone/>
            </a:pPr>
            <a:r>
              <a:rPr b="0" i="0" lang="en-US" sz="1550" u="none" cap="none" strike="noStrike">
                <a:solidFill>
                  <a:schemeClr val="dk1"/>
                </a:solidFill>
                <a:latin typeface="Times New Roman"/>
                <a:ea typeface="Times New Roman"/>
                <a:cs typeface="Times New Roman"/>
                <a:sym typeface="Times New Roman"/>
              </a:rPr>
              <a:t>A background research took place, which included an overview of the conversation procedure and any relevant chat bots available. A database was developed, which stores information about questions, answers, keywords, logs and feedback messages. A usable system was designed, developed and deployed to the web server on two occasions. An evaluation took place from data collected by potential students of the University. Also after received feedback from the first deployment, extra requirements were introduced and implemented.</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03250" y="511873"/>
            <a:ext cx="51894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SzPts val="1400"/>
              <a:buNone/>
            </a:pPr>
            <a:r>
              <a:rPr lang="en-US" sz="3000">
                <a:solidFill>
                  <a:srgbClr val="000000"/>
                </a:solidFill>
              </a:rPr>
              <a:t>6.References</a:t>
            </a:r>
            <a:endParaRPr sz="3000"/>
          </a:p>
        </p:txBody>
      </p:sp>
      <p:sp>
        <p:nvSpPr>
          <p:cNvPr id="189" name="Google Shape;189;p28"/>
          <p:cNvSpPr txBox="1"/>
          <p:nvPr/>
        </p:nvSpPr>
        <p:spPr>
          <a:xfrm>
            <a:off x="259500" y="986475"/>
            <a:ext cx="8625000" cy="3535200"/>
          </a:xfrm>
          <a:prstGeom prst="rect">
            <a:avLst/>
          </a:prstGeom>
          <a:noFill/>
          <a:ln>
            <a:noFill/>
          </a:ln>
        </p:spPr>
        <p:txBody>
          <a:bodyPr anchorCtr="0" anchor="t" bIns="0" lIns="0" spcFirstLastPara="1" rIns="0" wrap="square" tIns="52050">
            <a:spAutoFit/>
          </a:bodyPr>
          <a:lstStyle/>
          <a:p>
            <a:pPr indent="-342900" lvl="0" marL="457200" marR="38100" rtl="0" algn="l">
              <a:lnSpc>
                <a:spcPct val="132000"/>
              </a:lnSpc>
              <a:spcBef>
                <a:spcPts val="1900"/>
              </a:spcBef>
              <a:spcAft>
                <a:spcPts val="0"/>
              </a:spcAft>
              <a:buClr>
                <a:srgbClr val="000000"/>
              </a:buClr>
              <a:buSzPts val="180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Prakhar Srivastava, Nishant Singh, ” Automatized Medical Chat bot (Medibot)” , IEEE, 2020.</a:t>
            </a:r>
            <a:endParaRPr b="0" i="0" sz="1550" u="none" cap="none" strike="noStrike">
              <a:solidFill>
                <a:schemeClr val="dk1"/>
              </a:solidFill>
              <a:latin typeface="Times New Roman"/>
              <a:ea typeface="Times New Roman"/>
              <a:cs typeface="Times New Roman"/>
              <a:sym typeface="Times New Roman"/>
            </a:endParaRPr>
          </a:p>
          <a:p>
            <a:pPr indent="-342900" lvl="0" marL="457200" marR="38100" rtl="0" algn="l">
              <a:lnSpc>
                <a:spcPct val="132000"/>
              </a:lnSpc>
              <a:spcBef>
                <a:spcPts val="0"/>
              </a:spcBef>
              <a:spcAft>
                <a:spcPts val="0"/>
              </a:spcAft>
              <a:buClr>
                <a:srgbClr val="000000"/>
              </a:buClr>
              <a:buSzPts val="180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Bhavika R. Ranoliya , Nidhi Raghuwansh and Sanjay Singh , “Chatbot for University Related FAQs” ,IEEE, 2017.</a:t>
            </a:r>
            <a:endParaRPr b="0" i="0" sz="155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Ankil Shah, Bhargav Jain, Bhavin Agrawal, Saurabh Jain, Simon Shim, “Problem Solving Chat bot for Data Structures” ,IEEE, 201</a:t>
            </a:r>
            <a:endParaRPr b="0" i="0" sz="1550" u="none" cap="none" strike="noStrike">
              <a:solidFill>
                <a:schemeClr val="dk1"/>
              </a:solidFill>
              <a:latin typeface="Times New Roman"/>
              <a:ea typeface="Times New Roman"/>
              <a:cs typeface="Times New Roman"/>
              <a:sym typeface="Times New Roman"/>
            </a:endParaRPr>
          </a:p>
          <a:p>
            <a:pPr indent="-327025" lvl="0" marL="457200" marR="0" rtl="0" algn="l">
              <a:lnSpc>
                <a:spcPct val="100000"/>
              </a:lnSpc>
              <a:spcBef>
                <a:spcPts val="0"/>
              </a:spcBef>
              <a:spcAft>
                <a:spcPts val="0"/>
              </a:spcAft>
              <a:buClr>
                <a:schemeClr val="dk1"/>
              </a:buClr>
              <a:buSzPts val="155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Jitendra Purohi,, Aditya Bagwe, Rishbh Mehta, OjaswiniMangaonkar , Elizabeth George, “Natural Language Processing based Jaro-The Interviewing Chatbot” , IEEE, 2019.</a:t>
            </a:r>
            <a:endParaRPr b="0" i="0" sz="1550" u="none" cap="none" strike="noStrike">
              <a:solidFill>
                <a:schemeClr val="dk1"/>
              </a:solidFill>
              <a:latin typeface="Times New Roman"/>
              <a:ea typeface="Times New Roman"/>
              <a:cs typeface="Times New Roman"/>
              <a:sym typeface="Times New Roman"/>
            </a:endParaRPr>
          </a:p>
          <a:p>
            <a:pPr indent="-327025" lvl="0" marL="457200" marR="38100" rtl="0" algn="l">
              <a:lnSpc>
                <a:spcPct val="132000"/>
              </a:lnSpc>
              <a:spcBef>
                <a:spcPts val="0"/>
              </a:spcBef>
              <a:spcAft>
                <a:spcPts val="0"/>
              </a:spcAft>
              <a:buClr>
                <a:schemeClr val="dk1"/>
              </a:buClr>
              <a:buSzPts val="155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Tussanai Parthornratt, Pasd Putthapipat, Dollachart Kitsawat , Prapap Koronjaruwat, ” A Smart Home Automation via Facebook Chat bot and Raspberry Pi” , IEEE, 2018.</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258827" y="2655271"/>
            <a:ext cx="3409500" cy="657300"/>
          </a:xfrm>
          <a:prstGeom prst="rect">
            <a:avLst/>
          </a:prstGeom>
          <a:noFill/>
          <a:ln>
            <a:noFill/>
          </a:ln>
        </p:spPr>
        <p:txBody>
          <a:bodyPr anchorCtr="0" anchor="t" bIns="0" lIns="0" spcFirstLastPara="1" rIns="0" wrap="square" tIns="12700">
            <a:spAutoFit/>
          </a:bodyPr>
          <a:lstStyle/>
          <a:p>
            <a:pPr indent="0" lvl="0" marL="17145" rtl="0" algn="l">
              <a:lnSpc>
                <a:spcPct val="100000"/>
              </a:lnSpc>
              <a:spcBef>
                <a:spcPts val="0"/>
              </a:spcBef>
              <a:spcAft>
                <a:spcPts val="0"/>
              </a:spcAft>
              <a:buSzPts val="1400"/>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9"/>
          <p:cNvSpPr txBox="1"/>
          <p:nvPr>
            <p:ph type="title"/>
          </p:nvPr>
        </p:nvSpPr>
        <p:spPr>
          <a:xfrm>
            <a:off x="1435200" y="2792354"/>
            <a:ext cx="7708800" cy="12456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SzPts val="1400"/>
              <a:buNone/>
            </a:pPr>
            <a:r>
              <a:rPr lang="en-US" sz="4000"/>
              <a:t>1.Project Conception and Initiation</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0"/>
          <p:cNvSpPr txBox="1"/>
          <p:nvPr>
            <p:ph type="title"/>
          </p:nvPr>
        </p:nvSpPr>
        <p:spPr>
          <a:xfrm>
            <a:off x="390550" y="511880"/>
            <a:ext cx="52953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000">
                <a:solidFill>
                  <a:srgbClr val="000000"/>
                </a:solidFill>
              </a:rPr>
              <a:t>1.1 Abstract</a:t>
            </a:r>
            <a:endParaRPr sz="3000"/>
          </a:p>
        </p:txBody>
      </p:sp>
      <p:sp>
        <p:nvSpPr>
          <p:cNvPr id="73" name="Google Shape;73;p10"/>
          <p:cNvSpPr txBox="1"/>
          <p:nvPr/>
        </p:nvSpPr>
        <p:spPr>
          <a:xfrm>
            <a:off x="517451" y="1209825"/>
            <a:ext cx="7575818" cy="2272412"/>
          </a:xfrm>
          <a:prstGeom prst="rect">
            <a:avLst/>
          </a:prstGeom>
          <a:noFill/>
          <a:ln>
            <a:noFill/>
          </a:ln>
        </p:spPr>
        <p:txBody>
          <a:bodyPr anchorCtr="0" anchor="t" bIns="0" lIns="0" spcFirstLastPara="1" rIns="0" wrap="square" tIns="55875">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a:r>
            <a:r>
              <a:rPr b="0" i="0" lang="en-US" sz="1400" u="none" cap="none" strike="noStrike">
                <a:solidFill>
                  <a:schemeClr val="dk1"/>
                </a:solidFill>
                <a:latin typeface="Times New Roman"/>
                <a:ea typeface="Times New Roman"/>
                <a:cs typeface="Times New Roman"/>
                <a:sym typeface="Times New Roman"/>
              </a:rPr>
              <a:t>A Chat-bot is a software application used to conduct an online chat conversation via text or text-to speech, instead of providing direct contact with a live human agent. </a:t>
            </a:r>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Designed to convincingly simulate the way a human would behave as a conversational partner. In the proposed system, we presented a chatbot that generates a dynamic response for online client's queries. The Proposed System is based on Artificial Intelligence-powered Chatbot. </a:t>
            </a:r>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This proposed chatbot identifies the user context which triggers the particular intent for a response.. The proposed system used machine learning algorithms to learn the Chatbot by experiencing various user's responses and requests..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403250" y="511878"/>
            <a:ext cx="56007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SzPts val="1400"/>
              <a:buNone/>
            </a:pPr>
            <a:r>
              <a:rPr lang="en-US" sz="3000">
                <a:solidFill>
                  <a:srgbClr val="000000"/>
                </a:solidFill>
              </a:rPr>
              <a:t>1.2 Objectives</a:t>
            </a:r>
            <a:endParaRPr sz="3000"/>
          </a:p>
        </p:txBody>
      </p:sp>
      <p:sp>
        <p:nvSpPr>
          <p:cNvPr id="79" name="Google Shape;79;p11"/>
          <p:cNvSpPr txBox="1"/>
          <p:nvPr/>
        </p:nvSpPr>
        <p:spPr>
          <a:xfrm>
            <a:off x="519127" y="1221200"/>
            <a:ext cx="7280700" cy="2662888"/>
          </a:xfrm>
          <a:prstGeom prst="rect">
            <a:avLst/>
          </a:prstGeom>
          <a:noFill/>
          <a:ln>
            <a:noFill/>
          </a:ln>
        </p:spPr>
        <p:txBody>
          <a:bodyPr anchorCtr="0" anchor="t" bIns="0" lIns="0" spcFirstLastPara="1" rIns="0" wrap="square" tIns="52050">
            <a:spAutoFit/>
          </a:bodyPr>
          <a:lstStyle/>
          <a:p>
            <a:pPr indent="-342900" lvl="0" marL="457200" marR="38100" rtl="0" algn="l">
              <a:lnSpc>
                <a:spcPct val="132000"/>
              </a:lnSpc>
              <a:spcBef>
                <a:spcPts val="1900"/>
              </a:spcBef>
              <a:spcAft>
                <a:spcPts val="0"/>
              </a:spcAft>
              <a:buClr>
                <a:srgbClr val="000000"/>
              </a:buClr>
              <a:buSzPts val="180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The chatbot will be designed in such a way to make the students feel like talking to the staff from college and their queries are addressed through the conversational text .</a:t>
            </a:r>
            <a:endParaRPr b="0" i="0" sz="1550" u="none" cap="none" strike="noStrike">
              <a:solidFill>
                <a:schemeClr val="dk1"/>
              </a:solidFill>
              <a:latin typeface="Times New Roman"/>
              <a:ea typeface="Times New Roman"/>
              <a:cs typeface="Times New Roman"/>
              <a:sym typeface="Times New Roman"/>
            </a:endParaRPr>
          </a:p>
          <a:p>
            <a:pPr indent="-342900" lvl="0" marL="457200" marR="38100" rtl="0" algn="l">
              <a:lnSpc>
                <a:spcPct val="132000"/>
              </a:lnSpc>
              <a:spcBef>
                <a:spcPts val="0"/>
              </a:spcBef>
              <a:spcAft>
                <a:spcPts val="0"/>
              </a:spcAft>
              <a:buClr>
                <a:srgbClr val="000000"/>
              </a:buClr>
              <a:buSzPts val="180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The AI feature makes the bot smart and answers the queries of user like academic activities ,admission enquiry, fees structure, scholarship details, time-table of every department, details of the documents required to attach etc.</a:t>
            </a:r>
            <a:endParaRPr b="0" i="0" sz="155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With this chat-bot system it will be easy for the student to directly clear their queries in lesser time.</a:t>
            </a:r>
            <a:endParaRPr b="0" i="0" sz="155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4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nvSpPr>
        <p:spPr>
          <a:xfrm>
            <a:off x="435600" y="144000"/>
            <a:ext cx="8272800" cy="371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434343"/>
                </a:solidFill>
              </a:rPr>
              <a:t>1.3 References and their key takeaways</a:t>
            </a:r>
            <a:endParaRPr b="1"/>
          </a:p>
          <a:p>
            <a:pPr indent="0" lvl="0" marL="0" marR="0" rtl="0" algn="l">
              <a:lnSpc>
                <a:spcPct val="100000"/>
              </a:lnSpc>
              <a:spcBef>
                <a:spcPts val="0"/>
              </a:spcBef>
              <a:spcAft>
                <a:spcPts val="0"/>
              </a:spcAft>
              <a:buNone/>
            </a:pPr>
            <a:br>
              <a:rPr b="0" i="0" lang="en-US" sz="3200" u="none" cap="none" strike="noStrike">
                <a:solidFill>
                  <a:srgbClr val="434343"/>
                </a:solidFill>
                <a:latin typeface="Arial"/>
                <a:ea typeface="Arial"/>
                <a:cs typeface="Arial"/>
                <a:sym typeface="Arial"/>
              </a:rPr>
            </a:br>
            <a:r>
              <a:rPr b="0" i="0" lang="en-US" sz="1400" u="none" cap="none" strike="noStrike">
                <a:solidFill>
                  <a:srgbClr val="434343"/>
                </a:solidFill>
                <a:latin typeface="Arial"/>
                <a:ea typeface="Arial"/>
                <a:cs typeface="Arial"/>
                <a:sym typeface="Arial"/>
              </a:rPr>
              <a:t>1. Research Paper on Chatbot for Student Admission Enquiry-They have used Rasa NLP, we have used dialog flow to make  interaction with chatbot and also the NLP toolkit.</a:t>
            </a:r>
            <a:br>
              <a:rPr b="0" i="0" lang="en-US" sz="1400" u="none" cap="none" strike="noStrike">
                <a:solidFill>
                  <a:srgbClr val="434343"/>
                </a:solidFill>
                <a:latin typeface="Arial"/>
                <a:ea typeface="Arial"/>
                <a:cs typeface="Arial"/>
                <a:sym typeface="Arial"/>
              </a:rPr>
            </a:br>
            <a:br>
              <a:rPr b="0" i="0" lang="en-US" sz="1400" u="none" cap="none" strike="noStrike">
                <a:solidFill>
                  <a:srgbClr val="434343"/>
                </a:solidFill>
                <a:latin typeface="Arial"/>
                <a:ea typeface="Arial"/>
                <a:cs typeface="Arial"/>
                <a:sym typeface="Arial"/>
              </a:rPr>
            </a:br>
            <a:r>
              <a:rPr b="0" i="0" lang="en-US" sz="1400" u="none" cap="none" strike="noStrike">
                <a:solidFill>
                  <a:srgbClr val="434343"/>
                </a:solidFill>
                <a:latin typeface="Arial"/>
                <a:ea typeface="Arial"/>
                <a:cs typeface="Arial"/>
                <a:sym typeface="Arial"/>
              </a:rPr>
              <a:t>2. An Interpretation and Implementation of Chatbot Using Dialog Flow for an Education Domain-With the aid of digital  technology like Artificial Intelligence, they created a new way to connect with their customers.</a:t>
            </a:r>
            <a:br>
              <a:rPr b="0" i="0" lang="en-US" sz="1400" u="none" cap="none" strike="noStrike">
                <a:solidFill>
                  <a:srgbClr val="434343"/>
                </a:solidFill>
                <a:latin typeface="Arial"/>
                <a:ea typeface="Arial"/>
                <a:cs typeface="Arial"/>
                <a:sym typeface="Arial"/>
              </a:rPr>
            </a:br>
            <a:br>
              <a:rPr b="0" i="0" lang="en-US" sz="1400" u="none" cap="none" strike="noStrike">
                <a:solidFill>
                  <a:srgbClr val="434343"/>
                </a:solidFill>
                <a:latin typeface="Arial"/>
                <a:ea typeface="Arial"/>
                <a:cs typeface="Arial"/>
                <a:sym typeface="Arial"/>
              </a:rPr>
            </a:br>
            <a:r>
              <a:rPr b="0" i="0" lang="en-US" sz="1400" u="none" cap="none" strike="noStrike">
                <a:solidFill>
                  <a:srgbClr val="434343"/>
                </a:solidFill>
                <a:latin typeface="Arial"/>
                <a:ea typeface="Arial"/>
                <a:cs typeface="Arial"/>
                <a:sym typeface="Arial"/>
              </a:rPr>
              <a:t>3</a:t>
            </a:r>
            <a:r>
              <a:rPr b="0" i="0" lang="en-US" sz="1600" u="none" cap="none" strike="noStrike">
                <a:solidFill>
                  <a:srgbClr val="434343"/>
                </a:solidFill>
                <a:latin typeface="Arial"/>
                <a:ea typeface="Arial"/>
                <a:cs typeface="Arial"/>
                <a:sym typeface="Arial"/>
              </a:rPr>
              <a:t>.</a:t>
            </a:r>
            <a:r>
              <a:rPr b="0" i="0" lang="en-US" sz="1600" u="none" cap="none" strike="noStrike">
                <a:solidFill>
                  <a:srgbClr val="000000"/>
                </a:solidFill>
                <a:latin typeface="Arial"/>
                <a:ea typeface="Arial"/>
                <a:cs typeface="Arial"/>
                <a:sym typeface="Arial"/>
              </a:rPr>
              <a:t> </a:t>
            </a:r>
            <a:r>
              <a:rPr b="0" i="0" lang="en-US" sz="1200" u="none" cap="none" strike="noStrike">
                <a:solidFill>
                  <a:schemeClr val="dk1"/>
                </a:solidFill>
                <a:latin typeface="Arial"/>
                <a:ea typeface="Arial"/>
                <a:cs typeface="Arial"/>
                <a:sym typeface="Arial"/>
              </a:rPr>
              <a:t>AI And Web-Based Interactive College Enquiry Chatbot- ApsitBot is a steppingstone technology developed with Natural Language Processing and Artificial Intelligence. It is a web-based application that uses Natural Language Processing Libraries and Machine Learning to have conversations with humans</a:t>
            </a:r>
            <a:br>
              <a:rPr b="0" i="0" lang="en-US" sz="1400" u="none" cap="none" strike="noStrike">
                <a:solidFill>
                  <a:schemeClr val="dk1"/>
                </a:solidFill>
                <a:latin typeface="Arial"/>
                <a:ea typeface="Arial"/>
                <a:cs typeface="Arial"/>
                <a:sym typeface="Arial"/>
              </a:rPr>
            </a:b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4. </a:t>
            </a:r>
            <a:r>
              <a:rPr b="0" i="0" lang="en-US" sz="1200" u="none" cap="none" strike="noStrike">
                <a:solidFill>
                  <a:schemeClr val="dk1"/>
                </a:solidFill>
                <a:latin typeface="Arial"/>
                <a:ea typeface="Arial"/>
                <a:cs typeface="Arial"/>
                <a:sym typeface="Arial"/>
              </a:rPr>
              <a:t>COLLEGE ENQUIRY CHATBOT- The main objectives of the project were to develop an algorithm which will be wont to identify answers associated with user submitted questions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403250" y="511877"/>
            <a:ext cx="59652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SzPts val="1400"/>
              <a:buNone/>
            </a:pPr>
            <a:r>
              <a:rPr lang="en-US" sz="3000">
                <a:solidFill>
                  <a:srgbClr val="000000"/>
                </a:solidFill>
              </a:rPr>
              <a:t>1.4 Problem Definition</a:t>
            </a:r>
            <a:endParaRPr sz="3000"/>
          </a:p>
        </p:txBody>
      </p:sp>
      <p:sp>
        <p:nvSpPr>
          <p:cNvPr id="90" name="Google Shape;90;p13"/>
          <p:cNvSpPr txBox="1"/>
          <p:nvPr/>
        </p:nvSpPr>
        <p:spPr>
          <a:xfrm>
            <a:off x="519116" y="1221200"/>
            <a:ext cx="8034483" cy="2463475"/>
          </a:xfrm>
          <a:prstGeom prst="rect">
            <a:avLst/>
          </a:prstGeom>
          <a:noFill/>
          <a:ln>
            <a:noFill/>
          </a:ln>
        </p:spPr>
        <p:txBody>
          <a:bodyPr anchorCtr="0" anchor="t" bIns="0" lIns="0" spcFirstLastPara="1" rIns="0" wrap="square" tIns="5205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38100" rtl="0" algn="l">
              <a:lnSpc>
                <a:spcPct val="132000"/>
              </a:lnSpc>
              <a:spcBef>
                <a:spcPts val="1900"/>
              </a:spcBef>
              <a:spcAft>
                <a:spcPts val="0"/>
              </a:spcAft>
              <a:buClr>
                <a:schemeClr val="dk1"/>
              </a:buClr>
              <a:buSzPts val="1100"/>
              <a:buFont typeface="Arial"/>
              <a:buNone/>
            </a:pPr>
            <a:r>
              <a:rPr b="0" i="0" lang="en-US" sz="1550" u="none" cap="none" strike="noStrike">
                <a:solidFill>
                  <a:schemeClr val="dk1"/>
                </a:solidFill>
                <a:latin typeface="Times New Roman"/>
                <a:ea typeface="Times New Roman"/>
                <a:cs typeface="Times New Roman"/>
                <a:sym typeface="Times New Roman"/>
              </a:rPr>
              <a:t>We propose a AI based chatbot system to which student/user will be able to ask various questions right from placements, courses ,fee structures, scholarships, etc and the chatbot will reply to all the user queries since College admissions are a time consuming process and students have to visit the college to enquire about details.</a:t>
            </a:r>
            <a:endParaRPr b="0" i="0" sz="155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1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4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03250" y="511878"/>
            <a:ext cx="41412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SzPts val="1400"/>
              <a:buNone/>
            </a:pPr>
            <a:r>
              <a:rPr lang="en-US" sz="3000">
                <a:solidFill>
                  <a:srgbClr val="000000"/>
                </a:solidFill>
              </a:rPr>
              <a:t>1.5 Scope</a:t>
            </a:r>
            <a:endParaRPr sz="3000"/>
          </a:p>
        </p:txBody>
      </p:sp>
      <p:sp>
        <p:nvSpPr>
          <p:cNvPr id="96" name="Google Shape;96;p14"/>
          <p:cNvSpPr txBox="1"/>
          <p:nvPr/>
        </p:nvSpPr>
        <p:spPr>
          <a:xfrm>
            <a:off x="519131" y="1221200"/>
            <a:ext cx="7881600" cy="3309860"/>
          </a:xfrm>
          <a:prstGeom prst="rect">
            <a:avLst/>
          </a:prstGeom>
          <a:noFill/>
          <a:ln>
            <a:noFill/>
          </a:ln>
        </p:spPr>
        <p:txBody>
          <a:bodyPr anchorCtr="0" anchor="t" bIns="0" lIns="0" spcFirstLastPara="1" rIns="0" wrap="square" tIns="5205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32000"/>
              </a:lnSpc>
              <a:spcBef>
                <a:spcPts val="1200"/>
              </a:spcBef>
              <a:spcAft>
                <a:spcPts val="0"/>
              </a:spcAft>
              <a:buClr>
                <a:srgbClr val="000000"/>
              </a:buClr>
              <a:buSzPts val="1100"/>
              <a:buFont typeface="Arial"/>
              <a:buNone/>
            </a:pPr>
            <a:r>
              <a:rPr b="0" i="0" lang="en-US" sz="1550" u="none" cap="none" strike="noStrike">
                <a:solidFill>
                  <a:srgbClr val="282829"/>
                </a:solidFill>
                <a:latin typeface="Roboto"/>
                <a:ea typeface="Roboto"/>
                <a:cs typeface="Roboto"/>
                <a:sym typeface="Roboto"/>
              </a:rPr>
              <a:t>Artificial Chatbots, Chatbot &amp; AI ,Google cloud are the latest machine learning program in the market. Some of the Big companies, Big businesses implemented chatbots for 24/7 customer support.AI chatbots are beneficial for students and people in general who want know information of college. The Conversation AI chatbots have many advantages for students with disabilities as well because we have virtual call agent  who answer queries through speech</a:t>
            </a:r>
            <a:endParaRPr b="0" i="0" sz="1550" u="none" cap="none" strike="noStrike">
              <a:solidFill>
                <a:srgbClr val="282829"/>
              </a:solidFill>
              <a:latin typeface="Roboto"/>
              <a:ea typeface="Roboto"/>
              <a:cs typeface="Roboto"/>
              <a:sym typeface="Roboto"/>
            </a:endParaRPr>
          </a:p>
          <a:p>
            <a:pPr indent="-327025" lvl="0" marL="457200" marR="0" rtl="0" algn="l">
              <a:lnSpc>
                <a:spcPct val="132000"/>
              </a:lnSpc>
              <a:spcBef>
                <a:spcPts val="1200"/>
              </a:spcBef>
              <a:spcAft>
                <a:spcPts val="0"/>
              </a:spcAft>
              <a:buClr>
                <a:srgbClr val="282829"/>
              </a:buClr>
              <a:buSzPts val="1550"/>
              <a:buFont typeface="Roboto"/>
              <a:buAutoNum type="arabicParenR"/>
            </a:pPr>
            <a:r>
              <a:rPr b="0" i="0" lang="en-US" sz="1550" u="none" cap="none" strike="noStrike">
                <a:solidFill>
                  <a:srgbClr val="282829"/>
                </a:solidFill>
                <a:latin typeface="Roboto"/>
                <a:ea typeface="Roboto"/>
                <a:cs typeface="Roboto"/>
                <a:sym typeface="Roboto"/>
              </a:rPr>
              <a:t> AI Chatbot for student</a:t>
            </a:r>
            <a:endParaRPr/>
          </a:p>
          <a:p>
            <a:pPr indent="-327025" lvl="0" marL="457200" marR="0" rtl="0" algn="l">
              <a:lnSpc>
                <a:spcPct val="132000"/>
              </a:lnSpc>
              <a:spcBef>
                <a:spcPts val="1200"/>
              </a:spcBef>
              <a:spcAft>
                <a:spcPts val="0"/>
              </a:spcAft>
              <a:buClr>
                <a:srgbClr val="282829"/>
              </a:buClr>
              <a:buSzPts val="1550"/>
              <a:buFont typeface="Roboto"/>
              <a:buAutoNum type="arabicParenR"/>
            </a:pPr>
            <a:r>
              <a:rPr b="0" i="0" lang="en-US" sz="1550" u="none" cap="none" strike="noStrike">
                <a:solidFill>
                  <a:srgbClr val="282829"/>
                </a:solidFill>
                <a:latin typeface="Roboto"/>
                <a:ea typeface="Roboto"/>
                <a:cs typeface="Roboto"/>
                <a:sym typeface="Roboto"/>
              </a:rPr>
              <a:t>Digital virtual assistant who will  answer queries through speech</a:t>
            </a:r>
            <a:endParaRPr b="0" i="0" sz="1550" u="none" cap="none" strike="noStrike">
              <a:solidFill>
                <a:srgbClr val="28282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03250" y="511878"/>
            <a:ext cx="5199600" cy="4746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SzPts val="1400"/>
              <a:buNone/>
            </a:pPr>
            <a:r>
              <a:rPr lang="en-US" sz="3000">
                <a:solidFill>
                  <a:srgbClr val="000000"/>
                </a:solidFill>
              </a:rPr>
              <a:t>1.6 Technology stack</a:t>
            </a:r>
            <a:endParaRPr sz="3000"/>
          </a:p>
        </p:txBody>
      </p:sp>
      <p:sp>
        <p:nvSpPr>
          <p:cNvPr id="102" name="Google Shape;102;p15"/>
          <p:cNvSpPr txBox="1"/>
          <p:nvPr/>
        </p:nvSpPr>
        <p:spPr>
          <a:xfrm>
            <a:off x="519123" y="1221200"/>
            <a:ext cx="6830100" cy="2821906"/>
          </a:xfrm>
          <a:prstGeom prst="rect">
            <a:avLst/>
          </a:prstGeom>
          <a:noFill/>
          <a:ln>
            <a:noFill/>
          </a:ln>
        </p:spPr>
        <p:txBody>
          <a:bodyPr anchorCtr="0" anchor="t" bIns="0" lIns="0" spcFirstLastPara="1" rIns="0" wrap="square" tIns="520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Hardware Requirements: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i3 Processor Based Computer</a:t>
            </a:r>
            <a:endParaRPr b="0" i="0" sz="1550" u="none" cap="none" strike="noStrike">
              <a:solidFill>
                <a:schemeClr val="dk1"/>
              </a:solidFill>
              <a:latin typeface="Times New Roman"/>
              <a:ea typeface="Times New Roman"/>
              <a:cs typeface="Times New Roman"/>
              <a:sym typeface="Times New Roman"/>
            </a:endParaRPr>
          </a:p>
          <a:p>
            <a:pPr indent="-327025" lvl="0" marL="457200" marR="0" rtl="0" algn="l">
              <a:lnSpc>
                <a:spcPct val="100000"/>
              </a:lnSpc>
              <a:spcBef>
                <a:spcPts val="0"/>
              </a:spcBef>
              <a:spcAft>
                <a:spcPts val="0"/>
              </a:spcAft>
              <a:buClr>
                <a:schemeClr val="dk1"/>
              </a:buClr>
              <a:buSzPts val="155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Min 4GB-Ram  </a:t>
            </a:r>
            <a:endParaRPr b="0" i="0" sz="1550" u="none" cap="none" strike="noStrike">
              <a:solidFill>
                <a:schemeClr val="dk1"/>
              </a:solidFill>
              <a:latin typeface="Times New Roman"/>
              <a:ea typeface="Times New Roman"/>
              <a:cs typeface="Times New Roman"/>
              <a:sym typeface="Times New Roman"/>
            </a:endParaRPr>
          </a:p>
          <a:p>
            <a:pPr indent="-327025" lvl="0" marL="457200" marR="38100" rtl="0" algn="l">
              <a:lnSpc>
                <a:spcPct val="132000"/>
              </a:lnSpc>
              <a:spcBef>
                <a:spcPts val="0"/>
              </a:spcBef>
              <a:spcAft>
                <a:spcPts val="0"/>
              </a:spcAft>
              <a:buClr>
                <a:schemeClr val="dk1"/>
              </a:buClr>
              <a:buSzPts val="1550"/>
              <a:buFont typeface="Times New Roman"/>
              <a:buAutoNum type="arabicParenR"/>
            </a:pPr>
            <a:r>
              <a:rPr b="0" i="0" lang="en-US" sz="700" u="none" cap="none" strike="noStrike">
                <a:solidFill>
                  <a:schemeClr val="dk1"/>
                </a:solidFill>
                <a:latin typeface="Times New Roman"/>
                <a:ea typeface="Times New Roman"/>
                <a:cs typeface="Times New Roman"/>
                <a:sym typeface="Times New Roman"/>
              </a:rPr>
              <a:t>  </a:t>
            </a:r>
            <a:r>
              <a:rPr b="0" i="0" lang="en-US" sz="1550" u="none" cap="none" strike="noStrike">
                <a:solidFill>
                  <a:schemeClr val="dk1"/>
                </a:solidFill>
                <a:latin typeface="Times New Roman"/>
                <a:ea typeface="Times New Roman"/>
                <a:cs typeface="Times New Roman"/>
                <a:sym typeface="Times New Roman"/>
              </a:rPr>
              <a:t>Hard Drive Storage</a:t>
            </a:r>
            <a:endParaRPr b="0" i="0" sz="1550" u="none" cap="none" strike="noStrike">
              <a:solidFill>
                <a:schemeClr val="dk1"/>
              </a:solidFill>
              <a:latin typeface="Times New Roman"/>
              <a:ea typeface="Times New Roman"/>
              <a:cs typeface="Times New Roman"/>
              <a:sym typeface="Times New Roman"/>
            </a:endParaRPr>
          </a:p>
          <a:p>
            <a:pPr indent="-327025" lvl="0" marL="457200" marR="0" rtl="0" algn="l">
              <a:lnSpc>
                <a:spcPct val="100000"/>
              </a:lnSpc>
              <a:spcBef>
                <a:spcPts val="0"/>
              </a:spcBef>
              <a:spcAft>
                <a:spcPts val="0"/>
              </a:spcAft>
              <a:buClr>
                <a:schemeClr val="dk1"/>
              </a:buClr>
              <a:buSzPts val="1550"/>
              <a:buFont typeface="Times New Roman"/>
              <a:buAutoNum type="arabicParenR"/>
            </a:pPr>
            <a:r>
              <a:rPr b="0" i="0" lang="en-US" sz="1550" u="none" cap="none" strike="noStrike">
                <a:solidFill>
                  <a:schemeClr val="dk1"/>
                </a:solidFill>
                <a:latin typeface="Times New Roman"/>
                <a:ea typeface="Times New Roman"/>
                <a:cs typeface="Times New Roman"/>
                <a:sym typeface="Times New Roman"/>
              </a:rPr>
              <a:t>Monitor</a:t>
            </a:r>
            <a:endParaRPr b="0" i="0" sz="155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1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Software Requirements: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310"/>
              </a:spcBef>
              <a:spcAft>
                <a:spcPts val="0"/>
              </a:spcAft>
              <a:buClr>
                <a:srgbClr val="000000"/>
              </a:buClr>
              <a:buSzPts val="1800"/>
              <a:buFont typeface="Times New Roman"/>
              <a:buAutoNum type="arabicParenR"/>
            </a:pPr>
            <a:r>
              <a:rPr b="0" i="0" lang="en-US" sz="1800" u="none" cap="none" strike="noStrike">
                <a:solidFill>
                  <a:srgbClr val="000000"/>
                </a:solidFill>
                <a:latin typeface="Times New Roman"/>
                <a:ea typeface="Times New Roman"/>
                <a:cs typeface="Times New Roman"/>
                <a:sym typeface="Times New Roman"/>
              </a:rPr>
              <a:t>GCP</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arenR"/>
            </a:pPr>
            <a:r>
              <a:rPr b="0" i="0" lang="en-US" sz="1800" u="none" cap="none" strike="noStrike">
                <a:solidFill>
                  <a:srgbClr val="000000"/>
                </a:solidFill>
                <a:latin typeface="Times New Roman"/>
                <a:ea typeface="Times New Roman"/>
                <a:cs typeface="Times New Roman"/>
                <a:sym typeface="Times New Roman"/>
              </a:rPr>
              <a:t>Dialogflow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arenR"/>
            </a:pPr>
            <a:r>
              <a:rPr b="0" i="0" lang="en-US" sz="1800" u="none" cap="none" strike="noStrike">
                <a:solidFill>
                  <a:srgbClr val="000000"/>
                </a:solidFill>
                <a:latin typeface="Times New Roman"/>
                <a:ea typeface="Times New Roman"/>
                <a:cs typeface="Times New Roman"/>
                <a:sym typeface="Times New Roman"/>
              </a:rPr>
              <a:t>Uneeq</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AutoNum type="arabicParenR"/>
            </a:pPr>
            <a:r>
              <a:rPr b="0" i="0" lang="en-US" sz="1800" u="none" cap="none" strike="noStrike">
                <a:solidFill>
                  <a:srgbClr val="000000"/>
                </a:solidFill>
                <a:latin typeface="Times New Roman"/>
                <a:ea typeface="Times New Roman"/>
                <a:cs typeface="Times New Roman"/>
                <a:sym typeface="Times New Roman"/>
              </a:rPr>
              <a:t>Html,Javascript,json</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