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257" r:id="rId52"/>
    <p:sldId id="258" r:id="rId53"/>
    <p:sldId id="259" r:id="rId54"/>
    <p:sldId id="260" r:id="rId55"/>
    <p:sldId id="261" r:id="rId56"/>
    <p:sldId id="262" r:id="rId57"/>
    <p:sldId id="263" r:id="rId58"/>
    <p:sldId id="264" r:id="rId59"/>
    <p:sldId id="265" r:id="rId60"/>
    <p:sldId id="266" r:id="rId61"/>
    <p:sldId id="267" r:id="rId62"/>
    <p:sldId id="268" r:id="rId63"/>
    <p:sldId id="269" r:id="rId64"/>
    <p:sldId id="270" r:id="rId65"/>
    <p:sldId id="271" r:id="rId66"/>
    <p:sldId id="272" r:id="rId67"/>
    <p:sldId id="273" r:id="rId68"/>
    <p:sldId id="274" r:id="rId69"/>
    <p:sldId id="275" r:id="rId70"/>
    <p:sldId id="276" r:id="rId71"/>
    <p:sldId id="277" r:id="rId72"/>
    <p:sldId id="278" r:id="rId73"/>
    <p:sldId id="279" r:id="rId74"/>
    <p:sldId id="280"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293" r:id="rId88"/>
    <p:sldId id="294" r:id="rId89"/>
    <p:sldId id="295" r:id="rId90"/>
    <p:sldId id="296" r:id="rId91"/>
    <p:sldId id="297" r:id="rId92"/>
    <p:sldId id="298" r:id="rId93"/>
    <p:sldId id="299" r:id="rId94"/>
    <p:sldId id="300" r:id="rId95"/>
    <p:sldId id="301" r:id="rId96"/>
    <p:sldId id="302" r:id="rId97"/>
    <p:sldId id="303" r:id="rId98"/>
    <p:sldId id="304" r:id="rId99"/>
    <p:sldId id="305" r:id="rId100"/>
    <p:sldId id="306" r:id="rId101"/>
    <p:sldId id="307" r:id="rId102"/>
    <p:sldId id="308" r:id="rId103"/>
    <p:sldId id="309" r:id="rId104"/>
    <p:sldId id="310" r:id="rId105"/>
    <p:sldId id="311" r:id="rId106"/>
    <p:sldId id="312" r:id="rId10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jBh0Cczq2RJITujGG621iq07sR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customschemas.google.com/relationships/presentationmetadata" Target="meta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6" name="Google Shape;1026;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027" name="Google Shape;1027;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63378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8" name="Google Shape;112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0632442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94" name="Google Shape;69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17" name="Google Shape;717;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Google Shape;73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39" name="Google Shape;739;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8" name="Google Shape;1138;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39429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7" name="Google Shape;1147;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26270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6" name="Google Shape;1156;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917994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5" name="Google Shape;1165;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44642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4" name="Google Shape;1174;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175" name="Google Shape;1175;p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28257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3" name="Google Shape;118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68881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564340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2" name="Google Shape;1202;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37894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1" name="Google Shape;1211;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14518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5" name="Google Shape;1035;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25281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0" name="Google Shape;1220;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797682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9" name="Google Shape;1229;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86798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8" name="Google Shape;1238;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319122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774587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2" name="Google Shape;1262;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873070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72932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2" name="Google Shape;1292;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476781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7" name="Google Shape;1307;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403727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2" name="Google Shape;1322;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706096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7" name="Google Shape;1337;p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338" name="Google Shape;1338;p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9606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4" name="Google Shape;1044;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4065523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6" name="Google Shape;1346;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72420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7" name="Google Shape;1357;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426250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6" name="Google Shape;1366;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174559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1" name="Google Shape;1381;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253876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6" name="Google Shape;1396;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28860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1" name="Google Shape;1411;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12" name="Google Shape;1412;p1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53951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0" name="Google Shape;1420;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78459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3" name="Google Shape;1433;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384712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6" name="Google Shape;1446;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47" name="Google Shape;1447;p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2933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5" name="Google Shape;1455;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19325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279971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9" name="Google Shape;146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239536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2" name="Google Shape;1482;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4068359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5" name="Google Shape;1495;p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96" name="Google Shape;1496;p1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27151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52007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7" name="Google Shape;1517;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702841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0" name="Google Shape;1530;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531" name="Google Shape;1531;p1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420419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9" name="Google Shape;1539;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373149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9" name="Google Shape;1549;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817457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2" name="Google Shape;1562;p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137667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4" name="Google Shape;1574;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3156712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3" name="Google Shape;1063;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064" name="Google Shape;1064;p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11515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6" name="Google Shape;1586;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587" name="Google Shape;1587;p1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731117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cb108d1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9cb108d1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4" name="Google Shape;14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80" name="Google Shape;18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2" name="Google Shape;1072;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8644649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54" name="Google Shape;25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91" name="Google Shape;29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3" name="Google Shape;1083;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3939697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37" name="Google Shape;337;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90" name="Google Shape;39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8" name="Google Shape;1098;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129336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97" name="Google Shape;49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3" name="Google Shape;1113;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27685682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20" name="Google Shape;620;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43" name="Google Shape;64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64" name="Google Shape;664;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2.png"/><Relationship Id="rId4" Type="http://schemas.openxmlformats.org/officeDocument/2006/relationships/image" Target="../media/image41.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2.png"/><Relationship Id="rId4" Type="http://schemas.openxmlformats.org/officeDocument/2006/relationships/image" Target="../media/image41.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2.png"/><Relationship Id="rId4" Type="http://schemas.openxmlformats.org/officeDocument/2006/relationships/image" Target="../media/image43.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5.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91"/>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SQL Built-in Functions</a:t>
            </a:r>
            <a:endParaRPr sz="6667">
              <a:solidFill>
                <a:srgbClr val="7F7F7F"/>
              </a:solidFill>
              <a:latin typeface="Calibri"/>
              <a:ea typeface="Calibri"/>
              <a:cs typeface="Calibri"/>
              <a:sym typeface="Calibri"/>
            </a:endParaRPr>
          </a:p>
        </p:txBody>
      </p:sp>
      <p:sp>
        <p:nvSpPr>
          <p:cNvPr id="1030" name="Google Shape;1030;p9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31" name="Google Shape;1031;p9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32" name="Google Shape;1032;p91"/>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227314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10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31" name="Google Shape;1131;p10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32" name="Google Shape;1132;p10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33" name="Google Shape;1133;p100"/>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134" name="Google Shape;1134;p100"/>
          <p:cNvSpPr txBox="1"/>
          <p:nvPr/>
        </p:nvSpPr>
        <p:spPr>
          <a:xfrm>
            <a:off x="508000" y="994267"/>
            <a:ext cx="10390400" cy="704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Following are the numeric functions defined in SQL </a:t>
            </a:r>
            <a:endParaRPr sz="2133">
              <a:solidFill>
                <a:srgbClr val="333333"/>
              </a:solidFill>
              <a:latin typeface="Avenir"/>
              <a:ea typeface="Avenir"/>
              <a:cs typeface="Avenir"/>
              <a:sym typeface="Avenir"/>
            </a:endParaRPr>
          </a:p>
        </p:txBody>
      </p:sp>
      <p:graphicFrame>
        <p:nvGraphicFramePr>
          <p:cNvPr id="1135" name="Google Shape;1135;p100"/>
          <p:cNvGraphicFramePr/>
          <p:nvPr/>
        </p:nvGraphicFramePr>
        <p:xfrm>
          <a:off x="863600" y="1800267"/>
          <a:ext cx="10844125" cy="4632725"/>
        </p:xfrm>
        <a:graphic>
          <a:graphicData uri="http://schemas.openxmlformats.org/drawingml/2006/table">
            <a:tbl>
              <a:tblPr>
                <a:noFill/>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ABS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absolute value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ACOS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cosine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ASIN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arc sine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ATAN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arc sine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894050">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CEIL</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smallest integer value that is greater than or equal to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r h="894050">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CEILING</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smallest integer value that is greater than or equal to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35855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1"/>
          <p:cNvSpPr txBox="1"/>
          <p:nvPr/>
        </p:nvSpPr>
        <p:spPr>
          <a:xfrm>
            <a:off x="580400" y="2208000"/>
            <a:ext cx="11031200" cy="2662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Having clause is used along with group-by clause in order to apply conditions for the grouped result set</a:t>
            </a:r>
            <a:endParaRPr sz="2133">
              <a:solidFill>
                <a:schemeClr val="dk1"/>
              </a:solidFill>
              <a:latin typeface="Avenir"/>
              <a:ea typeface="Avenir"/>
              <a:cs typeface="Avenir"/>
              <a:sym typeface="Avenir"/>
            </a:endParaRPr>
          </a:p>
          <a:p>
            <a:pPr marL="609585" marR="0" lvl="0" indent="-440255" algn="l" rtl="0">
              <a:lnSpc>
                <a:spcPct val="150000"/>
              </a:lnSpc>
              <a:spcBef>
                <a:spcPts val="4000"/>
              </a:spcBef>
              <a:spcAft>
                <a:spcPts val="0"/>
              </a:spcAft>
              <a:buClr>
                <a:schemeClr val="dk1"/>
              </a:buClr>
              <a:buSzPts val="1600"/>
              <a:buFont typeface="Avenir"/>
              <a:buChar char="●"/>
            </a:pPr>
            <a:r>
              <a:rPr lang="en" sz="2133">
                <a:solidFill>
                  <a:schemeClr val="dk1"/>
                </a:solidFill>
                <a:latin typeface="Avenir"/>
                <a:ea typeface="Avenir"/>
                <a:cs typeface="Avenir"/>
                <a:sym typeface="Avenir"/>
              </a:rPr>
              <a:t>Having clause should be enclosed with grouped functions on columns that are issued in the Select query</a:t>
            </a:r>
            <a:endParaRPr sz="2133">
              <a:solidFill>
                <a:srgbClr val="222222"/>
              </a:solidFill>
              <a:latin typeface="Avenir"/>
              <a:ea typeface="Avenir"/>
              <a:cs typeface="Avenir"/>
              <a:sym typeface="Avenir"/>
            </a:endParaRPr>
          </a:p>
        </p:txBody>
      </p:sp>
      <p:sp>
        <p:nvSpPr>
          <p:cNvPr id="675" name="Google Shape;675;p5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76" name="Google Shape;676;p5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77" name="Google Shape;677;p51"/>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678" name="Google Shape;678;p5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Restriction on Grouped Search Condition</a:t>
            </a:r>
            <a:endParaRPr sz="3200">
              <a:solidFill>
                <a:srgbClr val="434343"/>
              </a:solidFill>
              <a:latin typeface="Avenir"/>
              <a:ea typeface="Avenir"/>
              <a:cs typeface="Avenir"/>
              <a:sym typeface="Aveni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2"/>
          <p:cNvSpPr txBox="1"/>
          <p:nvPr/>
        </p:nvSpPr>
        <p:spPr>
          <a:xfrm>
            <a:off x="605000" y="1450767"/>
            <a:ext cx="10627600" cy="8660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133">
                <a:solidFill>
                  <a:schemeClr val="dk1"/>
                </a:solidFill>
                <a:latin typeface="Avenir"/>
                <a:ea typeface="Avenir"/>
                <a:cs typeface="Avenir"/>
                <a:sym typeface="Avenir"/>
              </a:rPr>
              <a:t>Conditions in having clause should always have at least one grouping function for comparison since it acts on grouped result set.</a:t>
            </a:r>
            <a:endParaRPr sz="2133">
              <a:solidFill>
                <a:srgbClr val="222222"/>
              </a:solidFill>
              <a:latin typeface="Avenir"/>
              <a:ea typeface="Avenir"/>
              <a:cs typeface="Avenir"/>
              <a:sym typeface="Avenir"/>
            </a:endParaRPr>
          </a:p>
        </p:txBody>
      </p:sp>
      <p:sp>
        <p:nvSpPr>
          <p:cNvPr id="684" name="Google Shape;684;p5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85" name="Google Shape;685;p5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86" name="Google Shape;686;p52"/>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687" name="Google Shape;687;p52"/>
          <p:cNvSpPr txBox="1"/>
          <p:nvPr/>
        </p:nvSpPr>
        <p:spPr>
          <a:xfrm>
            <a:off x="406400" y="2494533"/>
            <a:ext cx="11180000" cy="132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dept_name, joining_month, sum(salary), avg(salary) From employee1</a:t>
            </a:r>
            <a:endParaRPr sz="2133" b="1">
              <a:solidFill>
                <a:schemeClr val="dk1"/>
              </a:solidFill>
              <a:latin typeface="Courier New"/>
              <a:ea typeface="Courier New"/>
              <a:cs typeface="Courier New"/>
              <a:sym typeface="Courier New"/>
            </a:endParaRPr>
          </a:p>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group by dept_name , joining_month having sum(salary) is not null;</a:t>
            </a:r>
            <a:endParaRPr sz="2133" b="1">
              <a:solidFill>
                <a:schemeClr val="dk1"/>
              </a:solidFill>
              <a:latin typeface="Courier New"/>
              <a:ea typeface="Courier New"/>
              <a:cs typeface="Courier New"/>
              <a:sym typeface="Courier New"/>
            </a:endParaRPr>
          </a:p>
          <a:p>
            <a:pPr marL="0" marR="186262" lvl="0" indent="0" algn="l" rtl="0">
              <a:lnSpc>
                <a:spcPct val="130000"/>
              </a:lnSpc>
              <a:spcBef>
                <a:spcPts val="0"/>
              </a:spcBef>
              <a:spcAft>
                <a:spcPts val="0"/>
              </a:spcAft>
              <a:buNone/>
            </a:pPr>
            <a:endParaRPr sz="2133" b="1">
              <a:solidFill>
                <a:schemeClr val="dk1"/>
              </a:solidFill>
              <a:latin typeface="Courier New"/>
              <a:ea typeface="Courier New"/>
              <a:cs typeface="Courier New"/>
              <a:sym typeface="Courier New"/>
            </a:endParaRPr>
          </a:p>
        </p:txBody>
      </p:sp>
      <p:sp>
        <p:nvSpPr>
          <p:cNvPr id="688" name="Google Shape;688;p52"/>
          <p:cNvSpPr txBox="1"/>
          <p:nvPr/>
        </p:nvSpPr>
        <p:spPr>
          <a:xfrm>
            <a:off x="433465" y="4054033"/>
            <a:ext cx="12908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89" name="Google Shape;689;p5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Restriction on Grouped Search Condition</a:t>
            </a:r>
            <a:endParaRPr sz="3200">
              <a:solidFill>
                <a:srgbClr val="434343"/>
              </a:solidFill>
              <a:latin typeface="Avenir"/>
              <a:ea typeface="Avenir"/>
              <a:cs typeface="Avenir"/>
              <a:sym typeface="Avenir"/>
            </a:endParaRPr>
          </a:p>
        </p:txBody>
      </p:sp>
      <p:pic>
        <p:nvPicPr>
          <p:cNvPr id="690" name="Google Shape;690;p52"/>
          <p:cNvPicPr preferRelativeResize="0"/>
          <p:nvPr/>
        </p:nvPicPr>
        <p:blipFill rotWithShape="1">
          <a:blip r:embed="rId4">
            <a:alphaModFix/>
          </a:blip>
          <a:srcRect/>
          <a:stretch/>
        </p:blipFill>
        <p:spPr>
          <a:xfrm>
            <a:off x="2946800" y="4497867"/>
            <a:ext cx="5048000" cy="1722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3"/>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highlight>
                  <a:srgbClr val="FFFFFF"/>
                </a:highlight>
                <a:latin typeface="Calibri"/>
                <a:ea typeface="Calibri"/>
                <a:cs typeface="Calibri"/>
                <a:sym typeface="Calibri"/>
              </a:rPr>
              <a:t>Null values and  Grouped Search Condition</a:t>
            </a:r>
            <a:endParaRPr sz="6667">
              <a:solidFill>
                <a:srgbClr val="7F7F7F"/>
              </a:solidFill>
              <a:latin typeface="Calibri"/>
              <a:ea typeface="Calibri"/>
              <a:cs typeface="Calibri"/>
              <a:sym typeface="Calibri"/>
            </a:endParaRPr>
          </a:p>
        </p:txBody>
      </p:sp>
      <p:sp>
        <p:nvSpPr>
          <p:cNvPr id="697" name="Google Shape;697;p5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98" name="Google Shape;698;p5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99" name="Google Shape;699;p53"/>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Null Values and Grouped Search Condition</a:t>
            </a:r>
            <a:endParaRPr sz="3200">
              <a:solidFill>
                <a:srgbClr val="434343"/>
              </a:solidFill>
              <a:latin typeface="Avenir"/>
              <a:ea typeface="Avenir"/>
              <a:cs typeface="Avenir"/>
              <a:sym typeface="Avenir"/>
            </a:endParaRPr>
          </a:p>
        </p:txBody>
      </p:sp>
      <p:sp>
        <p:nvSpPr>
          <p:cNvPr id="705" name="Google Shape;705;p54"/>
          <p:cNvSpPr txBox="1"/>
          <p:nvPr/>
        </p:nvSpPr>
        <p:spPr>
          <a:xfrm>
            <a:off x="503400" y="1552367"/>
            <a:ext cx="11031200" cy="914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133">
                <a:solidFill>
                  <a:schemeClr val="dk1"/>
                </a:solidFill>
                <a:latin typeface="Avenir"/>
                <a:ea typeface="Avenir"/>
                <a:cs typeface="Avenir"/>
                <a:sym typeface="Avenir"/>
              </a:rPr>
              <a:t>If you want to  find full salary details of employee along with the name and month they have joined, where the salary is not a null value</a:t>
            </a:r>
            <a:endParaRPr sz="2133">
              <a:solidFill>
                <a:schemeClr val="dk1"/>
              </a:solidFill>
              <a:latin typeface="Avenir"/>
              <a:ea typeface="Avenir"/>
              <a:cs typeface="Avenir"/>
              <a:sym typeface="Avenir"/>
            </a:endParaRPr>
          </a:p>
        </p:txBody>
      </p:sp>
      <p:sp>
        <p:nvSpPr>
          <p:cNvPr id="706" name="Google Shape;706;p5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07" name="Google Shape;707;p5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708" name="Google Shape;708;p5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709" name="Google Shape;709;p54"/>
          <p:cNvSpPr txBox="1"/>
          <p:nvPr/>
        </p:nvSpPr>
        <p:spPr>
          <a:xfrm>
            <a:off x="627933" y="2724633"/>
            <a:ext cx="10906800" cy="91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spcBef>
                <a:spcPts val="0"/>
              </a:spcBef>
              <a:spcAft>
                <a:spcPts val="0"/>
              </a:spcAft>
              <a:buNone/>
            </a:pPr>
            <a:r>
              <a:rPr lang="en" sz="2133" b="1">
                <a:solidFill>
                  <a:schemeClr val="dk1"/>
                </a:solidFill>
                <a:latin typeface="Courier New"/>
                <a:ea typeface="Courier New"/>
                <a:cs typeface="Courier New"/>
                <a:sym typeface="Courier New"/>
              </a:rPr>
              <a:t>Select joining_month, emp_name , sum(salary) From employee1 group by joining_month having sum(salary) is not null;</a:t>
            </a:r>
            <a:endParaRPr sz="2133" b="1">
              <a:solidFill>
                <a:schemeClr val="dk1"/>
              </a:solidFill>
              <a:latin typeface="Courier New"/>
              <a:ea typeface="Courier New"/>
              <a:cs typeface="Courier New"/>
              <a:sym typeface="Courier New"/>
            </a:endParaRPr>
          </a:p>
        </p:txBody>
      </p:sp>
      <p:sp>
        <p:nvSpPr>
          <p:cNvPr id="710" name="Google Shape;710;p54"/>
          <p:cNvSpPr txBox="1"/>
          <p:nvPr/>
        </p:nvSpPr>
        <p:spPr>
          <a:xfrm>
            <a:off x="535067" y="3850833"/>
            <a:ext cx="13604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711" name="Google Shape;711;p54"/>
          <p:cNvCxnSpPr/>
          <p:nvPr/>
        </p:nvCxnSpPr>
        <p:spPr>
          <a:xfrm>
            <a:off x="3364767" y="5594367"/>
            <a:ext cx="4648800" cy="7600"/>
          </a:xfrm>
          <a:prstGeom prst="straightConnector1">
            <a:avLst/>
          </a:prstGeom>
          <a:noFill/>
          <a:ln w="9525" cap="flat" cmpd="sng">
            <a:solidFill>
              <a:srgbClr val="6FA8DC"/>
            </a:solidFill>
            <a:prstDash val="solid"/>
            <a:round/>
            <a:headEnd type="none" w="sm" len="sm"/>
            <a:tailEnd type="triangle" w="med" len="med"/>
          </a:ln>
        </p:spPr>
      </p:cxnSp>
      <p:sp>
        <p:nvSpPr>
          <p:cNvPr id="712" name="Google Shape;712;p54"/>
          <p:cNvSpPr txBox="1"/>
          <p:nvPr/>
        </p:nvSpPr>
        <p:spPr>
          <a:xfrm>
            <a:off x="8013567" y="4887100"/>
            <a:ext cx="3419600" cy="13572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1600">
                <a:solidFill>
                  <a:srgbClr val="FFFFFF"/>
                </a:solidFill>
                <a:latin typeface="Avenir"/>
                <a:ea typeface="Avenir"/>
                <a:cs typeface="Avenir"/>
                <a:sym typeface="Avenir"/>
              </a:rPr>
              <a:t>salary details of employee along with the name and month they have joined, where the salary is not a null value</a:t>
            </a:r>
            <a:endParaRPr sz="1600">
              <a:solidFill>
                <a:srgbClr val="FFFFFF"/>
              </a:solidFill>
              <a:latin typeface="Avenir"/>
              <a:ea typeface="Avenir"/>
              <a:cs typeface="Avenir"/>
              <a:sym typeface="Avenir"/>
            </a:endParaRPr>
          </a:p>
        </p:txBody>
      </p:sp>
      <p:pic>
        <p:nvPicPr>
          <p:cNvPr id="713" name="Google Shape;713;p54"/>
          <p:cNvPicPr preferRelativeResize="0"/>
          <p:nvPr/>
        </p:nvPicPr>
        <p:blipFill rotWithShape="1">
          <a:blip r:embed="rId4">
            <a:alphaModFix/>
          </a:blip>
          <a:srcRect/>
          <a:stretch/>
        </p:blipFill>
        <p:spPr>
          <a:xfrm>
            <a:off x="2072600" y="4091834"/>
            <a:ext cx="3530600" cy="25273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5"/>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highlight>
                  <a:srgbClr val="FFFFFF"/>
                </a:highlight>
                <a:latin typeface="Calibri"/>
                <a:ea typeface="Calibri"/>
                <a:cs typeface="Calibri"/>
                <a:sym typeface="Calibri"/>
              </a:rPr>
              <a:t>Having Without Group by</a:t>
            </a:r>
            <a:endParaRPr sz="6667">
              <a:solidFill>
                <a:srgbClr val="7F7F7F"/>
              </a:solidFill>
              <a:latin typeface="Calibri"/>
              <a:ea typeface="Calibri"/>
              <a:cs typeface="Calibri"/>
              <a:sym typeface="Calibri"/>
            </a:endParaRPr>
          </a:p>
        </p:txBody>
      </p:sp>
      <p:sp>
        <p:nvSpPr>
          <p:cNvPr id="720" name="Google Shape;720;p5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21" name="Google Shape;721;p5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722" name="Google Shape;722;p55"/>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Having without Group by</a:t>
            </a:r>
            <a:endParaRPr sz="3200">
              <a:solidFill>
                <a:srgbClr val="434343"/>
              </a:solidFill>
              <a:latin typeface="Avenir"/>
              <a:ea typeface="Avenir"/>
              <a:cs typeface="Avenir"/>
              <a:sym typeface="Avenir"/>
            </a:endParaRPr>
          </a:p>
        </p:txBody>
      </p:sp>
      <p:sp>
        <p:nvSpPr>
          <p:cNvPr id="728" name="Google Shape;728;p56"/>
          <p:cNvSpPr txBox="1"/>
          <p:nvPr/>
        </p:nvSpPr>
        <p:spPr>
          <a:xfrm>
            <a:off x="605000" y="1578967"/>
            <a:ext cx="11031200" cy="13356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133">
                <a:solidFill>
                  <a:schemeClr val="dk1"/>
                </a:solidFill>
                <a:latin typeface="Avenir"/>
                <a:ea typeface="Avenir"/>
                <a:cs typeface="Avenir"/>
                <a:sym typeface="Avenir"/>
              </a:rPr>
              <a:t>Print one high level summary report of salary that is paid to all employees but not less than 299999. It benefits to quickly review on sum of salaries paid for all the employees in the company is exceeding 299999</a:t>
            </a:r>
            <a:endParaRPr sz="2133">
              <a:solidFill>
                <a:schemeClr val="dk1"/>
              </a:solidFill>
              <a:latin typeface="Avenir"/>
              <a:ea typeface="Avenir"/>
              <a:cs typeface="Avenir"/>
              <a:sym typeface="Avenir"/>
            </a:endParaRPr>
          </a:p>
        </p:txBody>
      </p:sp>
      <p:sp>
        <p:nvSpPr>
          <p:cNvPr id="729" name="Google Shape;729;p5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30" name="Google Shape;730;p5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31" name="Google Shape;731;p56"/>
          <p:cNvSpPr txBox="1"/>
          <p:nvPr/>
        </p:nvSpPr>
        <p:spPr>
          <a:xfrm>
            <a:off x="642600" y="3186731"/>
            <a:ext cx="109068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spcBef>
                <a:spcPts val="0"/>
              </a:spcBef>
              <a:spcAft>
                <a:spcPts val="0"/>
              </a:spcAft>
              <a:buNone/>
            </a:pPr>
            <a:r>
              <a:rPr lang="en" sz="2133" b="1">
                <a:solidFill>
                  <a:schemeClr val="dk1"/>
                </a:solidFill>
                <a:latin typeface="Courier New"/>
                <a:ea typeface="Courier New"/>
                <a:cs typeface="Courier New"/>
                <a:sym typeface="Courier New"/>
              </a:rPr>
              <a:t>Select sum(salary) From employee1 having sum(salary) &gt; 299999;</a:t>
            </a:r>
            <a:endParaRPr sz="2133" b="1">
              <a:solidFill>
                <a:schemeClr val="dk1"/>
              </a:solidFill>
              <a:latin typeface="Courier New"/>
              <a:ea typeface="Courier New"/>
              <a:cs typeface="Courier New"/>
              <a:sym typeface="Courier New"/>
            </a:endParaRPr>
          </a:p>
        </p:txBody>
      </p:sp>
      <p:sp>
        <p:nvSpPr>
          <p:cNvPr id="732" name="Google Shape;732;p56"/>
          <p:cNvSpPr txBox="1"/>
          <p:nvPr/>
        </p:nvSpPr>
        <p:spPr>
          <a:xfrm>
            <a:off x="636667" y="3952433"/>
            <a:ext cx="13604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cxnSp>
        <p:nvCxnSpPr>
          <p:cNvPr id="733" name="Google Shape;733;p56"/>
          <p:cNvCxnSpPr/>
          <p:nvPr/>
        </p:nvCxnSpPr>
        <p:spPr>
          <a:xfrm rot="10800000" flipH="1">
            <a:off x="3556733" y="5145549"/>
            <a:ext cx="4365200" cy="8800"/>
          </a:xfrm>
          <a:prstGeom prst="straightConnector1">
            <a:avLst/>
          </a:prstGeom>
          <a:noFill/>
          <a:ln w="9525" cap="flat" cmpd="sng">
            <a:solidFill>
              <a:srgbClr val="6FA8DC"/>
            </a:solidFill>
            <a:prstDash val="solid"/>
            <a:round/>
            <a:headEnd type="none" w="sm" len="sm"/>
            <a:tailEnd type="triangle" w="med" len="med"/>
          </a:ln>
        </p:spPr>
      </p:cxnSp>
      <p:sp>
        <p:nvSpPr>
          <p:cNvPr id="734" name="Google Shape;734;p56"/>
          <p:cNvSpPr txBox="1"/>
          <p:nvPr/>
        </p:nvSpPr>
        <p:spPr>
          <a:xfrm>
            <a:off x="8170595" y="4606275"/>
            <a:ext cx="1948400" cy="87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1600">
                <a:solidFill>
                  <a:srgbClr val="FFFFFF"/>
                </a:solidFill>
                <a:latin typeface="Avenir"/>
                <a:ea typeface="Avenir"/>
                <a:cs typeface="Avenir"/>
                <a:sym typeface="Avenir"/>
              </a:rPr>
              <a:t>The sum salary is 404979</a:t>
            </a:r>
            <a:endParaRPr sz="1600">
              <a:solidFill>
                <a:srgbClr val="FFFFFF"/>
              </a:solidFill>
              <a:latin typeface="Avenir"/>
              <a:ea typeface="Avenir"/>
              <a:cs typeface="Avenir"/>
              <a:sym typeface="Avenir"/>
            </a:endParaRPr>
          </a:p>
        </p:txBody>
      </p:sp>
      <p:pic>
        <p:nvPicPr>
          <p:cNvPr id="735" name="Google Shape;735;p56"/>
          <p:cNvPicPr preferRelativeResize="0"/>
          <p:nvPr/>
        </p:nvPicPr>
        <p:blipFill rotWithShape="1">
          <a:blip r:embed="rId3">
            <a:alphaModFix/>
          </a:blip>
          <a:srcRect/>
          <a:stretch/>
        </p:blipFill>
        <p:spPr>
          <a:xfrm>
            <a:off x="2318567" y="4700580"/>
            <a:ext cx="1360400" cy="70977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7"/>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Avenir"/>
                <a:ea typeface="Avenir"/>
                <a:cs typeface="Avenir"/>
                <a:sym typeface="Avenir"/>
              </a:rPr>
              <a:t>Thank You</a:t>
            </a:r>
            <a:endParaRPr sz="6667">
              <a:solidFill>
                <a:srgbClr val="7F7F7F"/>
              </a:solidFill>
              <a:latin typeface="Avenir"/>
              <a:ea typeface="Avenir"/>
              <a:cs typeface="Avenir"/>
              <a:sym typeface="Avenir"/>
            </a:endParaRPr>
          </a:p>
        </p:txBody>
      </p:sp>
      <p:sp>
        <p:nvSpPr>
          <p:cNvPr id="742" name="Google Shape;742;p5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43" name="Google Shape;743;p5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744" name="Google Shape;744;p57"/>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0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41" name="Google Shape;1141;p10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42" name="Google Shape;1142;p10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43" name="Google Shape;1143;p101"/>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144" name="Google Shape;1144;p101"/>
          <p:cNvGraphicFramePr/>
          <p:nvPr/>
        </p:nvGraphicFramePr>
        <p:xfrm>
          <a:off x="863600" y="1800267"/>
          <a:ext cx="10844125" cy="4307600"/>
        </p:xfrm>
        <a:graphic>
          <a:graphicData uri="http://schemas.openxmlformats.org/drawingml/2006/table">
            <a:tbl>
              <a:tblPr>
                <a:noFill/>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COS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cosine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COT</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cotangent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DEGREES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converts a radian value into degrees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DIV</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is used for integer division</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EXP</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e raised to the power of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r h="894050">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FLOOR</a:t>
                      </a:r>
                      <a:endParaRPr sz="2400" u="none" strike="noStrike" cap="none"/>
                    </a:p>
                  </a:txBody>
                  <a:tcPr marL="121900" marR="121900" marT="121900" marB="121900"/>
                </a:tc>
                <a:tc>
                  <a:txBody>
                    <a:bodyPr/>
                    <a:lstStyle/>
                    <a:p>
                      <a:pPr marL="0" marR="0" lvl="0" indent="0" algn="l" rtl="0">
                        <a:lnSpc>
                          <a:spcPct val="2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largest integer value that is less than or equal to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67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10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50" name="Google Shape;1150;p10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51" name="Google Shape;1151;p10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52" name="Google Shape;1152;p102"/>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153" name="Google Shape;1153;p102"/>
          <p:cNvGraphicFramePr/>
          <p:nvPr/>
        </p:nvGraphicFramePr>
        <p:xfrm>
          <a:off x="863600" y="1800267"/>
          <a:ext cx="10844125" cy="3982475"/>
        </p:xfrm>
        <a:graphic>
          <a:graphicData uri="http://schemas.openxmlformats.org/drawingml/2006/table">
            <a:tbl>
              <a:tblPr>
                <a:noFill/>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GREATEST</a:t>
                      </a:r>
                      <a:endParaRPr sz="2400" u="none" strike="noStrike" cap="none"/>
                    </a:p>
                  </a:txBody>
                  <a:tcPr marL="121900" marR="121900" marT="121900" marB="121900">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greatest value in a list of expressions</a:t>
                      </a:r>
                      <a:endParaRPr sz="2400" u="none" strike="noStrike" cap="none">
                        <a:solidFill>
                          <a:srgbClr val="333333"/>
                        </a:solidFill>
                      </a:endParaRPr>
                    </a:p>
                  </a:txBody>
                  <a:tcPr marL="121900" marR="121900" marT="121900" marB="12190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LEAST</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smallest value in a list of expressions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natural logarithm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LOG10</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base-10 logarithm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LOG2</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base-2 logarithm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MOD</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remainder of n divided by m</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9836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0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59" name="Google Shape;1159;p10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60" name="Google Shape;1160;p10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61" name="Google Shape;1161;p103"/>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162" name="Google Shape;1162;p103"/>
          <p:cNvGraphicFramePr/>
          <p:nvPr/>
        </p:nvGraphicFramePr>
        <p:xfrm>
          <a:off x="863600" y="1800267"/>
          <a:ext cx="10844125" cy="3982475"/>
        </p:xfrm>
        <a:graphic>
          <a:graphicData uri="http://schemas.openxmlformats.org/drawingml/2006/table">
            <a:tbl>
              <a:tblPr>
                <a:noFill/>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PI</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value of PI displayed with 6 decimal places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POW</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m raised to the nth power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RADIANS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converts a value in degrees to radians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RAND</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a random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ROUND</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a number rounded to a certain number of decimal places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SIGN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a value indicating the sign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3840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0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68" name="Google Shape;1168;p10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69" name="Google Shape;1169;p10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70" name="Google Shape;1170;p104"/>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171" name="Google Shape;1171;p104"/>
          <p:cNvGraphicFramePr/>
          <p:nvPr/>
        </p:nvGraphicFramePr>
        <p:xfrm>
          <a:off x="863600" y="1800267"/>
          <a:ext cx="10844125" cy="4063800"/>
        </p:xfrm>
        <a:graphic>
          <a:graphicData uri="http://schemas.openxmlformats.org/drawingml/2006/table">
            <a:tbl>
              <a:tblPr>
                <a:noFill/>
              </a:tblPr>
              <a:tblGrid>
                <a:gridCol w="1891025">
                  <a:extLst>
                    <a:ext uri="{9D8B030D-6E8A-4147-A177-3AD203B41FA5}">
                      <a16:colId xmlns:a16="http://schemas.microsoft.com/office/drawing/2014/main" val="20000"/>
                    </a:ext>
                  </a:extLst>
                </a:gridCol>
                <a:gridCol w="89531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SIN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sine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SQRT</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square root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TAN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tangent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894050">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ATAN2</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arctangent of the x and y coordinates, as an angle and expressed in radians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894050">
                <a:tc>
                  <a:txBody>
                    <a:bodyPr/>
                    <a:lstStyle/>
                    <a:p>
                      <a:pPr marL="0" marR="0" lvl="0" indent="0" algn="l" rtl="0">
                        <a:lnSpc>
                          <a:spcPct val="2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TRUNCATE</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This doesn’t work for SQL Server. It returns 7.53635 truncated to 2 places right of the decimal point</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380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10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String Functions</a:t>
            </a:r>
            <a:endParaRPr sz="6667">
              <a:solidFill>
                <a:srgbClr val="7F7F7F"/>
              </a:solidFill>
              <a:latin typeface="Calibri"/>
              <a:ea typeface="Calibri"/>
              <a:cs typeface="Calibri"/>
              <a:sym typeface="Calibri"/>
            </a:endParaRPr>
          </a:p>
        </p:txBody>
      </p:sp>
      <p:sp>
        <p:nvSpPr>
          <p:cNvPr id="1178" name="Google Shape;1178;p10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79" name="Google Shape;1179;p10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80" name="Google Shape;1180;p105"/>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182144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0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86" name="Google Shape;1186;p10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87" name="Google Shape;1187;p10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88" name="Google Shape;1188;p106"/>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189" name="Google Shape;1189;p106"/>
          <p:cNvSpPr txBox="1"/>
          <p:nvPr/>
        </p:nvSpPr>
        <p:spPr>
          <a:xfrm>
            <a:off x="508000" y="1603667"/>
            <a:ext cx="11199600" cy="1951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String functions are used to perform an operation on input string and return an output string</a:t>
            </a:r>
            <a:endParaRPr sz="2133">
              <a:solidFill>
                <a:schemeClr val="dk1"/>
              </a:solidFill>
              <a:latin typeface="Avenir"/>
              <a:ea typeface="Avenir"/>
              <a:cs typeface="Avenir"/>
              <a:sym typeface="Avenir"/>
            </a:endParaRPr>
          </a:p>
          <a:p>
            <a:pPr marL="609585" marR="0" lvl="0" indent="0" algn="l" rtl="0">
              <a:spcBef>
                <a:spcPts val="0"/>
              </a:spcBef>
              <a:spcAft>
                <a:spcPts val="0"/>
              </a:spcAft>
              <a:buNone/>
            </a:pPr>
            <a:endParaRPr sz="2133">
              <a:solidFill>
                <a:schemeClr val="dk1"/>
              </a:solidFill>
              <a:latin typeface="Avenir"/>
              <a:ea typeface="Avenir"/>
              <a:cs typeface="Avenir"/>
              <a:sym typeface="Avenir"/>
            </a:endParaRPr>
          </a:p>
          <a:p>
            <a:pPr marL="0" marR="0" lvl="0" indent="0" algn="l" rtl="0">
              <a:spcBef>
                <a:spcPts val="0"/>
              </a:spcBef>
              <a:spcAft>
                <a:spcPts val="0"/>
              </a:spcAft>
              <a:buNone/>
            </a:pPr>
            <a:endParaRPr sz="2133">
              <a:solidFill>
                <a:schemeClr val="dk1"/>
              </a:solidFill>
              <a:latin typeface="Avenir"/>
              <a:ea typeface="Avenir"/>
              <a:cs typeface="Avenir"/>
              <a:sym typeface="Avenir"/>
            </a:endParaRPr>
          </a:p>
          <a:p>
            <a:pPr marL="609585" marR="0" lvl="0" indent="-440255" algn="l" rtl="0">
              <a:spcBef>
                <a:spcPts val="0"/>
              </a:spcBef>
              <a:spcAft>
                <a:spcPts val="667"/>
              </a:spcAft>
              <a:buClr>
                <a:schemeClr val="dk1"/>
              </a:buClr>
              <a:buSzPts val="1600"/>
              <a:buFont typeface="Avenir"/>
              <a:buChar char="●"/>
            </a:pPr>
            <a:r>
              <a:rPr lang="en" sz="2133">
                <a:solidFill>
                  <a:schemeClr val="dk1"/>
                </a:solidFill>
                <a:latin typeface="Avenir"/>
                <a:ea typeface="Avenir"/>
                <a:cs typeface="Avenir"/>
                <a:sym typeface="Avenir"/>
              </a:rPr>
              <a:t>Following are the string functions defined in SQL</a:t>
            </a:r>
            <a:endParaRPr sz="2133">
              <a:solidFill>
                <a:schemeClr val="dk1"/>
              </a:solidFill>
              <a:latin typeface="Avenir"/>
              <a:ea typeface="Avenir"/>
              <a:cs typeface="Avenir"/>
              <a:sym typeface="Avenir"/>
            </a:endParaRPr>
          </a:p>
        </p:txBody>
      </p:sp>
      <p:graphicFrame>
        <p:nvGraphicFramePr>
          <p:cNvPr id="1190" name="Google Shape;1190;p106"/>
          <p:cNvGraphicFramePr/>
          <p:nvPr/>
        </p:nvGraphicFramePr>
        <p:xfrm>
          <a:off x="863600" y="3629067"/>
          <a:ext cx="10844125" cy="2600825"/>
        </p:xfrm>
        <a:graphic>
          <a:graphicData uri="http://schemas.openxmlformats.org/drawingml/2006/table">
            <a:tbl>
              <a:tblPr>
                <a:noFill/>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ASCII</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 the ASCII code value of a character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CHAR</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Convert an ASCII value to a character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894050">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CHARINDEX</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Search for a substring inside a string starting from a specified location and return the position of the substring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9097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0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96" name="Google Shape;1196;p10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97" name="Google Shape;1197;p10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98" name="Google Shape;1198;p107"/>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199" name="Google Shape;1199;p107"/>
          <p:cNvGraphicFramePr/>
          <p:nvPr/>
        </p:nvGraphicFramePr>
        <p:xfrm>
          <a:off x="863600" y="1597067"/>
          <a:ext cx="10844125" cy="4388925"/>
        </p:xfrm>
        <a:graphic>
          <a:graphicData uri="http://schemas.openxmlformats.org/drawingml/2006/table">
            <a:tbl>
              <a:tblPr>
                <a:noFill/>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CONCAT</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Join two or more strings into one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894050">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CONCAT_WS</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Concatenate multiple strings with a separator into a single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894050">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DIFFERENCE</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Compare the SOUNDEX() values of two strings</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rgbClr val="3D85C6"/>
                          </a:solidFill>
                          <a:latin typeface="Avenir"/>
                          <a:ea typeface="Avenir"/>
                          <a:cs typeface="Avenir"/>
                          <a:sym typeface="Avenir"/>
                        </a:rPr>
                        <a:t>FORMAT</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Return a value formatted with the specified format and optional culture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894050">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rgbClr val="3D85C6"/>
                          </a:solidFill>
                          <a:latin typeface="Avenir"/>
                          <a:ea typeface="Avenir"/>
                          <a:cs typeface="Avenir"/>
                          <a:sym typeface="Avenir"/>
                        </a:rPr>
                        <a:t>LEFT</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Extract a given a number of characters from a character string starting from the left</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30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0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05" name="Google Shape;1205;p10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06" name="Google Shape;1206;p10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07" name="Google Shape;1207;p108"/>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208" name="Google Shape;1208;p108"/>
          <p:cNvGraphicFramePr/>
          <p:nvPr/>
        </p:nvGraphicFramePr>
        <p:xfrm>
          <a:off x="863600" y="1597067"/>
          <a:ext cx="10844125" cy="4681500"/>
        </p:xfrm>
        <a:graphic>
          <a:graphicData uri="http://schemas.openxmlformats.org/drawingml/2006/table">
            <a:tbl>
              <a:tblPr>
                <a:noFill/>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LEN</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 a number of characters of a character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LOWER</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Convert a string to lowercase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LTRIM</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new string from a specified string after removing all leading blanks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NCHAR</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the Unicode character with the specified integer code, as defined by the Unicode standard</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PATINDEX</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Returns the starting position of the first occurrence of a pattern in a 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894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0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14" name="Google Shape;1214;p10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15" name="Google Shape;1215;p10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16" name="Google Shape;1216;p109"/>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217" name="Google Shape;1217;p109"/>
          <p:cNvGraphicFramePr/>
          <p:nvPr/>
        </p:nvGraphicFramePr>
        <p:xfrm>
          <a:off x="863600" y="1597067"/>
          <a:ext cx="10844150" cy="4779050"/>
        </p:xfrm>
        <a:graphic>
          <a:graphicData uri="http://schemas.openxmlformats.org/drawingml/2006/table">
            <a:tbl>
              <a:tblPr>
                <a:noFill/>
              </a:tblPr>
              <a:tblGrid>
                <a:gridCol w="2051775">
                  <a:extLst>
                    <a:ext uri="{9D8B030D-6E8A-4147-A177-3AD203B41FA5}">
                      <a16:colId xmlns:a16="http://schemas.microsoft.com/office/drawing/2014/main" val="20000"/>
                    </a:ext>
                  </a:extLst>
                </a:gridCol>
                <a:gridCol w="87923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QUOTENAME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Returns a Unicode string with the delimiters added to make the input string a valid delimited identifier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REPLACE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Replace all occurrences of a substring, within a string, with another substring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REPLICATE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string repeated a specified number of times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REVERSE</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the reverse order of a character 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RIGHT</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Extract a given a number of characters from a character string starting from the right</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643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
        <p:nvSpPr>
          <p:cNvPr id="1038" name="Google Shape;1038;p9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39" name="Google Shape;1039;p9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40" name="Google Shape;1040;p92"/>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041" name="Google Shape;1041;p92"/>
          <p:cNvSpPr txBox="1"/>
          <p:nvPr/>
        </p:nvSpPr>
        <p:spPr>
          <a:xfrm>
            <a:off x="508000" y="2357967"/>
            <a:ext cx="11212000" cy="2246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Built in functions are functions that are shipped with MySQL</a:t>
            </a:r>
            <a:endParaRPr sz="2133">
              <a:solidFill>
                <a:srgbClr val="333333"/>
              </a:solidFill>
              <a:highlight>
                <a:srgbClr val="FFFFFF"/>
              </a:highlight>
              <a:latin typeface="Avenir"/>
              <a:ea typeface="Avenir"/>
              <a:cs typeface="Avenir"/>
              <a:sym typeface="Avenir"/>
            </a:endParaRPr>
          </a:p>
          <a:p>
            <a:pPr marL="0" marR="0" lvl="0" indent="0" algn="l" rtl="0">
              <a:spcBef>
                <a:spcPts val="0"/>
              </a:spcBef>
              <a:spcAft>
                <a:spcPts val="0"/>
              </a:spcAft>
              <a:buNone/>
            </a:pPr>
            <a:endParaRPr sz="2133">
              <a:solidFill>
                <a:srgbClr val="333333"/>
              </a:solidFill>
              <a:highlight>
                <a:srgbClr val="FFFFFF"/>
              </a:highlight>
              <a:latin typeface="Avenir"/>
              <a:ea typeface="Avenir"/>
              <a:cs typeface="Avenir"/>
              <a:sym typeface="Avenir"/>
            </a:endParaRPr>
          </a:p>
          <a:p>
            <a:pPr marL="0" marR="0" lvl="0" indent="0" algn="l" rtl="0">
              <a:spcBef>
                <a:spcPts val="0"/>
              </a:spcBef>
              <a:spcAft>
                <a:spcPts val="0"/>
              </a:spcAft>
              <a:buNone/>
            </a:pPr>
            <a:endParaRPr sz="2133">
              <a:solidFill>
                <a:srgbClr val="333333"/>
              </a:solidFill>
              <a:highlight>
                <a:srgbClr val="FFFFFF"/>
              </a:highlight>
              <a:latin typeface="Avenir"/>
              <a:ea typeface="Avenir"/>
              <a:cs typeface="Avenir"/>
              <a:sym typeface="Avenir"/>
            </a:endParaRPr>
          </a:p>
          <a:p>
            <a:pPr marL="0" marR="0" lvl="0" indent="0" algn="l" rtl="0">
              <a:spcBef>
                <a:spcPts val="0"/>
              </a:spcBef>
              <a:spcAft>
                <a:spcPts val="0"/>
              </a:spcAft>
              <a:buNone/>
            </a:pPr>
            <a:endParaRPr sz="2133">
              <a:solidFill>
                <a:srgbClr val="333333"/>
              </a:solidFill>
              <a:highlight>
                <a:srgbClr val="FFFFFF"/>
              </a:highlight>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They can be categorized according to the data types that they operate on i.e. strings, date and numeric built in functions</a:t>
            </a:r>
            <a:endParaRPr sz="2133">
              <a:solidFill>
                <a:srgbClr val="333333"/>
              </a:solidFill>
              <a:latin typeface="Avenir"/>
              <a:ea typeface="Avenir"/>
              <a:cs typeface="Avenir"/>
              <a:sym typeface="Avenir"/>
            </a:endParaRPr>
          </a:p>
        </p:txBody>
      </p:sp>
    </p:spTree>
    <p:extLst>
      <p:ext uri="{BB962C8B-B14F-4D97-AF65-F5344CB8AC3E}">
        <p14:creationId xmlns:p14="http://schemas.microsoft.com/office/powerpoint/2010/main" val="2200481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11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23" name="Google Shape;1223;p11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24" name="Google Shape;1224;p11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25" name="Google Shape;1225;p110"/>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226" name="Google Shape;1226;p110"/>
          <p:cNvGraphicFramePr/>
          <p:nvPr/>
        </p:nvGraphicFramePr>
        <p:xfrm>
          <a:off x="863600" y="1597067"/>
          <a:ext cx="10844150" cy="4779050"/>
        </p:xfrm>
        <a:graphic>
          <a:graphicData uri="http://schemas.openxmlformats.org/drawingml/2006/table">
            <a:tbl>
              <a:tblPr>
                <a:noFill/>
              </a:tblPr>
              <a:tblGrid>
                <a:gridCol w="2051775">
                  <a:extLst>
                    <a:ext uri="{9D8B030D-6E8A-4147-A177-3AD203B41FA5}">
                      <a16:colId xmlns:a16="http://schemas.microsoft.com/office/drawing/2014/main" val="20000"/>
                    </a:ext>
                  </a:extLst>
                </a:gridCol>
                <a:gridCol w="87923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RTRIM</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new string from a specified string after removing all trailing blanks</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REPLACE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Replace all occurrences of a substring, within a string, with another substring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SOUNDEX</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four-character (SOUNDEX) code of a string based on how it is spoken</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SPACE</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Returns a string of repeated spaces</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character data converted from numeric data</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8641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11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32" name="Google Shape;1232;p11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33" name="Google Shape;1233;p11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34" name="Google Shape;1234;p111"/>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235" name="Google Shape;1235;p111"/>
          <p:cNvGraphicFramePr/>
          <p:nvPr/>
        </p:nvGraphicFramePr>
        <p:xfrm>
          <a:off x="863600" y="1597067"/>
          <a:ext cx="10844150" cy="4535225"/>
        </p:xfrm>
        <a:graphic>
          <a:graphicData uri="http://schemas.openxmlformats.org/drawingml/2006/table">
            <a:tbl>
              <a:tblPr>
                <a:noFill/>
              </a:tblPr>
              <a:tblGrid>
                <a:gridCol w="2520575">
                  <a:extLst>
                    <a:ext uri="{9D8B030D-6E8A-4147-A177-3AD203B41FA5}">
                      <a16:colId xmlns:a16="http://schemas.microsoft.com/office/drawing/2014/main" val="20000"/>
                    </a:ext>
                  </a:extLst>
                </a:gridCol>
                <a:gridCol w="83235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STRING_AGG</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Concatenate rows of strings with a specified separator into a new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STRING_ESCAPE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Escapes special characters in a string and returns a new string with escaped characters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STRING_SPLIT</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A table-valued function that splits a string into rows of substrings based on a specified separator</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STUFF</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Delete a part of a string and then insert another substring into the string starting at a specified position</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7678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11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41" name="Google Shape;1241;p11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42" name="Google Shape;1242;p11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43" name="Google Shape;1243;p112"/>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244" name="Google Shape;1244;p112"/>
          <p:cNvGraphicFramePr/>
          <p:nvPr/>
        </p:nvGraphicFramePr>
        <p:xfrm>
          <a:off x="863600" y="1597067"/>
          <a:ext cx="10844150" cy="4161350"/>
        </p:xfrm>
        <a:graphic>
          <a:graphicData uri="http://schemas.openxmlformats.org/drawingml/2006/table">
            <a:tbl>
              <a:tblPr>
                <a:noFill/>
              </a:tblPr>
              <a:tblGrid>
                <a:gridCol w="2520575">
                  <a:extLst>
                    <a:ext uri="{9D8B030D-6E8A-4147-A177-3AD203B41FA5}">
                      <a16:colId xmlns:a16="http://schemas.microsoft.com/office/drawing/2014/main" val="20000"/>
                    </a:ext>
                  </a:extLst>
                </a:gridCol>
                <a:gridCol w="83235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SUBSTRING</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Extract a substring within a string starting from a specified location with a specified length</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TRANSLATE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Replace several single-characters, one-to-one translation in one operation</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TRIM</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 a new string from a specified string after removing all leading and trailing blanks</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UPPER</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Convert a string to uppercase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70689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1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- 1</a:t>
            </a:r>
            <a:endParaRPr sz="3200">
              <a:solidFill>
                <a:srgbClr val="434343"/>
              </a:solidFill>
              <a:latin typeface="Avenir"/>
              <a:ea typeface="Avenir"/>
              <a:cs typeface="Avenir"/>
              <a:sym typeface="Avenir"/>
            </a:endParaRPr>
          </a:p>
        </p:txBody>
      </p:sp>
      <p:sp>
        <p:nvSpPr>
          <p:cNvPr id="1250" name="Google Shape;1250;p11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51" name="Google Shape;1251;p11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52" name="Google Shape;1252;p113"/>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253" name="Google Shape;1253;p113"/>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54" name="Google Shape;1254;p113"/>
          <p:cNvSpPr txBox="1"/>
          <p:nvPr/>
        </p:nvSpPr>
        <p:spPr>
          <a:xfrm>
            <a:off x="503400" y="3163867"/>
            <a:ext cx="5060000" cy="91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char_length('MySQL') </a:t>
            </a:r>
            <a:r>
              <a:rPr lang="en" sz="2133">
                <a:solidFill>
                  <a:srgbClr val="333333"/>
                </a:solidFill>
                <a:latin typeface="Courier New"/>
                <a:ea typeface="Courier New"/>
                <a:cs typeface="Courier New"/>
                <a:sym typeface="Courier New"/>
              </a:rPr>
              <a:t>as CHAR_LEN;</a:t>
            </a:r>
            <a:endParaRPr sz="2133">
              <a:solidFill>
                <a:srgbClr val="333333"/>
              </a:solidFill>
              <a:latin typeface="Courier New"/>
              <a:ea typeface="Courier New"/>
              <a:cs typeface="Courier New"/>
              <a:sym typeface="Courier New"/>
            </a:endParaRPr>
          </a:p>
        </p:txBody>
      </p:sp>
      <p:sp>
        <p:nvSpPr>
          <p:cNvPr id="1255" name="Google Shape;1255;p113"/>
          <p:cNvSpPr txBox="1"/>
          <p:nvPr/>
        </p:nvSpPr>
        <p:spPr>
          <a:xfrm>
            <a:off x="702900" y="1299065"/>
            <a:ext cx="10195600" cy="1219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b="1">
                <a:solidFill>
                  <a:schemeClr val="dk1"/>
                </a:solidFill>
                <a:latin typeface="Avenir"/>
                <a:ea typeface="Avenir"/>
                <a:cs typeface="Avenir"/>
                <a:sym typeface="Avenir"/>
              </a:rPr>
              <a:t>CHAR_LENGTH():</a:t>
            </a:r>
            <a:r>
              <a:rPr lang="en" sz="2133">
                <a:solidFill>
                  <a:schemeClr val="dk1"/>
                </a:solidFill>
                <a:latin typeface="Avenir"/>
                <a:ea typeface="Avenir"/>
                <a:cs typeface="Avenir"/>
                <a:sym typeface="Avenir"/>
              </a:rPr>
              <a:t> Doesn’t work for SQL Server. Use LEN() for SQL Server. This function is used to find the length of a word.</a:t>
            </a:r>
            <a:endParaRPr sz="2133">
              <a:solidFill>
                <a:srgbClr val="333333"/>
              </a:solidFill>
              <a:latin typeface="Avenir"/>
              <a:ea typeface="Avenir"/>
              <a:cs typeface="Avenir"/>
              <a:sym typeface="Avenir"/>
            </a:endParaRPr>
          </a:p>
        </p:txBody>
      </p:sp>
      <p:sp>
        <p:nvSpPr>
          <p:cNvPr id="1256" name="Google Shape;1256;p113"/>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57" name="Google Shape;1257;p113"/>
          <p:cNvGraphicFramePr/>
          <p:nvPr/>
        </p:nvGraphicFramePr>
        <p:xfrm>
          <a:off x="572134" y="4821667"/>
          <a:ext cx="2288500" cy="1137850"/>
        </p:xfrm>
        <a:graphic>
          <a:graphicData uri="http://schemas.openxmlformats.org/drawingml/2006/table">
            <a:tbl>
              <a:tblPr>
                <a:noFill/>
              </a:tblPr>
              <a:tblGrid>
                <a:gridCol w="22885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CHAR_LEN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5</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258" name="Google Shape;1258;p113"/>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259" name="Google Shape;1259;p113"/>
          <p:cNvPicPr preferRelativeResize="0"/>
          <p:nvPr/>
        </p:nvPicPr>
        <p:blipFill rotWithShape="1">
          <a:blip r:embed="rId4">
            <a:alphaModFix/>
          </a:blip>
          <a:srcRect r="1593"/>
          <a:stretch/>
        </p:blipFill>
        <p:spPr>
          <a:xfrm>
            <a:off x="5953400" y="3594000"/>
            <a:ext cx="5928667" cy="2514267"/>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275866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11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- 2</a:t>
            </a:r>
            <a:endParaRPr sz="3200">
              <a:solidFill>
                <a:srgbClr val="434343"/>
              </a:solidFill>
              <a:latin typeface="Avenir"/>
              <a:ea typeface="Avenir"/>
              <a:cs typeface="Avenir"/>
              <a:sym typeface="Avenir"/>
            </a:endParaRPr>
          </a:p>
        </p:txBody>
      </p:sp>
      <p:sp>
        <p:nvSpPr>
          <p:cNvPr id="1265" name="Google Shape;1265;p11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66" name="Google Shape;1266;p11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67" name="Google Shape;1267;p11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268" name="Google Shape;1268;p114"/>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69" name="Google Shape;1269;p114"/>
          <p:cNvSpPr txBox="1"/>
          <p:nvPr/>
        </p:nvSpPr>
        <p:spPr>
          <a:xfrm>
            <a:off x="401800" y="3265467"/>
            <a:ext cx="5060000" cy="1308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 SELECT </a:t>
            </a:r>
            <a:r>
              <a:rPr lang="en" sz="2133" b="1">
                <a:solidFill>
                  <a:srgbClr val="333333"/>
                </a:solidFill>
                <a:latin typeface="Courier New"/>
                <a:ea typeface="Courier New"/>
                <a:cs typeface="Courier New"/>
                <a:sym typeface="Courier New"/>
              </a:rPr>
              <a:t>CONCAT_WS('_', 'great', 'learning')</a:t>
            </a:r>
            <a:r>
              <a:rPr lang="en" sz="2133">
                <a:solidFill>
                  <a:srgbClr val="333333"/>
                </a:solidFill>
                <a:latin typeface="Courier New"/>
                <a:ea typeface="Courier New"/>
                <a:cs typeface="Courier New"/>
                <a:sym typeface="Courier New"/>
              </a:rPr>
              <a:t> as CONCAT_STR;</a:t>
            </a:r>
            <a:endParaRPr sz="2133">
              <a:solidFill>
                <a:srgbClr val="333333"/>
              </a:solidFill>
              <a:latin typeface="Courier New"/>
              <a:ea typeface="Courier New"/>
              <a:cs typeface="Courier New"/>
              <a:sym typeface="Courier New"/>
            </a:endParaRPr>
          </a:p>
        </p:txBody>
      </p:sp>
      <p:sp>
        <p:nvSpPr>
          <p:cNvPr id="1270" name="Google Shape;1270;p114"/>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b="1">
                <a:solidFill>
                  <a:schemeClr val="dk1"/>
                </a:solidFill>
                <a:latin typeface="Avenir"/>
                <a:ea typeface="Avenir"/>
                <a:cs typeface="Avenir"/>
                <a:sym typeface="Avenir"/>
              </a:rPr>
              <a:t>CONCAT_WS():</a:t>
            </a:r>
            <a:r>
              <a:rPr lang="en" sz="2133">
                <a:solidFill>
                  <a:schemeClr val="dk1"/>
                </a:solidFill>
                <a:latin typeface="Avenir"/>
                <a:ea typeface="Avenir"/>
                <a:cs typeface="Avenir"/>
                <a:sym typeface="Avenir"/>
              </a:rPr>
              <a:t> This function is used to add two words or strings with a symbol as concatenating symbol</a:t>
            </a:r>
            <a:endParaRPr sz="2133">
              <a:solidFill>
                <a:srgbClr val="333333"/>
              </a:solidFill>
              <a:latin typeface="Avenir"/>
              <a:ea typeface="Avenir"/>
              <a:cs typeface="Avenir"/>
              <a:sym typeface="Avenir"/>
            </a:endParaRPr>
          </a:p>
        </p:txBody>
      </p:sp>
      <p:sp>
        <p:nvSpPr>
          <p:cNvPr id="1271" name="Google Shape;1271;p114"/>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72" name="Google Shape;1272;p114"/>
          <p:cNvGraphicFramePr/>
          <p:nvPr/>
        </p:nvGraphicFramePr>
        <p:xfrm>
          <a:off x="386252" y="5379312"/>
          <a:ext cx="2937925" cy="1186625"/>
        </p:xfrm>
        <a:graphic>
          <a:graphicData uri="http://schemas.openxmlformats.org/drawingml/2006/table">
            <a:tbl>
              <a:tblPr>
                <a:noFill/>
              </a:tblPr>
              <a:tblGrid>
                <a:gridCol w="293792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Courier New"/>
                          <a:ea typeface="Courier New"/>
                          <a:cs typeface="Courier New"/>
                          <a:sym typeface="Courier New"/>
                        </a:rPr>
                        <a:t>CONCAT_STR</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great_learning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273" name="Google Shape;1273;p114"/>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274" name="Google Shape;1274;p114"/>
          <p:cNvPicPr preferRelativeResize="0"/>
          <p:nvPr/>
        </p:nvPicPr>
        <p:blipFill rotWithShape="1">
          <a:blip r:embed="rId4">
            <a:alphaModFix/>
          </a:blip>
          <a:srcRect/>
          <a:stretch/>
        </p:blipFill>
        <p:spPr>
          <a:xfrm>
            <a:off x="6054998" y="3656751"/>
            <a:ext cx="5764401" cy="1774517"/>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1826459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1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- 3</a:t>
            </a:r>
            <a:endParaRPr sz="3200">
              <a:solidFill>
                <a:srgbClr val="434343"/>
              </a:solidFill>
              <a:latin typeface="Avenir"/>
              <a:ea typeface="Avenir"/>
              <a:cs typeface="Avenir"/>
              <a:sym typeface="Avenir"/>
            </a:endParaRPr>
          </a:p>
        </p:txBody>
      </p:sp>
      <p:sp>
        <p:nvSpPr>
          <p:cNvPr id="1280" name="Google Shape;1280;p11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81" name="Google Shape;1281;p11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82" name="Google Shape;1282;p115"/>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283" name="Google Shape;1283;p115"/>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84" name="Google Shape;1284;p115"/>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 SELECT </a:t>
            </a:r>
            <a:r>
              <a:rPr lang="en" sz="2133" b="1">
                <a:solidFill>
                  <a:srgbClr val="333333"/>
                </a:solidFill>
                <a:latin typeface="Courier New"/>
                <a:ea typeface="Courier New"/>
                <a:cs typeface="Courier New"/>
                <a:sym typeface="Courier New"/>
              </a:rPr>
              <a:t>LCASE ("Greatlearning To Learn")</a:t>
            </a:r>
            <a:r>
              <a:rPr lang="en" sz="2133">
                <a:solidFill>
                  <a:srgbClr val="333333"/>
                </a:solidFill>
                <a:latin typeface="Courier New"/>
                <a:ea typeface="Courier New"/>
                <a:cs typeface="Courier New"/>
                <a:sym typeface="Courier New"/>
              </a:rPr>
              <a:t>as LCASE;</a:t>
            </a:r>
            <a:endParaRPr sz="2133">
              <a:solidFill>
                <a:srgbClr val="333333"/>
              </a:solidFill>
              <a:latin typeface="Courier New"/>
              <a:ea typeface="Courier New"/>
              <a:cs typeface="Courier New"/>
              <a:sym typeface="Courier New"/>
            </a:endParaRPr>
          </a:p>
        </p:txBody>
      </p:sp>
      <p:sp>
        <p:nvSpPr>
          <p:cNvPr id="1285" name="Google Shape;1285;p115"/>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LCASE():</a:t>
            </a:r>
            <a:r>
              <a:rPr lang="en" sz="2400">
                <a:solidFill>
                  <a:schemeClr val="dk1"/>
                </a:solidFill>
                <a:highlight>
                  <a:srgbClr val="FFFFFF"/>
                </a:highlight>
                <a:latin typeface="Avenir"/>
                <a:ea typeface="Avenir"/>
                <a:cs typeface="Avenir"/>
                <a:sym typeface="Avenir"/>
              </a:rPr>
              <a:t> This function is used to convert the given string into lower case</a:t>
            </a:r>
            <a:endParaRPr sz="2400">
              <a:solidFill>
                <a:srgbClr val="333333"/>
              </a:solidFill>
              <a:latin typeface="Avenir"/>
              <a:ea typeface="Avenir"/>
              <a:cs typeface="Avenir"/>
              <a:sym typeface="Avenir"/>
            </a:endParaRPr>
          </a:p>
        </p:txBody>
      </p:sp>
      <p:sp>
        <p:nvSpPr>
          <p:cNvPr id="1286" name="Google Shape;1286;p115"/>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87" name="Google Shape;1287;p115"/>
          <p:cNvGraphicFramePr/>
          <p:nvPr/>
        </p:nvGraphicFramePr>
        <p:xfrm>
          <a:off x="351615" y="5431267"/>
          <a:ext cx="4106975" cy="1186625"/>
        </p:xfrm>
        <a:graphic>
          <a:graphicData uri="http://schemas.openxmlformats.org/drawingml/2006/table">
            <a:tbl>
              <a:tblPr>
                <a:noFill/>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LCASE</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greatlearning to learn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288" name="Google Shape;1288;p115"/>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289" name="Google Shape;1289;p115"/>
          <p:cNvPicPr preferRelativeResize="0"/>
          <p:nvPr/>
        </p:nvPicPr>
        <p:blipFill rotWithShape="1">
          <a:blip r:embed="rId4">
            <a:alphaModFix/>
          </a:blip>
          <a:srcRect/>
          <a:stretch/>
        </p:blipFill>
        <p:spPr>
          <a:xfrm>
            <a:off x="5899137" y="3887723"/>
            <a:ext cx="6143332" cy="2030733"/>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1805460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1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- 4</a:t>
            </a:r>
            <a:endParaRPr sz="3200">
              <a:solidFill>
                <a:srgbClr val="434343"/>
              </a:solidFill>
              <a:latin typeface="Avenir"/>
              <a:ea typeface="Avenir"/>
              <a:cs typeface="Avenir"/>
              <a:sym typeface="Avenir"/>
            </a:endParaRPr>
          </a:p>
        </p:txBody>
      </p:sp>
      <p:sp>
        <p:nvSpPr>
          <p:cNvPr id="1295" name="Google Shape;1295;p11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96" name="Google Shape;1296;p11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297" name="Google Shape;1297;p116"/>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298" name="Google Shape;1298;p116"/>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99" name="Google Shape;1299;p116"/>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lang="en" sz="2133" b="1">
                <a:solidFill>
                  <a:srgbClr val="333333"/>
                </a:solidFill>
                <a:latin typeface="Courier New"/>
                <a:ea typeface="Courier New"/>
                <a:cs typeface="Courier New"/>
                <a:sym typeface="Courier New"/>
              </a:rPr>
              <a:t>REPLACE</a:t>
            </a:r>
            <a:r>
              <a:rPr lang="en" sz="2133">
                <a:solidFill>
                  <a:srgbClr val="333333"/>
                </a:solidFill>
                <a:latin typeface="Courier New"/>
                <a:ea typeface="Courier New"/>
                <a:cs typeface="Courier New"/>
                <a:sym typeface="Courier New"/>
              </a:rPr>
              <a:t>(</a:t>
            </a:r>
            <a:r>
              <a:rPr lang="en" sz="2133" b="1">
                <a:solidFill>
                  <a:srgbClr val="333333"/>
                </a:solidFill>
                <a:latin typeface="Courier New"/>
                <a:ea typeface="Courier New"/>
                <a:cs typeface="Courier New"/>
                <a:sym typeface="Courier New"/>
              </a:rPr>
              <a:t>"Great Lakes", "Lakes", "Learning")</a:t>
            </a:r>
            <a:r>
              <a:rPr lang="en" sz="2133">
                <a:solidFill>
                  <a:srgbClr val="333333"/>
                </a:solidFill>
                <a:latin typeface="Courier New"/>
                <a:ea typeface="Courier New"/>
                <a:cs typeface="Courier New"/>
                <a:sym typeface="Courier New"/>
              </a:rPr>
              <a:t> as Replaced;</a:t>
            </a:r>
            <a:endParaRPr sz="2133">
              <a:solidFill>
                <a:srgbClr val="333333"/>
              </a:solidFill>
              <a:latin typeface="Courier New"/>
              <a:ea typeface="Courier New"/>
              <a:cs typeface="Courier New"/>
              <a:sym typeface="Courier New"/>
            </a:endParaRPr>
          </a:p>
        </p:txBody>
      </p:sp>
      <p:sp>
        <p:nvSpPr>
          <p:cNvPr id="1300" name="Google Shape;1300;p116"/>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REPLACE():</a:t>
            </a:r>
            <a:r>
              <a:rPr lang="en" sz="2400">
                <a:solidFill>
                  <a:schemeClr val="dk1"/>
                </a:solidFill>
                <a:highlight>
                  <a:srgbClr val="FFFFFF"/>
                </a:highlight>
                <a:latin typeface="Avenir"/>
                <a:ea typeface="Avenir"/>
                <a:cs typeface="Avenir"/>
                <a:sym typeface="Avenir"/>
              </a:rPr>
              <a:t> This function replaces all occurrences of a substring within a string, with a new substring</a:t>
            </a:r>
            <a:endParaRPr sz="2400">
              <a:solidFill>
                <a:srgbClr val="333333"/>
              </a:solidFill>
              <a:latin typeface="Avenir"/>
              <a:ea typeface="Avenir"/>
              <a:cs typeface="Avenir"/>
              <a:sym typeface="Avenir"/>
            </a:endParaRPr>
          </a:p>
        </p:txBody>
      </p:sp>
      <p:sp>
        <p:nvSpPr>
          <p:cNvPr id="1301" name="Google Shape;1301;p116"/>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02" name="Google Shape;1302;p116"/>
          <p:cNvGraphicFramePr/>
          <p:nvPr/>
        </p:nvGraphicFramePr>
        <p:xfrm>
          <a:off x="351615" y="5431267"/>
          <a:ext cx="4106975" cy="1186625"/>
        </p:xfrm>
        <a:graphic>
          <a:graphicData uri="http://schemas.openxmlformats.org/drawingml/2006/table">
            <a:tbl>
              <a:tblPr>
                <a:noFill/>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Replaced</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 Learning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303" name="Google Shape;1303;p116"/>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304" name="Google Shape;1304;p116"/>
          <p:cNvPicPr preferRelativeResize="0"/>
          <p:nvPr/>
        </p:nvPicPr>
        <p:blipFill rotWithShape="1">
          <a:blip r:embed="rId4">
            <a:alphaModFix/>
          </a:blip>
          <a:srcRect/>
          <a:stretch/>
        </p:blipFill>
        <p:spPr>
          <a:xfrm>
            <a:off x="5945633" y="3951401"/>
            <a:ext cx="6098568" cy="1339433"/>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41938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1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- 5</a:t>
            </a:r>
            <a:endParaRPr sz="3200">
              <a:solidFill>
                <a:srgbClr val="434343"/>
              </a:solidFill>
              <a:latin typeface="Avenir"/>
              <a:ea typeface="Avenir"/>
              <a:cs typeface="Avenir"/>
              <a:sym typeface="Avenir"/>
            </a:endParaRPr>
          </a:p>
        </p:txBody>
      </p:sp>
      <p:sp>
        <p:nvSpPr>
          <p:cNvPr id="1310" name="Google Shape;1310;p11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11" name="Google Shape;1311;p11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12" name="Google Shape;1312;p11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13" name="Google Shape;1313;p117"/>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314" name="Google Shape;1314;p117"/>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lang="en" sz="2133" b="1">
                <a:solidFill>
                  <a:srgbClr val="333333"/>
                </a:solidFill>
                <a:latin typeface="Courier New"/>
                <a:ea typeface="Courier New"/>
                <a:cs typeface="Courier New"/>
                <a:sym typeface="Courier New"/>
              </a:rPr>
              <a:t>TRIM( 'Great' from 'Great Learning')</a:t>
            </a:r>
            <a:r>
              <a:rPr lang="en" sz="2133">
                <a:solidFill>
                  <a:srgbClr val="333333"/>
                </a:solidFill>
                <a:latin typeface="Courier New"/>
                <a:ea typeface="Courier New"/>
                <a:cs typeface="Courier New"/>
                <a:sym typeface="Courier New"/>
              </a:rPr>
              <a:t> AS TrimmedString;</a:t>
            </a:r>
            <a:endParaRPr sz="2133">
              <a:solidFill>
                <a:srgbClr val="333333"/>
              </a:solidFill>
              <a:latin typeface="Courier New"/>
              <a:ea typeface="Courier New"/>
              <a:cs typeface="Courier New"/>
              <a:sym typeface="Courier New"/>
            </a:endParaRPr>
          </a:p>
        </p:txBody>
      </p:sp>
      <p:sp>
        <p:nvSpPr>
          <p:cNvPr id="1315" name="Google Shape;1315;p117"/>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TRIM():</a:t>
            </a:r>
            <a:r>
              <a:rPr lang="en" sz="2400">
                <a:solidFill>
                  <a:schemeClr val="dk1"/>
                </a:solidFill>
                <a:highlight>
                  <a:srgbClr val="FFFFFF"/>
                </a:highlight>
                <a:latin typeface="Avenir"/>
                <a:ea typeface="Avenir"/>
                <a:cs typeface="Avenir"/>
                <a:sym typeface="Avenir"/>
              </a:rPr>
              <a:t> This function removes unwanted characters from a string </a:t>
            </a:r>
            <a:endParaRPr sz="2400">
              <a:solidFill>
                <a:srgbClr val="333333"/>
              </a:solidFill>
              <a:latin typeface="Avenir"/>
              <a:ea typeface="Avenir"/>
              <a:cs typeface="Avenir"/>
              <a:sym typeface="Avenir"/>
            </a:endParaRPr>
          </a:p>
        </p:txBody>
      </p:sp>
      <p:sp>
        <p:nvSpPr>
          <p:cNvPr id="1316" name="Google Shape;1316;p117"/>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17" name="Google Shape;1317;p117"/>
          <p:cNvGraphicFramePr/>
          <p:nvPr/>
        </p:nvGraphicFramePr>
        <p:xfrm>
          <a:off x="351615" y="5431267"/>
          <a:ext cx="4106975" cy="1235400"/>
        </p:xfrm>
        <a:graphic>
          <a:graphicData uri="http://schemas.openxmlformats.org/drawingml/2006/table">
            <a:tbl>
              <a:tblPr>
                <a:noFill/>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Courier New"/>
                          <a:ea typeface="Courier New"/>
                          <a:cs typeface="Courier New"/>
                          <a:sym typeface="Courier New"/>
                        </a:rPr>
                        <a:t>TrimmedString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Courier New"/>
                          <a:ea typeface="Courier New"/>
                          <a:cs typeface="Courier New"/>
                          <a:sym typeface="Courier New"/>
                        </a:rPr>
                        <a:t>Learning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318" name="Google Shape;1318;p117"/>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319" name="Google Shape;1319;p117"/>
          <p:cNvPicPr preferRelativeResize="0"/>
          <p:nvPr/>
        </p:nvPicPr>
        <p:blipFill rotWithShape="1">
          <a:blip r:embed="rId4">
            <a:alphaModFix/>
          </a:blip>
          <a:srcRect/>
          <a:stretch/>
        </p:blipFill>
        <p:spPr>
          <a:xfrm>
            <a:off x="6055000" y="3935933"/>
            <a:ext cx="5781955" cy="121920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452208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- 6</a:t>
            </a:r>
            <a:endParaRPr sz="3200">
              <a:solidFill>
                <a:srgbClr val="434343"/>
              </a:solidFill>
              <a:latin typeface="Avenir"/>
              <a:ea typeface="Avenir"/>
              <a:cs typeface="Avenir"/>
              <a:sym typeface="Avenir"/>
            </a:endParaRPr>
          </a:p>
        </p:txBody>
      </p:sp>
      <p:sp>
        <p:nvSpPr>
          <p:cNvPr id="1325" name="Google Shape;1325;p11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26" name="Google Shape;1326;p11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27" name="Google Shape;1327;p118"/>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28" name="Google Shape;1328;p118"/>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329" name="Google Shape;1329;p118"/>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lang="en" sz="2133" b="1">
                <a:solidFill>
                  <a:srgbClr val="333333"/>
                </a:solidFill>
                <a:latin typeface="Courier New"/>
                <a:ea typeface="Courier New"/>
                <a:cs typeface="Courier New"/>
                <a:sym typeface="Courier New"/>
              </a:rPr>
              <a:t>SUBSTR("Great Learning", 1, 5)</a:t>
            </a:r>
            <a:r>
              <a:rPr lang="en" sz="2133">
                <a:solidFill>
                  <a:srgbClr val="333333"/>
                </a:solidFill>
                <a:latin typeface="Courier New"/>
                <a:ea typeface="Courier New"/>
                <a:cs typeface="Courier New"/>
                <a:sym typeface="Courier New"/>
              </a:rPr>
              <a:t> AS ExtractedString;</a:t>
            </a:r>
            <a:endParaRPr sz="2133">
              <a:solidFill>
                <a:srgbClr val="333333"/>
              </a:solidFill>
              <a:latin typeface="Courier New"/>
              <a:ea typeface="Courier New"/>
              <a:cs typeface="Courier New"/>
              <a:sym typeface="Courier New"/>
            </a:endParaRPr>
          </a:p>
        </p:txBody>
      </p:sp>
      <p:sp>
        <p:nvSpPr>
          <p:cNvPr id="1330" name="Google Shape;1330;p118"/>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SUBSTR():</a:t>
            </a:r>
            <a:r>
              <a:rPr lang="en" sz="2400">
                <a:solidFill>
                  <a:schemeClr val="dk1"/>
                </a:solidFill>
                <a:highlight>
                  <a:srgbClr val="FFFFFF"/>
                </a:highlight>
                <a:latin typeface="Avenir"/>
                <a:ea typeface="Avenir"/>
                <a:cs typeface="Avenir"/>
                <a:sym typeface="Avenir"/>
              </a:rPr>
              <a:t> This function extracts a substring from a string </a:t>
            </a:r>
            <a:endParaRPr sz="2400">
              <a:solidFill>
                <a:srgbClr val="333333"/>
              </a:solidFill>
              <a:latin typeface="Avenir"/>
              <a:ea typeface="Avenir"/>
              <a:cs typeface="Avenir"/>
              <a:sym typeface="Avenir"/>
            </a:endParaRPr>
          </a:p>
        </p:txBody>
      </p:sp>
      <p:sp>
        <p:nvSpPr>
          <p:cNvPr id="1331" name="Google Shape;1331;p118"/>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32" name="Google Shape;1332;p118"/>
          <p:cNvGraphicFramePr/>
          <p:nvPr/>
        </p:nvGraphicFramePr>
        <p:xfrm>
          <a:off x="351615" y="5431267"/>
          <a:ext cx="4106975" cy="1186625"/>
        </p:xfrm>
        <a:graphic>
          <a:graphicData uri="http://schemas.openxmlformats.org/drawingml/2006/table">
            <a:tbl>
              <a:tblPr>
                <a:noFill/>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ExtractedString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333" name="Google Shape;1333;p118"/>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334" name="Google Shape;1334;p118"/>
          <p:cNvPicPr preferRelativeResize="0"/>
          <p:nvPr/>
        </p:nvPicPr>
        <p:blipFill rotWithShape="1">
          <a:blip r:embed="rId4">
            <a:alphaModFix/>
          </a:blip>
          <a:srcRect/>
          <a:stretch/>
        </p:blipFill>
        <p:spPr>
          <a:xfrm>
            <a:off x="5947867" y="3806201"/>
            <a:ext cx="5933800" cy="1427367"/>
          </a:xfrm>
          <a:prstGeom prst="rect">
            <a:avLst/>
          </a:prstGeom>
          <a:noFill/>
          <a:ln>
            <a:noFill/>
          </a:ln>
        </p:spPr>
      </p:pic>
    </p:spTree>
    <p:extLst>
      <p:ext uri="{BB962C8B-B14F-4D97-AF65-F5344CB8AC3E}">
        <p14:creationId xmlns:p14="http://schemas.microsoft.com/office/powerpoint/2010/main" val="302421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19"/>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DATE Function</a:t>
            </a:r>
            <a:endParaRPr sz="6667">
              <a:solidFill>
                <a:srgbClr val="7F7F7F"/>
              </a:solidFill>
              <a:latin typeface="Calibri"/>
              <a:ea typeface="Calibri"/>
              <a:cs typeface="Calibri"/>
              <a:sym typeface="Calibri"/>
            </a:endParaRPr>
          </a:p>
        </p:txBody>
      </p:sp>
      <p:sp>
        <p:nvSpPr>
          <p:cNvPr id="1341" name="Google Shape;1341;p11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42" name="Google Shape;1342;p11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43" name="Google Shape;1343;p119"/>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205173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9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47" name="Google Shape;1047;p9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48" name="Google Shape;1048;p93"/>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049" name="Google Shape;1049;p93"/>
          <p:cNvSpPr txBox="1"/>
          <p:nvPr/>
        </p:nvSpPr>
        <p:spPr>
          <a:xfrm>
            <a:off x="508000" y="1806433"/>
            <a:ext cx="11056400" cy="4531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There are different types of SQL built - in functions, which are mentioned below:</a:t>
            </a:r>
            <a:endParaRPr sz="2133">
              <a:solidFill>
                <a:schemeClr val="dk1"/>
              </a:solidFill>
              <a:highlight>
                <a:srgbClr val="FFFFFF"/>
              </a:highlight>
              <a:latin typeface="Avenir"/>
              <a:ea typeface="Avenir"/>
              <a:cs typeface="Avenir"/>
              <a:sym typeface="Avenir"/>
            </a:endParaRPr>
          </a:p>
          <a:p>
            <a:pPr marL="609585" marR="0" lvl="0" indent="0" algn="l"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1219170" marR="0" lvl="1" indent="-440255" algn="l"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String</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Numeric</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Date</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Bin</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2667"/>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Cast</a:t>
            </a:r>
            <a:endParaRPr sz="2133" b="0" i="0" u="none" strike="noStrike" cap="none">
              <a:solidFill>
                <a:schemeClr val="dk1"/>
              </a:solidFill>
              <a:highlight>
                <a:srgbClr val="FFFFFF"/>
              </a:highlight>
              <a:latin typeface="Avenir"/>
              <a:ea typeface="Avenir"/>
              <a:cs typeface="Avenir"/>
              <a:sym typeface="Avenir"/>
            </a:endParaRPr>
          </a:p>
        </p:txBody>
      </p:sp>
      <p:sp>
        <p:nvSpPr>
          <p:cNvPr id="1050" name="Google Shape;1050;p9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Tree>
    <p:extLst>
      <p:ext uri="{BB962C8B-B14F-4D97-AF65-F5344CB8AC3E}">
        <p14:creationId xmlns:p14="http://schemas.microsoft.com/office/powerpoint/2010/main" val="2713365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12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Functions</a:t>
            </a:r>
            <a:endParaRPr sz="3200">
              <a:solidFill>
                <a:srgbClr val="434343"/>
              </a:solidFill>
              <a:latin typeface="Avenir"/>
              <a:ea typeface="Avenir"/>
              <a:cs typeface="Avenir"/>
              <a:sym typeface="Avenir"/>
            </a:endParaRPr>
          </a:p>
        </p:txBody>
      </p:sp>
      <p:sp>
        <p:nvSpPr>
          <p:cNvPr id="1349" name="Google Shape;1349;p12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50" name="Google Shape;1350;p12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51" name="Google Shape;1351;p120"/>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52" name="Google Shape;1352;p120"/>
          <p:cNvSpPr txBox="1"/>
          <p:nvPr/>
        </p:nvSpPr>
        <p:spPr>
          <a:xfrm>
            <a:off x="883800" y="2655667"/>
            <a:ext cx="10424400" cy="550000"/>
          </a:xfrm>
          <a:prstGeom prst="rect">
            <a:avLst/>
          </a:prstGeom>
          <a:noFill/>
          <a:ln>
            <a:noFill/>
          </a:ln>
        </p:spPr>
        <p:txBody>
          <a:bodyPr spcFirstLastPara="1" wrap="square" lIns="121900" tIns="121900" rIns="121900" bIns="121900" anchor="t" anchorCtr="0">
            <a:noAutofit/>
          </a:bodyPr>
          <a:lstStyle/>
          <a:p>
            <a:pPr marL="0" marR="0" lvl="0" indent="0" algn="l" rtl="0">
              <a:lnSpc>
                <a:spcPct val="150000"/>
              </a:lnSpc>
              <a:spcBef>
                <a:spcPts val="0"/>
              </a:spcBef>
              <a:spcAft>
                <a:spcPts val="667"/>
              </a:spcAft>
              <a:buNone/>
            </a:pPr>
            <a:r>
              <a:rPr lang="en" sz="2133">
                <a:solidFill>
                  <a:schemeClr val="dk1"/>
                </a:solidFill>
                <a:latin typeface="Avenir"/>
                <a:ea typeface="Avenir"/>
                <a:cs typeface="Avenir"/>
                <a:sym typeface="Avenir"/>
              </a:rPr>
              <a:t>In MySql the default date functions are: </a:t>
            </a:r>
            <a:endParaRPr sz="2133">
              <a:solidFill>
                <a:schemeClr val="dk1"/>
              </a:solidFill>
              <a:latin typeface="Avenir"/>
              <a:ea typeface="Avenir"/>
              <a:cs typeface="Avenir"/>
              <a:sym typeface="Avenir"/>
            </a:endParaRPr>
          </a:p>
        </p:txBody>
      </p:sp>
      <p:sp>
        <p:nvSpPr>
          <p:cNvPr id="1353" name="Google Shape;1353;p120"/>
          <p:cNvSpPr txBox="1"/>
          <p:nvPr/>
        </p:nvSpPr>
        <p:spPr>
          <a:xfrm>
            <a:off x="508000" y="1603867"/>
            <a:ext cx="10783200" cy="1034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format of the date in table must be matched with the input date in order to insert. In various scenarios instead of date, datetime is used</a:t>
            </a:r>
            <a:endParaRPr sz="2133">
              <a:solidFill>
                <a:srgbClr val="333333"/>
              </a:solidFill>
              <a:latin typeface="Avenir"/>
              <a:ea typeface="Avenir"/>
              <a:cs typeface="Avenir"/>
              <a:sym typeface="Avenir"/>
            </a:endParaRPr>
          </a:p>
        </p:txBody>
      </p:sp>
      <p:graphicFrame>
        <p:nvGraphicFramePr>
          <p:cNvPr id="1354" name="Google Shape;1354;p120"/>
          <p:cNvGraphicFramePr/>
          <p:nvPr/>
        </p:nvGraphicFramePr>
        <p:xfrm>
          <a:off x="863600" y="3425867"/>
          <a:ext cx="10844125" cy="2763350"/>
        </p:xfrm>
        <a:graphic>
          <a:graphicData uri="http://schemas.openxmlformats.org/drawingml/2006/table">
            <a:tbl>
              <a:tblPr>
                <a:noFill/>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731475">
                <a:tc>
                  <a:txBody>
                    <a:bodyPr/>
                    <a:lstStyle/>
                    <a:p>
                      <a:pPr marL="0" marR="0" lvl="0" indent="0" algn="l" rtl="0">
                        <a:lnSpc>
                          <a:spcPct val="15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NOW</a:t>
                      </a:r>
                      <a:endParaRPr sz="2400" u="none" strike="noStrike" cap="none"/>
                    </a:p>
                  </a:txBody>
                  <a:tcPr marL="121900" marR="121900" marT="121900" marB="121900"/>
                </a:tc>
                <a:tc>
                  <a:txBody>
                    <a:bodyPr/>
                    <a:lstStyle/>
                    <a:p>
                      <a:pPr marL="0" marR="0" lvl="0" indent="0" algn="l" rtl="0">
                        <a:lnSpc>
                          <a:spcPct val="15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current date and time</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731475">
                <a:tc>
                  <a:txBody>
                    <a:bodyPr/>
                    <a:lstStyle/>
                    <a:p>
                      <a:pPr marL="0" marR="0" lvl="0" indent="0" algn="l" rtl="0">
                        <a:lnSpc>
                          <a:spcPct val="15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CURDATE</a:t>
                      </a:r>
                      <a:endParaRPr sz="2400" u="none" strike="noStrike" cap="none"/>
                    </a:p>
                  </a:txBody>
                  <a:tcPr marL="121900" marR="121900" marT="121900" marB="121900"/>
                </a:tc>
                <a:tc>
                  <a:txBody>
                    <a:bodyPr/>
                    <a:lstStyle/>
                    <a:p>
                      <a:pPr marL="0" marR="0" lvl="0" indent="0" algn="l" rtl="0">
                        <a:lnSpc>
                          <a:spcPct val="15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current date</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731475">
                <a:tc>
                  <a:txBody>
                    <a:bodyPr/>
                    <a:lstStyle/>
                    <a:p>
                      <a:pPr marL="0" marR="0" lvl="0" indent="0" algn="l" rtl="0">
                        <a:lnSpc>
                          <a:spcPct val="15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CURTIME</a:t>
                      </a:r>
                      <a:endParaRPr sz="2400" u="none" strike="noStrike" cap="none"/>
                    </a:p>
                  </a:txBody>
                  <a:tcPr marL="121900" marR="121900" marT="121900" marB="121900"/>
                </a:tc>
                <a:tc>
                  <a:txBody>
                    <a:bodyPr/>
                    <a:lstStyle/>
                    <a:p>
                      <a:pPr marL="0" marR="0" lvl="0" indent="0" algn="l" rtl="0">
                        <a:lnSpc>
                          <a:spcPct val="15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current time</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3786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12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Functions</a:t>
            </a:r>
            <a:endParaRPr sz="3200">
              <a:solidFill>
                <a:srgbClr val="434343"/>
              </a:solidFill>
              <a:latin typeface="Avenir"/>
              <a:ea typeface="Avenir"/>
              <a:cs typeface="Avenir"/>
              <a:sym typeface="Avenir"/>
            </a:endParaRPr>
          </a:p>
        </p:txBody>
      </p:sp>
      <p:sp>
        <p:nvSpPr>
          <p:cNvPr id="1360" name="Google Shape;1360;p12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61" name="Google Shape;1361;p12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62" name="Google Shape;1362;p121"/>
          <p:cNvPicPr preferRelativeResize="0"/>
          <p:nvPr/>
        </p:nvPicPr>
        <p:blipFill rotWithShape="1">
          <a:blip r:embed="rId3">
            <a:alphaModFix/>
          </a:blip>
          <a:srcRect/>
          <a:stretch/>
        </p:blipFill>
        <p:spPr>
          <a:xfrm>
            <a:off x="10769600" y="137767"/>
            <a:ext cx="1219200" cy="1219200"/>
          </a:xfrm>
          <a:prstGeom prst="rect">
            <a:avLst/>
          </a:prstGeom>
          <a:noFill/>
          <a:ln>
            <a:noFill/>
          </a:ln>
        </p:spPr>
      </p:pic>
      <p:graphicFrame>
        <p:nvGraphicFramePr>
          <p:cNvPr id="1363" name="Google Shape;1363;p121"/>
          <p:cNvGraphicFramePr/>
          <p:nvPr/>
        </p:nvGraphicFramePr>
        <p:xfrm>
          <a:off x="863600" y="1901867"/>
          <a:ext cx="10844125" cy="4275125"/>
        </p:xfrm>
        <a:graphic>
          <a:graphicData uri="http://schemas.openxmlformats.org/drawingml/2006/table">
            <a:tbl>
              <a:tblPr>
                <a:noFill/>
              </a:tblPr>
              <a:tblGrid>
                <a:gridCol w="2413400">
                  <a:extLst>
                    <a:ext uri="{9D8B030D-6E8A-4147-A177-3AD203B41FA5}">
                      <a16:colId xmlns:a16="http://schemas.microsoft.com/office/drawing/2014/main" val="20000"/>
                    </a:ext>
                  </a:extLst>
                </a:gridCol>
                <a:gridCol w="84307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Extracts the date part of a date or date/time expression</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EXTRACT</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a single part of a date/time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DATE_ADD</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Adds a specified time interval to a date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DATE_SUB</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Subtracts a specified time interval from a date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DATEDIFF</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0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number of days between two dates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r h="617700">
                <a:tc>
                  <a:txBody>
                    <a:bodyPr/>
                    <a:lstStyle/>
                    <a:p>
                      <a:pPr marL="0" marR="0" lvl="0" indent="0" algn="l" rtl="0">
                        <a:lnSpc>
                          <a:spcPct val="115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DATE_FORMAT</a:t>
                      </a:r>
                      <a:endParaRPr sz="2100" b="1"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Displays date/time data in different formats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32883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12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 - Example - 1</a:t>
            </a:r>
            <a:endParaRPr sz="3200">
              <a:solidFill>
                <a:srgbClr val="434343"/>
              </a:solidFill>
              <a:latin typeface="Avenir"/>
              <a:ea typeface="Avenir"/>
              <a:cs typeface="Avenir"/>
              <a:sym typeface="Avenir"/>
            </a:endParaRPr>
          </a:p>
        </p:txBody>
      </p:sp>
      <p:sp>
        <p:nvSpPr>
          <p:cNvPr id="1369" name="Google Shape;1369;p12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70" name="Google Shape;1370;p12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71" name="Google Shape;1371;p122"/>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72" name="Google Shape;1372;p122"/>
          <p:cNvSpPr txBox="1"/>
          <p:nvPr/>
        </p:nvSpPr>
        <p:spPr>
          <a:xfrm>
            <a:off x="625501" y="2355167"/>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373" name="Google Shape;1373;p122"/>
          <p:cNvSpPr txBox="1"/>
          <p:nvPr/>
        </p:nvSpPr>
        <p:spPr>
          <a:xfrm>
            <a:off x="651167" y="3152433"/>
            <a:ext cx="28576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NOW();</a:t>
            </a:r>
            <a:endParaRPr sz="2133">
              <a:solidFill>
                <a:srgbClr val="333333"/>
              </a:solidFill>
              <a:latin typeface="Courier New"/>
              <a:ea typeface="Courier New"/>
              <a:cs typeface="Courier New"/>
              <a:sym typeface="Courier New"/>
            </a:endParaRPr>
          </a:p>
        </p:txBody>
      </p:sp>
      <p:sp>
        <p:nvSpPr>
          <p:cNvPr id="1374" name="Google Shape;1374;p122"/>
          <p:cNvSpPr txBox="1"/>
          <p:nvPr/>
        </p:nvSpPr>
        <p:spPr>
          <a:xfrm>
            <a:off x="702900" y="1400651"/>
            <a:ext cx="101956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highlight>
                  <a:srgbClr val="FFFFFF"/>
                </a:highlight>
                <a:latin typeface="Avenir"/>
                <a:ea typeface="Avenir"/>
                <a:cs typeface="Avenir"/>
                <a:sym typeface="Avenir"/>
              </a:rPr>
              <a:t>NOW():</a:t>
            </a:r>
            <a:r>
              <a:rPr lang="en" sz="2400">
                <a:solidFill>
                  <a:schemeClr val="dk1"/>
                </a:solidFill>
                <a:highlight>
                  <a:srgbClr val="FFFFFF"/>
                </a:highlight>
                <a:latin typeface="Avenir"/>
                <a:ea typeface="Avenir"/>
                <a:cs typeface="Avenir"/>
                <a:sym typeface="Avenir"/>
              </a:rPr>
              <a:t> Returns the current date and time. </a:t>
            </a:r>
            <a:endParaRPr sz="2400">
              <a:solidFill>
                <a:srgbClr val="333333"/>
              </a:solidFill>
              <a:latin typeface="Avenir"/>
              <a:ea typeface="Avenir"/>
              <a:cs typeface="Avenir"/>
              <a:sym typeface="Avenir"/>
            </a:endParaRPr>
          </a:p>
        </p:txBody>
      </p:sp>
      <p:graphicFrame>
        <p:nvGraphicFramePr>
          <p:cNvPr id="1375" name="Google Shape;1375;p122"/>
          <p:cNvGraphicFramePr/>
          <p:nvPr/>
        </p:nvGraphicFramePr>
        <p:xfrm>
          <a:off x="625500" y="4577433"/>
          <a:ext cx="3864000" cy="1186625"/>
        </p:xfrm>
        <a:graphic>
          <a:graphicData uri="http://schemas.openxmlformats.org/drawingml/2006/table">
            <a:tbl>
              <a:tblPr>
                <a:noFill/>
              </a:tblPr>
              <a:tblGrid>
                <a:gridCol w="3864000">
                  <a:extLst>
                    <a:ext uri="{9D8B030D-6E8A-4147-A177-3AD203B41FA5}">
                      <a16:colId xmlns:a16="http://schemas.microsoft.com/office/drawing/2014/main" val="20000"/>
                    </a:ext>
                  </a:extLst>
                </a:gridCol>
              </a:tblGrid>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NOW()</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2020-03-23 17:54:13</a:t>
                      </a:r>
                      <a:endParaRPr sz="2100" u="none" strike="noStrike" cap="none">
                        <a:solidFill>
                          <a:srgbClr val="333333"/>
                        </a:solidFill>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sp>
        <p:nvSpPr>
          <p:cNvPr id="1376" name="Google Shape;1376;p122"/>
          <p:cNvSpPr txBox="1"/>
          <p:nvPr/>
        </p:nvSpPr>
        <p:spPr>
          <a:xfrm>
            <a:off x="718368" y="3887333"/>
            <a:ext cx="1510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377" name="Google Shape;1377;p122"/>
          <p:cNvCxnSpPr/>
          <p:nvPr/>
        </p:nvCxnSpPr>
        <p:spPr>
          <a:xfrm>
            <a:off x="5758516" y="2232571"/>
            <a:ext cx="4400" cy="4087200"/>
          </a:xfrm>
          <a:prstGeom prst="straightConnector1">
            <a:avLst/>
          </a:prstGeom>
          <a:noFill/>
          <a:ln w="9525" cap="flat" cmpd="sng">
            <a:solidFill>
              <a:schemeClr val="dk2"/>
            </a:solidFill>
            <a:prstDash val="solid"/>
            <a:round/>
            <a:headEnd type="none" w="sm" len="sm"/>
            <a:tailEnd type="none" w="sm" len="sm"/>
          </a:ln>
        </p:spPr>
      </p:cxnSp>
      <p:pic>
        <p:nvPicPr>
          <p:cNvPr id="1378" name="Google Shape;1378;p122"/>
          <p:cNvPicPr preferRelativeResize="0"/>
          <p:nvPr/>
        </p:nvPicPr>
        <p:blipFill rotWithShape="1">
          <a:blip r:embed="rId4">
            <a:alphaModFix/>
          </a:blip>
          <a:srcRect/>
          <a:stretch/>
        </p:blipFill>
        <p:spPr>
          <a:xfrm>
            <a:off x="6703100" y="2232568"/>
            <a:ext cx="4391731" cy="4267633"/>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285748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12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 - Example - 2</a:t>
            </a:r>
            <a:endParaRPr sz="3200">
              <a:solidFill>
                <a:srgbClr val="434343"/>
              </a:solidFill>
              <a:latin typeface="Avenir"/>
              <a:ea typeface="Avenir"/>
              <a:cs typeface="Avenir"/>
              <a:sym typeface="Avenir"/>
            </a:endParaRPr>
          </a:p>
        </p:txBody>
      </p:sp>
      <p:sp>
        <p:nvSpPr>
          <p:cNvPr id="1384" name="Google Shape;1384;p12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85" name="Google Shape;1385;p12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86" name="Google Shape;1386;p123"/>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87" name="Google Shape;1387;p123"/>
          <p:cNvSpPr txBox="1"/>
          <p:nvPr/>
        </p:nvSpPr>
        <p:spPr>
          <a:xfrm>
            <a:off x="625501" y="2355167"/>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388" name="Google Shape;1388;p123"/>
          <p:cNvSpPr txBox="1"/>
          <p:nvPr/>
        </p:nvSpPr>
        <p:spPr>
          <a:xfrm>
            <a:off x="651167" y="3152433"/>
            <a:ext cx="3498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CURDATE();</a:t>
            </a:r>
            <a:endParaRPr sz="2133" b="1">
              <a:solidFill>
                <a:srgbClr val="333333"/>
              </a:solidFill>
              <a:latin typeface="Courier New"/>
              <a:ea typeface="Courier New"/>
              <a:cs typeface="Courier New"/>
              <a:sym typeface="Courier New"/>
            </a:endParaRPr>
          </a:p>
        </p:txBody>
      </p:sp>
      <p:sp>
        <p:nvSpPr>
          <p:cNvPr id="1389" name="Google Shape;1389;p123"/>
          <p:cNvSpPr txBox="1"/>
          <p:nvPr/>
        </p:nvSpPr>
        <p:spPr>
          <a:xfrm>
            <a:off x="702900" y="1400651"/>
            <a:ext cx="101956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highlight>
                  <a:srgbClr val="FFFFFF"/>
                </a:highlight>
                <a:latin typeface="Avenir"/>
                <a:ea typeface="Avenir"/>
                <a:cs typeface="Avenir"/>
                <a:sym typeface="Avenir"/>
              </a:rPr>
              <a:t>CURDATE()</a:t>
            </a:r>
            <a:r>
              <a:rPr lang="en" sz="2400">
                <a:solidFill>
                  <a:schemeClr val="dk1"/>
                </a:solidFill>
                <a:highlight>
                  <a:srgbClr val="FFFFFF"/>
                </a:highlight>
                <a:latin typeface="Avenir"/>
                <a:ea typeface="Avenir"/>
                <a:cs typeface="Avenir"/>
                <a:sym typeface="Avenir"/>
              </a:rPr>
              <a:t>: Returns the current date.</a:t>
            </a:r>
            <a:endParaRPr sz="2400">
              <a:solidFill>
                <a:srgbClr val="333333"/>
              </a:solidFill>
              <a:latin typeface="Avenir"/>
              <a:ea typeface="Avenir"/>
              <a:cs typeface="Avenir"/>
              <a:sym typeface="Avenir"/>
            </a:endParaRPr>
          </a:p>
        </p:txBody>
      </p:sp>
      <p:graphicFrame>
        <p:nvGraphicFramePr>
          <p:cNvPr id="1390" name="Google Shape;1390;p123"/>
          <p:cNvGraphicFramePr/>
          <p:nvPr/>
        </p:nvGraphicFramePr>
        <p:xfrm>
          <a:off x="625500" y="4577433"/>
          <a:ext cx="3864000" cy="1186625"/>
        </p:xfrm>
        <a:graphic>
          <a:graphicData uri="http://schemas.openxmlformats.org/drawingml/2006/table">
            <a:tbl>
              <a:tblPr>
                <a:noFill/>
              </a:tblPr>
              <a:tblGrid>
                <a:gridCol w="3864000">
                  <a:extLst>
                    <a:ext uri="{9D8B030D-6E8A-4147-A177-3AD203B41FA5}">
                      <a16:colId xmlns:a16="http://schemas.microsoft.com/office/drawing/2014/main" val="20000"/>
                    </a:ext>
                  </a:extLst>
                </a:gridCol>
              </a:tblGrid>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CURDATE()</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2020-03-23</a:t>
                      </a:r>
                      <a:endParaRPr sz="2100" u="none" strike="noStrike" cap="none">
                        <a:solidFill>
                          <a:srgbClr val="333333"/>
                        </a:solidFill>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sp>
        <p:nvSpPr>
          <p:cNvPr id="1391" name="Google Shape;1391;p123"/>
          <p:cNvSpPr txBox="1"/>
          <p:nvPr/>
        </p:nvSpPr>
        <p:spPr>
          <a:xfrm>
            <a:off x="718368" y="3887333"/>
            <a:ext cx="1510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392" name="Google Shape;1392;p123"/>
          <p:cNvCxnSpPr/>
          <p:nvPr/>
        </p:nvCxnSpPr>
        <p:spPr>
          <a:xfrm>
            <a:off x="5961716" y="2232571"/>
            <a:ext cx="4400" cy="4087200"/>
          </a:xfrm>
          <a:prstGeom prst="straightConnector1">
            <a:avLst/>
          </a:prstGeom>
          <a:noFill/>
          <a:ln w="9525" cap="flat" cmpd="sng">
            <a:solidFill>
              <a:schemeClr val="dk2"/>
            </a:solidFill>
            <a:prstDash val="solid"/>
            <a:round/>
            <a:headEnd type="none" w="sm" len="sm"/>
            <a:tailEnd type="none" w="sm" len="sm"/>
          </a:ln>
        </p:spPr>
      </p:cxnSp>
      <p:pic>
        <p:nvPicPr>
          <p:cNvPr id="1393" name="Google Shape;1393;p123"/>
          <p:cNvPicPr preferRelativeResize="0"/>
          <p:nvPr/>
        </p:nvPicPr>
        <p:blipFill rotWithShape="1">
          <a:blip r:embed="rId4">
            <a:alphaModFix/>
          </a:blip>
          <a:srcRect/>
          <a:stretch/>
        </p:blipFill>
        <p:spPr>
          <a:xfrm>
            <a:off x="6619567" y="2148767"/>
            <a:ext cx="4779120" cy="4223933"/>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189913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2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 - Example - 3</a:t>
            </a:r>
            <a:endParaRPr sz="3200">
              <a:solidFill>
                <a:srgbClr val="434343"/>
              </a:solidFill>
              <a:latin typeface="Avenir"/>
              <a:ea typeface="Avenir"/>
              <a:cs typeface="Avenir"/>
              <a:sym typeface="Avenir"/>
            </a:endParaRPr>
          </a:p>
        </p:txBody>
      </p:sp>
      <p:sp>
        <p:nvSpPr>
          <p:cNvPr id="1399" name="Google Shape;1399;p12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00" name="Google Shape;1400;p12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01" name="Google Shape;1401;p12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402" name="Google Shape;1402;p124"/>
          <p:cNvSpPr txBox="1"/>
          <p:nvPr/>
        </p:nvSpPr>
        <p:spPr>
          <a:xfrm>
            <a:off x="625501" y="2355167"/>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03" name="Google Shape;1403;p124"/>
          <p:cNvSpPr txBox="1"/>
          <p:nvPr/>
        </p:nvSpPr>
        <p:spPr>
          <a:xfrm>
            <a:off x="651167" y="3152433"/>
            <a:ext cx="3498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CURTIME();</a:t>
            </a:r>
            <a:endParaRPr sz="2133" b="1">
              <a:solidFill>
                <a:srgbClr val="333333"/>
              </a:solidFill>
              <a:latin typeface="Courier New"/>
              <a:ea typeface="Courier New"/>
              <a:cs typeface="Courier New"/>
              <a:sym typeface="Courier New"/>
            </a:endParaRPr>
          </a:p>
        </p:txBody>
      </p:sp>
      <p:sp>
        <p:nvSpPr>
          <p:cNvPr id="1404" name="Google Shape;1404;p124"/>
          <p:cNvSpPr txBox="1"/>
          <p:nvPr/>
        </p:nvSpPr>
        <p:spPr>
          <a:xfrm>
            <a:off x="702900" y="1400651"/>
            <a:ext cx="101956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highlight>
                  <a:srgbClr val="FFFFFF"/>
                </a:highlight>
                <a:latin typeface="Avenir"/>
                <a:ea typeface="Avenir"/>
                <a:cs typeface="Avenir"/>
                <a:sym typeface="Avenir"/>
              </a:rPr>
              <a:t>CURTIME(): </a:t>
            </a:r>
            <a:r>
              <a:rPr lang="en" sz="2400">
                <a:solidFill>
                  <a:schemeClr val="dk1"/>
                </a:solidFill>
                <a:highlight>
                  <a:srgbClr val="FFFFFF"/>
                </a:highlight>
                <a:latin typeface="Avenir"/>
                <a:ea typeface="Avenir"/>
                <a:cs typeface="Avenir"/>
                <a:sym typeface="Avenir"/>
              </a:rPr>
              <a:t>Returns the current time</a:t>
            </a:r>
            <a:endParaRPr sz="2400">
              <a:solidFill>
                <a:srgbClr val="333333"/>
              </a:solidFill>
              <a:latin typeface="Avenir"/>
              <a:ea typeface="Avenir"/>
              <a:cs typeface="Avenir"/>
              <a:sym typeface="Avenir"/>
            </a:endParaRPr>
          </a:p>
        </p:txBody>
      </p:sp>
      <p:graphicFrame>
        <p:nvGraphicFramePr>
          <p:cNvPr id="1405" name="Google Shape;1405;p124"/>
          <p:cNvGraphicFramePr/>
          <p:nvPr/>
        </p:nvGraphicFramePr>
        <p:xfrm>
          <a:off x="727100" y="4577433"/>
          <a:ext cx="2175475" cy="1186625"/>
        </p:xfrm>
        <a:graphic>
          <a:graphicData uri="http://schemas.openxmlformats.org/drawingml/2006/table">
            <a:tbl>
              <a:tblPr>
                <a:noFill/>
              </a:tblPr>
              <a:tblGrid>
                <a:gridCol w="2175475">
                  <a:extLst>
                    <a:ext uri="{9D8B030D-6E8A-4147-A177-3AD203B41FA5}">
                      <a16:colId xmlns:a16="http://schemas.microsoft.com/office/drawing/2014/main" val="20000"/>
                    </a:ext>
                  </a:extLst>
                </a:gridCol>
              </a:tblGrid>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CURTIME()</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18:27:17</a:t>
                      </a:r>
                      <a:endParaRPr sz="2100" u="none" strike="noStrike" cap="none">
                        <a:solidFill>
                          <a:srgbClr val="333333"/>
                        </a:solidFill>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sp>
        <p:nvSpPr>
          <p:cNvPr id="1406" name="Google Shape;1406;p124"/>
          <p:cNvSpPr txBox="1"/>
          <p:nvPr/>
        </p:nvSpPr>
        <p:spPr>
          <a:xfrm>
            <a:off x="718368" y="3887333"/>
            <a:ext cx="1510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407" name="Google Shape;1407;p124"/>
          <p:cNvCxnSpPr/>
          <p:nvPr/>
        </p:nvCxnSpPr>
        <p:spPr>
          <a:xfrm>
            <a:off x="5758516" y="2232571"/>
            <a:ext cx="4400" cy="4087200"/>
          </a:xfrm>
          <a:prstGeom prst="straightConnector1">
            <a:avLst/>
          </a:prstGeom>
          <a:noFill/>
          <a:ln w="9525" cap="flat" cmpd="sng">
            <a:solidFill>
              <a:schemeClr val="dk2"/>
            </a:solidFill>
            <a:prstDash val="solid"/>
            <a:round/>
            <a:headEnd type="none" w="sm" len="sm"/>
            <a:tailEnd type="none" w="sm" len="sm"/>
          </a:ln>
        </p:spPr>
      </p:cxnSp>
      <p:pic>
        <p:nvPicPr>
          <p:cNvPr id="1408" name="Google Shape;1408;p124"/>
          <p:cNvPicPr preferRelativeResize="0"/>
          <p:nvPr/>
        </p:nvPicPr>
        <p:blipFill rotWithShape="1">
          <a:blip r:embed="rId4">
            <a:alphaModFix/>
          </a:blip>
          <a:srcRect/>
          <a:stretch/>
        </p:blipFill>
        <p:spPr>
          <a:xfrm>
            <a:off x="6381749" y="2294951"/>
            <a:ext cx="5054600" cy="3962400"/>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2091275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12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BIN Function</a:t>
            </a:r>
            <a:endParaRPr sz="6667">
              <a:solidFill>
                <a:srgbClr val="7F7F7F"/>
              </a:solidFill>
              <a:latin typeface="Calibri"/>
              <a:ea typeface="Calibri"/>
              <a:cs typeface="Calibri"/>
              <a:sym typeface="Calibri"/>
            </a:endParaRPr>
          </a:p>
        </p:txBody>
      </p:sp>
      <p:sp>
        <p:nvSpPr>
          <p:cNvPr id="1415" name="Google Shape;1415;p12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16" name="Google Shape;1416;p12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17" name="Google Shape;1417;p125"/>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177172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2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BIN Function - Syntax</a:t>
            </a:r>
            <a:endParaRPr sz="3200">
              <a:solidFill>
                <a:srgbClr val="434343"/>
              </a:solidFill>
              <a:latin typeface="Avenir"/>
              <a:ea typeface="Avenir"/>
              <a:cs typeface="Avenir"/>
              <a:sym typeface="Avenir"/>
            </a:endParaRPr>
          </a:p>
        </p:txBody>
      </p:sp>
      <p:sp>
        <p:nvSpPr>
          <p:cNvPr id="1423" name="Google Shape;1423;p12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24" name="Google Shape;1424;p12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25" name="Google Shape;1425;p126"/>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426" name="Google Shape;1426;p126"/>
          <p:cNvSpPr txBox="1"/>
          <p:nvPr/>
        </p:nvSpPr>
        <p:spPr>
          <a:xfrm>
            <a:off x="1750000" y="2857600"/>
            <a:ext cx="12192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427" name="Google Shape;1427;p126"/>
          <p:cNvSpPr txBox="1"/>
          <p:nvPr/>
        </p:nvSpPr>
        <p:spPr>
          <a:xfrm>
            <a:off x="2981800" y="3383433"/>
            <a:ext cx="72196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BIN(num1)</a:t>
            </a:r>
            <a:endParaRPr sz="2133" b="1">
              <a:solidFill>
                <a:srgbClr val="333333"/>
              </a:solidFill>
              <a:latin typeface="Courier New"/>
              <a:ea typeface="Courier New"/>
              <a:cs typeface="Courier New"/>
              <a:sym typeface="Courier New"/>
            </a:endParaRPr>
          </a:p>
        </p:txBody>
      </p:sp>
      <p:sp>
        <p:nvSpPr>
          <p:cNvPr id="1428" name="Google Shape;1428;p126"/>
          <p:cNvSpPr txBox="1"/>
          <p:nvPr/>
        </p:nvSpPr>
        <p:spPr>
          <a:xfrm>
            <a:off x="508000" y="1715400"/>
            <a:ext cx="11252400" cy="79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MySQL BIN() returns the corresponding string representation of the binary value of a BIGINT number</a:t>
            </a:r>
            <a:endParaRPr sz="2133">
              <a:solidFill>
                <a:srgbClr val="444444"/>
              </a:solidFill>
              <a:latin typeface="Avenir"/>
              <a:ea typeface="Avenir"/>
              <a:cs typeface="Avenir"/>
              <a:sym typeface="Avenir"/>
            </a:endParaRPr>
          </a:p>
        </p:txBody>
      </p:sp>
      <p:sp>
        <p:nvSpPr>
          <p:cNvPr id="1429" name="Google Shape;1429;p126"/>
          <p:cNvSpPr txBox="1"/>
          <p:nvPr/>
        </p:nvSpPr>
        <p:spPr>
          <a:xfrm>
            <a:off x="1445200" y="4318233"/>
            <a:ext cx="1625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Argument:</a:t>
            </a:r>
            <a:endParaRPr sz="2133">
              <a:solidFill>
                <a:schemeClr val="dk1"/>
              </a:solidFill>
              <a:latin typeface="Avenir"/>
              <a:ea typeface="Avenir"/>
              <a:cs typeface="Avenir"/>
              <a:sym typeface="Avenir"/>
            </a:endParaRPr>
          </a:p>
        </p:txBody>
      </p:sp>
      <p:graphicFrame>
        <p:nvGraphicFramePr>
          <p:cNvPr id="1430" name="Google Shape;1430;p126"/>
          <p:cNvGraphicFramePr/>
          <p:nvPr/>
        </p:nvGraphicFramePr>
        <p:xfrm>
          <a:off x="3070800" y="4897833"/>
          <a:ext cx="7219600" cy="1462975"/>
        </p:xfrm>
        <a:graphic>
          <a:graphicData uri="http://schemas.openxmlformats.org/drawingml/2006/table">
            <a:tbl>
              <a:tblPr>
                <a:noFill/>
              </a:tblPr>
              <a:tblGrid>
                <a:gridCol w="1421275">
                  <a:extLst>
                    <a:ext uri="{9D8B030D-6E8A-4147-A177-3AD203B41FA5}">
                      <a16:colId xmlns:a16="http://schemas.microsoft.com/office/drawing/2014/main" val="20000"/>
                    </a:ext>
                  </a:extLst>
                </a:gridCol>
                <a:gridCol w="57983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Name</a:t>
                      </a:r>
                      <a:endParaRPr sz="21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Description</a:t>
                      </a:r>
                      <a:endParaRPr sz="21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894050">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num1</a:t>
                      </a:r>
                      <a:endParaRPr sz="21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A number whose binary value is to be retrieved</a:t>
                      </a:r>
                      <a:endParaRPr sz="21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75342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12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BIN Function - Example</a:t>
            </a:r>
            <a:endParaRPr sz="3200">
              <a:solidFill>
                <a:srgbClr val="434343"/>
              </a:solidFill>
              <a:latin typeface="Avenir"/>
              <a:ea typeface="Avenir"/>
              <a:cs typeface="Avenir"/>
              <a:sym typeface="Avenir"/>
            </a:endParaRPr>
          </a:p>
        </p:txBody>
      </p:sp>
      <p:sp>
        <p:nvSpPr>
          <p:cNvPr id="1436" name="Google Shape;1436;p12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37" name="Google Shape;1437;p12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38" name="Google Shape;1438;p12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439" name="Google Shape;1439;p127"/>
          <p:cNvSpPr txBox="1"/>
          <p:nvPr/>
        </p:nvSpPr>
        <p:spPr>
          <a:xfrm>
            <a:off x="1506268" y="3005751"/>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40" name="Google Shape;1440;p127"/>
          <p:cNvSpPr txBox="1"/>
          <p:nvPr/>
        </p:nvSpPr>
        <p:spPr>
          <a:xfrm>
            <a:off x="2714467" y="3863633"/>
            <a:ext cx="69564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Select BIN(255);</a:t>
            </a:r>
            <a:endParaRPr sz="2133" b="1">
              <a:solidFill>
                <a:srgbClr val="333333"/>
              </a:solidFill>
              <a:latin typeface="Courier New"/>
              <a:ea typeface="Courier New"/>
              <a:cs typeface="Courier New"/>
              <a:sym typeface="Courier New"/>
            </a:endParaRPr>
          </a:p>
        </p:txBody>
      </p:sp>
      <p:sp>
        <p:nvSpPr>
          <p:cNvPr id="1441" name="Google Shape;1441;p127"/>
          <p:cNvSpPr txBox="1"/>
          <p:nvPr/>
        </p:nvSpPr>
        <p:spPr>
          <a:xfrm>
            <a:off x="508000" y="1855200"/>
            <a:ext cx="11252400" cy="79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The following MySQL statement returns the string representation of 255, i.e. '11111111'</a:t>
            </a:r>
            <a:endParaRPr sz="2133">
              <a:solidFill>
                <a:srgbClr val="444444"/>
              </a:solidFill>
              <a:latin typeface="Avenir"/>
              <a:ea typeface="Avenir"/>
              <a:cs typeface="Avenir"/>
              <a:sym typeface="Avenir"/>
            </a:endParaRPr>
          </a:p>
        </p:txBody>
      </p:sp>
      <p:sp>
        <p:nvSpPr>
          <p:cNvPr id="1442" name="Google Shape;1442;p127"/>
          <p:cNvSpPr txBox="1"/>
          <p:nvPr/>
        </p:nvSpPr>
        <p:spPr>
          <a:xfrm>
            <a:off x="1495267" y="4351600"/>
            <a:ext cx="12192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43" name="Google Shape;1443;p127"/>
          <p:cNvPicPr preferRelativeResize="0"/>
          <p:nvPr/>
        </p:nvPicPr>
        <p:blipFill rotWithShape="1">
          <a:blip r:embed="rId4">
            <a:alphaModFix/>
          </a:blip>
          <a:srcRect t="79858"/>
          <a:stretch/>
        </p:blipFill>
        <p:spPr>
          <a:xfrm>
            <a:off x="4190684" y="5103300"/>
            <a:ext cx="3810635" cy="857267"/>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1417554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28"/>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CAST Function</a:t>
            </a:r>
            <a:endParaRPr sz="6667">
              <a:solidFill>
                <a:srgbClr val="7F7F7F"/>
              </a:solidFill>
              <a:latin typeface="Calibri"/>
              <a:ea typeface="Calibri"/>
              <a:cs typeface="Calibri"/>
              <a:sym typeface="Calibri"/>
            </a:endParaRPr>
          </a:p>
        </p:txBody>
      </p:sp>
      <p:sp>
        <p:nvSpPr>
          <p:cNvPr id="1450" name="Google Shape;1450;p12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51" name="Google Shape;1451;p12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52" name="Google Shape;1452;p128"/>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4011718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2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CAST Function - Syntax</a:t>
            </a:r>
            <a:endParaRPr sz="3200">
              <a:solidFill>
                <a:srgbClr val="434343"/>
              </a:solidFill>
              <a:latin typeface="Avenir"/>
              <a:ea typeface="Avenir"/>
              <a:cs typeface="Avenir"/>
              <a:sym typeface="Avenir"/>
            </a:endParaRPr>
          </a:p>
        </p:txBody>
      </p:sp>
      <p:sp>
        <p:nvSpPr>
          <p:cNvPr id="1458" name="Google Shape;1458;p12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59" name="Google Shape;1459;p12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60" name="Google Shape;1460;p129"/>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461" name="Google Shape;1461;p129"/>
          <p:cNvSpPr txBox="1"/>
          <p:nvPr/>
        </p:nvSpPr>
        <p:spPr>
          <a:xfrm>
            <a:off x="826435" y="2377400"/>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62" name="Google Shape;1462;p129"/>
          <p:cNvSpPr txBox="1"/>
          <p:nvPr/>
        </p:nvSpPr>
        <p:spPr>
          <a:xfrm>
            <a:off x="2158000" y="2994462"/>
            <a:ext cx="78760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CAST(</a:t>
            </a:r>
            <a:r>
              <a:rPr lang="en" sz="2133" i="1">
                <a:solidFill>
                  <a:schemeClr val="dk1"/>
                </a:solidFill>
                <a:latin typeface="Courier New"/>
                <a:ea typeface="Courier New"/>
                <a:cs typeface="Courier New"/>
                <a:sym typeface="Courier New"/>
              </a:rPr>
              <a:t>value</a:t>
            </a:r>
            <a:r>
              <a:rPr lang="en" sz="2133" b="1">
                <a:solidFill>
                  <a:schemeClr val="dk1"/>
                </a:solidFill>
                <a:highlight>
                  <a:srgbClr val="FFFFFF"/>
                </a:highlight>
                <a:latin typeface="Courier New"/>
                <a:ea typeface="Courier New"/>
                <a:cs typeface="Courier New"/>
                <a:sym typeface="Courier New"/>
              </a:rPr>
              <a:t> AS </a:t>
            </a:r>
            <a:r>
              <a:rPr lang="en" sz="2133" i="1">
                <a:solidFill>
                  <a:schemeClr val="dk1"/>
                </a:solidFill>
                <a:latin typeface="Courier New"/>
                <a:ea typeface="Courier New"/>
                <a:cs typeface="Courier New"/>
                <a:sym typeface="Courier New"/>
              </a:rPr>
              <a:t>datatype</a:t>
            </a:r>
            <a:r>
              <a:rPr lang="en" sz="2133" b="1">
                <a:solidFill>
                  <a:schemeClr val="dk1"/>
                </a:solidFill>
                <a:highlight>
                  <a:srgbClr val="FFFFFF"/>
                </a:highlight>
                <a:latin typeface="Courier New"/>
                <a:ea typeface="Courier New"/>
                <a:cs typeface="Courier New"/>
                <a:sym typeface="Courier New"/>
              </a:rPr>
              <a:t>)</a:t>
            </a:r>
            <a:endParaRPr sz="2133" b="1">
              <a:solidFill>
                <a:srgbClr val="333333"/>
              </a:solidFill>
              <a:latin typeface="Courier New"/>
              <a:ea typeface="Courier New"/>
              <a:cs typeface="Courier New"/>
              <a:sym typeface="Courier New"/>
            </a:endParaRPr>
          </a:p>
        </p:txBody>
      </p:sp>
      <p:sp>
        <p:nvSpPr>
          <p:cNvPr id="1463" name="Google Shape;1463;p129"/>
          <p:cNvSpPr txBox="1"/>
          <p:nvPr/>
        </p:nvSpPr>
        <p:spPr>
          <a:xfrm>
            <a:off x="508000" y="1705467"/>
            <a:ext cx="10390400" cy="79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CAST() function converts a value (of any type) into the specified datatype</a:t>
            </a:r>
            <a:endParaRPr sz="2133">
              <a:solidFill>
                <a:srgbClr val="444444"/>
              </a:solidFill>
              <a:latin typeface="Avenir"/>
              <a:ea typeface="Avenir"/>
              <a:cs typeface="Avenir"/>
              <a:sym typeface="Avenir"/>
            </a:endParaRPr>
          </a:p>
        </p:txBody>
      </p:sp>
      <p:sp>
        <p:nvSpPr>
          <p:cNvPr id="1464" name="Google Shape;1464;p129"/>
          <p:cNvSpPr txBox="1"/>
          <p:nvPr/>
        </p:nvSpPr>
        <p:spPr>
          <a:xfrm>
            <a:off x="901337" y="3540032"/>
            <a:ext cx="1818563" cy="590427"/>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Argument:</a:t>
            </a:r>
            <a:endParaRPr sz="2133">
              <a:solidFill>
                <a:schemeClr val="dk1"/>
              </a:solidFill>
              <a:latin typeface="Avenir"/>
              <a:ea typeface="Avenir"/>
              <a:cs typeface="Avenir"/>
              <a:sym typeface="Avenir"/>
            </a:endParaRPr>
          </a:p>
        </p:txBody>
      </p:sp>
      <p:graphicFrame>
        <p:nvGraphicFramePr>
          <p:cNvPr id="1465" name="Google Shape;1465;p129"/>
          <p:cNvGraphicFramePr/>
          <p:nvPr/>
        </p:nvGraphicFramePr>
        <p:xfrm>
          <a:off x="2158012" y="4206241"/>
          <a:ext cx="7965700" cy="1632850"/>
        </p:xfrm>
        <a:graphic>
          <a:graphicData uri="http://schemas.openxmlformats.org/drawingml/2006/table">
            <a:tbl>
              <a:tblPr>
                <a:noFill/>
              </a:tblPr>
              <a:tblGrid>
                <a:gridCol w="1568175">
                  <a:extLst>
                    <a:ext uri="{9D8B030D-6E8A-4147-A177-3AD203B41FA5}">
                      <a16:colId xmlns:a16="http://schemas.microsoft.com/office/drawing/2014/main" val="20000"/>
                    </a:ext>
                  </a:extLst>
                </a:gridCol>
                <a:gridCol w="6397525">
                  <a:extLst>
                    <a:ext uri="{9D8B030D-6E8A-4147-A177-3AD203B41FA5}">
                      <a16:colId xmlns:a16="http://schemas.microsoft.com/office/drawing/2014/main" val="20001"/>
                    </a:ext>
                  </a:extLst>
                </a:gridCol>
              </a:tblGrid>
              <a:tr h="945300">
                <a:tc>
                  <a:txBody>
                    <a:bodyPr/>
                    <a:lstStyle/>
                    <a:p>
                      <a:pPr marL="0" marR="0" lvl="0" indent="0" algn="l" rtl="0">
                        <a:spcBef>
                          <a:spcPts val="0"/>
                        </a:spcBef>
                        <a:spcAft>
                          <a:spcPts val="0"/>
                        </a:spcAft>
                        <a:buClr>
                          <a:schemeClr val="dk1"/>
                        </a:buClr>
                        <a:buSzPts val="2100"/>
                        <a:buFont typeface="Avenir"/>
                        <a:buNone/>
                      </a:pPr>
                      <a:r>
                        <a:rPr lang="en" sz="2100" b="1" u="none" strike="noStrike" cap="none">
                          <a:latin typeface="Avenir"/>
                          <a:ea typeface="Avenir"/>
                          <a:cs typeface="Avenir"/>
                          <a:sym typeface="Avenir"/>
                        </a:rPr>
                        <a:t>Parameter</a:t>
                      </a:r>
                      <a:endParaRPr sz="2100" b="1"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100"/>
                        <a:buFont typeface="Avenir"/>
                        <a:buNone/>
                      </a:pPr>
                      <a:r>
                        <a:rPr lang="en" sz="2100" b="1" u="none" strike="noStrike" cap="none">
                          <a:latin typeface="Avenir"/>
                          <a:ea typeface="Avenir"/>
                          <a:cs typeface="Avenir"/>
                          <a:sym typeface="Avenir"/>
                        </a:rPr>
                        <a:t>Description</a:t>
                      </a:r>
                      <a:endParaRPr sz="2100" b="1"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87550">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value</a:t>
                      </a:r>
                      <a:endParaRPr sz="21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Required. The value to convert</a:t>
                      </a:r>
                      <a:endParaRPr sz="21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1466" name="Google Shape;1466;p129"/>
          <p:cNvGraphicFramePr/>
          <p:nvPr/>
        </p:nvGraphicFramePr>
        <p:xfrm>
          <a:off x="2158001" y="5843967"/>
          <a:ext cx="7941500" cy="568925"/>
        </p:xfrm>
        <a:graphic>
          <a:graphicData uri="http://schemas.openxmlformats.org/drawingml/2006/table">
            <a:tbl>
              <a:tblPr>
                <a:noFill/>
              </a:tblPr>
              <a:tblGrid>
                <a:gridCol w="1563400">
                  <a:extLst>
                    <a:ext uri="{9D8B030D-6E8A-4147-A177-3AD203B41FA5}">
                      <a16:colId xmlns:a16="http://schemas.microsoft.com/office/drawing/2014/main" val="20000"/>
                    </a:ext>
                  </a:extLst>
                </a:gridCol>
                <a:gridCol w="63781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datatype</a:t>
                      </a:r>
                      <a:endParaRPr sz="21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Required. The datatype to convert to</a:t>
                      </a:r>
                      <a:endParaRPr sz="21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334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9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56" name="Google Shape;1056;p9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57" name="Google Shape;1057;p9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058" name="Google Shape;1058;p94"/>
          <p:cNvSpPr txBox="1"/>
          <p:nvPr/>
        </p:nvSpPr>
        <p:spPr>
          <a:xfrm>
            <a:off x="503400" y="1905400"/>
            <a:ext cx="9810800" cy="55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We use the following Employee table to understand the built-in function</a:t>
            </a:r>
            <a:endParaRPr sz="2133">
              <a:solidFill>
                <a:srgbClr val="333333"/>
              </a:solidFill>
              <a:latin typeface="Avenir"/>
              <a:ea typeface="Avenir"/>
              <a:cs typeface="Avenir"/>
              <a:sym typeface="Avenir"/>
            </a:endParaRPr>
          </a:p>
        </p:txBody>
      </p:sp>
      <p:graphicFrame>
        <p:nvGraphicFramePr>
          <p:cNvPr id="1059" name="Google Shape;1059;p94"/>
          <p:cNvGraphicFramePr/>
          <p:nvPr/>
        </p:nvGraphicFramePr>
        <p:xfrm>
          <a:off x="2606810" y="2855024"/>
          <a:ext cx="6733850" cy="3657360"/>
        </p:xfrm>
        <a:graphic>
          <a:graphicData uri="http://schemas.openxmlformats.org/drawingml/2006/table">
            <a:tbl>
              <a:tblPr>
                <a:noFill/>
              </a:tblPr>
              <a:tblGrid>
                <a:gridCol w="845200">
                  <a:extLst>
                    <a:ext uri="{9D8B030D-6E8A-4147-A177-3AD203B41FA5}">
                      <a16:colId xmlns:a16="http://schemas.microsoft.com/office/drawing/2014/main" val="20000"/>
                    </a:ext>
                  </a:extLst>
                </a:gridCol>
                <a:gridCol w="1417975">
                  <a:extLst>
                    <a:ext uri="{9D8B030D-6E8A-4147-A177-3AD203B41FA5}">
                      <a16:colId xmlns:a16="http://schemas.microsoft.com/office/drawing/2014/main" val="20001"/>
                    </a:ext>
                  </a:extLst>
                </a:gridCol>
                <a:gridCol w="1185775">
                  <a:extLst>
                    <a:ext uri="{9D8B030D-6E8A-4147-A177-3AD203B41FA5}">
                      <a16:colId xmlns:a16="http://schemas.microsoft.com/office/drawing/2014/main" val="20002"/>
                    </a:ext>
                  </a:extLst>
                </a:gridCol>
                <a:gridCol w="1774025">
                  <a:extLst>
                    <a:ext uri="{9D8B030D-6E8A-4147-A177-3AD203B41FA5}">
                      <a16:colId xmlns:a16="http://schemas.microsoft.com/office/drawing/2014/main" val="20003"/>
                    </a:ext>
                  </a:extLst>
                </a:gridCol>
                <a:gridCol w="1510875">
                  <a:extLst>
                    <a:ext uri="{9D8B030D-6E8A-4147-A177-3AD203B41FA5}">
                      <a16:colId xmlns:a16="http://schemas.microsoft.com/office/drawing/2014/main" val="20004"/>
                    </a:ext>
                  </a:extLst>
                </a:gridCol>
              </a:tblGrid>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ID</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NAME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AGE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ADDRESS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SALARY</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Kellie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California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Pete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Texas</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1500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Popy</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Boston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4</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Sam</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Florida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6500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Jhon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27</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Hawaii</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10000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
        <p:nvSpPr>
          <p:cNvPr id="1060" name="Google Shape;1060;p9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Tree>
    <p:extLst>
      <p:ext uri="{BB962C8B-B14F-4D97-AF65-F5344CB8AC3E}">
        <p14:creationId xmlns:p14="http://schemas.microsoft.com/office/powerpoint/2010/main" val="3255678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13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CAST Function - Example - 1</a:t>
            </a:r>
            <a:endParaRPr sz="3200">
              <a:solidFill>
                <a:srgbClr val="434343"/>
              </a:solidFill>
              <a:latin typeface="Avenir"/>
              <a:ea typeface="Avenir"/>
              <a:cs typeface="Avenir"/>
              <a:sym typeface="Avenir"/>
            </a:endParaRPr>
          </a:p>
        </p:txBody>
      </p:sp>
      <p:sp>
        <p:nvSpPr>
          <p:cNvPr id="1472" name="Google Shape;1472;p13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73" name="Google Shape;1473;p13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74" name="Google Shape;1474;p130"/>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475" name="Google Shape;1475;p130"/>
          <p:cNvSpPr txBox="1"/>
          <p:nvPr/>
        </p:nvSpPr>
        <p:spPr>
          <a:xfrm>
            <a:off x="2299800" y="2618467"/>
            <a:ext cx="1330000" cy="492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76" name="Google Shape;1476;p130"/>
          <p:cNvSpPr txBox="1"/>
          <p:nvPr/>
        </p:nvSpPr>
        <p:spPr>
          <a:xfrm>
            <a:off x="2464601" y="3465867"/>
            <a:ext cx="81376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444444"/>
                </a:solidFill>
                <a:highlight>
                  <a:srgbClr val="FFFFFF"/>
                </a:highlight>
                <a:latin typeface="Courier New"/>
                <a:ea typeface="Courier New"/>
                <a:cs typeface="Courier New"/>
                <a:sym typeface="Courier New"/>
              </a:rPr>
              <a:t>SELECT</a:t>
            </a:r>
            <a:r>
              <a:rPr lang="en" sz="2133">
                <a:solidFill>
                  <a:schemeClr val="dk1"/>
                </a:solidFill>
                <a:highlight>
                  <a:srgbClr val="FFFFFF"/>
                </a:highlight>
                <a:latin typeface="Courier New"/>
                <a:ea typeface="Courier New"/>
                <a:cs typeface="Courier New"/>
                <a:sym typeface="Courier New"/>
              </a:rPr>
              <a:t> CAST(150 </a:t>
            </a:r>
            <a:r>
              <a:rPr lang="en" sz="2133" b="1">
                <a:solidFill>
                  <a:srgbClr val="444444"/>
                </a:solidFill>
                <a:highlight>
                  <a:srgbClr val="FFFFFF"/>
                </a:highlight>
                <a:latin typeface="Courier New"/>
                <a:ea typeface="Courier New"/>
                <a:cs typeface="Courier New"/>
                <a:sym typeface="Courier New"/>
              </a:rPr>
              <a:t>AS</a:t>
            </a:r>
            <a:r>
              <a:rPr lang="en" sz="2133">
                <a:solidFill>
                  <a:schemeClr val="dk1"/>
                </a:solidFill>
                <a:highlight>
                  <a:srgbClr val="FFFFFF"/>
                </a:highlight>
                <a:latin typeface="Courier New"/>
                <a:ea typeface="Courier New"/>
                <a:cs typeface="Courier New"/>
                <a:sym typeface="Courier New"/>
              </a:rPr>
              <a:t> CHAR);</a:t>
            </a:r>
            <a:endParaRPr sz="2133" b="1">
              <a:solidFill>
                <a:srgbClr val="333333"/>
              </a:solidFill>
              <a:latin typeface="Courier New"/>
              <a:ea typeface="Courier New"/>
              <a:cs typeface="Courier New"/>
              <a:sym typeface="Courier New"/>
            </a:endParaRPr>
          </a:p>
        </p:txBody>
      </p:sp>
      <p:sp>
        <p:nvSpPr>
          <p:cNvPr id="1477" name="Google Shape;1477;p130"/>
          <p:cNvSpPr txBox="1"/>
          <p:nvPr/>
        </p:nvSpPr>
        <p:spPr>
          <a:xfrm>
            <a:off x="508000" y="1807067"/>
            <a:ext cx="10390400" cy="558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Converting a value to a CHAR data type</a:t>
            </a:r>
            <a:endParaRPr sz="2133">
              <a:solidFill>
                <a:srgbClr val="444444"/>
              </a:solidFill>
              <a:latin typeface="Avenir"/>
              <a:ea typeface="Avenir"/>
              <a:cs typeface="Avenir"/>
              <a:sym typeface="Avenir"/>
            </a:endParaRPr>
          </a:p>
        </p:txBody>
      </p:sp>
      <p:sp>
        <p:nvSpPr>
          <p:cNvPr id="1478" name="Google Shape;1478;p130"/>
          <p:cNvSpPr txBox="1"/>
          <p:nvPr/>
        </p:nvSpPr>
        <p:spPr>
          <a:xfrm>
            <a:off x="2299800" y="4427551"/>
            <a:ext cx="1789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79" name="Google Shape;1479;p130"/>
          <p:cNvPicPr preferRelativeResize="0"/>
          <p:nvPr/>
        </p:nvPicPr>
        <p:blipFill rotWithShape="1">
          <a:blip r:embed="rId4">
            <a:alphaModFix/>
          </a:blip>
          <a:srcRect l="2056"/>
          <a:stretch/>
        </p:blipFill>
        <p:spPr>
          <a:xfrm>
            <a:off x="4667484" y="4985568"/>
            <a:ext cx="2857033" cy="1633033"/>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162730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3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CAST Function - Example - 2</a:t>
            </a:r>
            <a:endParaRPr sz="3200">
              <a:solidFill>
                <a:srgbClr val="434343"/>
              </a:solidFill>
              <a:latin typeface="Avenir"/>
              <a:ea typeface="Avenir"/>
              <a:cs typeface="Avenir"/>
              <a:sym typeface="Avenir"/>
            </a:endParaRPr>
          </a:p>
        </p:txBody>
      </p:sp>
      <p:sp>
        <p:nvSpPr>
          <p:cNvPr id="1485" name="Google Shape;1485;p13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86" name="Google Shape;1486;p13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87" name="Google Shape;1487;p131"/>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488" name="Google Shape;1488;p131"/>
          <p:cNvSpPr txBox="1"/>
          <p:nvPr/>
        </p:nvSpPr>
        <p:spPr>
          <a:xfrm>
            <a:off x="1711233" y="2804600"/>
            <a:ext cx="1603600" cy="492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89" name="Google Shape;1489;p131"/>
          <p:cNvSpPr txBox="1"/>
          <p:nvPr/>
        </p:nvSpPr>
        <p:spPr>
          <a:xfrm>
            <a:off x="2214800" y="3353200"/>
            <a:ext cx="77624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444444"/>
                </a:solidFill>
                <a:highlight>
                  <a:srgbClr val="FFFFFF"/>
                </a:highlight>
                <a:latin typeface="Courier New"/>
                <a:ea typeface="Courier New"/>
                <a:cs typeface="Courier New"/>
                <a:sym typeface="Courier New"/>
              </a:rPr>
              <a:t>SELECT</a:t>
            </a:r>
            <a:r>
              <a:rPr lang="en" sz="2133">
                <a:solidFill>
                  <a:schemeClr val="dk1"/>
                </a:solidFill>
                <a:highlight>
                  <a:srgbClr val="FFFFFF"/>
                </a:highlight>
                <a:latin typeface="Courier New"/>
                <a:ea typeface="Courier New"/>
                <a:cs typeface="Courier New"/>
                <a:sym typeface="Courier New"/>
              </a:rPr>
              <a:t> CAST(</a:t>
            </a:r>
            <a:r>
              <a:rPr lang="en" sz="2133" b="1">
                <a:solidFill>
                  <a:srgbClr val="A52A2A"/>
                </a:solidFill>
                <a:highlight>
                  <a:srgbClr val="FFFFFF"/>
                </a:highlight>
                <a:latin typeface="Courier New"/>
                <a:ea typeface="Courier New"/>
                <a:cs typeface="Courier New"/>
                <a:sym typeface="Courier New"/>
              </a:rPr>
              <a:t>"14:06:10"</a:t>
            </a:r>
            <a:r>
              <a:rPr lang="en" sz="2133">
                <a:solidFill>
                  <a:schemeClr val="dk1"/>
                </a:solidFill>
                <a:highlight>
                  <a:srgbClr val="FFFFFF"/>
                </a:highlight>
                <a:latin typeface="Courier New"/>
                <a:ea typeface="Courier New"/>
                <a:cs typeface="Courier New"/>
                <a:sym typeface="Courier New"/>
              </a:rPr>
              <a:t> </a:t>
            </a:r>
            <a:r>
              <a:rPr lang="en" sz="2133" b="1">
                <a:solidFill>
                  <a:srgbClr val="444444"/>
                </a:solidFill>
                <a:highlight>
                  <a:srgbClr val="FFFFFF"/>
                </a:highlight>
                <a:latin typeface="Courier New"/>
                <a:ea typeface="Courier New"/>
                <a:cs typeface="Courier New"/>
                <a:sym typeface="Courier New"/>
              </a:rPr>
              <a:t>AS</a:t>
            </a:r>
            <a:r>
              <a:rPr lang="en" sz="2133">
                <a:solidFill>
                  <a:schemeClr val="dk1"/>
                </a:solidFill>
                <a:highlight>
                  <a:srgbClr val="FFFFFF"/>
                </a:highlight>
                <a:latin typeface="Courier New"/>
                <a:ea typeface="Courier New"/>
                <a:cs typeface="Courier New"/>
                <a:sym typeface="Courier New"/>
              </a:rPr>
              <a:t> TIME);</a:t>
            </a:r>
            <a:endParaRPr sz="2133" b="1">
              <a:solidFill>
                <a:srgbClr val="333333"/>
              </a:solidFill>
              <a:latin typeface="Courier New"/>
              <a:ea typeface="Courier New"/>
              <a:cs typeface="Courier New"/>
              <a:sym typeface="Courier New"/>
            </a:endParaRPr>
          </a:p>
        </p:txBody>
      </p:sp>
      <p:sp>
        <p:nvSpPr>
          <p:cNvPr id="1490" name="Google Shape;1490;p131"/>
          <p:cNvSpPr txBox="1"/>
          <p:nvPr/>
        </p:nvSpPr>
        <p:spPr>
          <a:xfrm>
            <a:off x="503400" y="1801784"/>
            <a:ext cx="10395200" cy="558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Converting a value to a TIME datatype</a:t>
            </a:r>
            <a:endParaRPr sz="2133">
              <a:solidFill>
                <a:srgbClr val="444444"/>
              </a:solidFill>
              <a:latin typeface="Avenir"/>
              <a:ea typeface="Avenir"/>
              <a:cs typeface="Avenir"/>
              <a:sym typeface="Avenir"/>
            </a:endParaRPr>
          </a:p>
        </p:txBody>
      </p:sp>
      <p:sp>
        <p:nvSpPr>
          <p:cNvPr id="1491" name="Google Shape;1491;p131"/>
          <p:cNvSpPr txBox="1"/>
          <p:nvPr/>
        </p:nvSpPr>
        <p:spPr>
          <a:xfrm>
            <a:off x="1711233" y="4551051"/>
            <a:ext cx="1789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92" name="Google Shape;1492;p131"/>
          <p:cNvPicPr preferRelativeResize="0"/>
          <p:nvPr/>
        </p:nvPicPr>
        <p:blipFill rotWithShape="1">
          <a:blip r:embed="rId4">
            <a:alphaModFix/>
          </a:blip>
          <a:srcRect/>
          <a:stretch/>
        </p:blipFill>
        <p:spPr>
          <a:xfrm>
            <a:off x="4192634" y="5028501"/>
            <a:ext cx="3806733" cy="1602067"/>
          </a:xfrm>
          <a:prstGeom prst="rect">
            <a:avLst/>
          </a:prstGeom>
          <a:noFill/>
          <a:ln w="9525" cap="flat" cmpd="sng">
            <a:solidFill>
              <a:srgbClr val="666666"/>
            </a:solidFill>
            <a:prstDash val="solid"/>
            <a:round/>
            <a:headEnd type="none" w="sm" len="sm"/>
            <a:tailEnd type="none" w="sm" len="sm"/>
          </a:ln>
        </p:spPr>
      </p:pic>
    </p:spTree>
    <p:extLst>
      <p:ext uri="{BB962C8B-B14F-4D97-AF65-F5344CB8AC3E}">
        <p14:creationId xmlns:p14="http://schemas.microsoft.com/office/powerpoint/2010/main" val="670818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132"/>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15000"/>
              </a:lnSpc>
              <a:spcBef>
                <a:spcPts val="1067"/>
              </a:spcBef>
              <a:spcAft>
                <a:spcPts val="1067"/>
              </a:spcAft>
              <a:buNone/>
            </a:pPr>
            <a:r>
              <a:rPr lang="en" sz="6667">
                <a:solidFill>
                  <a:srgbClr val="7F7F7F"/>
                </a:solidFill>
                <a:highlight>
                  <a:srgbClr val="FFFFFF"/>
                </a:highlight>
                <a:latin typeface="Calibri"/>
                <a:ea typeface="Calibri"/>
                <a:cs typeface="Calibri"/>
                <a:sym typeface="Calibri"/>
              </a:rPr>
              <a:t>COALESCE</a:t>
            </a:r>
            <a:r>
              <a:rPr lang="en" sz="4200">
                <a:solidFill>
                  <a:schemeClr val="dk1"/>
                </a:solidFill>
                <a:highlight>
                  <a:srgbClr val="FFFFFF"/>
                </a:highlight>
                <a:latin typeface="Calibri"/>
                <a:ea typeface="Calibri"/>
                <a:cs typeface="Calibri"/>
                <a:sym typeface="Calibri"/>
              </a:rPr>
              <a:t> </a:t>
            </a:r>
            <a:r>
              <a:rPr lang="en" sz="6667">
                <a:solidFill>
                  <a:srgbClr val="7F7F7F"/>
                </a:solidFill>
                <a:latin typeface="Calibri"/>
                <a:ea typeface="Calibri"/>
                <a:cs typeface="Calibri"/>
                <a:sym typeface="Calibri"/>
              </a:rPr>
              <a:t>Function</a:t>
            </a:r>
            <a:endParaRPr sz="6667">
              <a:solidFill>
                <a:srgbClr val="7F7F7F"/>
              </a:solidFill>
              <a:latin typeface="Calibri"/>
              <a:ea typeface="Calibri"/>
              <a:cs typeface="Calibri"/>
              <a:sym typeface="Calibri"/>
            </a:endParaRPr>
          </a:p>
        </p:txBody>
      </p:sp>
      <p:sp>
        <p:nvSpPr>
          <p:cNvPr id="1499" name="Google Shape;1499;p13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00" name="Google Shape;1500;p13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01" name="Google Shape;1501;p132"/>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3637497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13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COALESCE Function - Syntax</a:t>
            </a:r>
            <a:endParaRPr sz="3200">
              <a:solidFill>
                <a:srgbClr val="434343"/>
              </a:solidFill>
              <a:latin typeface="Avenir"/>
              <a:ea typeface="Avenir"/>
              <a:cs typeface="Avenir"/>
              <a:sym typeface="Avenir"/>
            </a:endParaRPr>
          </a:p>
        </p:txBody>
      </p:sp>
      <p:sp>
        <p:nvSpPr>
          <p:cNvPr id="1507" name="Google Shape;1507;p13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08" name="Google Shape;1508;p13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09" name="Google Shape;1509;p133"/>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10" name="Google Shape;1510;p133"/>
          <p:cNvSpPr txBox="1"/>
          <p:nvPr/>
        </p:nvSpPr>
        <p:spPr>
          <a:xfrm>
            <a:off x="2598533" y="3499700"/>
            <a:ext cx="73268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COALESCE(</a:t>
            </a:r>
            <a:r>
              <a:rPr lang="en" sz="2133" b="1" i="1">
                <a:solidFill>
                  <a:schemeClr val="dk1"/>
                </a:solidFill>
                <a:latin typeface="Courier New"/>
                <a:ea typeface="Courier New"/>
                <a:cs typeface="Courier New"/>
                <a:sym typeface="Courier New"/>
              </a:rPr>
              <a:t>val1</a:t>
            </a:r>
            <a:r>
              <a:rPr lang="en" sz="2133" b="1">
                <a:solidFill>
                  <a:schemeClr val="dk1"/>
                </a:solidFill>
                <a:highlight>
                  <a:srgbClr val="FFFFFF"/>
                </a:highlight>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val2</a:t>
            </a:r>
            <a:r>
              <a:rPr lang="en" sz="2133" b="1">
                <a:solidFill>
                  <a:schemeClr val="dk1"/>
                </a:solidFill>
                <a:highlight>
                  <a:srgbClr val="FFFFFF"/>
                </a:highlight>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a:t>
            </a:r>
            <a:r>
              <a:rPr lang="en" sz="2133" b="1">
                <a:solidFill>
                  <a:schemeClr val="dk1"/>
                </a:solidFill>
                <a:highlight>
                  <a:srgbClr val="FFFFFF"/>
                </a:highlight>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val_n</a:t>
            </a:r>
            <a:r>
              <a:rPr lang="en" sz="2133" b="1">
                <a:solidFill>
                  <a:schemeClr val="dk1"/>
                </a:solidFill>
                <a:highlight>
                  <a:srgbClr val="FFFFFF"/>
                </a:highlight>
                <a:latin typeface="Courier New"/>
                <a:ea typeface="Courier New"/>
                <a:cs typeface="Courier New"/>
                <a:sym typeface="Courier New"/>
              </a:rPr>
              <a:t>)</a:t>
            </a:r>
            <a:endParaRPr sz="2133" b="1">
              <a:solidFill>
                <a:srgbClr val="333333"/>
              </a:solidFill>
              <a:latin typeface="Courier New"/>
              <a:ea typeface="Courier New"/>
              <a:cs typeface="Courier New"/>
              <a:sym typeface="Courier New"/>
            </a:endParaRPr>
          </a:p>
        </p:txBody>
      </p:sp>
      <p:sp>
        <p:nvSpPr>
          <p:cNvPr id="1511" name="Google Shape;1511;p133"/>
          <p:cNvSpPr txBox="1"/>
          <p:nvPr/>
        </p:nvSpPr>
        <p:spPr>
          <a:xfrm>
            <a:off x="508000" y="1844100"/>
            <a:ext cx="10299600" cy="55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COALESCE() function returns the first non-null value in a list</a:t>
            </a:r>
            <a:endParaRPr sz="2133">
              <a:solidFill>
                <a:schemeClr val="dk1"/>
              </a:solidFill>
              <a:latin typeface="Avenir"/>
              <a:ea typeface="Avenir"/>
              <a:cs typeface="Avenir"/>
              <a:sym typeface="Avenir"/>
            </a:endParaRPr>
          </a:p>
        </p:txBody>
      </p:sp>
      <p:sp>
        <p:nvSpPr>
          <p:cNvPr id="1512" name="Google Shape;1512;p133"/>
          <p:cNvSpPr txBox="1"/>
          <p:nvPr/>
        </p:nvSpPr>
        <p:spPr>
          <a:xfrm>
            <a:off x="1229300" y="4469227"/>
            <a:ext cx="28112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Parameter Values:</a:t>
            </a:r>
            <a:endParaRPr sz="2133">
              <a:solidFill>
                <a:schemeClr val="dk1"/>
              </a:solidFill>
              <a:latin typeface="Avenir"/>
              <a:ea typeface="Avenir"/>
              <a:cs typeface="Avenir"/>
              <a:sym typeface="Avenir"/>
            </a:endParaRPr>
          </a:p>
        </p:txBody>
      </p:sp>
      <p:sp>
        <p:nvSpPr>
          <p:cNvPr id="1513" name="Google Shape;1513;p133"/>
          <p:cNvSpPr txBox="1"/>
          <p:nvPr/>
        </p:nvSpPr>
        <p:spPr>
          <a:xfrm>
            <a:off x="1229300" y="2882676"/>
            <a:ext cx="1603600" cy="492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graphicFrame>
        <p:nvGraphicFramePr>
          <p:cNvPr id="1514" name="Google Shape;1514;p133"/>
          <p:cNvGraphicFramePr/>
          <p:nvPr/>
        </p:nvGraphicFramePr>
        <p:xfrm>
          <a:off x="2669200" y="5032367"/>
          <a:ext cx="7326800" cy="1304525"/>
        </p:xfrm>
        <a:graphic>
          <a:graphicData uri="http://schemas.openxmlformats.org/drawingml/2006/table">
            <a:tbl>
              <a:tblPr>
                <a:noFill/>
              </a:tblPr>
              <a:tblGrid>
                <a:gridCol w="2754375">
                  <a:extLst>
                    <a:ext uri="{9D8B030D-6E8A-4147-A177-3AD203B41FA5}">
                      <a16:colId xmlns:a16="http://schemas.microsoft.com/office/drawing/2014/main" val="20000"/>
                    </a:ext>
                  </a:extLst>
                </a:gridCol>
                <a:gridCol w="45724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444444"/>
                        </a:buClr>
                        <a:buSzPts val="2100"/>
                        <a:buFont typeface="Avenir"/>
                        <a:buNone/>
                      </a:pPr>
                      <a:r>
                        <a:rPr lang="en" sz="2100" b="1" u="none" strike="noStrike" cap="none">
                          <a:solidFill>
                            <a:srgbClr val="444444"/>
                          </a:solidFill>
                          <a:latin typeface="Avenir"/>
                          <a:ea typeface="Avenir"/>
                          <a:cs typeface="Avenir"/>
                          <a:sym typeface="Avenir"/>
                        </a:rPr>
                        <a:t>Parameter</a:t>
                      </a:r>
                      <a:endParaRPr sz="2100" b="1" u="none" strike="noStrike" cap="none">
                        <a:solidFill>
                          <a:srgbClr val="444444"/>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444444"/>
                        </a:buClr>
                        <a:buSzPts val="2100"/>
                        <a:buFont typeface="Avenir"/>
                        <a:buNone/>
                      </a:pPr>
                      <a:r>
                        <a:rPr lang="en" sz="2100" b="1" u="none" strike="noStrike" cap="none">
                          <a:solidFill>
                            <a:srgbClr val="444444"/>
                          </a:solidFill>
                          <a:latin typeface="Avenir"/>
                          <a:ea typeface="Avenir"/>
                          <a:cs typeface="Avenir"/>
                          <a:sym typeface="Avenir"/>
                        </a:rPr>
                        <a:t>Description</a:t>
                      </a:r>
                      <a:endParaRPr sz="2100" b="1" u="none" strike="noStrike" cap="none">
                        <a:solidFill>
                          <a:srgbClr val="444444"/>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735600">
                <a:tc>
                  <a:txBody>
                    <a:bodyPr/>
                    <a:lstStyle/>
                    <a:p>
                      <a:pPr marL="0" marR="0" lvl="0" indent="0" algn="l" rtl="0">
                        <a:lnSpc>
                          <a:spcPct val="115000"/>
                        </a:lnSpc>
                        <a:spcBef>
                          <a:spcPts val="0"/>
                        </a:spcBef>
                        <a:spcAft>
                          <a:spcPts val="0"/>
                        </a:spcAft>
                        <a:buClr>
                          <a:srgbClr val="444444"/>
                        </a:buClr>
                        <a:buSzPts val="2100"/>
                        <a:buFont typeface="Avenir"/>
                        <a:buNone/>
                      </a:pPr>
                      <a:r>
                        <a:rPr lang="en" sz="2100" i="1" u="none" strike="noStrike" cap="none">
                          <a:solidFill>
                            <a:srgbClr val="444444"/>
                          </a:solidFill>
                          <a:latin typeface="Avenir"/>
                          <a:ea typeface="Avenir"/>
                          <a:cs typeface="Avenir"/>
                          <a:sym typeface="Avenir"/>
                        </a:rPr>
                        <a:t>val1, val2, val_n</a:t>
                      </a:r>
                      <a:endParaRPr sz="2100" i="1" u="none" strike="noStrike" cap="none">
                        <a:solidFill>
                          <a:srgbClr val="444444"/>
                        </a:solidFill>
                        <a:latin typeface="Avenir"/>
                        <a:ea typeface="Avenir"/>
                        <a:cs typeface="Avenir"/>
                        <a:sym typeface="Avenir"/>
                      </a:endParaRPr>
                    </a:p>
                  </a:txBody>
                  <a:tcPr marL="203200" marR="101600" marT="101600" marB="101600"/>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Required. The values to test</a:t>
                      </a:r>
                      <a:endParaRPr sz="2100" u="none" strike="noStrike" cap="none">
                        <a:solidFill>
                          <a:srgbClr val="444444"/>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68365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13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20" name="Google Shape;1520;p13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21" name="Google Shape;1521;p13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22" name="Google Shape;1522;p134"/>
          <p:cNvSpPr txBox="1"/>
          <p:nvPr/>
        </p:nvSpPr>
        <p:spPr>
          <a:xfrm>
            <a:off x="1714500" y="2456700"/>
            <a:ext cx="93696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444444"/>
                </a:solidFill>
                <a:highlight>
                  <a:srgbClr val="FFFFFF"/>
                </a:highlight>
                <a:latin typeface="Courier New"/>
                <a:ea typeface="Courier New"/>
                <a:cs typeface="Courier New"/>
                <a:sym typeface="Courier New"/>
              </a:rPr>
              <a:t>SELECT</a:t>
            </a:r>
            <a:r>
              <a:rPr lang="en" sz="2133">
                <a:solidFill>
                  <a:srgbClr val="444444"/>
                </a:solidFill>
                <a:highlight>
                  <a:srgbClr val="FFFFFF"/>
                </a:highlight>
                <a:latin typeface="Courier New"/>
                <a:ea typeface="Courier New"/>
                <a:cs typeface="Courier New"/>
                <a:sym typeface="Courier New"/>
              </a:rPr>
              <a:t> </a:t>
            </a:r>
            <a:r>
              <a:rPr lang="en" sz="2133" b="1">
                <a:solidFill>
                  <a:srgbClr val="444444"/>
                </a:solidFill>
                <a:highlight>
                  <a:srgbClr val="FFFFFF"/>
                </a:highlight>
                <a:latin typeface="Courier New"/>
                <a:ea typeface="Courier New"/>
                <a:cs typeface="Courier New"/>
                <a:sym typeface="Courier New"/>
              </a:rPr>
              <a:t>COALESCE</a:t>
            </a:r>
            <a:r>
              <a:rPr lang="en" sz="2133">
                <a:solidFill>
                  <a:srgbClr val="444444"/>
                </a:solidFill>
                <a:highlight>
                  <a:srgbClr val="FFFFFF"/>
                </a:highlight>
                <a:latin typeface="Courier New"/>
                <a:ea typeface="Courier New"/>
                <a:cs typeface="Courier New"/>
                <a:sym typeface="Courier New"/>
              </a:rPr>
              <a:t>(</a:t>
            </a:r>
            <a:r>
              <a:rPr lang="en" sz="2133" b="1">
                <a:solidFill>
                  <a:srgbClr val="444444"/>
                </a:solidFill>
                <a:highlight>
                  <a:srgbClr val="FFFFFF"/>
                </a:highlight>
                <a:latin typeface="Courier New"/>
                <a:ea typeface="Courier New"/>
                <a:cs typeface="Courier New"/>
                <a:sym typeface="Courier New"/>
              </a:rPr>
              <a:t>NULL</a:t>
            </a:r>
            <a:r>
              <a:rPr lang="en" sz="2133">
                <a:solidFill>
                  <a:srgbClr val="444444"/>
                </a:solidFill>
                <a:highlight>
                  <a:srgbClr val="FFFFFF"/>
                </a:highlight>
                <a:latin typeface="Courier New"/>
                <a:ea typeface="Courier New"/>
                <a:cs typeface="Courier New"/>
                <a:sym typeface="Courier New"/>
              </a:rPr>
              <a:t>, 1, 2, 'greatlearning.in');</a:t>
            </a:r>
            <a:endParaRPr sz="2133" b="1">
              <a:solidFill>
                <a:srgbClr val="444444"/>
              </a:solidFill>
              <a:latin typeface="Courier New"/>
              <a:ea typeface="Courier New"/>
              <a:cs typeface="Courier New"/>
              <a:sym typeface="Courier New"/>
            </a:endParaRPr>
          </a:p>
        </p:txBody>
      </p:sp>
      <p:sp>
        <p:nvSpPr>
          <p:cNvPr id="1523" name="Google Shape;1523;p134"/>
          <p:cNvSpPr txBox="1"/>
          <p:nvPr/>
        </p:nvSpPr>
        <p:spPr>
          <a:xfrm>
            <a:off x="508000" y="1705467"/>
            <a:ext cx="10390400" cy="558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Return the first non-null value in a list</a:t>
            </a:r>
            <a:endParaRPr sz="2133">
              <a:solidFill>
                <a:srgbClr val="444444"/>
              </a:solidFill>
              <a:latin typeface="Avenir"/>
              <a:ea typeface="Avenir"/>
              <a:cs typeface="Avenir"/>
              <a:sym typeface="Avenir"/>
            </a:endParaRPr>
          </a:p>
        </p:txBody>
      </p:sp>
      <p:sp>
        <p:nvSpPr>
          <p:cNvPr id="1524" name="Google Shape;1524;p134"/>
          <p:cNvSpPr txBox="1"/>
          <p:nvPr/>
        </p:nvSpPr>
        <p:spPr>
          <a:xfrm>
            <a:off x="1714500" y="3429000"/>
            <a:ext cx="14464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1525" name="Google Shape;1525;p13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COALESCE Function - Example</a:t>
            </a:r>
            <a:endParaRPr sz="3200">
              <a:solidFill>
                <a:srgbClr val="434343"/>
              </a:solidFill>
              <a:latin typeface="Avenir"/>
              <a:ea typeface="Avenir"/>
              <a:cs typeface="Avenir"/>
              <a:sym typeface="Avenir"/>
            </a:endParaRPr>
          </a:p>
        </p:txBody>
      </p:sp>
      <p:pic>
        <p:nvPicPr>
          <p:cNvPr id="1526" name="Google Shape;1526;p134"/>
          <p:cNvPicPr preferRelativeResize="0"/>
          <p:nvPr/>
        </p:nvPicPr>
        <p:blipFill rotWithShape="1">
          <a:blip r:embed="rId4">
            <a:alphaModFix/>
          </a:blip>
          <a:srcRect/>
          <a:stretch/>
        </p:blipFill>
        <p:spPr>
          <a:xfrm>
            <a:off x="3541217" y="3859909"/>
            <a:ext cx="5109567" cy="1628759"/>
          </a:xfrm>
          <a:prstGeom prst="rect">
            <a:avLst/>
          </a:prstGeom>
          <a:noFill/>
          <a:ln w="9525" cap="flat" cmpd="sng">
            <a:solidFill>
              <a:srgbClr val="666666"/>
            </a:solidFill>
            <a:prstDash val="solid"/>
            <a:round/>
            <a:headEnd type="none" w="sm" len="sm"/>
            <a:tailEnd type="none" w="sm" len="sm"/>
          </a:ln>
        </p:spPr>
      </p:pic>
      <p:sp>
        <p:nvSpPr>
          <p:cNvPr id="1527" name="Google Shape;1527;p134"/>
          <p:cNvSpPr txBox="1"/>
          <p:nvPr/>
        </p:nvSpPr>
        <p:spPr>
          <a:xfrm>
            <a:off x="2301933" y="5874000"/>
            <a:ext cx="77320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The first value after the NULL value is ‘1’ , so the output is 1</a:t>
            </a:r>
            <a:endParaRPr sz="2133">
              <a:solidFill>
                <a:schemeClr val="dk1"/>
              </a:solidFill>
              <a:latin typeface="Avenir"/>
              <a:ea typeface="Avenir"/>
              <a:cs typeface="Avenir"/>
              <a:sym typeface="Avenir"/>
            </a:endParaRPr>
          </a:p>
        </p:txBody>
      </p:sp>
    </p:spTree>
    <p:extLst>
      <p:ext uri="{BB962C8B-B14F-4D97-AF65-F5344CB8AC3E}">
        <p14:creationId xmlns:p14="http://schemas.microsoft.com/office/powerpoint/2010/main" val="511730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135"/>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800">
                <a:solidFill>
                  <a:srgbClr val="7F7F7F"/>
                </a:solidFill>
                <a:latin typeface="Avenir"/>
                <a:ea typeface="Avenir"/>
                <a:cs typeface="Avenir"/>
                <a:sym typeface="Avenir"/>
              </a:rPr>
              <a:t>Sorting Query Result</a:t>
            </a:r>
            <a:endParaRPr sz="4800">
              <a:solidFill>
                <a:srgbClr val="7F7F7F"/>
              </a:solidFill>
              <a:latin typeface="Avenir"/>
              <a:ea typeface="Avenir"/>
              <a:cs typeface="Avenir"/>
              <a:sym typeface="Avenir"/>
            </a:endParaRPr>
          </a:p>
        </p:txBody>
      </p:sp>
      <p:sp>
        <p:nvSpPr>
          <p:cNvPr id="1534" name="Google Shape;1534;p13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35" name="Google Shape;1535;p13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36" name="Google Shape;1536;p135"/>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4149207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3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42" name="Google Shape;1542;p13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43" name="Google Shape;1543;p136"/>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44" name="Google Shape;1544;p136"/>
          <p:cNvSpPr txBox="1"/>
          <p:nvPr/>
        </p:nvSpPr>
        <p:spPr>
          <a:xfrm>
            <a:off x="406400" y="1951033"/>
            <a:ext cx="10363200" cy="5428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133">
                <a:solidFill>
                  <a:schemeClr val="dk1"/>
                </a:solidFill>
                <a:latin typeface="Avenir"/>
                <a:ea typeface="Avenir"/>
                <a:cs typeface="Avenir"/>
                <a:sym typeface="Avenir"/>
              </a:rPr>
              <a:t>Consider the following table for the study:</a:t>
            </a:r>
            <a:endParaRPr sz="2133">
              <a:solidFill>
                <a:schemeClr val="dk1"/>
              </a:solidFill>
              <a:latin typeface="Avenir"/>
              <a:ea typeface="Avenir"/>
              <a:cs typeface="Avenir"/>
              <a:sym typeface="Avenir"/>
            </a:endParaRPr>
          </a:p>
        </p:txBody>
      </p:sp>
      <p:pic>
        <p:nvPicPr>
          <p:cNvPr id="1545" name="Google Shape;1545;p136"/>
          <p:cNvPicPr preferRelativeResize="0"/>
          <p:nvPr/>
        </p:nvPicPr>
        <p:blipFill rotWithShape="1">
          <a:blip r:embed="rId4">
            <a:alphaModFix/>
          </a:blip>
          <a:srcRect/>
          <a:stretch/>
        </p:blipFill>
        <p:spPr>
          <a:xfrm>
            <a:off x="3419002" y="2878267"/>
            <a:ext cx="5353967" cy="3236600"/>
          </a:xfrm>
          <a:prstGeom prst="rect">
            <a:avLst/>
          </a:prstGeom>
          <a:noFill/>
          <a:ln w="9525" cap="flat" cmpd="sng">
            <a:solidFill>
              <a:schemeClr val="dk2"/>
            </a:solidFill>
            <a:prstDash val="solid"/>
            <a:round/>
            <a:headEnd type="none" w="sm" len="sm"/>
            <a:tailEnd type="none" w="sm" len="sm"/>
          </a:ln>
        </p:spPr>
      </p:pic>
      <p:sp>
        <p:nvSpPr>
          <p:cNvPr id="1546" name="Google Shape;1546;p13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extLst>
      <p:ext uri="{BB962C8B-B14F-4D97-AF65-F5344CB8AC3E}">
        <p14:creationId xmlns:p14="http://schemas.microsoft.com/office/powerpoint/2010/main" val="299319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13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52" name="Google Shape;1552;p13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53" name="Google Shape;1553;p13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54" name="Google Shape;1554;p13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
        <p:nvSpPr>
          <p:cNvPr id="1555" name="Google Shape;1555;p137"/>
          <p:cNvSpPr txBox="1"/>
          <p:nvPr/>
        </p:nvSpPr>
        <p:spPr>
          <a:xfrm>
            <a:off x="791977" y="2929587"/>
            <a:ext cx="10587223" cy="63303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ORDER BY </a:t>
            </a:r>
            <a:r>
              <a:rPr lang="en" sz="2400">
                <a:solidFill>
                  <a:schemeClr val="dk1"/>
                </a:solidFill>
                <a:latin typeface="Courier New"/>
                <a:ea typeface="Courier New"/>
                <a:cs typeface="Courier New"/>
                <a:sym typeface="Courier New"/>
              </a:rPr>
              <a:t>Salary</a:t>
            </a:r>
            <a:endParaRPr sz="2400">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1556" name="Google Shape;1556;p137"/>
          <p:cNvSpPr txBox="1"/>
          <p:nvPr/>
        </p:nvSpPr>
        <p:spPr>
          <a:xfrm>
            <a:off x="659897" y="3802033"/>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sp>
        <p:nvSpPr>
          <p:cNvPr id="1557" name="Google Shape;1557;p137"/>
          <p:cNvSpPr txBox="1"/>
          <p:nvPr/>
        </p:nvSpPr>
        <p:spPr>
          <a:xfrm>
            <a:off x="659897" y="6238733"/>
            <a:ext cx="8959303" cy="542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latin typeface="Avenir"/>
                <a:ea typeface="Avenir"/>
                <a:cs typeface="Avenir"/>
                <a:sym typeface="Avenir"/>
              </a:rPr>
              <a:t>By default, the </a:t>
            </a:r>
            <a:r>
              <a:rPr lang="en" sz="2400" b="1">
                <a:solidFill>
                  <a:schemeClr val="dk1"/>
                </a:solidFill>
                <a:latin typeface="Avenir"/>
                <a:ea typeface="Avenir"/>
                <a:cs typeface="Avenir"/>
                <a:sym typeface="Avenir"/>
              </a:rPr>
              <a:t>order by </a:t>
            </a:r>
            <a:r>
              <a:rPr lang="en" sz="2400">
                <a:solidFill>
                  <a:schemeClr val="dk1"/>
                </a:solidFill>
                <a:latin typeface="Avenir"/>
                <a:ea typeface="Avenir"/>
                <a:cs typeface="Avenir"/>
                <a:sym typeface="Avenir"/>
              </a:rPr>
              <a:t>clause lists items in ascending order.</a:t>
            </a:r>
            <a:endParaRPr sz="2400">
              <a:solidFill>
                <a:schemeClr val="dk1"/>
              </a:solidFill>
              <a:latin typeface="Avenir"/>
              <a:ea typeface="Avenir"/>
              <a:cs typeface="Avenir"/>
              <a:sym typeface="Avenir"/>
            </a:endParaRPr>
          </a:p>
        </p:txBody>
      </p:sp>
      <p:pic>
        <p:nvPicPr>
          <p:cNvPr id="1558" name="Google Shape;1558;p137"/>
          <p:cNvPicPr preferRelativeResize="0"/>
          <p:nvPr/>
        </p:nvPicPr>
        <p:blipFill rotWithShape="1">
          <a:blip r:embed="rId4">
            <a:alphaModFix/>
          </a:blip>
          <a:srcRect/>
          <a:stretch/>
        </p:blipFill>
        <p:spPr>
          <a:xfrm>
            <a:off x="4392132" y="3766049"/>
            <a:ext cx="3386912" cy="2436700"/>
          </a:xfrm>
          <a:prstGeom prst="rect">
            <a:avLst/>
          </a:prstGeom>
          <a:noFill/>
          <a:ln w="19050" cap="flat" cmpd="sng">
            <a:solidFill>
              <a:schemeClr val="dk2"/>
            </a:solidFill>
            <a:prstDash val="solid"/>
            <a:round/>
            <a:headEnd type="none" w="sm" len="sm"/>
            <a:tailEnd type="none" w="sm" len="sm"/>
          </a:ln>
        </p:spPr>
      </p:pic>
      <p:sp>
        <p:nvSpPr>
          <p:cNvPr id="1559" name="Google Shape;1559;p137"/>
          <p:cNvSpPr txBox="1"/>
          <p:nvPr/>
        </p:nvSpPr>
        <p:spPr>
          <a:xfrm>
            <a:off x="396233" y="1649499"/>
            <a:ext cx="11260400" cy="1304215"/>
          </a:xfrm>
          <a:prstGeom prst="rect">
            <a:avLst/>
          </a:prstGeom>
          <a:noFill/>
          <a:ln>
            <a:noFill/>
          </a:ln>
        </p:spPr>
        <p:txBody>
          <a:bodyPr spcFirstLastPara="1" wrap="square" lIns="121900" tIns="121900" rIns="121900" bIns="121900" anchor="t" anchorCtr="0">
            <a:noAutofit/>
          </a:bodyPr>
          <a:lstStyle/>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The </a:t>
            </a:r>
            <a:r>
              <a:rPr lang="en" sz="2000" b="1" i="1">
                <a:solidFill>
                  <a:schemeClr val="dk1"/>
                </a:solidFill>
                <a:latin typeface="Avenir"/>
                <a:ea typeface="Avenir"/>
                <a:cs typeface="Avenir"/>
                <a:sym typeface="Avenir"/>
              </a:rPr>
              <a:t>order by</a:t>
            </a:r>
            <a:r>
              <a:rPr lang="en" sz="2000" b="1">
                <a:solidFill>
                  <a:schemeClr val="dk1"/>
                </a:solidFill>
                <a:latin typeface="Avenir"/>
                <a:ea typeface="Avenir"/>
                <a:cs typeface="Avenir"/>
                <a:sym typeface="Avenir"/>
              </a:rPr>
              <a:t> </a:t>
            </a:r>
            <a:r>
              <a:rPr lang="en" sz="2000">
                <a:solidFill>
                  <a:schemeClr val="dk1"/>
                </a:solidFill>
                <a:latin typeface="Avenir"/>
                <a:ea typeface="Avenir"/>
                <a:cs typeface="Avenir"/>
                <a:sym typeface="Avenir"/>
              </a:rPr>
              <a:t>clause causes the tuples in the result of a query to appear in sorted order</a:t>
            </a:r>
            <a:endParaRPr/>
          </a:p>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Let us write a query which will show the users according to the ascending order of their salary.</a:t>
            </a:r>
            <a:endParaRPr/>
          </a:p>
          <a:p>
            <a:pPr marL="609585" marR="0" lvl="0" indent="-334423" algn="l" rtl="0">
              <a:lnSpc>
                <a:spcPct val="115000"/>
              </a:lnSpc>
              <a:spcBef>
                <a:spcPts val="0"/>
              </a:spcBef>
              <a:spcAft>
                <a:spcPts val="0"/>
              </a:spcAft>
              <a:buClr>
                <a:schemeClr val="dk1"/>
              </a:buClr>
              <a:buSzPts val="1400"/>
              <a:buFont typeface="Avenir"/>
              <a:buNone/>
            </a:pPr>
            <a:endParaRPr sz="2000">
              <a:solidFill>
                <a:schemeClr val="dk1"/>
              </a:solidFill>
              <a:latin typeface="Avenir"/>
              <a:ea typeface="Avenir"/>
              <a:cs typeface="Avenir"/>
              <a:sym typeface="Avenir"/>
            </a:endParaRPr>
          </a:p>
          <a:p>
            <a:pPr marL="609585" marR="0" lvl="0" indent="0" algn="l" rtl="0">
              <a:lnSpc>
                <a:spcPct val="115000"/>
              </a:lnSpc>
              <a:spcBef>
                <a:spcPts val="0"/>
              </a:spcBef>
              <a:spcAft>
                <a:spcPts val="0"/>
              </a:spcAft>
              <a:buNone/>
            </a:pPr>
            <a:endParaRPr sz="2000">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p:txBody>
      </p:sp>
    </p:spTree>
    <p:extLst>
      <p:ext uri="{BB962C8B-B14F-4D97-AF65-F5344CB8AC3E}">
        <p14:creationId xmlns:p14="http://schemas.microsoft.com/office/powerpoint/2010/main" val="775127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13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65" name="Google Shape;1565;p13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66" name="Google Shape;1566;p138"/>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67" name="Google Shape;1567;p138"/>
          <p:cNvSpPr txBox="1"/>
          <p:nvPr/>
        </p:nvSpPr>
        <p:spPr>
          <a:xfrm>
            <a:off x="406400" y="1646232"/>
            <a:ext cx="11260400" cy="1397413"/>
          </a:xfrm>
          <a:prstGeom prst="rect">
            <a:avLst/>
          </a:prstGeom>
          <a:noFill/>
          <a:ln>
            <a:noFill/>
          </a:ln>
        </p:spPr>
        <p:txBody>
          <a:bodyPr spcFirstLastPara="1" wrap="square" lIns="121900" tIns="121900" rIns="121900" bIns="121900" anchor="t" anchorCtr="0">
            <a:noAutofit/>
          </a:bodyPr>
          <a:lstStyle/>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To specify the sort order we used: </a:t>
            </a:r>
            <a:r>
              <a:rPr lang="en" sz="2000" b="1">
                <a:solidFill>
                  <a:schemeClr val="dk1"/>
                </a:solidFill>
                <a:latin typeface="Avenir"/>
                <a:ea typeface="Avenir"/>
                <a:cs typeface="Avenir"/>
                <a:sym typeface="Avenir"/>
              </a:rPr>
              <a:t>desc </a:t>
            </a:r>
            <a:r>
              <a:rPr lang="en" sz="2000">
                <a:solidFill>
                  <a:schemeClr val="dk1"/>
                </a:solidFill>
                <a:latin typeface="Avenir"/>
                <a:ea typeface="Avenir"/>
                <a:cs typeface="Avenir"/>
                <a:sym typeface="Avenir"/>
              </a:rPr>
              <a:t>for descending order or </a:t>
            </a:r>
            <a:r>
              <a:rPr lang="en" sz="2000" b="1">
                <a:solidFill>
                  <a:schemeClr val="dk1"/>
                </a:solidFill>
                <a:latin typeface="Avenir"/>
                <a:ea typeface="Avenir"/>
                <a:cs typeface="Avenir"/>
                <a:sym typeface="Avenir"/>
              </a:rPr>
              <a:t>asc </a:t>
            </a:r>
            <a:r>
              <a:rPr lang="en" sz="2000">
                <a:solidFill>
                  <a:schemeClr val="dk1"/>
                </a:solidFill>
                <a:latin typeface="Avenir"/>
                <a:ea typeface="Avenir"/>
                <a:cs typeface="Avenir"/>
                <a:sym typeface="Avenir"/>
              </a:rPr>
              <a:t>for ascending order</a:t>
            </a:r>
            <a:endParaRPr sz="2000">
              <a:solidFill>
                <a:schemeClr val="dk1"/>
              </a:solidFill>
              <a:latin typeface="Avenir"/>
              <a:ea typeface="Avenir"/>
              <a:cs typeface="Avenir"/>
              <a:sym typeface="Avenir"/>
            </a:endParaRPr>
          </a:p>
          <a:p>
            <a:pPr marL="609585" marR="0" lvl="0" indent="0" algn="l" rtl="0">
              <a:lnSpc>
                <a:spcPct val="115000"/>
              </a:lnSpc>
              <a:spcBef>
                <a:spcPts val="0"/>
              </a:spcBef>
              <a:spcAft>
                <a:spcPts val="0"/>
              </a:spcAft>
              <a:buNone/>
            </a:pPr>
            <a:endParaRPr sz="2000">
              <a:solidFill>
                <a:schemeClr val="dk1"/>
              </a:solidFill>
              <a:latin typeface="Avenir"/>
              <a:ea typeface="Avenir"/>
              <a:cs typeface="Avenir"/>
              <a:sym typeface="Avenir"/>
            </a:endParaRPr>
          </a:p>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Now let us see an example to show the users according to the descending order of their salary</a:t>
            </a:r>
            <a:endParaRPr sz="2000">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p:txBody>
      </p:sp>
      <p:sp>
        <p:nvSpPr>
          <p:cNvPr id="1568" name="Google Shape;1568;p138"/>
          <p:cNvSpPr txBox="1"/>
          <p:nvPr/>
        </p:nvSpPr>
        <p:spPr>
          <a:xfrm>
            <a:off x="1334497" y="3145017"/>
            <a:ext cx="9677600" cy="90751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ORDER BY </a:t>
            </a:r>
            <a:r>
              <a:rPr lang="en" sz="2400">
                <a:solidFill>
                  <a:schemeClr val="dk1"/>
                </a:solidFill>
                <a:latin typeface="Courier New"/>
                <a:ea typeface="Courier New"/>
                <a:cs typeface="Courier New"/>
                <a:sym typeface="Courier New"/>
              </a:rPr>
              <a:t>Salary </a:t>
            </a:r>
            <a:r>
              <a:rPr lang="en" sz="2400" b="1">
                <a:solidFill>
                  <a:schemeClr val="dk1"/>
                </a:solidFill>
                <a:latin typeface="Courier New"/>
                <a:ea typeface="Courier New"/>
                <a:cs typeface="Courier New"/>
                <a:sym typeface="Courier New"/>
              </a:rPr>
              <a:t>desc</a:t>
            </a: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1569" name="Google Shape;1569;p138"/>
          <p:cNvSpPr txBox="1"/>
          <p:nvPr/>
        </p:nvSpPr>
        <p:spPr>
          <a:xfrm>
            <a:off x="1417540" y="4366637"/>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1570" name="Google Shape;1570;p138"/>
          <p:cNvPicPr preferRelativeResize="0"/>
          <p:nvPr/>
        </p:nvPicPr>
        <p:blipFill rotWithShape="1">
          <a:blip r:embed="rId4">
            <a:alphaModFix/>
          </a:blip>
          <a:srcRect/>
          <a:stretch/>
        </p:blipFill>
        <p:spPr>
          <a:xfrm>
            <a:off x="4124717" y="4052527"/>
            <a:ext cx="3942568" cy="2788367"/>
          </a:xfrm>
          <a:prstGeom prst="rect">
            <a:avLst/>
          </a:prstGeom>
          <a:noFill/>
          <a:ln w="19050" cap="flat" cmpd="sng">
            <a:solidFill>
              <a:schemeClr val="dk2"/>
            </a:solidFill>
            <a:prstDash val="solid"/>
            <a:round/>
            <a:headEnd type="none" w="sm" len="sm"/>
            <a:tailEnd type="none" w="sm" len="sm"/>
          </a:ln>
        </p:spPr>
      </p:pic>
      <p:sp>
        <p:nvSpPr>
          <p:cNvPr id="1571" name="Google Shape;1571;p13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extLst>
      <p:ext uri="{BB962C8B-B14F-4D97-AF65-F5344CB8AC3E}">
        <p14:creationId xmlns:p14="http://schemas.microsoft.com/office/powerpoint/2010/main" val="1738643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13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77" name="Google Shape;1577;p13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78" name="Google Shape;1578;p139"/>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79" name="Google Shape;1579;p139"/>
          <p:cNvSpPr txBox="1"/>
          <p:nvPr/>
        </p:nvSpPr>
        <p:spPr>
          <a:xfrm>
            <a:off x="406400" y="1646233"/>
            <a:ext cx="11260400" cy="1296868"/>
          </a:xfrm>
          <a:prstGeom prst="rect">
            <a:avLst/>
          </a:prstGeom>
          <a:noFill/>
          <a:ln>
            <a:noFill/>
          </a:ln>
        </p:spPr>
        <p:txBody>
          <a:bodyPr spcFirstLastPara="1" wrap="square" lIns="121900" tIns="121900" rIns="121900" bIns="121900" anchor="t" anchorCtr="0">
            <a:noAutofit/>
          </a:bodyPr>
          <a:lstStyle/>
          <a:p>
            <a:pPr marL="609585" marR="0" lvl="0" indent="-423323" algn="l" rtl="0">
              <a:lnSpc>
                <a:spcPct val="150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Furthermore ordering can be performed on multiple attributes.  </a:t>
            </a:r>
            <a:endParaRPr sz="2000">
              <a:solidFill>
                <a:schemeClr val="dk1"/>
              </a:solidFill>
              <a:latin typeface="Avenir"/>
              <a:ea typeface="Avenir"/>
              <a:cs typeface="Avenir"/>
              <a:sym typeface="Avenir"/>
            </a:endParaRPr>
          </a:p>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Suppose we wish to order the entire tblUser relation in ascending order of City and then descending order of amount. Then we express this query in SQL as follows.</a:t>
            </a:r>
            <a:endParaRPr sz="2000">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p:txBody>
      </p:sp>
      <p:sp>
        <p:nvSpPr>
          <p:cNvPr id="1580" name="Google Shape;1580;p139"/>
          <p:cNvSpPr txBox="1"/>
          <p:nvPr/>
        </p:nvSpPr>
        <p:spPr>
          <a:xfrm>
            <a:off x="842133" y="2969566"/>
            <a:ext cx="10350400" cy="9455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ORDER BY City desc, </a:t>
            </a:r>
            <a:r>
              <a:rPr lang="en" sz="2400">
                <a:solidFill>
                  <a:schemeClr val="dk1"/>
                </a:solidFill>
                <a:latin typeface="Courier New"/>
                <a:ea typeface="Courier New"/>
                <a:cs typeface="Courier New"/>
                <a:sym typeface="Courier New"/>
              </a:rPr>
              <a:t>Salary </a:t>
            </a:r>
            <a:r>
              <a:rPr lang="en" sz="2400" b="1">
                <a:solidFill>
                  <a:schemeClr val="dk1"/>
                </a:solidFill>
                <a:latin typeface="Courier New"/>
                <a:ea typeface="Courier New"/>
                <a:cs typeface="Courier New"/>
                <a:sym typeface="Courier New"/>
              </a:rPr>
              <a:t>asc</a:t>
            </a: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1581" name="Google Shape;1581;p139"/>
          <p:cNvSpPr txBox="1"/>
          <p:nvPr/>
        </p:nvSpPr>
        <p:spPr>
          <a:xfrm>
            <a:off x="1770240" y="4196822"/>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1582" name="Google Shape;1582;p139"/>
          <p:cNvPicPr preferRelativeResize="0"/>
          <p:nvPr/>
        </p:nvPicPr>
        <p:blipFill rotWithShape="1">
          <a:blip r:embed="rId4">
            <a:alphaModFix/>
          </a:blip>
          <a:srcRect/>
          <a:stretch/>
        </p:blipFill>
        <p:spPr>
          <a:xfrm>
            <a:off x="4122415" y="3941260"/>
            <a:ext cx="3947164" cy="2777633"/>
          </a:xfrm>
          <a:prstGeom prst="rect">
            <a:avLst/>
          </a:prstGeom>
          <a:noFill/>
          <a:ln w="19050" cap="flat" cmpd="sng">
            <a:solidFill>
              <a:schemeClr val="dk2"/>
            </a:solidFill>
            <a:prstDash val="solid"/>
            <a:round/>
            <a:headEnd type="none" w="sm" len="sm"/>
            <a:tailEnd type="none" w="sm" len="sm"/>
          </a:ln>
        </p:spPr>
      </p:pic>
      <p:sp>
        <p:nvSpPr>
          <p:cNvPr id="1583" name="Google Shape;1583;p13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extLst>
      <p:ext uri="{BB962C8B-B14F-4D97-AF65-F5344CB8AC3E}">
        <p14:creationId xmlns:p14="http://schemas.microsoft.com/office/powerpoint/2010/main" val="39476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9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NUMERIC Functions</a:t>
            </a:r>
            <a:endParaRPr sz="6667">
              <a:solidFill>
                <a:srgbClr val="7F7F7F"/>
              </a:solidFill>
              <a:latin typeface="Calibri"/>
              <a:ea typeface="Calibri"/>
              <a:cs typeface="Calibri"/>
              <a:sym typeface="Calibri"/>
            </a:endParaRPr>
          </a:p>
        </p:txBody>
      </p:sp>
      <p:sp>
        <p:nvSpPr>
          <p:cNvPr id="1067" name="Google Shape;1067;p9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68" name="Google Shape;1068;p9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69" name="Google Shape;1069;p95"/>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3164655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140"/>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Avenir"/>
                <a:ea typeface="Avenir"/>
                <a:cs typeface="Avenir"/>
                <a:sym typeface="Avenir"/>
              </a:rPr>
              <a:t>Thank You</a:t>
            </a:r>
            <a:endParaRPr sz="6667">
              <a:solidFill>
                <a:srgbClr val="7F7F7F"/>
              </a:solidFill>
              <a:latin typeface="Avenir"/>
              <a:ea typeface="Avenir"/>
              <a:cs typeface="Avenir"/>
              <a:sym typeface="Avenir"/>
            </a:endParaRPr>
          </a:p>
        </p:txBody>
      </p:sp>
      <p:sp>
        <p:nvSpPr>
          <p:cNvPr id="1590" name="Google Shape;1590;p14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91" name="Google Shape;1591;p14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92" name="Google Shape;1592;p140"/>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extLst>
      <p:ext uri="{BB962C8B-B14F-4D97-AF65-F5344CB8AC3E}">
        <p14:creationId xmlns:p14="http://schemas.microsoft.com/office/powerpoint/2010/main" val="2020534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4500" b="1" i="0" u="none" strike="noStrike" cap="none">
                <a:solidFill>
                  <a:srgbClr val="434343"/>
                </a:solidFill>
                <a:latin typeface="Avenir"/>
                <a:ea typeface="Avenir"/>
                <a:cs typeface="Avenir"/>
                <a:sym typeface="Avenir"/>
              </a:rPr>
              <a:t>A</a:t>
            </a:r>
            <a:r>
              <a:rPr lang="en" sz="4500" b="1">
                <a:solidFill>
                  <a:srgbClr val="434343"/>
                </a:solidFill>
                <a:latin typeface="Avenir"/>
                <a:ea typeface="Avenir"/>
                <a:cs typeface="Avenir"/>
                <a:sym typeface="Avenir"/>
              </a:rPr>
              <a:t>genda</a:t>
            </a:r>
            <a:endParaRPr sz="4500" b="1" i="0" u="none" strike="noStrike" cap="none">
              <a:solidFill>
                <a:srgbClr val="434343"/>
              </a:solidFill>
              <a:latin typeface="Avenir"/>
              <a:ea typeface="Avenir"/>
              <a:cs typeface="Avenir"/>
              <a:sym typeface="Avenir"/>
            </a:endParaRPr>
          </a:p>
        </p:txBody>
      </p:sp>
      <p:sp>
        <p:nvSpPr>
          <p:cNvPr id="99" name="Google Shape;99;p3"/>
          <p:cNvSpPr txBox="1"/>
          <p:nvPr/>
        </p:nvSpPr>
        <p:spPr>
          <a:xfrm>
            <a:off x="503400" y="1755567"/>
            <a:ext cx="11031300" cy="4568700"/>
          </a:xfrm>
          <a:prstGeom prst="rect">
            <a:avLst/>
          </a:prstGeom>
          <a:noFill/>
          <a:ln>
            <a:noFill/>
          </a:ln>
        </p:spPr>
        <p:txBody>
          <a:bodyPr spcFirstLastPara="1" wrap="square" lIns="121900" tIns="121900" rIns="121900" bIns="121900" anchor="t" anchorCtr="0">
            <a:noAutofit/>
          </a:bodyPr>
          <a:lstStyle/>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Function</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COUNT</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SUM</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AVG</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MIN</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MAX</a:t>
            </a:r>
            <a:endParaRPr sz="2133">
              <a:solidFill>
                <a:schemeClr val="dk1"/>
              </a:solidFill>
              <a:latin typeface="Avenir"/>
              <a:ea typeface="Avenir"/>
              <a:cs typeface="Avenir"/>
              <a:sym typeface="Avenir"/>
            </a:endParaRPr>
          </a:p>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with Group by</a:t>
            </a:r>
            <a:endParaRPr sz="2133">
              <a:solidFill>
                <a:schemeClr val="dk1"/>
              </a:solidFill>
              <a:latin typeface="Avenir"/>
              <a:ea typeface="Avenir"/>
              <a:cs typeface="Avenir"/>
              <a:sym typeface="Avenir"/>
            </a:endParaRPr>
          </a:p>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with Having clause</a:t>
            </a:r>
            <a:endParaRPr sz="2133">
              <a:solidFill>
                <a:schemeClr val="dk1"/>
              </a:solidFill>
              <a:latin typeface="Avenir"/>
              <a:ea typeface="Avenir"/>
              <a:cs typeface="Avenir"/>
              <a:sym typeface="Avenir"/>
            </a:endParaRPr>
          </a:p>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Having without Group by</a:t>
            </a:r>
            <a:endParaRPr sz="2133">
              <a:solidFill>
                <a:schemeClr val="dk1"/>
              </a:solidFill>
              <a:latin typeface="Avenir"/>
              <a:ea typeface="Avenir"/>
              <a:cs typeface="Avenir"/>
              <a:sym typeface="Avenir"/>
            </a:endParaRPr>
          </a:p>
          <a:p>
            <a:pPr marL="457200" marR="0" lvl="0" indent="0" algn="l" rtl="0">
              <a:lnSpc>
                <a:spcPct val="115000"/>
              </a:lnSpc>
              <a:spcBef>
                <a:spcPts val="0"/>
              </a:spcBef>
              <a:spcAft>
                <a:spcPts val="0"/>
              </a:spcAft>
              <a:buNone/>
            </a:pPr>
            <a:endParaRPr sz="2133">
              <a:solidFill>
                <a:schemeClr val="dk1"/>
              </a:solidFill>
              <a:latin typeface="Avenir"/>
              <a:ea typeface="Avenir"/>
              <a:cs typeface="Avenir"/>
              <a:sym typeface="Avenir"/>
            </a:endParaRPr>
          </a:p>
        </p:txBody>
      </p:sp>
      <p:sp>
        <p:nvSpPr>
          <p:cNvPr id="100" name="Google Shape;100;p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1" name="Google Shape;101;p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9cb108d12d_0_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Aggregate Functions</a:t>
            </a:r>
            <a:endParaRPr sz="3200" b="0" i="0" u="none" strike="noStrike" cap="none">
              <a:solidFill>
                <a:srgbClr val="434343"/>
              </a:solidFill>
              <a:latin typeface="Avenir"/>
              <a:ea typeface="Avenir"/>
              <a:cs typeface="Avenir"/>
              <a:sym typeface="Avenir"/>
            </a:endParaRPr>
          </a:p>
        </p:txBody>
      </p:sp>
      <p:sp>
        <p:nvSpPr>
          <p:cNvPr id="108" name="Google Shape;108;g9cb108d12d_0_0"/>
          <p:cNvSpPr txBox="1"/>
          <p:nvPr/>
        </p:nvSpPr>
        <p:spPr>
          <a:xfrm>
            <a:off x="503400" y="1755567"/>
            <a:ext cx="11031300" cy="4568700"/>
          </a:xfrm>
          <a:prstGeom prst="rect">
            <a:avLst/>
          </a:prstGeom>
          <a:noFill/>
          <a:ln>
            <a:noFill/>
          </a:ln>
        </p:spPr>
        <p:txBody>
          <a:bodyPr spcFirstLastPara="1" wrap="square" lIns="121900" tIns="121900" rIns="121900" bIns="121900" anchor="t" anchorCtr="0">
            <a:noAutofit/>
          </a:bodyPr>
          <a:lstStyle/>
          <a:p>
            <a:pPr marL="609584" marR="0" lvl="0" indent="-440255" algn="l" rtl="0">
              <a:lnSpc>
                <a:spcPct val="115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Aggregate Functions are all about performing  calculations on multiple rows of a single column of a table and returning a single value</a:t>
            </a:r>
            <a:endParaRPr sz="2133" b="0" i="0" u="none" strike="noStrike" cap="none">
              <a:solidFill>
                <a:schemeClr val="dk1"/>
              </a:solidFill>
              <a:latin typeface="Avenir"/>
              <a:ea typeface="Avenir"/>
              <a:cs typeface="Avenir"/>
              <a:sym typeface="Avenir"/>
            </a:endParaRPr>
          </a:p>
          <a:p>
            <a:pPr marL="0" marR="0" lvl="0" indent="0" algn="l" rtl="0">
              <a:lnSpc>
                <a:spcPct val="115000"/>
              </a:lnSpc>
              <a:spcBef>
                <a:spcPts val="2133"/>
              </a:spcBef>
              <a:spcAft>
                <a:spcPts val="0"/>
              </a:spcAft>
              <a:buNone/>
            </a:pPr>
            <a:endParaRPr sz="2133" b="0" i="0" u="none" strike="noStrike" cap="none">
              <a:solidFill>
                <a:schemeClr val="dk1"/>
              </a:solidFill>
              <a:latin typeface="Avenir"/>
              <a:ea typeface="Avenir"/>
              <a:cs typeface="Avenir"/>
              <a:sym typeface="Avenir"/>
            </a:endParaRPr>
          </a:p>
          <a:p>
            <a:pPr marL="609584" marR="0" lvl="0"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The ISO standard defines five (5) aggregate functions namely</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COUNT</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SUM</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AVG</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MIN</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MAX</a:t>
            </a:r>
            <a:endParaRPr sz="2133" b="0" i="0" u="none" strike="noStrike" cap="none">
              <a:solidFill>
                <a:schemeClr val="dk1"/>
              </a:solidFill>
              <a:latin typeface="Avenir"/>
              <a:ea typeface="Avenir"/>
              <a:cs typeface="Avenir"/>
              <a:sym typeface="Avenir"/>
            </a:endParaRPr>
          </a:p>
        </p:txBody>
      </p:sp>
      <p:sp>
        <p:nvSpPr>
          <p:cNvPr id="109" name="Google Shape;109;g9cb108d12d_0_0"/>
          <p:cNvSpPr/>
          <p:nvPr/>
        </p:nvSpPr>
        <p:spPr>
          <a:xfrm>
            <a:off x="0" y="0"/>
            <a:ext cx="5079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10" name="Google Shape;110;g9cb108d12d_0_0"/>
          <p:cNvSpPr/>
          <p:nvPr/>
        </p:nvSpPr>
        <p:spPr>
          <a:xfrm>
            <a:off x="0" y="914400"/>
            <a:ext cx="5079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111" name="Google Shape;111;g9cb108d12d_0_0"/>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Why Use Aggregate Functions?</a:t>
            </a:r>
            <a:endParaRPr sz="3200" b="0" i="0" u="none" strike="noStrike" cap="none">
              <a:solidFill>
                <a:srgbClr val="434343"/>
              </a:solidFill>
              <a:latin typeface="Avenir"/>
              <a:ea typeface="Avenir"/>
              <a:cs typeface="Avenir"/>
              <a:sym typeface="Avenir"/>
            </a:endParaRPr>
          </a:p>
        </p:txBody>
      </p:sp>
      <p:sp>
        <p:nvSpPr>
          <p:cNvPr id="117" name="Google Shape;117;p4"/>
          <p:cNvSpPr txBox="1"/>
          <p:nvPr/>
        </p:nvSpPr>
        <p:spPr>
          <a:xfrm>
            <a:off x="503400" y="2060367"/>
            <a:ext cx="11031200" cy="4371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Aggregate functions allow us to easily produce summarized data from our database</a:t>
            </a:r>
            <a:endParaRPr sz="2133" b="0" i="0" u="none" strike="noStrike" cap="none">
              <a:solidFill>
                <a:srgbClr val="222222"/>
              </a:solidFill>
              <a:latin typeface="Avenir"/>
              <a:ea typeface="Avenir"/>
              <a:cs typeface="Avenir"/>
              <a:sym typeface="Avenir"/>
            </a:endParaRPr>
          </a:p>
          <a:p>
            <a:pPr marL="609585" marR="0" lvl="0" indent="0" algn="just" rtl="0">
              <a:lnSpc>
                <a:spcPct val="115000"/>
              </a:lnSpc>
              <a:spcBef>
                <a:spcPts val="0"/>
              </a:spcBef>
              <a:spcAft>
                <a:spcPts val="0"/>
              </a:spcAft>
              <a:buNone/>
            </a:pPr>
            <a:r>
              <a:rPr lang="en" sz="2133" b="0" i="0" u="none" strike="noStrike" cap="none">
                <a:solidFill>
                  <a:srgbClr val="222222"/>
                </a:solidFill>
                <a:latin typeface="Avenir"/>
                <a:ea typeface="Avenir"/>
                <a:cs typeface="Avenir"/>
                <a:sym typeface="Avenir"/>
              </a:rPr>
              <a:t> </a:t>
            </a:r>
            <a:endParaRPr sz="2133" b="0" i="0" u="none" strike="noStrike" cap="none">
              <a:solidFill>
                <a:srgbClr val="222222"/>
              </a:solidFill>
              <a:latin typeface="Avenir"/>
              <a:ea typeface="Avenir"/>
              <a:cs typeface="Avenir"/>
              <a:sym typeface="Avenir"/>
            </a:endParaRPr>
          </a:p>
          <a:p>
            <a:pPr marL="609585" marR="0" lvl="0" indent="-440255" algn="just" rtl="0">
              <a:lnSpc>
                <a:spcPct val="115000"/>
              </a:lnSpc>
              <a:spcBef>
                <a:spcPts val="1333"/>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For instance, from our company database , management may require following reports:</a:t>
            </a:r>
            <a:endParaRPr sz="2133" b="0" i="0" u="none" strike="noStrike" cap="none">
              <a:solidFill>
                <a:srgbClr val="222222"/>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b="0" i="0" u="none" strike="noStrike" cap="none">
              <a:solidFill>
                <a:srgbClr val="222222"/>
              </a:solidFill>
              <a:latin typeface="Avenir"/>
              <a:ea typeface="Avenir"/>
              <a:cs typeface="Avenir"/>
              <a:sym typeface="Avenir"/>
            </a:endParaRPr>
          </a:p>
          <a:p>
            <a:pPr marL="1219170" marR="0" lvl="1" indent="-440255" algn="just" rtl="0">
              <a:lnSpc>
                <a:spcPct val="150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Minimum Salary of a particular department</a:t>
            </a:r>
            <a:endParaRPr sz="2133" b="0" i="0" u="none" strike="noStrike" cap="none">
              <a:solidFill>
                <a:srgbClr val="222222"/>
              </a:solidFill>
              <a:latin typeface="Avenir"/>
              <a:ea typeface="Avenir"/>
              <a:cs typeface="Avenir"/>
              <a:sym typeface="Avenir"/>
            </a:endParaRPr>
          </a:p>
          <a:p>
            <a:pPr marL="1219170" marR="0" lvl="1" indent="-440255" algn="just" rtl="0">
              <a:lnSpc>
                <a:spcPct val="150000"/>
              </a:lnSpc>
              <a:spcBef>
                <a:spcPts val="1333"/>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Highest paid employee details</a:t>
            </a:r>
            <a:endParaRPr sz="2133" b="0" i="0" u="none" strike="noStrike" cap="none">
              <a:solidFill>
                <a:srgbClr val="222222"/>
              </a:solidFill>
              <a:latin typeface="Avenir"/>
              <a:ea typeface="Avenir"/>
              <a:cs typeface="Avenir"/>
              <a:sym typeface="Avenir"/>
            </a:endParaRPr>
          </a:p>
          <a:p>
            <a:pPr marL="1219170" marR="0" lvl="1" indent="-440255" algn="just" rtl="0">
              <a:lnSpc>
                <a:spcPct val="150000"/>
              </a:lnSpc>
              <a:spcBef>
                <a:spcPts val="1333"/>
              </a:spcBef>
              <a:spcAft>
                <a:spcPts val="1333"/>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Average salary of  HR department</a:t>
            </a:r>
            <a:endParaRPr sz="2133" b="0" i="0" u="none" strike="noStrike" cap="none">
              <a:solidFill>
                <a:srgbClr val="222222"/>
              </a:solidFill>
              <a:latin typeface="Avenir"/>
              <a:ea typeface="Avenir"/>
              <a:cs typeface="Avenir"/>
              <a:sym typeface="Avenir"/>
            </a:endParaRPr>
          </a:p>
        </p:txBody>
      </p:sp>
      <p:sp>
        <p:nvSpPr>
          <p:cNvPr id="118" name="Google Shape;118;p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19" name="Google Shape;119;p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Create Table</a:t>
            </a:r>
            <a:endParaRPr sz="3200" b="0" i="0" u="none" strike="noStrike" cap="none">
              <a:solidFill>
                <a:srgbClr val="434343"/>
              </a:solidFill>
              <a:latin typeface="Avenir"/>
              <a:ea typeface="Avenir"/>
              <a:cs typeface="Avenir"/>
              <a:sym typeface="Avenir"/>
            </a:endParaRPr>
          </a:p>
        </p:txBody>
      </p:sp>
      <p:sp>
        <p:nvSpPr>
          <p:cNvPr id="126" name="Google Shape;126;p5"/>
          <p:cNvSpPr txBox="1"/>
          <p:nvPr/>
        </p:nvSpPr>
        <p:spPr>
          <a:xfrm>
            <a:off x="503400" y="15523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Before we go through each of the function one by one. Let’s first have a sample data table we’ll use to demonstrate the usage</a:t>
            </a:r>
            <a:endParaRPr sz="2133" b="0" i="0" u="none" strike="noStrike" cap="none">
              <a:solidFill>
                <a:schemeClr val="dk1"/>
              </a:solidFill>
              <a:latin typeface="Avenir"/>
              <a:ea typeface="Avenir"/>
              <a:cs typeface="Avenir"/>
              <a:sym typeface="Avenir"/>
            </a:endParaRPr>
          </a:p>
        </p:txBody>
      </p:sp>
      <p:sp>
        <p:nvSpPr>
          <p:cNvPr id="127" name="Google Shape;127;p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28" name="Google Shape;128;p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0" name="Google Shape;130;p5"/>
          <p:cNvSpPr txBox="1"/>
          <p:nvPr/>
        </p:nvSpPr>
        <p:spPr>
          <a:xfrm>
            <a:off x="1034333" y="2678167"/>
            <a:ext cx="10241600" cy="3827136"/>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i="0" u="none" strike="noStrike" cap="none">
                <a:solidFill>
                  <a:srgbClr val="222222"/>
                </a:solidFill>
                <a:latin typeface="Courier New"/>
                <a:ea typeface="Courier New"/>
                <a:cs typeface="Courier New"/>
                <a:sym typeface="Courier New"/>
              </a:rPr>
              <a:t>CREATE TABLE</a:t>
            </a:r>
            <a:r>
              <a:rPr lang="en" sz="2000" b="0" i="0" u="none" strike="noStrike" cap="none">
                <a:solidFill>
                  <a:srgbClr val="222222"/>
                </a:solidFill>
                <a:latin typeface="Courier New"/>
                <a:ea typeface="Courier New"/>
                <a:cs typeface="Courier New"/>
                <a:sym typeface="Courier New"/>
              </a:rPr>
              <a:t> employee (month INT, emp_id INT, emp_name  VARCHAR(15), dept_name VARCHAR(15), salary INT );</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endParaRPr sz="2000" b="1">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b="1">
                <a:solidFill>
                  <a:srgbClr val="222222"/>
                </a:solidFill>
                <a:latin typeface="Courier New"/>
                <a:ea typeface="Courier New"/>
                <a:cs typeface="Courier New"/>
                <a:sym typeface="Courier New"/>
              </a:rPr>
              <a:t>INSERT INTO</a:t>
            </a:r>
            <a:r>
              <a:rPr lang="en" sz="2000">
                <a:solidFill>
                  <a:srgbClr val="222222"/>
                </a:solidFill>
                <a:latin typeface="Courier New"/>
                <a:ea typeface="Courier New"/>
                <a:cs typeface="Courier New"/>
                <a:sym typeface="Courier New"/>
              </a:rPr>
              <a:t> employee </a:t>
            </a:r>
            <a:r>
              <a:rPr lang="en" sz="2000" b="1">
                <a:solidFill>
                  <a:srgbClr val="222222"/>
                </a:solidFill>
                <a:latin typeface="Courier New"/>
                <a:ea typeface="Courier New"/>
                <a:cs typeface="Courier New"/>
                <a:sym typeface="Courier New"/>
              </a:rPr>
              <a:t>VALUES</a:t>
            </a:r>
            <a:endParaRPr sz="2000" b="1">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101, "Oliver", "HR", 9000),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102, "George", "IT", 8000),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(3, 103, "Harry", "HR", 20000),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 104, "Jack", "IT", 110123),</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 105, "Jacob", "SALES", 3000),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(12,106, "Noah", "SALES", 101000),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(12,107, "Charlie", "IT", 123456),</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(Null, 108, "Robert", "IT", 30400);</a:t>
            </a:r>
            <a:endParaRPr sz="2000">
              <a:solidFill>
                <a:srgbClr val="222222"/>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p:nvPr/>
        </p:nvSpPr>
        <p:spPr>
          <a:xfrm>
            <a:off x="503400" y="1755567"/>
            <a:ext cx="10023600" cy="67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a:t>
            </a:r>
            <a:r>
              <a:rPr lang="en" sz="2133" i="1">
                <a:solidFill>
                  <a:schemeClr val="dk1"/>
                </a:solidFill>
                <a:latin typeface="Avenir"/>
                <a:ea typeface="Avenir"/>
                <a:cs typeface="Avenir"/>
                <a:sym typeface="Avenir"/>
              </a:rPr>
              <a:t>employee</a:t>
            </a:r>
            <a:r>
              <a:rPr lang="en" sz="2133">
                <a:solidFill>
                  <a:schemeClr val="dk1"/>
                </a:solidFill>
                <a:latin typeface="Avenir"/>
                <a:ea typeface="Avenir"/>
                <a:cs typeface="Avenir"/>
                <a:sym typeface="Avenir"/>
              </a:rPr>
              <a:t> table created looks as follows:</a:t>
            </a:r>
            <a:endParaRPr sz="2133">
              <a:solidFill>
                <a:schemeClr val="dk1"/>
              </a:solidFill>
              <a:latin typeface="Avenir"/>
              <a:ea typeface="Avenir"/>
              <a:cs typeface="Avenir"/>
              <a:sym typeface="Avenir"/>
            </a:endParaRPr>
          </a:p>
        </p:txBody>
      </p:sp>
      <p:sp>
        <p:nvSpPr>
          <p:cNvPr id="136" name="Google Shape;136;p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7" name="Google Shape;137;p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38" name="Google Shape;138;p6"/>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39" name="Google Shape;139;p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pic>
        <p:nvPicPr>
          <p:cNvPr id="140" name="Google Shape;140;p6"/>
          <p:cNvPicPr preferRelativeResize="0"/>
          <p:nvPr/>
        </p:nvPicPr>
        <p:blipFill rotWithShape="1">
          <a:blip r:embed="rId4">
            <a:alphaModFix/>
          </a:blip>
          <a:srcRect l="3184"/>
          <a:stretch/>
        </p:blipFill>
        <p:spPr>
          <a:xfrm>
            <a:off x="3040951" y="2650901"/>
            <a:ext cx="6110100" cy="3425300"/>
          </a:xfrm>
          <a:prstGeom prst="rect">
            <a:avLst/>
          </a:prstGeom>
          <a:noFill/>
          <a:ln w="9525" cap="flat" cmpd="sng">
            <a:solidFill>
              <a:srgbClr val="B7B7B7"/>
            </a:solidFill>
            <a:prstDash val="solid"/>
            <a:round/>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COUNT</a:t>
            </a:r>
            <a:endParaRPr sz="6667">
              <a:solidFill>
                <a:srgbClr val="7F7F7F"/>
              </a:solidFill>
              <a:latin typeface="Calibri"/>
              <a:ea typeface="Calibri"/>
              <a:cs typeface="Calibri"/>
              <a:sym typeface="Calibri"/>
            </a:endParaRPr>
          </a:p>
        </p:txBody>
      </p:sp>
      <p:sp>
        <p:nvSpPr>
          <p:cNvPr id="147" name="Google Shape;147;p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8" name="Google Shape;148;p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49" name="Google Shape;149;p7"/>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5" name="Google Shape;155;p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56" name="Google Shape;156;p8"/>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57" name="Google Shape;157;p8"/>
          <p:cNvSpPr txBox="1"/>
          <p:nvPr/>
        </p:nvSpPr>
        <p:spPr>
          <a:xfrm>
            <a:off x="898167" y="2988700"/>
            <a:ext cx="1284800" cy="5468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58" name="Google Shape;158;p8"/>
          <p:cNvSpPr txBox="1"/>
          <p:nvPr/>
        </p:nvSpPr>
        <p:spPr>
          <a:xfrm>
            <a:off x="508000" y="1831667"/>
            <a:ext cx="112924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4D4D4D"/>
              </a:buClr>
              <a:buSzPts val="1600"/>
              <a:buFont typeface="Avenir"/>
              <a:buChar char="●"/>
            </a:pPr>
            <a:r>
              <a:rPr lang="en" sz="2133">
                <a:solidFill>
                  <a:srgbClr val="4D4D4D"/>
                </a:solidFill>
                <a:latin typeface="Avenir"/>
                <a:ea typeface="Avenir"/>
                <a:cs typeface="Avenir"/>
                <a:sym typeface="Avenir"/>
              </a:rPr>
              <a:t>If you want to count total records matching a condition, then call the COUNT function to get the number</a:t>
            </a:r>
            <a:endParaRPr sz="2133">
              <a:solidFill>
                <a:schemeClr val="dk1"/>
              </a:solidFill>
              <a:latin typeface="Avenir"/>
              <a:ea typeface="Avenir"/>
              <a:cs typeface="Avenir"/>
              <a:sym typeface="Avenir"/>
            </a:endParaRPr>
          </a:p>
          <a:p>
            <a:pPr marL="0" marR="0" lvl="0" indent="0" algn="l" rtl="0">
              <a:spcBef>
                <a:spcPts val="0"/>
              </a:spcBef>
              <a:spcAft>
                <a:spcPts val="0"/>
              </a:spcAft>
              <a:buNone/>
            </a:pPr>
            <a:endParaRPr sz="2133">
              <a:solidFill>
                <a:schemeClr val="dk1"/>
              </a:solidFill>
              <a:highlight>
                <a:srgbClr val="FFFFFF"/>
              </a:highlight>
              <a:latin typeface="Avenir"/>
              <a:ea typeface="Avenir"/>
              <a:cs typeface="Avenir"/>
              <a:sym typeface="Avenir"/>
            </a:endParaRPr>
          </a:p>
        </p:txBody>
      </p:sp>
      <p:sp>
        <p:nvSpPr>
          <p:cNvPr id="159" name="Google Shape;159;p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COUNT Function - Syntax</a:t>
            </a:r>
            <a:endParaRPr sz="3200">
              <a:solidFill>
                <a:srgbClr val="434343"/>
              </a:solidFill>
              <a:latin typeface="Avenir"/>
              <a:ea typeface="Avenir"/>
              <a:cs typeface="Avenir"/>
              <a:sym typeface="Avenir"/>
            </a:endParaRPr>
          </a:p>
        </p:txBody>
      </p:sp>
      <p:sp>
        <p:nvSpPr>
          <p:cNvPr id="160" name="Google Shape;160;p8"/>
          <p:cNvSpPr txBox="1"/>
          <p:nvPr/>
        </p:nvSpPr>
        <p:spPr>
          <a:xfrm>
            <a:off x="796567" y="3760900"/>
            <a:ext cx="109212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chemeClr val="dk1"/>
                </a:solidFill>
                <a:latin typeface="Courier New"/>
                <a:ea typeface="Courier New"/>
                <a:cs typeface="Courier New"/>
                <a:sym typeface="Courier New"/>
              </a:rPr>
              <a:t>SELECT COUNT</a:t>
            </a:r>
            <a:r>
              <a:rPr lang="en" sz="2000">
                <a:solidFill>
                  <a:srgbClr val="666600"/>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DISTINCT</a:t>
            </a:r>
            <a:r>
              <a:rPr lang="en" sz="2000">
                <a:solidFill>
                  <a:srgbClr val="666600"/>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 field_name</a:t>
            </a:r>
            <a:r>
              <a:rPr lang="en" sz="2000">
                <a:solidFill>
                  <a:srgbClr val="666600"/>
                </a:solidFill>
                <a:latin typeface="Courier New"/>
                <a:ea typeface="Courier New"/>
                <a:cs typeface="Courier New"/>
                <a:sym typeface="Courier New"/>
              </a:rPr>
              <a:t>)</a:t>
            </a:r>
            <a:r>
              <a:rPr lang="en" sz="2000" b="1">
                <a:solidFill>
                  <a:schemeClr val="dk1"/>
                </a:solidFill>
                <a:latin typeface="Courier New"/>
                <a:ea typeface="Courier New"/>
                <a:cs typeface="Courier New"/>
                <a:sym typeface="Courier New"/>
              </a:rPr>
              <a:t>FROM</a:t>
            </a:r>
            <a:r>
              <a:rPr lang="en" sz="2000">
                <a:solidFill>
                  <a:schemeClr val="dk1"/>
                </a:solidFill>
                <a:latin typeface="Courier New"/>
                <a:ea typeface="Courier New"/>
                <a:cs typeface="Courier New"/>
                <a:sym typeface="Courier New"/>
              </a:rPr>
              <a:t> target_table</a:t>
            </a:r>
            <a:r>
              <a:rPr lang="en" sz="2000">
                <a:solidFill>
                  <a:srgbClr val="666600"/>
                </a:solidFill>
                <a:latin typeface="Courier New"/>
                <a:ea typeface="Courier New"/>
                <a:cs typeface="Courier New"/>
                <a:sym typeface="Courier New"/>
              </a:rPr>
              <a:t>[</a:t>
            </a:r>
            <a:r>
              <a:rPr lang="en" sz="2000" b="1">
                <a:solidFill>
                  <a:schemeClr val="dk1"/>
                </a:solidFill>
                <a:latin typeface="Courier New"/>
                <a:ea typeface="Courier New"/>
                <a:cs typeface="Courier New"/>
                <a:sym typeface="Courier New"/>
              </a:rPr>
              <a:t>WHERE</a:t>
            </a:r>
            <a:r>
              <a:rPr lang="en" sz="2000">
                <a:solidFill>
                  <a:schemeClr val="dk1"/>
                </a:solidFill>
                <a:latin typeface="Courier New"/>
                <a:ea typeface="Courier New"/>
                <a:cs typeface="Courier New"/>
                <a:sym typeface="Courier New"/>
              </a:rPr>
              <a:t> test_expr</a:t>
            </a:r>
            <a:r>
              <a:rPr lang="en" sz="2000">
                <a:solidFill>
                  <a:srgbClr val="666600"/>
                </a:solidFill>
                <a:latin typeface="Courier New"/>
                <a:ea typeface="Courier New"/>
                <a:cs typeface="Courier New"/>
                <a:sym typeface="Courier New"/>
              </a:rPr>
              <a:t>];</a:t>
            </a:r>
            <a:endParaRPr sz="1733" b="1">
              <a:solidFill>
                <a:schemeClr val="dk1"/>
              </a:solidFill>
              <a:latin typeface="Courier New"/>
              <a:ea typeface="Courier New"/>
              <a:cs typeface="Courier New"/>
              <a:sym typeface="Courier New"/>
            </a:endParaRPr>
          </a:p>
        </p:txBody>
      </p:sp>
      <p:sp>
        <p:nvSpPr>
          <p:cNvPr id="161" name="Google Shape;161;p8"/>
          <p:cNvSpPr txBox="1"/>
          <p:nvPr/>
        </p:nvSpPr>
        <p:spPr>
          <a:xfrm>
            <a:off x="508000" y="5320933"/>
            <a:ext cx="11064800" cy="91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a:t>
            </a:r>
            <a:r>
              <a:rPr lang="en" sz="2133" b="1">
                <a:solidFill>
                  <a:srgbClr val="222222"/>
                </a:solidFill>
                <a:latin typeface="Avenir"/>
                <a:ea typeface="Avenir"/>
                <a:cs typeface="Avenir"/>
                <a:sym typeface="Avenir"/>
              </a:rPr>
              <a:t>COUNT(DISTINCT field_name) </a:t>
            </a:r>
            <a:r>
              <a:rPr lang="en" sz="2133">
                <a:solidFill>
                  <a:srgbClr val="222222"/>
                </a:solidFill>
                <a:latin typeface="Avenir"/>
                <a:ea typeface="Avenir"/>
                <a:cs typeface="Avenir"/>
                <a:sym typeface="Avenir"/>
              </a:rPr>
              <a:t>returns the number of distinct rows that do not contain NULL values as the result of the expression.</a:t>
            </a:r>
            <a:endParaRPr sz="2133">
              <a:solidFill>
                <a:srgbClr val="222222"/>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9"/>
          <p:cNvPicPr preferRelativeResize="0"/>
          <p:nvPr/>
        </p:nvPicPr>
        <p:blipFill rotWithShape="1">
          <a:blip r:embed="rId3">
            <a:alphaModFix/>
          </a:blip>
          <a:srcRect/>
          <a:stretch/>
        </p:blipFill>
        <p:spPr>
          <a:xfrm>
            <a:off x="2677167" y="4203432"/>
            <a:ext cx="4964532" cy="2467835"/>
          </a:xfrm>
          <a:prstGeom prst="rect">
            <a:avLst/>
          </a:prstGeom>
          <a:noFill/>
          <a:ln w="9525" cap="flat" cmpd="sng">
            <a:solidFill>
              <a:srgbClr val="999999"/>
            </a:solidFill>
            <a:prstDash val="solid"/>
            <a:round/>
            <a:headEnd type="none" w="sm" len="sm"/>
            <a:tailEnd type="none" w="sm" len="sm"/>
          </a:ln>
        </p:spPr>
      </p:pic>
      <p:sp>
        <p:nvSpPr>
          <p:cNvPr id="167" name="Google Shape;167;p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COUNT Function - Example </a:t>
            </a:r>
            <a:endParaRPr sz="3200">
              <a:solidFill>
                <a:srgbClr val="434343"/>
              </a:solidFill>
              <a:latin typeface="Avenir"/>
              <a:ea typeface="Avenir"/>
              <a:cs typeface="Avenir"/>
              <a:sym typeface="Avenir"/>
            </a:endParaRPr>
          </a:p>
        </p:txBody>
      </p:sp>
      <p:sp>
        <p:nvSpPr>
          <p:cNvPr id="168" name="Google Shape;168;p9"/>
          <p:cNvSpPr txBox="1"/>
          <p:nvPr/>
        </p:nvSpPr>
        <p:spPr>
          <a:xfrm>
            <a:off x="503400" y="18509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If you want to count the total number of employees, you can use the count function as follows</a:t>
            </a:r>
            <a:endParaRPr sz="2133">
              <a:solidFill>
                <a:schemeClr val="dk1"/>
              </a:solidFill>
              <a:latin typeface="Avenir"/>
              <a:ea typeface="Avenir"/>
              <a:cs typeface="Avenir"/>
              <a:sym typeface="Avenir"/>
            </a:endParaRPr>
          </a:p>
        </p:txBody>
      </p:sp>
      <p:sp>
        <p:nvSpPr>
          <p:cNvPr id="169" name="Google Shape;169;p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70" name="Google Shape;170;p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71" name="Google Shape;171;p9"/>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172" name="Google Shape;172;p9"/>
          <p:cNvSpPr txBox="1"/>
          <p:nvPr/>
        </p:nvSpPr>
        <p:spPr>
          <a:xfrm>
            <a:off x="2714133" y="3013933"/>
            <a:ext cx="7345200" cy="618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COUNT(*)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173" name="Google Shape;173;p9"/>
          <p:cNvSpPr txBox="1"/>
          <p:nvPr/>
        </p:nvSpPr>
        <p:spPr>
          <a:xfrm>
            <a:off x="636663" y="3850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174" name="Google Shape;174;p9"/>
          <p:cNvSpPr/>
          <p:nvPr/>
        </p:nvSpPr>
        <p:spPr>
          <a:xfrm>
            <a:off x="2714133" y="6060665"/>
            <a:ext cx="10160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175" name="Google Shape;175;p9"/>
          <p:cNvCxnSpPr>
            <a:stCxn id="174" idx="3"/>
          </p:cNvCxnSpPr>
          <p:nvPr/>
        </p:nvCxnSpPr>
        <p:spPr>
          <a:xfrm>
            <a:off x="3730133" y="6334465"/>
            <a:ext cx="4348800" cy="18900"/>
          </a:xfrm>
          <a:prstGeom prst="straightConnector1">
            <a:avLst/>
          </a:prstGeom>
          <a:noFill/>
          <a:ln w="9525" cap="flat" cmpd="sng">
            <a:solidFill>
              <a:srgbClr val="6FA8DC"/>
            </a:solidFill>
            <a:prstDash val="solid"/>
            <a:round/>
            <a:headEnd type="none" w="sm" len="sm"/>
            <a:tailEnd type="triangle" w="med" len="med"/>
          </a:ln>
        </p:spPr>
      </p:cxnSp>
      <p:sp>
        <p:nvSpPr>
          <p:cNvPr id="176" name="Google Shape;176;p9"/>
          <p:cNvSpPr txBox="1"/>
          <p:nvPr/>
        </p:nvSpPr>
        <p:spPr>
          <a:xfrm>
            <a:off x="8276480" y="5900880"/>
            <a:ext cx="3287600" cy="70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total number of employees is 8</a:t>
            </a:r>
            <a:endParaRPr sz="1600">
              <a:solidFill>
                <a:srgbClr val="FFFFFF"/>
              </a:solidFill>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SUM</a:t>
            </a:r>
            <a:endParaRPr sz="6667">
              <a:solidFill>
                <a:srgbClr val="7F7F7F"/>
              </a:solidFill>
              <a:latin typeface="Calibri"/>
              <a:ea typeface="Calibri"/>
              <a:cs typeface="Calibri"/>
              <a:sym typeface="Calibri"/>
            </a:endParaRPr>
          </a:p>
        </p:txBody>
      </p:sp>
      <p:sp>
        <p:nvSpPr>
          <p:cNvPr id="183" name="Google Shape;183;p1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84" name="Google Shape;184;p1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85" name="Google Shape;185;p10"/>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9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Syntax</a:t>
            </a:r>
            <a:endParaRPr sz="3200">
              <a:solidFill>
                <a:srgbClr val="434343"/>
              </a:solidFill>
              <a:latin typeface="Avenir"/>
              <a:ea typeface="Avenir"/>
              <a:cs typeface="Avenir"/>
              <a:sym typeface="Avenir"/>
            </a:endParaRPr>
          </a:p>
        </p:txBody>
      </p:sp>
      <p:sp>
        <p:nvSpPr>
          <p:cNvPr id="1075" name="Google Shape;1075;p9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76" name="Google Shape;1076;p9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77" name="Google Shape;1077;p96"/>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078" name="Google Shape;1078;p96"/>
          <p:cNvSpPr txBox="1"/>
          <p:nvPr/>
        </p:nvSpPr>
        <p:spPr>
          <a:xfrm>
            <a:off x="1239996" y="3089600"/>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rgbClr val="333333"/>
                </a:solidFill>
                <a:latin typeface="Avenir"/>
                <a:ea typeface="Avenir"/>
                <a:cs typeface="Avenir"/>
                <a:sym typeface="Avenir"/>
              </a:rPr>
              <a:t>Syntax:</a:t>
            </a:r>
            <a:endParaRPr sz="2133">
              <a:solidFill>
                <a:srgbClr val="333333"/>
              </a:solidFill>
              <a:latin typeface="Avenir"/>
              <a:ea typeface="Avenir"/>
              <a:cs typeface="Avenir"/>
              <a:sym typeface="Avenir"/>
            </a:endParaRPr>
          </a:p>
        </p:txBody>
      </p:sp>
      <p:sp>
        <p:nvSpPr>
          <p:cNvPr id="1079" name="Google Shape;1079;p96"/>
          <p:cNvSpPr txBox="1"/>
          <p:nvPr/>
        </p:nvSpPr>
        <p:spPr>
          <a:xfrm>
            <a:off x="1907400" y="4239633"/>
            <a:ext cx="8377200" cy="1036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67732"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numerical_expression as  </a:t>
            </a:r>
            <a:r>
              <a:rPr lang="en" sz="2133" b="1">
                <a:solidFill>
                  <a:srgbClr val="333333"/>
                </a:solidFill>
                <a:latin typeface="Courier New"/>
                <a:ea typeface="Courier New"/>
                <a:cs typeface="Courier New"/>
                <a:sym typeface="Courier New"/>
              </a:rPr>
              <a:t>OPERATION_NAME</a:t>
            </a:r>
            <a:endParaRPr sz="2133" b="1">
              <a:solidFill>
                <a:srgbClr val="333333"/>
              </a:solidFill>
              <a:latin typeface="Courier New"/>
              <a:ea typeface="Courier New"/>
              <a:cs typeface="Courier New"/>
              <a:sym typeface="Courier New"/>
            </a:endParaRPr>
          </a:p>
          <a:p>
            <a:pPr marL="0" marR="67732"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a:t>
            </a:r>
            <a:r>
              <a:rPr lang="en" sz="2133" b="1">
                <a:solidFill>
                  <a:srgbClr val="333333"/>
                </a:solidFill>
                <a:latin typeface="Courier New"/>
                <a:ea typeface="Courier New"/>
                <a:cs typeface="Courier New"/>
                <a:sym typeface="Courier New"/>
              </a:rPr>
              <a:t>FROM</a:t>
            </a:r>
            <a:r>
              <a:rPr lang="en" sz="2133">
                <a:solidFill>
                  <a:srgbClr val="333333"/>
                </a:solidFill>
                <a:latin typeface="Courier New"/>
                <a:ea typeface="Courier New"/>
                <a:cs typeface="Courier New"/>
                <a:sym typeface="Courier New"/>
              </a:rPr>
              <a:t> table_name </a:t>
            </a:r>
            <a:r>
              <a:rPr lang="en" sz="2133" b="1">
                <a:solidFill>
                  <a:srgbClr val="333333"/>
                </a:solidFill>
                <a:latin typeface="Courier New"/>
                <a:ea typeface="Courier New"/>
                <a:cs typeface="Courier New"/>
                <a:sym typeface="Courier New"/>
              </a:rPr>
              <a:t>WHERE</a:t>
            </a:r>
            <a:r>
              <a:rPr lang="en" sz="2133">
                <a:solidFill>
                  <a:srgbClr val="333333"/>
                </a:solidFill>
                <a:latin typeface="Courier New"/>
                <a:ea typeface="Courier New"/>
                <a:cs typeface="Courier New"/>
                <a:sym typeface="Courier New"/>
              </a:rPr>
              <a:t> </a:t>
            </a:r>
            <a:r>
              <a:rPr lang="en" sz="2133" b="1">
                <a:solidFill>
                  <a:srgbClr val="333333"/>
                </a:solidFill>
                <a:latin typeface="Courier New"/>
                <a:ea typeface="Courier New"/>
                <a:cs typeface="Courier New"/>
                <a:sym typeface="Courier New"/>
              </a:rPr>
              <a:t>CONDITION</a:t>
            </a:r>
            <a:r>
              <a:rPr lang="en" sz="2133">
                <a:solidFill>
                  <a:srgbClr val="333333"/>
                </a:solidFill>
                <a:latin typeface="Courier New"/>
                <a:ea typeface="Courier New"/>
                <a:cs typeface="Courier New"/>
                <a:sym typeface="Courier New"/>
              </a:rPr>
              <a:t>] ;</a:t>
            </a:r>
            <a:endParaRPr sz="2133" b="1">
              <a:solidFill>
                <a:srgbClr val="333333"/>
              </a:solidFill>
              <a:latin typeface="Courier New"/>
              <a:ea typeface="Courier New"/>
              <a:cs typeface="Courier New"/>
              <a:sym typeface="Courier New"/>
            </a:endParaRPr>
          </a:p>
        </p:txBody>
      </p:sp>
      <p:sp>
        <p:nvSpPr>
          <p:cNvPr id="1080" name="Google Shape;1080;p96"/>
          <p:cNvSpPr txBox="1"/>
          <p:nvPr/>
        </p:nvSpPr>
        <p:spPr>
          <a:xfrm>
            <a:off x="503400" y="1972700"/>
            <a:ext cx="10948800" cy="1155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syntax is used to perform any mathematical operation in any query</a:t>
            </a:r>
            <a:endParaRPr sz="2133">
              <a:solidFill>
                <a:srgbClr val="333333"/>
              </a:solidFill>
              <a:latin typeface="Avenir"/>
              <a:ea typeface="Avenir"/>
              <a:cs typeface="Avenir"/>
              <a:sym typeface="Avenir"/>
            </a:endParaRPr>
          </a:p>
        </p:txBody>
      </p:sp>
    </p:spTree>
    <p:extLst>
      <p:ext uri="{BB962C8B-B14F-4D97-AF65-F5344CB8AC3E}">
        <p14:creationId xmlns:p14="http://schemas.microsoft.com/office/powerpoint/2010/main" val="2885177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91" name="Google Shape;191;p1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92" name="Google Shape;192;p11"/>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93" name="Google Shape;193;p11"/>
          <p:cNvSpPr txBox="1"/>
          <p:nvPr/>
        </p:nvSpPr>
        <p:spPr>
          <a:xfrm>
            <a:off x="1101367" y="2887100"/>
            <a:ext cx="1284800" cy="55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94" name="Google Shape;194;p11"/>
          <p:cNvSpPr txBox="1"/>
          <p:nvPr/>
        </p:nvSpPr>
        <p:spPr>
          <a:xfrm>
            <a:off x="508000" y="1831667"/>
            <a:ext cx="10261600" cy="61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SUM function gets total a set of values</a:t>
            </a:r>
            <a:endParaRPr sz="2133">
              <a:solidFill>
                <a:schemeClr val="dk1"/>
              </a:solidFill>
              <a:latin typeface="Avenir"/>
              <a:ea typeface="Avenir"/>
              <a:cs typeface="Avenir"/>
              <a:sym typeface="Avenir"/>
            </a:endParaRPr>
          </a:p>
        </p:txBody>
      </p:sp>
      <p:sp>
        <p:nvSpPr>
          <p:cNvPr id="195" name="Google Shape;195;p1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Function - Syntax</a:t>
            </a:r>
            <a:endParaRPr sz="3200">
              <a:solidFill>
                <a:srgbClr val="434343"/>
              </a:solidFill>
              <a:latin typeface="Avenir"/>
              <a:ea typeface="Avenir"/>
              <a:cs typeface="Avenir"/>
              <a:sym typeface="Avenir"/>
            </a:endParaRPr>
          </a:p>
        </p:txBody>
      </p:sp>
      <p:sp>
        <p:nvSpPr>
          <p:cNvPr id="196" name="Google Shape;196;p11"/>
          <p:cNvSpPr txBox="1"/>
          <p:nvPr/>
        </p:nvSpPr>
        <p:spPr>
          <a:xfrm>
            <a:off x="1191533" y="3811233"/>
            <a:ext cx="101404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86262" marR="186262" lvl="0" indent="-186262"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SUM</a:t>
            </a:r>
            <a:r>
              <a:rPr lang="en" sz="2133" b="1">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FROM</a:t>
            </a:r>
            <a:r>
              <a:rPr lang="en" sz="2133">
                <a:solidFill>
                  <a:schemeClr val="dk1"/>
                </a:solidFill>
                <a:latin typeface="Courier New"/>
                <a:ea typeface="Courier New"/>
                <a:cs typeface="Courier New"/>
                <a:sym typeface="Courier New"/>
              </a:rPr>
              <a:t> target_table</a:t>
            </a:r>
            <a:r>
              <a:rPr lang="en" sz="2133">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WHERE</a:t>
            </a:r>
            <a:r>
              <a:rPr lang="en" sz="2133">
                <a:solidFill>
                  <a:schemeClr val="dk1"/>
                </a:solidFill>
                <a:latin typeface="Courier New"/>
                <a:ea typeface="Courier New"/>
                <a:cs typeface="Courier New"/>
                <a:sym typeface="Courier New"/>
              </a:rPr>
              <a:t> test_expr</a:t>
            </a:r>
            <a:r>
              <a:rPr lang="en" sz="2133">
                <a:solidFill>
                  <a:srgbClr val="666600"/>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197" name="Google Shape;197;p11"/>
          <p:cNvSpPr txBox="1"/>
          <p:nvPr/>
        </p:nvSpPr>
        <p:spPr>
          <a:xfrm>
            <a:off x="1191533" y="4917133"/>
            <a:ext cx="5449200" cy="799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a:solidFill>
                  <a:srgbClr val="FFFFFF"/>
                </a:solidFill>
                <a:latin typeface="Avenir"/>
                <a:ea typeface="Avenir"/>
                <a:cs typeface="Avenir"/>
                <a:sym typeface="Avenir"/>
              </a:rPr>
              <a:t>This is the column or expression that will be summed</a:t>
            </a:r>
            <a:endParaRPr sz="2400">
              <a:solidFill>
                <a:srgbClr val="FFFFFF"/>
              </a:solidFill>
              <a:latin typeface="Avenir"/>
              <a:ea typeface="Avenir"/>
              <a:cs typeface="Avenir"/>
              <a:sym typeface="Avenir"/>
            </a:endParaRPr>
          </a:p>
        </p:txBody>
      </p:sp>
      <p:cxnSp>
        <p:nvCxnSpPr>
          <p:cNvPr id="198" name="Google Shape;198;p11"/>
          <p:cNvCxnSpPr/>
          <p:nvPr/>
        </p:nvCxnSpPr>
        <p:spPr>
          <a:xfrm>
            <a:off x="3529505" y="4297931"/>
            <a:ext cx="0" cy="619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2"/>
          <p:cNvPicPr preferRelativeResize="0"/>
          <p:nvPr/>
        </p:nvPicPr>
        <p:blipFill rotWithShape="1">
          <a:blip r:embed="rId3">
            <a:alphaModFix/>
          </a:blip>
          <a:srcRect/>
          <a:stretch/>
        </p:blipFill>
        <p:spPr>
          <a:xfrm>
            <a:off x="2182667" y="3896934"/>
            <a:ext cx="5422900" cy="2569533"/>
          </a:xfrm>
          <a:prstGeom prst="rect">
            <a:avLst/>
          </a:prstGeom>
          <a:noFill/>
          <a:ln w="9525" cap="flat" cmpd="sng">
            <a:solidFill>
              <a:srgbClr val="999999"/>
            </a:solidFill>
            <a:prstDash val="solid"/>
            <a:round/>
            <a:headEnd type="none" w="sm" len="sm"/>
            <a:tailEnd type="none" w="sm" len="sm"/>
          </a:ln>
        </p:spPr>
      </p:pic>
      <p:sp>
        <p:nvSpPr>
          <p:cNvPr id="204" name="Google Shape;204;p1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Function - Example </a:t>
            </a:r>
            <a:endParaRPr sz="3200">
              <a:solidFill>
                <a:srgbClr val="434343"/>
              </a:solidFill>
              <a:latin typeface="Avenir"/>
              <a:ea typeface="Avenir"/>
              <a:cs typeface="Avenir"/>
              <a:sym typeface="Avenir"/>
            </a:endParaRPr>
          </a:p>
        </p:txBody>
      </p:sp>
      <p:sp>
        <p:nvSpPr>
          <p:cNvPr id="205" name="Google Shape;205;p12"/>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Below is the query to find the sum of all employee salaries using sum() function</a:t>
            </a:r>
            <a:endParaRPr sz="2133">
              <a:solidFill>
                <a:schemeClr val="dk1"/>
              </a:solidFill>
              <a:latin typeface="Avenir"/>
              <a:ea typeface="Avenir"/>
              <a:cs typeface="Avenir"/>
              <a:sym typeface="Avenir"/>
            </a:endParaRPr>
          </a:p>
        </p:txBody>
      </p:sp>
      <p:sp>
        <p:nvSpPr>
          <p:cNvPr id="206" name="Google Shape;206;p1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07" name="Google Shape;207;p1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08" name="Google Shape;208;p12"/>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209" name="Google Shape;209;p12"/>
          <p:cNvSpPr txBox="1"/>
          <p:nvPr/>
        </p:nvSpPr>
        <p:spPr>
          <a:xfrm>
            <a:off x="2301267" y="2623033"/>
            <a:ext cx="78112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SUM(salary) FROM employee;</a:t>
            </a:r>
            <a:endParaRPr sz="2133" b="1">
              <a:solidFill>
                <a:schemeClr val="dk1"/>
              </a:solidFill>
              <a:latin typeface="Courier New"/>
              <a:ea typeface="Courier New"/>
              <a:cs typeface="Courier New"/>
              <a:sym typeface="Courier New"/>
            </a:endParaRPr>
          </a:p>
        </p:txBody>
      </p:sp>
      <p:sp>
        <p:nvSpPr>
          <p:cNvPr id="210" name="Google Shape;210;p12"/>
          <p:cNvSpPr txBox="1"/>
          <p:nvPr/>
        </p:nvSpPr>
        <p:spPr>
          <a:xfrm>
            <a:off x="1043063" y="3342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11" name="Google Shape;211;p12"/>
          <p:cNvSpPr/>
          <p:nvPr/>
        </p:nvSpPr>
        <p:spPr>
          <a:xfrm>
            <a:off x="2184567" y="5890020"/>
            <a:ext cx="11428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212" name="Google Shape;212;p12"/>
          <p:cNvCxnSpPr>
            <a:stCxn id="211" idx="3"/>
          </p:cNvCxnSpPr>
          <p:nvPr/>
        </p:nvCxnSpPr>
        <p:spPr>
          <a:xfrm>
            <a:off x="3327367" y="6163820"/>
            <a:ext cx="4701600" cy="39300"/>
          </a:xfrm>
          <a:prstGeom prst="straightConnector1">
            <a:avLst/>
          </a:prstGeom>
          <a:noFill/>
          <a:ln w="9525" cap="flat" cmpd="sng">
            <a:solidFill>
              <a:srgbClr val="6FA8DC"/>
            </a:solidFill>
            <a:prstDash val="solid"/>
            <a:round/>
            <a:headEnd type="none" w="sm" len="sm"/>
            <a:tailEnd type="triangle" w="med" len="med"/>
          </a:ln>
        </p:spPr>
      </p:cxnSp>
      <p:sp>
        <p:nvSpPr>
          <p:cNvPr id="213" name="Google Shape;213;p12"/>
          <p:cNvSpPr txBox="1"/>
          <p:nvPr/>
        </p:nvSpPr>
        <p:spPr>
          <a:xfrm>
            <a:off x="8073267" y="5727933"/>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total sum of salary of all the employees is 404979</a:t>
            </a:r>
            <a:endParaRPr sz="1600">
              <a:solidFill>
                <a:srgbClr val="FFFFFF"/>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AVERAGE (AVG)</a:t>
            </a:r>
            <a:endParaRPr sz="6667">
              <a:solidFill>
                <a:srgbClr val="7F7F7F"/>
              </a:solidFill>
              <a:latin typeface="Calibri"/>
              <a:ea typeface="Calibri"/>
              <a:cs typeface="Calibri"/>
              <a:sym typeface="Calibri"/>
            </a:endParaRPr>
          </a:p>
        </p:txBody>
      </p:sp>
      <p:sp>
        <p:nvSpPr>
          <p:cNvPr id="220" name="Google Shape;220;p1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21" name="Google Shape;221;p1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22" name="Google Shape;222;p13"/>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28" name="Google Shape;228;p1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29" name="Google Shape;229;p1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230" name="Google Shape;230;p14"/>
          <p:cNvSpPr txBox="1"/>
          <p:nvPr/>
        </p:nvSpPr>
        <p:spPr>
          <a:xfrm>
            <a:off x="1077200" y="2871805"/>
            <a:ext cx="1284800" cy="55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31" name="Google Shape;231;p14"/>
          <p:cNvSpPr txBox="1"/>
          <p:nvPr/>
        </p:nvSpPr>
        <p:spPr>
          <a:xfrm>
            <a:off x="503400" y="1831667"/>
            <a:ext cx="10266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AVG function returns the average of a set of values</a:t>
            </a:r>
            <a:endParaRPr sz="2133">
              <a:solidFill>
                <a:srgbClr val="222222"/>
              </a:solidFill>
              <a:latin typeface="Avenir"/>
              <a:ea typeface="Avenir"/>
              <a:cs typeface="Avenir"/>
              <a:sym typeface="Avenir"/>
            </a:endParaRPr>
          </a:p>
        </p:txBody>
      </p:sp>
      <p:sp>
        <p:nvSpPr>
          <p:cNvPr id="232" name="Google Shape;232;p1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Function - Syntax</a:t>
            </a:r>
            <a:endParaRPr sz="3200">
              <a:solidFill>
                <a:srgbClr val="434343"/>
              </a:solidFill>
              <a:latin typeface="Avenir"/>
              <a:ea typeface="Avenir"/>
              <a:cs typeface="Avenir"/>
              <a:sym typeface="Avenir"/>
            </a:endParaRPr>
          </a:p>
        </p:txBody>
      </p:sp>
      <p:sp>
        <p:nvSpPr>
          <p:cNvPr id="233" name="Google Shape;233;p14"/>
          <p:cNvSpPr txBox="1"/>
          <p:nvPr/>
        </p:nvSpPr>
        <p:spPr>
          <a:xfrm>
            <a:off x="1077200" y="3605167"/>
            <a:ext cx="101476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86262" marR="186262" lvl="0" indent="-186262" algn="ctr"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AVG(</a:t>
            </a:r>
            <a:r>
              <a:rPr lang="en" sz="2133">
                <a:solidFill>
                  <a:srgbClr val="222222"/>
                </a:solidFill>
                <a:latin typeface="Courier New"/>
                <a:ea typeface="Courier New"/>
                <a:cs typeface="Courier New"/>
                <a:sym typeface="Courier New"/>
              </a:rPr>
              <a:t>field_name</a:t>
            </a:r>
            <a:r>
              <a:rPr lang="en" sz="2133" b="1">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target_table [</a:t>
            </a:r>
            <a:r>
              <a:rPr lang="en" sz="2133" b="1">
                <a:solidFill>
                  <a:srgbClr val="222222"/>
                </a:solidFill>
                <a:latin typeface="Courier New"/>
                <a:ea typeface="Courier New"/>
                <a:cs typeface="Courier New"/>
                <a:sym typeface="Courier New"/>
              </a:rPr>
              <a:t>WHERE test_expr</a:t>
            </a:r>
            <a:r>
              <a:rPr lang="en" sz="2133">
                <a:solidFill>
                  <a:srgbClr val="222222"/>
                </a:solidFill>
                <a:latin typeface="Courier New"/>
                <a:ea typeface="Courier New"/>
                <a:cs typeface="Courier New"/>
                <a:sym typeface="Courier New"/>
              </a:rPr>
              <a:t>];</a:t>
            </a:r>
            <a:endParaRPr sz="2133">
              <a:solidFill>
                <a:srgbClr val="222222"/>
              </a:solidFill>
              <a:latin typeface="Courier New"/>
              <a:ea typeface="Courier New"/>
              <a:cs typeface="Courier New"/>
              <a:sym typeface="Courier New"/>
            </a:endParaRPr>
          </a:p>
        </p:txBody>
      </p:sp>
      <p:sp>
        <p:nvSpPr>
          <p:cNvPr id="234" name="Google Shape;234;p14"/>
          <p:cNvSpPr txBox="1"/>
          <p:nvPr/>
        </p:nvSpPr>
        <p:spPr>
          <a:xfrm>
            <a:off x="1077200" y="4693300"/>
            <a:ext cx="4994000" cy="91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a:solidFill>
                  <a:srgbClr val="FFFFFF"/>
                </a:solidFill>
                <a:latin typeface="Avenir"/>
                <a:ea typeface="Avenir"/>
                <a:cs typeface="Avenir"/>
                <a:sym typeface="Avenir"/>
              </a:rPr>
              <a:t>This is the column or expression that will be averaged</a:t>
            </a:r>
            <a:endParaRPr sz="2400">
              <a:solidFill>
                <a:srgbClr val="FFFFFF"/>
              </a:solidFill>
              <a:latin typeface="Avenir"/>
              <a:ea typeface="Avenir"/>
              <a:cs typeface="Avenir"/>
              <a:sym typeface="Avenir"/>
            </a:endParaRPr>
          </a:p>
        </p:txBody>
      </p:sp>
      <p:cxnSp>
        <p:nvCxnSpPr>
          <p:cNvPr id="235" name="Google Shape;235;p14"/>
          <p:cNvCxnSpPr/>
          <p:nvPr/>
        </p:nvCxnSpPr>
        <p:spPr>
          <a:xfrm>
            <a:off x="3759100" y="40704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15"/>
          <p:cNvPicPr preferRelativeResize="0"/>
          <p:nvPr/>
        </p:nvPicPr>
        <p:blipFill rotWithShape="1">
          <a:blip r:embed="rId3">
            <a:alphaModFix/>
          </a:blip>
          <a:srcRect/>
          <a:stretch/>
        </p:blipFill>
        <p:spPr>
          <a:xfrm>
            <a:off x="2374934" y="4195250"/>
            <a:ext cx="5410199" cy="2150884"/>
          </a:xfrm>
          <a:prstGeom prst="rect">
            <a:avLst/>
          </a:prstGeom>
          <a:noFill/>
          <a:ln w="9525" cap="flat" cmpd="sng">
            <a:solidFill>
              <a:srgbClr val="B7B7B7"/>
            </a:solidFill>
            <a:prstDash val="solid"/>
            <a:round/>
            <a:headEnd type="none" w="sm" len="sm"/>
            <a:tailEnd type="none" w="sm" len="sm"/>
          </a:ln>
        </p:spPr>
      </p:pic>
      <p:sp>
        <p:nvSpPr>
          <p:cNvPr id="241" name="Google Shape;241;p1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Function - Example </a:t>
            </a:r>
            <a:endParaRPr sz="3200">
              <a:solidFill>
                <a:srgbClr val="434343"/>
              </a:solidFill>
              <a:latin typeface="Avenir"/>
              <a:ea typeface="Avenir"/>
              <a:cs typeface="Avenir"/>
              <a:sym typeface="Avenir"/>
            </a:endParaRPr>
          </a:p>
        </p:txBody>
      </p:sp>
      <p:sp>
        <p:nvSpPr>
          <p:cNvPr id="242" name="Google Shape;242;p15"/>
          <p:cNvSpPr txBox="1"/>
          <p:nvPr/>
        </p:nvSpPr>
        <p:spPr>
          <a:xfrm>
            <a:off x="508000" y="1828800"/>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average of all employee salaries, using the AVG function as follows</a:t>
            </a:r>
            <a:endParaRPr sz="2133">
              <a:solidFill>
                <a:schemeClr val="dk1"/>
              </a:solidFill>
              <a:latin typeface="Avenir"/>
              <a:ea typeface="Avenir"/>
              <a:cs typeface="Avenir"/>
              <a:sym typeface="Avenir"/>
            </a:endParaRPr>
          </a:p>
        </p:txBody>
      </p:sp>
      <p:sp>
        <p:nvSpPr>
          <p:cNvPr id="243" name="Google Shape;243;p1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4" name="Google Shape;244;p1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45" name="Google Shape;245;p15"/>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246" name="Google Shape;246;p15"/>
          <p:cNvSpPr txBox="1"/>
          <p:nvPr/>
        </p:nvSpPr>
        <p:spPr>
          <a:xfrm>
            <a:off x="2338800" y="2732467"/>
            <a:ext cx="7514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AVG(</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247" name="Google Shape;247;p15"/>
          <p:cNvSpPr txBox="1"/>
          <p:nvPr/>
        </p:nvSpPr>
        <p:spPr>
          <a:xfrm>
            <a:off x="1172429" y="3542245"/>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48" name="Google Shape;248;p15"/>
          <p:cNvSpPr/>
          <p:nvPr/>
        </p:nvSpPr>
        <p:spPr>
          <a:xfrm>
            <a:off x="2374947" y="5978097"/>
            <a:ext cx="12192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249" name="Google Shape;249;p15"/>
          <p:cNvCxnSpPr>
            <a:stCxn id="248" idx="3"/>
          </p:cNvCxnSpPr>
          <p:nvPr/>
        </p:nvCxnSpPr>
        <p:spPr>
          <a:xfrm rot="10800000" flipH="1">
            <a:off x="3594147" y="6244397"/>
            <a:ext cx="4414500" cy="7500"/>
          </a:xfrm>
          <a:prstGeom prst="straightConnector1">
            <a:avLst/>
          </a:prstGeom>
          <a:noFill/>
          <a:ln w="9525" cap="flat" cmpd="sng">
            <a:solidFill>
              <a:srgbClr val="6FA8DC"/>
            </a:solidFill>
            <a:prstDash val="solid"/>
            <a:round/>
            <a:headEnd type="none" w="sm" len="sm"/>
            <a:tailEnd type="triangle" w="med" len="med"/>
          </a:ln>
        </p:spPr>
      </p:cxnSp>
      <p:sp>
        <p:nvSpPr>
          <p:cNvPr id="250" name="Google Shape;250;p15"/>
          <p:cNvSpPr txBox="1"/>
          <p:nvPr/>
        </p:nvSpPr>
        <p:spPr>
          <a:xfrm>
            <a:off x="8174867" y="5626333"/>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average salary of all employees is 50622.3750</a:t>
            </a:r>
            <a:endParaRPr sz="1600">
              <a:solidFill>
                <a:srgbClr val="FFFFFF"/>
              </a:solidFill>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MINIMUM (MIN)</a:t>
            </a:r>
            <a:endParaRPr sz="6667">
              <a:solidFill>
                <a:srgbClr val="7F7F7F"/>
              </a:solidFill>
              <a:latin typeface="Calibri"/>
              <a:ea typeface="Calibri"/>
              <a:cs typeface="Calibri"/>
              <a:sym typeface="Calibri"/>
            </a:endParaRPr>
          </a:p>
        </p:txBody>
      </p:sp>
      <p:sp>
        <p:nvSpPr>
          <p:cNvPr id="257" name="Google Shape;257;p1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58" name="Google Shape;258;p1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59" name="Google Shape;259;p16"/>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65" name="Google Shape;265;p1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66" name="Google Shape;266;p1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267" name="Google Shape;267;p17"/>
          <p:cNvSpPr txBox="1"/>
          <p:nvPr/>
        </p:nvSpPr>
        <p:spPr>
          <a:xfrm>
            <a:off x="1081100" y="2683900"/>
            <a:ext cx="1284800" cy="51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68" name="Google Shape;268;p17"/>
          <p:cNvSpPr txBox="1"/>
          <p:nvPr/>
        </p:nvSpPr>
        <p:spPr>
          <a:xfrm>
            <a:off x="503400" y="1831667"/>
            <a:ext cx="102664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MIN function returns the minimum from a set of value</a:t>
            </a:r>
            <a:endParaRPr sz="2133">
              <a:solidFill>
                <a:srgbClr val="222222"/>
              </a:solidFill>
              <a:latin typeface="Avenir"/>
              <a:ea typeface="Avenir"/>
              <a:cs typeface="Avenir"/>
              <a:sym typeface="Avenir"/>
            </a:endParaRPr>
          </a:p>
        </p:txBody>
      </p:sp>
      <p:sp>
        <p:nvSpPr>
          <p:cNvPr id="269" name="Google Shape;269;p1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Function - Syntax</a:t>
            </a:r>
            <a:endParaRPr sz="3200">
              <a:solidFill>
                <a:srgbClr val="434343"/>
              </a:solidFill>
              <a:latin typeface="Avenir"/>
              <a:ea typeface="Avenir"/>
              <a:cs typeface="Avenir"/>
              <a:sym typeface="Avenir"/>
            </a:endParaRPr>
          </a:p>
        </p:txBody>
      </p:sp>
      <p:sp>
        <p:nvSpPr>
          <p:cNvPr id="270" name="Google Shape;270;p17"/>
          <p:cNvSpPr txBox="1"/>
          <p:nvPr/>
        </p:nvSpPr>
        <p:spPr>
          <a:xfrm>
            <a:off x="1174233" y="3552133"/>
            <a:ext cx="101440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MIN</a:t>
            </a:r>
            <a:r>
              <a:rPr lang="en" sz="2133" b="1">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FROM </a:t>
            </a:r>
            <a:r>
              <a:rPr lang="en" sz="2133">
                <a:solidFill>
                  <a:schemeClr val="dk1"/>
                </a:solidFill>
                <a:latin typeface="Courier New"/>
                <a:ea typeface="Courier New"/>
                <a:cs typeface="Courier New"/>
                <a:sym typeface="Courier New"/>
              </a:rPr>
              <a:t>target_table </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WHERE test_expr</a:t>
            </a:r>
            <a:r>
              <a:rPr lang="en" sz="2133" b="1">
                <a:solidFill>
                  <a:srgbClr val="666600"/>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271" name="Google Shape;271;p17"/>
          <p:cNvSpPr txBox="1"/>
          <p:nvPr/>
        </p:nvSpPr>
        <p:spPr>
          <a:xfrm>
            <a:off x="1174233" y="4627600"/>
            <a:ext cx="5432800" cy="91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733">
                <a:solidFill>
                  <a:srgbClr val="FFFFFF"/>
                </a:solidFill>
                <a:latin typeface="Avenir"/>
                <a:ea typeface="Avenir"/>
                <a:cs typeface="Avenir"/>
                <a:sym typeface="Avenir"/>
              </a:rPr>
              <a:t>This is the column or expression that will give the minimum value of specific column</a:t>
            </a:r>
            <a:endParaRPr sz="1733">
              <a:solidFill>
                <a:srgbClr val="FFFFFF"/>
              </a:solidFill>
              <a:latin typeface="Avenir"/>
              <a:ea typeface="Avenir"/>
              <a:cs typeface="Avenir"/>
              <a:sym typeface="Avenir"/>
            </a:endParaRPr>
          </a:p>
        </p:txBody>
      </p:sp>
      <p:cxnSp>
        <p:nvCxnSpPr>
          <p:cNvPr id="272" name="Google Shape;272;p17"/>
          <p:cNvCxnSpPr/>
          <p:nvPr/>
        </p:nvCxnSpPr>
        <p:spPr>
          <a:xfrm>
            <a:off x="4063900" y="40704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8"/>
          <p:cNvPicPr preferRelativeResize="0"/>
          <p:nvPr/>
        </p:nvPicPr>
        <p:blipFill rotWithShape="1">
          <a:blip r:embed="rId3">
            <a:alphaModFix/>
          </a:blip>
          <a:srcRect/>
          <a:stretch/>
        </p:blipFill>
        <p:spPr>
          <a:xfrm>
            <a:off x="1724200" y="4176418"/>
            <a:ext cx="5575301" cy="2122041"/>
          </a:xfrm>
          <a:prstGeom prst="rect">
            <a:avLst/>
          </a:prstGeom>
          <a:noFill/>
          <a:ln w="9525" cap="flat" cmpd="sng">
            <a:solidFill>
              <a:srgbClr val="B7B7B7"/>
            </a:solidFill>
            <a:prstDash val="solid"/>
            <a:round/>
            <a:headEnd type="none" w="sm" len="sm"/>
            <a:tailEnd type="none" w="sm" len="sm"/>
          </a:ln>
        </p:spPr>
      </p:pic>
      <p:sp>
        <p:nvSpPr>
          <p:cNvPr id="278" name="Google Shape;278;p1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Function - Example </a:t>
            </a:r>
            <a:endParaRPr sz="3200">
              <a:solidFill>
                <a:srgbClr val="434343"/>
              </a:solidFill>
              <a:latin typeface="Avenir"/>
              <a:ea typeface="Avenir"/>
              <a:cs typeface="Avenir"/>
              <a:sym typeface="Avenir"/>
            </a:endParaRPr>
          </a:p>
        </p:txBody>
      </p:sp>
      <p:sp>
        <p:nvSpPr>
          <p:cNvPr id="279" name="Google Shape;279;p18"/>
          <p:cNvSpPr txBox="1"/>
          <p:nvPr/>
        </p:nvSpPr>
        <p:spPr>
          <a:xfrm>
            <a:off x="503400" y="18509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lowest salary received by an employe using the MIN function as follows</a:t>
            </a:r>
            <a:endParaRPr sz="2133">
              <a:solidFill>
                <a:schemeClr val="dk1"/>
              </a:solidFill>
              <a:latin typeface="Avenir"/>
              <a:ea typeface="Avenir"/>
              <a:cs typeface="Avenir"/>
              <a:sym typeface="Avenir"/>
            </a:endParaRPr>
          </a:p>
        </p:txBody>
      </p:sp>
      <p:sp>
        <p:nvSpPr>
          <p:cNvPr id="280" name="Google Shape;280;p1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81" name="Google Shape;281;p1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82" name="Google Shape;282;p18"/>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283" name="Google Shape;283;p18"/>
          <p:cNvSpPr txBox="1"/>
          <p:nvPr/>
        </p:nvSpPr>
        <p:spPr>
          <a:xfrm>
            <a:off x="2427967" y="2623033"/>
            <a:ext cx="69516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MIN(</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284" name="Google Shape;284;p18"/>
          <p:cNvSpPr txBox="1"/>
          <p:nvPr/>
        </p:nvSpPr>
        <p:spPr>
          <a:xfrm>
            <a:off x="636663" y="3546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85" name="Google Shape;285;p18"/>
          <p:cNvSpPr/>
          <p:nvPr/>
        </p:nvSpPr>
        <p:spPr>
          <a:xfrm>
            <a:off x="1694833" y="5815128"/>
            <a:ext cx="12192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286" name="Google Shape;286;p18"/>
          <p:cNvCxnSpPr/>
          <p:nvPr/>
        </p:nvCxnSpPr>
        <p:spPr>
          <a:xfrm rot="10800000" flipH="1">
            <a:off x="2943500" y="6075133"/>
            <a:ext cx="4751200" cy="12800"/>
          </a:xfrm>
          <a:prstGeom prst="straightConnector1">
            <a:avLst/>
          </a:prstGeom>
          <a:noFill/>
          <a:ln w="9525" cap="flat" cmpd="sng">
            <a:solidFill>
              <a:srgbClr val="6FA8DC"/>
            </a:solidFill>
            <a:prstDash val="solid"/>
            <a:round/>
            <a:headEnd type="none" w="sm" len="sm"/>
            <a:tailEnd type="triangle" w="med" len="med"/>
          </a:ln>
        </p:spPr>
      </p:cxnSp>
      <p:sp>
        <p:nvSpPr>
          <p:cNvPr id="287" name="Google Shape;287;p18"/>
          <p:cNvSpPr txBox="1"/>
          <p:nvPr/>
        </p:nvSpPr>
        <p:spPr>
          <a:xfrm>
            <a:off x="7971667" y="5626333"/>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minimum salary of the employee is 3000</a:t>
            </a:r>
            <a:endParaRPr sz="1600">
              <a:solidFill>
                <a:srgbClr val="FFFFFF"/>
              </a:solidFill>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MAXIMUM (MAX)</a:t>
            </a:r>
            <a:endParaRPr sz="6667">
              <a:solidFill>
                <a:srgbClr val="7F7F7F"/>
              </a:solidFill>
              <a:latin typeface="Calibri"/>
              <a:ea typeface="Calibri"/>
              <a:cs typeface="Calibri"/>
              <a:sym typeface="Calibri"/>
            </a:endParaRPr>
          </a:p>
        </p:txBody>
      </p:sp>
      <p:sp>
        <p:nvSpPr>
          <p:cNvPr id="294" name="Google Shape;294;p1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95" name="Google Shape;295;p1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296" name="Google Shape;296;p19"/>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02" name="Google Shape;302;p2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03" name="Google Shape;303;p20"/>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304" name="Google Shape;304;p20"/>
          <p:cNvSpPr txBox="1"/>
          <p:nvPr/>
        </p:nvSpPr>
        <p:spPr>
          <a:xfrm>
            <a:off x="1101367" y="2683900"/>
            <a:ext cx="1284800" cy="55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305" name="Google Shape;305;p20"/>
          <p:cNvSpPr txBox="1"/>
          <p:nvPr/>
        </p:nvSpPr>
        <p:spPr>
          <a:xfrm>
            <a:off x="503400" y="1842300"/>
            <a:ext cx="10468800" cy="61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MAX function returns the maximum from a set of values</a:t>
            </a:r>
            <a:endParaRPr sz="2133">
              <a:solidFill>
                <a:srgbClr val="222222"/>
              </a:solidFill>
              <a:latin typeface="Avenir"/>
              <a:ea typeface="Avenir"/>
              <a:cs typeface="Avenir"/>
              <a:sym typeface="Avenir"/>
            </a:endParaRPr>
          </a:p>
        </p:txBody>
      </p:sp>
      <p:sp>
        <p:nvSpPr>
          <p:cNvPr id="306" name="Google Shape;306;p2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MAX Function - Syntax</a:t>
            </a:r>
            <a:endParaRPr sz="3200">
              <a:solidFill>
                <a:srgbClr val="434343"/>
              </a:solidFill>
              <a:latin typeface="Avenir"/>
              <a:ea typeface="Avenir"/>
              <a:cs typeface="Avenir"/>
              <a:sym typeface="Avenir"/>
            </a:endParaRPr>
          </a:p>
        </p:txBody>
      </p:sp>
      <p:sp>
        <p:nvSpPr>
          <p:cNvPr id="307" name="Google Shape;307;p20"/>
          <p:cNvSpPr txBox="1"/>
          <p:nvPr/>
        </p:nvSpPr>
        <p:spPr>
          <a:xfrm>
            <a:off x="1178800" y="3605167"/>
            <a:ext cx="98764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MAX</a:t>
            </a:r>
            <a:r>
              <a:rPr lang="en" sz="2133" b="1">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FROM </a:t>
            </a:r>
            <a:r>
              <a:rPr lang="en" sz="2133">
                <a:solidFill>
                  <a:schemeClr val="dk1"/>
                </a:solidFill>
                <a:latin typeface="Courier New"/>
                <a:ea typeface="Courier New"/>
                <a:cs typeface="Courier New"/>
                <a:sym typeface="Courier New"/>
              </a:rPr>
              <a:t>target_table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WHERE test_expr</a:t>
            </a:r>
            <a:r>
              <a:rPr lang="en" sz="2133" b="1">
                <a:solidFill>
                  <a:srgbClr val="666600"/>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308" name="Google Shape;308;p20"/>
          <p:cNvSpPr txBox="1"/>
          <p:nvPr/>
        </p:nvSpPr>
        <p:spPr>
          <a:xfrm>
            <a:off x="1178800" y="4758967"/>
            <a:ext cx="5304000" cy="91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a:solidFill>
                  <a:srgbClr val="FFFFFF"/>
                </a:solidFill>
                <a:latin typeface="Avenir"/>
                <a:ea typeface="Avenir"/>
                <a:cs typeface="Avenir"/>
                <a:sym typeface="Avenir"/>
              </a:rPr>
              <a:t>This is the column or expression that will give the maximum value </a:t>
            </a:r>
            <a:endParaRPr sz="2400">
              <a:solidFill>
                <a:srgbClr val="FFFFFF"/>
              </a:solidFill>
              <a:latin typeface="Avenir"/>
              <a:ea typeface="Avenir"/>
              <a:cs typeface="Avenir"/>
              <a:sym typeface="Avenir"/>
            </a:endParaRPr>
          </a:p>
        </p:txBody>
      </p:sp>
      <p:cxnSp>
        <p:nvCxnSpPr>
          <p:cNvPr id="309" name="Google Shape;309;p20"/>
          <p:cNvCxnSpPr/>
          <p:nvPr/>
        </p:nvCxnSpPr>
        <p:spPr>
          <a:xfrm>
            <a:off x="3647200" y="41465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9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Example - 1</a:t>
            </a:r>
            <a:endParaRPr sz="3200">
              <a:solidFill>
                <a:srgbClr val="434343"/>
              </a:solidFill>
              <a:latin typeface="Avenir"/>
              <a:ea typeface="Avenir"/>
              <a:cs typeface="Avenir"/>
              <a:sym typeface="Avenir"/>
            </a:endParaRPr>
          </a:p>
        </p:txBody>
      </p:sp>
      <p:sp>
        <p:nvSpPr>
          <p:cNvPr id="1086" name="Google Shape;1086;p9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87" name="Google Shape;1087;p9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088" name="Google Shape;1088;p9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089" name="Google Shape;1089;p97"/>
          <p:cNvSpPr txBox="1"/>
          <p:nvPr/>
        </p:nvSpPr>
        <p:spPr>
          <a:xfrm>
            <a:off x="625496" y="27451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090" name="Google Shape;1090;p97"/>
          <p:cNvSpPr txBox="1"/>
          <p:nvPr/>
        </p:nvSpPr>
        <p:spPr>
          <a:xfrm>
            <a:off x="625500" y="3367067"/>
            <a:ext cx="476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(25 + 7) </a:t>
            </a:r>
            <a:r>
              <a:rPr lang="en" sz="2133" b="1">
                <a:solidFill>
                  <a:srgbClr val="333333"/>
                </a:solidFill>
                <a:latin typeface="Courier New"/>
                <a:ea typeface="Courier New"/>
                <a:cs typeface="Courier New"/>
                <a:sym typeface="Courier New"/>
              </a:rPr>
              <a:t>AS</a:t>
            </a:r>
            <a:r>
              <a:rPr lang="en" sz="2133">
                <a:solidFill>
                  <a:srgbClr val="333333"/>
                </a:solidFill>
                <a:latin typeface="Courier New"/>
                <a:ea typeface="Courier New"/>
                <a:cs typeface="Courier New"/>
                <a:sym typeface="Courier New"/>
              </a:rPr>
              <a:t> </a:t>
            </a:r>
            <a:r>
              <a:rPr lang="en" sz="2133" b="1">
                <a:solidFill>
                  <a:srgbClr val="333333"/>
                </a:solidFill>
                <a:latin typeface="Courier New"/>
                <a:ea typeface="Courier New"/>
                <a:cs typeface="Courier New"/>
                <a:sym typeface="Courier New"/>
              </a:rPr>
              <a:t>ADDITION</a:t>
            </a:r>
            <a:endParaRPr sz="2133" b="1">
              <a:solidFill>
                <a:srgbClr val="333333"/>
              </a:solidFill>
              <a:latin typeface="Courier New"/>
              <a:ea typeface="Courier New"/>
              <a:cs typeface="Courier New"/>
              <a:sym typeface="Courier New"/>
            </a:endParaRPr>
          </a:p>
        </p:txBody>
      </p:sp>
      <p:sp>
        <p:nvSpPr>
          <p:cNvPr id="1091" name="Google Shape;1091;p97"/>
          <p:cNvSpPr txBox="1"/>
          <p:nvPr/>
        </p:nvSpPr>
        <p:spPr>
          <a:xfrm>
            <a:off x="702900" y="1603871"/>
            <a:ext cx="10195600" cy="953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092" name="Google Shape;1092;p97"/>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093" name="Google Shape;1093;p97"/>
          <p:cNvGraphicFramePr/>
          <p:nvPr/>
        </p:nvGraphicFramePr>
        <p:xfrm>
          <a:off x="625500" y="4821667"/>
          <a:ext cx="1756800" cy="1137850"/>
        </p:xfrm>
        <a:graphic>
          <a:graphicData uri="http://schemas.openxmlformats.org/drawingml/2006/table">
            <a:tbl>
              <a:tblPr>
                <a:noFill/>
              </a:tblPr>
              <a:tblGrid>
                <a:gridCol w="17568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ADDITION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32</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094" name="Google Shape;1094;p97"/>
          <p:cNvCxnSpPr/>
          <p:nvPr/>
        </p:nvCxnSpPr>
        <p:spPr>
          <a:xfrm>
            <a:off x="5756207" y="2604335"/>
            <a:ext cx="4400" cy="4087200"/>
          </a:xfrm>
          <a:prstGeom prst="straightConnector1">
            <a:avLst/>
          </a:prstGeom>
          <a:noFill/>
          <a:ln w="9525" cap="flat" cmpd="sng">
            <a:solidFill>
              <a:schemeClr val="dk2"/>
            </a:solidFill>
            <a:prstDash val="solid"/>
            <a:round/>
            <a:headEnd type="none" w="sm" len="sm"/>
            <a:tailEnd type="none" w="sm" len="sm"/>
          </a:ln>
        </p:spPr>
      </p:cxnSp>
      <p:pic>
        <p:nvPicPr>
          <p:cNvPr id="1095" name="Google Shape;1095;p97"/>
          <p:cNvPicPr preferRelativeResize="0"/>
          <p:nvPr/>
        </p:nvPicPr>
        <p:blipFill rotWithShape="1">
          <a:blip r:embed="rId4">
            <a:alphaModFix/>
          </a:blip>
          <a:srcRect/>
          <a:stretch/>
        </p:blipFill>
        <p:spPr>
          <a:xfrm>
            <a:off x="5963801" y="2806168"/>
            <a:ext cx="5569399" cy="3687433"/>
          </a:xfrm>
          <a:prstGeom prst="rect">
            <a:avLst/>
          </a:prstGeom>
          <a:noFill/>
          <a:ln w="9525" cap="flat" cmpd="sng">
            <a:solidFill>
              <a:srgbClr val="333333"/>
            </a:solidFill>
            <a:prstDash val="solid"/>
            <a:round/>
            <a:headEnd type="none" w="sm" len="sm"/>
            <a:tailEnd type="none" w="sm" len="sm"/>
          </a:ln>
        </p:spPr>
      </p:pic>
    </p:spTree>
    <p:extLst>
      <p:ext uri="{BB962C8B-B14F-4D97-AF65-F5344CB8AC3E}">
        <p14:creationId xmlns:p14="http://schemas.microsoft.com/office/powerpoint/2010/main" val="3045976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21"/>
          <p:cNvPicPr preferRelativeResize="0"/>
          <p:nvPr/>
        </p:nvPicPr>
        <p:blipFill rotWithShape="1">
          <a:blip r:embed="rId3">
            <a:alphaModFix/>
          </a:blip>
          <a:srcRect/>
          <a:stretch/>
        </p:blipFill>
        <p:spPr>
          <a:xfrm>
            <a:off x="1607668" y="4095442"/>
            <a:ext cx="5780001" cy="2340533"/>
          </a:xfrm>
          <a:prstGeom prst="rect">
            <a:avLst/>
          </a:prstGeom>
          <a:noFill/>
          <a:ln w="9525" cap="flat" cmpd="sng">
            <a:solidFill>
              <a:srgbClr val="999999"/>
            </a:solidFill>
            <a:prstDash val="solid"/>
            <a:round/>
            <a:headEnd type="none" w="sm" len="sm"/>
            <a:tailEnd type="none" w="sm" len="sm"/>
          </a:ln>
        </p:spPr>
      </p:pic>
      <p:sp>
        <p:nvSpPr>
          <p:cNvPr id="315" name="Google Shape;315;p2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MAX Function - Example </a:t>
            </a:r>
            <a:endParaRPr sz="3200">
              <a:solidFill>
                <a:srgbClr val="434343"/>
              </a:solidFill>
              <a:latin typeface="Avenir"/>
              <a:ea typeface="Avenir"/>
              <a:cs typeface="Avenir"/>
              <a:sym typeface="Avenir"/>
            </a:endParaRPr>
          </a:p>
        </p:txBody>
      </p:sp>
      <p:sp>
        <p:nvSpPr>
          <p:cNvPr id="316" name="Google Shape;316;p21"/>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Find the highest salary received by an employee using the MAX function as follows</a:t>
            </a:r>
            <a:endParaRPr sz="2133">
              <a:solidFill>
                <a:srgbClr val="222222"/>
              </a:solidFill>
              <a:latin typeface="Avenir"/>
              <a:ea typeface="Avenir"/>
              <a:cs typeface="Avenir"/>
              <a:sym typeface="Avenir"/>
            </a:endParaRPr>
          </a:p>
        </p:txBody>
      </p:sp>
      <p:sp>
        <p:nvSpPr>
          <p:cNvPr id="317" name="Google Shape;317;p2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18" name="Google Shape;318;p2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19" name="Google Shape;319;p21"/>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320" name="Google Shape;320;p21"/>
          <p:cNvSpPr txBox="1"/>
          <p:nvPr/>
        </p:nvSpPr>
        <p:spPr>
          <a:xfrm>
            <a:off x="2204800" y="2771567"/>
            <a:ext cx="7782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MAX(</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321" name="Google Shape;321;p21"/>
          <p:cNvSpPr txBox="1"/>
          <p:nvPr/>
        </p:nvSpPr>
        <p:spPr>
          <a:xfrm>
            <a:off x="941463" y="3546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22" name="Google Shape;322;p21"/>
          <p:cNvSpPr/>
          <p:nvPr/>
        </p:nvSpPr>
        <p:spPr>
          <a:xfrm>
            <a:off x="1608188" y="5849880"/>
            <a:ext cx="12192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323" name="Google Shape;323;p21"/>
          <p:cNvCxnSpPr>
            <a:stCxn id="322" idx="3"/>
          </p:cNvCxnSpPr>
          <p:nvPr/>
        </p:nvCxnSpPr>
        <p:spPr>
          <a:xfrm rot="10800000" flipH="1">
            <a:off x="2827388" y="6104780"/>
            <a:ext cx="5115300" cy="18900"/>
          </a:xfrm>
          <a:prstGeom prst="straightConnector1">
            <a:avLst/>
          </a:prstGeom>
          <a:noFill/>
          <a:ln w="9525" cap="flat" cmpd="sng">
            <a:solidFill>
              <a:srgbClr val="6FA8DC"/>
            </a:solidFill>
            <a:prstDash val="solid"/>
            <a:round/>
            <a:headEnd type="none" w="sm" len="sm"/>
            <a:tailEnd type="triangle" w="med" len="med"/>
          </a:ln>
        </p:spPr>
      </p:cxnSp>
      <p:sp>
        <p:nvSpPr>
          <p:cNvPr id="324" name="Google Shape;324;p21"/>
          <p:cNvSpPr txBox="1"/>
          <p:nvPr/>
        </p:nvSpPr>
        <p:spPr>
          <a:xfrm>
            <a:off x="8073267" y="5620676"/>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maximum salary of the employee is 123456</a:t>
            </a:r>
            <a:endParaRPr sz="1600">
              <a:solidFill>
                <a:srgbClr val="FFFFFF"/>
              </a:solidFill>
              <a:latin typeface="Avenir"/>
              <a:ea typeface="Avenir"/>
              <a:cs typeface="Avenir"/>
              <a:sym typeface="Aveni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30" name="Google Shape;330;p2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31" name="Google Shape;331;p22"/>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332" name="Google Shape;332;p22"/>
          <p:cNvSpPr txBox="1"/>
          <p:nvPr/>
        </p:nvSpPr>
        <p:spPr>
          <a:xfrm>
            <a:off x="679467" y="3110800"/>
            <a:ext cx="11075200" cy="10928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667" i="1">
                <a:solidFill>
                  <a:srgbClr val="222222"/>
                </a:solidFill>
                <a:latin typeface="Trebuchet MS"/>
                <a:ea typeface="Trebuchet MS"/>
                <a:cs typeface="Trebuchet MS"/>
                <a:sym typeface="Trebuchet MS"/>
              </a:rPr>
              <a:t>The aggregate function discussed so far returns zero when no matching rows exist in the table</a:t>
            </a:r>
            <a:endParaRPr sz="2667" i="1">
              <a:solidFill>
                <a:srgbClr val="222222"/>
              </a:solidFill>
              <a:latin typeface="Trebuchet MS"/>
              <a:ea typeface="Trebuchet MS"/>
              <a:cs typeface="Trebuchet MS"/>
              <a:sym typeface="Trebuchet MS"/>
            </a:endParaRPr>
          </a:p>
        </p:txBody>
      </p:sp>
      <p:pic>
        <p:nvPicPr>
          <p:cNvPr id="333" name="Google Shape;333;p22"/>
          <p:cNvPicPr preferRelativeResize="0"/>
          <p:nvPr/>
        </p:nvPicPr>
        <p:blipFill rotWithShape="1">
          <a:blip r:embed="rId4">
            <a:alphaModFix/>
          </a:blip>
          <a:srcRect l="18269" t="18234" r="27373" b="23340"/>
          <a:stretch/>
        </p:blipFill>
        <p:spPr>
          <a:xfrm>
            <a:off x="556568" y="350467"/>
            <a:ext cx="1423133" cy="89983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Grouped Queries</a:t>
            </a:r>
            <a:endParaRPr sz="6667">
              <a:solidFill>
                <a:srgbClr val="7F7F7F"/>
              </a:solidFill>
              <a:latin typeface="Calibri"/>
              <a:ea typeface="Calibri"/>
              <a:cs typeface="Calibri"/>
              <a:sym typeface="Calibri"/>
            </a:endParaRPr>
          </a:p>
        </p:txBody>
      </p:sp>
      <p:sp>
        <p:nvSpPr>
          <p:cNvPr id="340" name="Google Shape;340;p2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1" name="Google Shape;341;p2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42" name="Google Shape;342;p23"/>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8" name="Google Shape;348;p2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49" name="Google Shape;349;p2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350" name="Google Shape;350;p24"/>
          <p:cNvSpPr txBox="1"/>
          <p:nvPr/>
        </p:nvSpPr>
        <p:spPr>
          <a:xfrm>
            <a:off x="1101367" y="2582300"/>
            <a:ext cx="1284800" cy="448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rgbClr val="222222"/>
                </a:solidFill>
                <a:latin typeface="Avenir"/>
                <a:ea typeface="Avenir"/>
                <a:cs typeface="Avenir"/>
                <a:sym typeface="Avenir"/>
              </a:rPr>
              <a:t>Syntax:</a:t>
            </a:r>
            <a:endParaRPr sz="2133">
              <a:solidFill>
                <a:srgbClr val="222222"/>
              </a:solidFill>
              <a:latin typeface="Avenir"/>
              <a:ea typeface="Avenir"/>
              <a:cs typeface="Avenir"/>
              <a:sym typeface="Avenir"/>
            </a:endParaRPr>
          </a:p>
        </p:txBody>
      </p:sp>
      <p:sp>
        <p:nvSpPr>
          <p:cNvPr id="351" name="Google Shape;351;p24"/>
          <p:cNvSpPr txBox="1"/>
          <p:nvPr/>
        </p:nvSpPr>
        <p:spPr>
          <a:xfrm>
            <a:off x="503400" y="1831667"/>
            <a:ext cx="11485200" cy="649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The GROUP BY statement groups rows that have the same values into summary rows</a:t>
            </a:r>
            <a:endParaRPr sz="2133">
              <a:solidFill>
                <a:srgbClr val="222222"/>
              </a:solidFill>
              <a:latin typeface="Avenir"/>
              <a:ea typeface="Avenir"/>
              <a:cs typeface="Avenir"/>
              <a:sym typeface="Avenir"/>
            </a:endParaRPr>
          </a:p>
        </p:txBody>
      </p:sp>
      <p:sp>
        <p:nvSpPr>
          <p:cNvPr id="352" name="Google Shape;352;p2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Group by Function - Syntax</a:t>
            </a:r>
            <a:endParaRPr sz="3200">
              <a:solidFill>
                <a:srgbClr val="434343"/>
              </a:solidFill>
              <a:latin typeface="Avenir"/>
              <a:ea typeface="Avenir"/>
              <a:cs typeface="Avenir"/>
              <a:sym typeface="Avenir"/>
            </a:endParaRPr>
          </a:p>
        </p:txBody>
      </p:sp>
      <p:sp>
        <p:nvSpPr>
          <p:cNvPr id="353" name="Google Shape;353;p24"/>
          <p:cNvSpPr txBox="1"/>
          <p:nvPr/>
        </p:nvSpPr>
        <p:spPr>
          <a:xfrm>
            <a:off x="1132367" y="3198767"/>
            <a:ext cx="10360000" cy="91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rgbClr val="222222"/>
                </a:solidFill>
                <a:latin typeface="Courier New"/>
                <a:ea typeface="Courier New"/>
                <a:cs typeface="Courier New"/>
                <a:sym typeface="Courier New"/>
              </a:rPr>
              <a:t>SELECT statements</a:t>
            </a:r>
            <a:r>
              <a:rPr lang="en" sz="2133">
                <a:solidFill>
                  <a:srgbClr val="222222"/>
                </a:solidFill>
                <a:latin typeface="Courier New"/>
                <a:ea typeface="Courier New"/>
                <a:cs typeface="Courier New"/>
                <a:sym typeface="Courier New"/>
              </a:rPr>
              <a:t>...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column_name1[,column_name2,...] [HAVING condition];</a:t>
            </a:r>
            <a:endParaRPr sz="2133">
              <a:solidFill>
                <a:schemeClr val="dk1"/>
              </a:solidFill>
              <a:latin typeface="Courier New"/>
              <a:ea typeface="Courier New"/>
              <a:cs typeface="Courier New"/>
              <a:sym typeface="Courier New"/>
            </a:endParaRPr>
          </a:p>
        </p:txBody>
      </p:sp>
      <p:cxnSp>
        <p:nvCxnSpPr>
          <p:cNvPr id="354" name="Google Shape;354;p24"/>
          <p:cNvCxnSpPr/>
          <p:nvPr/>
        </p:nvCxnSpPr>
        <p:spPr>
          <a:xfrm>
            <a:off x="5986800" y="5433872"/>
            <a:ext cx="975200" cy="0"/>
          </a:xfrm>
          <a:prstGeom prst="straightConnector1">
            <a:avLst/>
          </a:prstGeom>
          <a:noFill/>
          <a:ln w="9525" cap="flat" cmpd="sng">
            <a:solidFill>
              <a:srgbClr val="6FA8DC"/>
            </a:solidFill>
            <a:prstDash val="solid"/>
            <a:round/>
            <a:headEnd type="none" w="sm" len="sm"/>
            <a:tailEnd type="triangle" w="med" len="med"/>
          </a:ln>
        </p:spPr>
      </p:cxnSp>
      <p:cxnSp>
        <p:nvCxnSpPr>
          <p:cNvPr id="355" name="Google Shape;355;p24"/>
          <p:cNvCxnSpPr/>
          <p:nvPr/>
        </p:nvCxnSpPr>
        <p:spPr>
          <a:xfrm flipH="1">
            <a:off x="5986800" y="3607067"/>
            <a:ext cx="15200" cy="1826800"/>
          </a:xfrm>
          <a:prstGeom prst="straightConnector1">
            <a:avLst/>
          </a:prstGeom>
          <a:noFill/>
          <a:ln w="9525" cap="flat" cmpd="sng">
            <a:solidFill>
              <a:srgbClr val="3D85C6"/>
            </a:solidFill>
            <a:prstDash val="solid"/>
            <a:round/>
            <a:headEnd type="none" w="sm" len="sm"/>
            <a:tailEnd type="none" w="sm" len="sm"/>
          </a:ln>
        </p:spPr>
      </p:cxnSp>
      <p:sp>
        <p:nvSpPr>
          <p:cNvPr id="356" name="Google Shape;356;p24"/>
          <p:cNvSpPr txBox="1"/>
          <p:nvPr/>
        </p:nvSpPr>
        <p:spPr>
          <a:xfrm>
            <a:off x="6950381" y="4603099"/>
            <a:ext cx="4542000" cy="191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1600">
                <a:solidFill>
                  <a:srgbClr val="FFFFFF"/>
                </a:solidFill>
                <a:latin typeface="Calibri"/>
                <a:ea typeface="Calibri"/>
                <a:cs typeface="Calibri"/>
                <a:sym typeface="Calibri"/>
              </a:rPr>
              <a:t>‘GROUP BY” column_name1" is the clause that performs the grouping based on column_name1.</a:t>
            </a:r>
            <a:endParaRPr sz="1600">
              <a:solidFill>
                <a:srgbClr val="FFFFFF"/>
              </a:solidFill>
              <a:latin typeface="Calibri"/>
              <a:ea typeface="Calibri"/>
              <a:cs typeface="Calibri"/>
              <a:sym typeface="Calibri"/>
            </a:endParaRPr>
          </a:p>
          <a:p>
            <a:pPr marL="0" marR="0" lvl="0" indent="0" algn="l" rtl="0">
              <a:lnSpc>
                <a:spcPct val="115000"/>
              </a:lnSpc>
              <a:spcBef>
                <a:spcPts val="0"/>
              </a:spcBef>
              <a:spcAft>
                <a:spcPts val="0"/>
              </a:spcAft>
              <a:buNone/>
            </a:pPr>
            <a:r>
              <a:rPr lang="en" sz="1600">
                <a:solidFill>
                  <a:srgbClr val="FFFFFF"/>
                </a:solidFill>
                <a:latin typeface="Calibri"/>
                <a:ea typeface="Calibri"/>
                <a:cs typeface="Calibri"/>
                <a:sym typeface="Calibri"/>
              </a:rPr>
              <a:t>"[,column_name2,...]" is optional; represents other column names when the grouping is done on more than one column.</a:t>
            </a:r>
            <a:endParaRPr sz="1600">
              <a:solidFill>
                <a:srgbClr val="FFFFFF"/>
              </a:solidFill>
              <a:latin typeface="Avenir"/>
              <a:ea typeface="Avenir"/>
              <a:cs typeface="Avenir"/>
              <a:sym typeface="Avenir"/>
            </a:endParaRPr>
          </a:p>
        </p:txBody>
      </p:sp>
      <p:sp>
        <p:nvSpPr>
          <p:cNvPr id="357" name="Google Shape;357;p24"/>
          <p:cNvSpPr txBox="1"/>
          <p:nvPr/>
        </p:nvSpPr>
        <p:spPr>
          <a:xfrm>
            <a:off x="1101367" y="4619164"/>
            <a:ext cx="4542000" cy="10328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"[HAVING condition]" is optional; it is used to restrict the rows affected by the GROUP BY clause</a:t>
            </a:r>
            <a:endParaRPr sz="1600">
              <a:solidFill>
                <a:srgbClr val="FFFFFF"/>
              </a:solidFill>
              <a:latin typeface="Avenir"/>
              <a:ea typeface="Avenir"/>
              <a:cs typeface="Avenir"/>
              <a:sym typeface="Avenir"/>
            </a:endParaRPr>
          </a:p>
        </p:txBody>
      </p:sp>
      <p:cxnSp>
        <p:nvCxnSpPr>
          <p:cNvPr id="358" name="Google Shape;358;p24"/>
          <p:cNvCxnSpPr/>
          <p:nvPr/>
        </p:nvCxnSpPr>
        <p:spPr>
          <a:xfrm>
            <a:off x="1545133" y="40459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5"/>
          <p:cNvPicPr preferRelativeResize="0"/>
          <p:nvPr/>
        </p:nvPicPr>
        <p:blipFill rotWithShape="1">
          <a:blip r:embed="rId3">
            <a:alphaModFix/>
          </a:blip>
          <a:srcRect t="43508" r="82552"/>
          <a:stretch/>
        </p:blipFill>
        <p:spPr>
          <a:xfrm>
            <a:off x="2177333" y="4458767"/>
            <a:ext cx="1219200" cy="2010755"/>
          </a:xfrm>
          <a:prstGeom prst="rect">
            <a:avLst/>
          </a:prstGeom>
          <a:noFill/>
          <a:ln w="9525" cap="flat" cmpd="sng">
            <a:solidFill>
              <a:srgbClr val="999999"/>
            </a:solidFill>
            <a:prstDash val="solid"/>
            <a:round/>
            <a:headEnd type="none" w="sm" len="sm"/>
            <a:tailEnd type="none" w="sm" len="sm"/>
          </a:ln>
        </p:spPr>
      </p:pic>
      <p:sp>
        <p:nvSpPr>
          <p:cNvPr id="364" name="Google Shape;364;p2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Grouping using Single Column</a:t>
            </a:r>
            <a:endParaRPr sz="3200">
              <a:solidFill>
                <a:srgbClr val="434343"/>
              </a:solidFill>
              <a:latin typeface="Avenir"/>
              <a:ea typeface="Avenir"/>
              <a:cs typeface="Avenir"/>
              <a:sym typeface="Avenir"/>
            </a:endParaRPr>
          </a:p>
        </p:txBody>
      </p:sp>
      <p:sp>
        <p:nvSpPr>
          <p:cNvPr id="365" name="Google Shape;365;p25"/>
          <p:cNvSpPr txBox="1"/>
          <p:nvPr/>
        </p:nvSpPr>
        <p:spPr>
          <a:xfrm>
            <a:off x="503400" y="1854084"/>
            <a:ext cx="11031200" cy="547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Execute a simple query that returns all the department entries from the empl table</a:t>
            </a:r>
            <a:endParaRPr sz="2133">
              <a:solidFill>
                <a:schemeClr val="dk1"/>
              </a:solidFill>
              <a:latin typeface="Avenir"/>
              <a:ea typeface="Avenir"/>
              <a:cs typeface="Avenir"/>
              <a:sym typeface="Avenir"/>
            </a:endParaRPr>
          </a:p>
        </p:txBody>
      </p:sp>
      <p:sp>
        <p:nvSpPr>
          <p:cNvPr id="366" name="Google Shape;366;p2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67" name="Google Shape;367;p2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68" name="Google Shape;368;p25"/>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369" name="Google Shape;369;p25"/>
          <p:cNvSpPr txBox="1"/>
          <p:nvPr/>
        </p:nvSpPr>
        <p:spPr>
          <a:xfrm>
            <a:off x="2237400" y="2972484"/>
            <a:ext cx="7717200" cy="61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dept_name </a:t>
            </a:r>
            <a:r>
              <a:rPr lang="en" sz="2133" b="1">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employee</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370" name="Google Shape;370;p25"/>
          <p:cNvSpPr txBox="1"/>
          <p:nvPr/>
        </p:nvSpPr>
        <p:spPr>
          <a:xfrm>
            <a:off x="1078699" y="3911167"/>
            <a:ext cx="12192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71" name="Google Shape;371;p25"/>
          <p:cNvSpPr txBox="1"/>
          <p:nvPr/>
        </p:nvSpPr>
        <p:spPr>
          <a:xfrm>
            <a:off x="7223900" y="4913033"/>
            <a:ext cx="4169600" cy="81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Gives the single group of dept_name column</a:t>
            </a:r>
            <a:endParaRPr sz="1600">
              <a:solidFill>
                <a:srgbClr val="FFFFFF"/>
              </a:solidFill>
              <a:latin typeface="Avenir"/>
              <a:ea typeface="Avenir"/>
              <a:cs typeface="Avenir"/>
              <a:sym typeface="Avenir"/>
            </a:endParaRPr>
          </a:p>
        </p:txBody>
      </p:sp>
      <p:cxnSp>
        <p:nvCxnSpPr>
          <p:cNvPr id="372" name="Google Shape;372;p25"/>
          <p:cNvCxnSpPr/>
          <p:nvPr/>
        </p:nvCxnSpPr>
        <p:spPr>
          <a:xfrm>
            <a:off x="3054287" y="5390257"/>
            <a:ext cx="4169600" cy="120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26"/>
          <p:cNvPicPr preferRelativeResize="0"/>
          <p:nvPr/>
        </p:nvPicPr>
        <p:blipFill rotWithShape="1">
          <a:blip r:embed="rId3">
            <a:alphaModFix/>
          </a:blip>
          <a:srcRect t="50965" r="83178"/>
          <a:stretch/>
        </p:blipFill>
        <p:spPr>
          <a:xfrm>
            <a:off x="2462600" y="4501767"/>
            <a:ext cx="1368067" cy="1705467"/>
          </a:xfrm>
          <a:prstGeom prst="rect">
            <a:avLst/>
          </a:prstGeom>
          <a:noFill/>
          <a:ln w="9525" cap="flat" cmpd="sng">
            <a:solidFill>
              <a:srgbClr val="999999"/>
            </a:solidFill>
            <a:prstDash val="solid"/>
            <a:round/>
            <a:headEnd type="none" w="sm" len="sm"/>
            <a:tailEnd type="none" w="sm" len="sm"/>
          </a:ln>
        </p:spPr>
      </p:pic>
      <p:sp>
        <p:nvSpPr>
          <p:cNvPr id="378" name="Google Shape;378;p2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Grouping using Single Column</a:t>
            </a:r>
            <a:endParaRPr sz="3200">
              <a:solidFill>
                <a:srgbClr val="434343"/>
              </a:solidFill>
              <a:latin typeface="Avenir"/>
              <a:ea typeface="Avenir"/>
              <a:cs typeface="Avenir"/>
              <a:sym typeface="Avenir"/>
            </a:endParaRPr>
          </a:p>
        </p:txBody>
      </p:sp>
      <p:sp>
        <p:nvSpPr>
          <p:cNvPr id="379" name="Google Shape;379;p26"/>
          <p:cNvSpPr txBox="1"/>
          <p:nvPr/>
        </p:nvSpPr>
        <p:spPr>
          <a:xfrm>
            <a:off x="503400" y="1857167"/>
            <a:ext cx="110312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A GROUPBY function to display unique departments in the office:</a:t>
            </a:r>
            <a:endParaRPr sz="2133">
              <a:solidFill>
                <a:schemeClr val="dk1"/>
              </a:solidFill>
              <a:latin typeface="Avenir"/>
              <a:ea typeface="Avenir"/>
              <a:cs typeface="Avenir"/>
              <a:sym typeface="Avenir"/>
            </a:endParaRPr>
          </a:p>
        </p:txBody>
      </p:sp>
      <p:sp>
        <p:nvSpPr>
          <p:cNvPr id="380" name="Google Shape;380;p2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81" name="Google Shape;381;p2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82" name="Google Shape;382;p26"/>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383" name="Google Shape;383;p26"/>
          <p:cNvSpPr txBox="1"/>
          <p:nvPr/>
        </p:nvSpPr>
        <p:spPr>
          <a:xfrm>
            <a:off x="2872000" y="2925467"/>
            <a:ext cx="7796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 </a:t>
            </a:r>
            <a:r>
              <a:rPr lang="en" sz="2133" b="1">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384" name="Google Shape;384;p26"/>
          <p:cNvSpPr txBox="1"/>
          <p:nvPr/>
        </p:nvSpPr>
        <p:spPr>
          <a:xfrm>
            <a:off x="1038499" y="3934667"/>
            <a:ext cx="12192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85" name="Google Shape;385;p26"/>
          <p:cNvSpPr txBox="1"/>
          <p:nvPr/>
        </p:nvSpPr>
        <p:spPr>
          <a:xfrm>
            <a:off x="6764216" y="5187728"/>
            <a:ext cx="3529600" cy="81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There are 3 unique departments, namely HR, IT, and SALES</a:t>
            </a:r>
            <a:endParaRPr sz="1600">
              <a:solidFill>
                <a:srgbClr val="FFFFFF"/>
              </a:solidFill>
              <a:latin typeface="Avenir"/>
              <a:ea typeface="Avenir"/>
              <a:cs typeface="Avenir"/>
              <a:sym typeface="Avenir"/>
            </a:endParaRPr>
          </a:p>
        </p:txBody>
      </p:sp>
      <p:cxnSp>
        <p:nvCxnSpPr>
          <p:cNvPr id="386" name="Google Shape;386;p26"/>
          <p:cNvCxnSpPr/>
          <p:nvPr/>
        </p:nvCxnSpPr>
        <p:spPr>
          <a:xfrm>
            <a:off x="3382200" y="5587547"/>
            <a:ext cx="3382000" cy="168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p:nvPr/>
        </p:nvSpPr>
        <p:spPr>
          <a:xfrm>
            <a:off x="513633" y="2488300"/>
            <a:ext cx="10462400" cy="22624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Aggregation with Group by Clause</a:t>
            </a:r>
            <a:endParaRPr sz="6667">
              <a:solidFill>
                <a:srgbClr val="7F7F7F"/>
              </a:solidFill>
              <a:latin typeface="Calibri"/>
              <a:ea typeface="Calibri"/>
              <a:cs typeface="Calibri"/>
              <a:sym typeface="Calibri"/>
            </a:endParaRPr>
          </a:p>
        </p:txBody>
      </p:sp>
      <p:sp>
        <p:nvSpPr>
          <p:cNvPr id="393" name="Google Shape;393;p2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94" name="Google Shape;394;p2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395" name="Google Shape;395;p27"/>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28"/>
          <p:cNvPicPr preferRelativeResize="0"/>
          <p:nvPr/>
        </p:nvPicPr>
        <p:blipFill rotWithShape="1">
          <a:blip r:embed="rId3">
            <a:alphaModFix/>
          </a:blip>
          <a:srcRect t="62297" r="74639"/>
          <a:stretch/>
        </p:blipFill>
        <p:spPr>
          <a:xfrm>
            <a:off x="2113303" y="4937333"/>
            <a:ext cx="2278629" cy="1219200"/>
          </a:xfrm>
          <a:prstGeom prst="rect">
            <a:avLst/>
          </a:prstGeom>
          <a:noFill/>
          <a:ln w="9525" cap="flat" cmpd="sng">
            <a:solidFill>
              <a:srgbClr val="999999"/>
            </a:solidFill>
            <a:prstDash val="solid"/>
            <a:round/>
            <a:headEnd type="none" w="sm" len="sm"/>
            <a:tailEnd type="none" w="sm" len="sm"/>
          </a:ln>
        </p:spPr>
      </p:pic>
      <p:sp>
        <p:nvSpPr>
          <p:cNvPr id="401" name="Google Shape;401;p2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Count Aggregation - Group By</a:t>
            </a:r>
            <a:endParaRPr sz="3200">
              <a:solidFill>
                <a:srgbClr val="434343"/>
              </a:solidFill>
              <a:latin typeface="Avenir"/>
              <a:ea typeface="Avenir"/>
              <a:cs typeface="Avenir"/>
              <a:sym typeface="Avenir"/>
            </a:endParaRPr>
          </a:p>
        </p:txBody>
      </p:sp>
      <p:sp>
        <p:nvSpPr>
          <p:cNvPr id="402" name="Google Shape;402;p28"/>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Count the number of employees, in each department, using the Group By clause along with the count aggregate function as follows</a:t>
            </a:r>
            <a:endParaRPr sz="2133">
              <a:solidFill>
                <a:schemeClr val="dk1"/>
              </a:solidFill>
              <a:latin typeface="Avenir"/>
              <a:ea typeface="Avenir"/>
              <a:cs typeface="Avenir"/>
              <a:sym typeface="Avenir"/>
            </a:endParaRPr>
          </a:p>
        </p:txBody>
      </p:sp>
      <p:sp>
        <p:nvSpPr>
          <p:cNvPr id="403" name="Google Shape;403;p2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4" name="Google Shape;404;p2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05" name="Google Shape;405;p28"/>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06" name="Google Shape;406;p28"/>
          <p:cNvSpPr txBox="1"/>
          <p:nvPr/>
        </p:nvSpPr>
        <p:spPr>
          <a:xfrm>
            <a:off x="1344733" y="3115533"/>
            <a:ext cx="10190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COUNT(*), </a:t>
            </a:r>
            <a:r>
              <a:rPr lang="en" sz="2133">
                <a:solidFill>
                  <a:srgbClr val="222222"/>
                </a:solidFill>
                <a:latin typeface="Courier New"/>
                <a:ea typeface="Courier New"/>
                <a:cs typeface="Courier New"/>
                <a:sym typeface="Courier New"/>
              </a:rPr>
              <a:t>dept_name </a:t>
            </a:r>
            <a:r>
              <a:rPr lang="en" sz="2133" b="1">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employee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dept_name</a:t>
            </a:r>
            <a:r>
              <a:rPr lang="en" sz="2133" b="1">
                <a:solidFill>
                  <a:srgbClr val="222222"/>
                </a:solidFill>
                <a:latin typeface="Courier New"/>
                <a:ea typeface="Courier New"/>
                <a:cs typeface="Courier New"/>
                <a:sym typeface="Courier New"/>
              </a:rPr>
              <a:t>;</a:t>
            </a:r>
            <a:endParaRPr sz="2133">
              <a:solidFill>
                <a:srgbClr val="222222"/>
              </a:solidFill>
              <a:latin typeface="Courier New"/>
              <a:ea typeface="Courier New"/>
              <a:cs typeface="Courier New"/>
              <a:sym typeface="Courier New"/>
            </a:endParaRPr>
          </a:p>
        </p:txBody>
      </p:sp>
      <p:sp>
        <p:nvSpPr>
          <p:cNvPr id="407" name="Google Shape;407;p28"/>
          <p:cNvSpPr txBox="1"/>
          <p:nvPr/>
        </p:nvSpPr>
        <p:spPr>
          <a:xfrm>
            <a:off x="1258365" y="4054033"/>
            <a:ext cx="12192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08" name="Google Shape;408;p28"/>
          <p:cNvSpPr txBox="1"/>
          <p:nvPr/>
        </p:nvSpPr>
        <p:spPr>
          <a:xfrm>
            <a:off x="7504333" y="4762135"/>
            <a:ext cx="3529600" cy="1613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733">
                <a:solidFill>
                  <a:srgbClr val="FFFFFF"/>
                </a:solidFill>
                <a:latin typeface="Avenir"/>
                <a:ea typeface="Avenir"/>
                <a:cs typeface="Avenir"/>
                <a:sym typeface="Avenir"/>
              </a:rPr>
              <a:t>Out of 8 employees, 2 employees belong to HR department, 4 belongs to IT department and 2 employees belongs to SALES department</a:t>
            </a:r>
            <a:endParaRPr sz="1733">
              <a:solidFill>
                <a:srgbClr val="FFFFFF"/>
              </a:solidFill>
              <a:latin typeface="Avenir"/>
              <a:ea typeface="Avenir"/>
              <a:cs typeface="Avenir"/>
              <a:sym typeface="Avenir"/>
            </a:endParaRPr>
          </a:p>
        </p:txBody>
      </p:sp>
      <p:cxnSp>
        <p:nvCxnSpPr>
          <p:cNvPr id="409" name="Google Shape;409;p28"/>
          <p:cNvCxnSpPr/>
          <p:nvPr/>
        </p:nvCxnSpPr>
        <p:spPr>
          <a:xfrm rot="10800000" flipH="1">
            <a:off x="4359133" y="5546333"/>
            <a:ext cx="3145200" cy="12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29"/>
          <p:cNvPicPr preferRelativeResize="0"/>
          <p:nvPr/>
        </p:nvPicPr>
        <p:blipFill rotWithShape="1">
          <a:blip r:embed="rId3">
            <a:alphaModFix/>
          </a:blip>
          <a:srcRect t="61948" r="76333"/>
          <a:stretch/>
        </p:blipFill>
        <p:spPr>
          <a:xfrm>
            <a:off x="4805715" y="4862201"/>
            <a:ext cx="2580565" cy="1454433"/>
          </a:xfrm>
          <a:prstGeom prst="rect">
            <a:avLst/>
          </a:prstGeom>
          <a:noFill/>
          <a:ln w="9525" cap="flat" cmpd="sng">
            <a:solidFill>
              <a:srgbClr val="999999"/>
            </a:solidFill>
            <a:prstDash val="solid"/>
            <a:round/>
            <a:headEnd type="none" w="sm" len="sm"/>
            <a:tailEnd type="none" w="sm" len="sm"/>
          </a:ln>
        </p:spPr>
      </p:pic>
      <p:sp>
        <p:nvSpPr>
          <p:cNvPr id="415" name="Google Shape;415;p2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Aggregation - Group By</a:t>
            </a:r>
            <a:endParaRPr sz="3200">
              <a:solidFill>
                <a:srgbClr val="434343"/>
              </a:solidFill>
              <a:latin typeface="Avenir"/>
              <a:ea typeface="Avenir"/>
              <a:cs typeface="Avenir"/>
              <a:sym typeface="Avenir"/>
            </a:endParaRPr>
          </a:p>
        </p:txBody>
      </p:sp>
      <p:sp>
        <p:nvSpPr>
          <p:cNvPr id="416" name="Google Shape;416;p29"/>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 the sum function to find the sum of salaries in each department as follows</a:t>
            </a:r>
            <a:endParaRPr sz="2133">
              <a:solidFill>
                <a:schemeClr val="dk1"/>
              </a:solidFill>
              <a:latin typeface="Avenir"/>
              <a:ea typeface="Avenir"/>
              <a:cs typeface="Avenir"/>
              <a:sym typeface="Avenir"/>
            </a:endParaRPr>
          </a:p>
        </p:txBody>
      </p:sp>
      <p:sp>
        <p:nvSpPr>
          <p:cNvPr id="417" name="Google Shape;417;p2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18" name="Google Shape;418;p2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19" name="Google Shape;419;p29"/>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20" name="Google Shape;420;p29"/>
          <p:cNvSpPr txBox="1"/>
          <p:nvPr/>
        </p:nvSpPr>
        <p:spPr>
          <a:xfrm>
            <a:off x="1034333" y="2927833"/>
            <a:ext cx="10704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21" name="Google Shape;421;p29"/>
          <p:cNvSpPr txBox="1"/>
          <p:nvPr/>
        </p:nvSpPr>
        <p:spPr>
          <a:xfrm>
            <a:off x="1388129" y="3968096"/>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30"/>
          <p:cNvPicPr preferRelativeResize="0"/>
          <p:nvPr/>
        </p:nvPicPr>
        <p:blipFill rotWithShape="1">
          <a:blip r:embed="rId3">
            <a:alphaModFix/>
          </a:blip>
          <a:srcRect t="53225" r="76201"/>
          <a:stretch/>
        </p:blipFill>
        <p:spPr>
          <a:xfrm>
            <a:off x="5022433" y="4525800"/>
            <a:ext cx="2235200" cy="1911200"/>
          </a:xfrm>
          <a:prstGeom prst="rect">
            <a:avLst/>
          </a:prstGeom>
          <a:noFill/>
          <a:ln w="9525" cap="flat" cmpd="sng">
            <a:solidFill>
              <a:srgbClr val="B7B7B7"/>
            </a:solidFill>
            <a:prstDash val="solid"/>
            <a:round/>
            <a:headEnd type="none" w="sm" len="sm"/>
            <a:tailEnd type="none" w="sm" len="sm"/>
          </a:ln>
        </p:spPr>
      </p:pic>
      <p:sp>
        <p:nvSpPr>
          <p:cNvPr id="427" name="Google Shape;427;p30"/>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sum of salaries using the sum function as follows</a:t>
            </a:r>
            <a:endParaRPr sz="2133">
              <a:solidFill>
                <a:schemeClr val="dk1"/>
              </a:solidFill>
              <a:latin typeface="Avenir"/>
              <a:ea typeface="Avenir"/>
              <a:cs typeface="Avenir"/>
              <a:sym typeface="Avenir"/>
            </a:endParaRPr>
          </a:p>
        </p:txBody>
      </p:sp>
      <p:sp>
        <p:nvSpPr>
          <p:cNvPr id="428" name="Google Shape;428;p3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29" name="Google Shape;429;p3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30" name="Google Shape;430;p30"/>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31" name="Google Shape;431;p30"/>
          <p:cNvSpPr txBox="1"/>
          <p:nvPr/>
        </p:nvSpPr>
        <p:spPr>
          <a:xfrm>
            <a:off x="1444033" y="2909333"/>
            <a:ext cx="939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32" name="Google Shape;432;p30"/>
          <p:cNvSpPr txBox="1"/>
          <p:nvPr/>
        </p:nvSpPr>
        <p:spPr>
          <a:xfrm>
            <a:off x="1292996" y="3978196"/>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33" name="Google Shape;433;p3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9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Example - 2</a:t>
            </a:r>
            <a:endParaRPr sz="3200">
              <a:solidFill>
                <a:srgbClr val="434343"/>
              </a:solidFill>
              <a:latin typeface="Avenir"/>
              <a:ea typeface="Avenir"/>
              <a:cs typeface="Avenir"/>
              <a:sym typeface="Avenir"/>
            </a:endParaRPr>
          </a:p>
        </p:txBody>
      </p:sp>
      <p:sp>
        <p:nvSpPr>
          <p:cNvPr id="1101" name="Google Shape;1101;p9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02" name="Google Shape;1102;p9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03" name="Google Shape;1103;p98"/>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104" name="Google Shape;1104;p98"/>
          <p:cNvSpPr txBox="1"/>
          <p:nvPr/>
        </p:nvSpPr>
        <p:spPr>
          <a:xfrm>
            <a:off x="625496" y="27451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05" name="Google Shape;1105;p98"/>
          <p:cNvSpPr txBox="1"/>
          <p:nvPr/>
        </p:nvSpPr>
        <p:spPr>
          <a:xfrm>
            <a:off x="625500" y="3367067"/>
            <a:ext cx="476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 </a:t>
            </a: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COS(1) </a:t>
            </a:r>
            <a:r>
              <a:rPr lang="en" sz="2133">
                <a:solidFill>
                  <a:srgbClr val="333333"/>
                </a:solidFill>
                <a:latin typeface="Courier New"/>
                <a:ea typeface="Courier New"/>
                <a:cs typeface="Courier New"/>
                <a:sym typeface="Courier New"/>
              </a:rPr>
              <a:t>As Cos;</a:t>
            </a:r>
            <a:endParaRPr sz="2133">
              <a:solidFill>
                <a:srgbClr val="333333"/>
              </a:solidFill>
              <a:latin typeface="Courier New"/>
              <a:ea typeface="Courier New"/>
              <a:cs typeface="Courier New"/>
              <a:sym typeface="Courier New"/>
            </a:endParaRPr>
          </a:p>
        </p:txBody>
      </p:sp>
      <p:sp>
        <p:nvSpPr>
          <p:cNvPr id="1106" name="Google Shape;1106;p98"/>
          <p:cNvSpPr txBox="1"/>
          <p:nvPr/>
        </p:nvSpPr>
        <p:spPr>
          <a:xfrm>
            <a:off x="702900" y="1603871"/>
            <a:ext cx="10195600" cy="953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107" name="Google Shape;1107;p98"/>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08" name="Google Shape;1108;p98"/>
          <p:cNvGraphicFramePr/>
          <p:nvPr/>
        </p:nvGraphicFramePr>
        <p:xfrm>
          <a:off x="828701" y="4821667"/>
          <a:ext cx="3513700" cy="1137850"/>
        </p:xfrm>
        <a:graphic>
          <a:graphicData uri="http://schemas.openxmlformats.org/drawingml/2006/table">
            <a:tbl>
              <a:tblPr>
                <a:noFill/>
              </a:tblPr>
              <a:tblGrid>
                <a:gridCol w="35137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Cos</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0.5403023058681398</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109" name="Google Shape;1109;p98"/>
          <p:cNvCxnSpPr/>
          <p:nvPr/>
        </p:nvCxnSpPr>
        <p:spPr>
          <a:xfrm>
            <a:off x="5756207" y="2604335"/>
            <a:ext cx="4400" cy="4087200"/>
          </a:xfrm>
          <a:prstGeom prst="straightConnector1">
            <a:avLst/>
          </a:prstGeom>
          <a:noFill/>
          <a:ln w="9525" cap="flat" cmpd="sng">
            <a:solidFill>
              <a:schemeClr val="dk2"/>
            </a:solidFill>
            <a:prstDash val="solid"/>
            <a:round/>
            <a:headEnd type="none" w="sm" len="sm"/>
            <a:tailEnd type="none" w="sm" len="sm"/>
          </a:ln>
        </p:spPr>
      </p:cxnSp>
      <p:pic>
        <p:nvPicPr>
          <p:cNvPr id="1110" name="Google Shape;1110;p98"/>
          <p:cNvPicPr preferRelativeResize="0"/>
          <p:nvPr/>
        </p:nvPicPr>
        <p:blipFill rotWithShape="1">
          <a:blip r:embed="rId4">
            <a:alphaModFix/>
          </a:blip>
          <a:srcRect/>
          <a:stretch/>
        </p:blipFill>
        <p:spPr>
          <a:xfrm>
            <a:off x="6093734" y="2811434"/>
            <a:ext cx="5670735" cy="3741767"/>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42714622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31"/>
          <p:cNvPicPr preferRelativeResize="0"/>
          <p:nvPr/>
        </p:nvPicPr>
        <p:blipFill rotWithShape="1">
          <a:blip r:embed="rId3">
            <a:alphaModFix/>
          </a:blip>
          <a:srcRect t="63409" r="75364"/>
          <a:stretch/>
        </p:blipFill>
        <p:spPr>
          <a:xfrm>
            <a:off x="4625598" y="4632000"/>
            <a:ext cx="2786801" cy="1463000"/>
          </a:xfrm>
          <a:prstGeom prst="rect">
            <a:avLst/>
          </a:prstGeom>
          <a:noFill/>
          <a:ln w="9525" cap="flat" cmpd="sng">
            <a:solidFill>
              <a:srgbClr val="999999"/>
            </a:solidFill>
            <a:prstDash val="solid"/>
            <a:round/>
            <a:headEnd type="none" w="sm" len="sm"/>
            <a:tailEnd type="none" w="sm" len="sm"/>
          </a:ln>
        </p:spPr>
      </p:pic>
      <p:sp>
        <p:nvSpPr>
          <p:cNvPr id="439" name="Google Shape;439;p31"/>
          <p:cNvSpPr txBox="1"/>
          <p:nvPr/>
        </p:nvSpPr>
        <p:spPr>
          <a:xfrm>
            <a:off x="503400" y="1839300"/>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average of salaries in each department, using AVG function as follows</a:t>
            </a:r>
            <a:endParaRPr sz="2133">
              <a:solidFill>
                <a:schemeClr val="dk1"/>
              </a:solidFill>
              <a:latin typeface="Avenir"/>
              <a:ea typeface="Avenir"/>
              <a:cs typeface="Avenir"/>
              <a:sym typeface="Avenir"/>
            </a:endParaRPr>
          </a:p>
        </p:txBody>
      </p:sp>
      <p:sp>
        <p:nvSpPr>
          <p:cNvPr id="440" name="Google Shape;440;p3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41" name="Google Shape;441;p3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42" name="Google Shape;442;p31"/>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43" name="Google Shape;443;p31"/>
          <p:cNvSpPr txBox="1"/>
          <p:nvPr/>
        </p:nvSpPr>
        <p:spPr>
          <a:xfrm>
            <a:off x="756800" y="2972817"/>
            <a:ext cx="10678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dept_name</a:t>
            </a:r>
            <a:r>
              <a:rPr lang="en" sz="2133" b="1">
                <a:solidFill>
                  <a:srgbClr val="222222"/>
                </a:solidFill>
                <a:latin typeface="Courier New"/>
                <a:ea typeface="Courier New"/>
                <a:cs typeface="Courier New"/>
                <a:sym typeface="Courier New"/>
              </a:rPr>
              <a:t>, AVG(</a:t>
            </a:r>
            <a:r>
              <a:rPr lang="en" sz="2133">
                <a:solidFill>
                  <a:srgbClr val="222222"/>
                </a:solidFill>
                <a:latin typeface="Courier New"/>
                <a:ea typeface="Courier New"/>
                <a:cs typeface="Courier New"/>
                <a:sym typeface="Courier New"/>
              </a:rPr>
              <a:t>salary</a:t>
            </a:r>
            <a:r>
              <a:rPr lang="en" sz="2133" b="1">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employee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dept_name</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444" name="Google Shape;444;p31"/>
          <p:cNvSpPr txBox="1"/>
          <p:nvPr/>
        </p:nvSpPr>
        <p:spPr>
          <a:xfrm>
            <a:off x="1065296" y="3834112"/>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45" name="Google Shape;445;p3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32"/>
          <p:cNvPicPr preferRelativeResize="0"/>
          <p:nvPr/>
        </p:nvPicPr>
        <p:blipFill rotWithShape="1">
          <a:blip r:embed="rId3">
            <a:alphaModFix/>
          </a:blip>
          <a:srcRect t="53876" r="76466"/>
          <a:stretch/>
        </p:blipFill>
        <p:spPr>
          <a:xfrm>
            <a:off x="5194967" y="4659233"/>
            <a:ext cx="1802099" cy="1599635"/>
          </a:xfrm>
          <a:prstGeom prst="rect">
            <a:avLst/>
          </a:prstGeom>
          <a:noFill/>
          <a:ln w="9525" cap="flat" cmpd="sng">
            <a:solidFill>
              <a:srgbClr val="999999"/>
            </a:solidFill>
            <a:prstDash val="solid"/>
            <a:round/>
            <a:headEnd type="none" w="sm" len="sm"/>
            <a:tailEnd type="none" w="sm" len="sm"/>
          </a:ln>
        </p:spPr>
      </p:pic>
      <p:sp>
        <p:nvSpPr>
          <p:cNvPr id="451" name="Google Shape;451;p32"/>
          <p:cNvSpPr txBox="1"/>
          <p:nvPr/>
        </p:nvSpPr>
        <p:spPr>
          <a:xfrm>
            <a:off x="503400" y="1837600"/>
            <a:ext cx="110312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average of salaries by using the AVG function as follows</a:t>
            </a:r>
            <a:endParaRPr sz="2133">
              <a:solidFill>
                <a:schemeClr val="dk1"/>
              </a:solidFill>
              <a:latin typeface="Avenir"/>
              <a:ea typeface="Avenir"/>
              <a:cs typeface="Avenir"/>
              <a:sym typeface="Avenir"/>
            </a:endParaRPr>
          </a:p>
        </p:txBody>
      </p:sp>
      <p:sp>
        <p:nvSpPr>
          <p:cNvPr id="452" name="Google Shape;452;p3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53" name="Google Shape;453;p3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54" name="Google Shape;454;p32"/>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55" name="Google Shape;455;p32"/>
          <p:cNvSpPr txBox="1"/>
          <p:nvPr/>
        </p:nvSpPr>
        <p:spPr>
          <a:xfrm>
            <a:off x="1394600" y="2891733"/>
            <a:ext cx="94028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month</a:t>
            </a:r>
            <a:r>
              <a:rPr lang="en" sz="2133" b="1">
                <a:solidFill>
                  <a:srgbClr val="222222"/>
                </a:solidFill>
                <a:latin typeface="Courier New"/>
                <a:ea typeface="Courier New"/>
                <a:cs typeface="Courier New"/>
                <a:sym typeface="Courier New"/>
              </a:rPr>
              <a:t>, AVG(</a:t>
            </a:r>
            <a:r>
              <a:rPr lang="en" sz="2133">
                <a:solidFill>
                  <a:srgbClr val="222222"/>
                </a:solidFill>
                <a:latin typeface="Courier New"/>
                <a:ea typeface="Courier New"/>
                <a:cs typeface="Courier New"/>
                <a:sym typeface="Courier New"/>
              </a:rPr>
              <a:t>salary</a:t>
            </a:r>
            <a:r>
              <a:rPr lang="en" sz="2133" b="1">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employee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month</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a:p>
            <a:pPr marL="0" marR="186262" lvl="0" indent="0" algn="l" rtl="0">
              <a:lnSpc>
                <a:spcPct val="130000"/>
              </a:lnSpc>
              <a:spcBef>
                <a:spcPts val="0"/>
              </a:spcBef>
              <a:spcAft>
                <a:spcPts val="0"/>
              </a:spcAft>
              <a:buNone/>
            </a:pPr>
            <a:endParaRPr sz="2133">
              <a:solidFill>
                <a:srgbClr val="222222"/>
              </a:solidFill>
              <a:latin typeface="Courier New"/>
              <a:ea typeface="Courier New"/>
              <a:cs typeface="Courier New"/>
              <a:sym typeface="Courier New"/>
            </a:endParaRPr>
          </a:p>
        </p:txBody>
      </p:sp>
      <p:sp>
        <p:nvSpPr>
          <p:cNvPr id="456" name="Google Shape;456;p32"/>
          <p:cNvSpPr txBox="1"/>
          <p:nvPr/>
        </p:nvSpPr>
        <p:spPr>
          <a:xfrm>
            <a:off x="1895763" y="38642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57" name="Google Shape;457;p3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33"/>
          <p:cNvPicPr preferRelativeResize="0"/>
          <p:nvPr/>
        </p:nvPicPr>
        <p:blipFill rotWithShape="1">
          <a:blip r:embed="rId3">
            <a:alphaModFix/>
          </a:blip>
          <a:srcRect t="61801" r="74432"/>
          <a:stretch/>
        </p:blipFill>
        <p:spPr>
          <a:xfrm>
            <a:off x="4551934" y="4664200"/>
            <a:ext cx="2934132" cy="1485800"/>
          </a:xfrm>
          <a:prstGeom prst="rect">
            <a:avLst/>
          </a:prstGeom>
          <a:noFill/>
          <a:ln w="9525" cap="flat" cmpd="sng">
            <a:solidFill>
              <a:srgbClr val="B7B7B7"/>
            </a:solidFill>
            <a:prstDash val="solid"/>
            <a:round/>
            <a:headEnd type="none" w="sm" len="sm"/>
            <a:tailEnd type="none" w="sm" len="sm"/>
          </a:ln>
        </p:spPr>
      </p:pic>
      <p:sp>
        <p:nvSpPr>
          <p:cNvPr id="463" name="Google Shape;463;p33"/>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lowest salary in each department, by using the MIN function as follows</a:t>
            </a:r>
            <a:endParaRPr sz="2133">
              <a:solidFill>
                <a:schemeClr val="dk1"/>
              </a:solidFill>
              <a:latin typeface="Avenir"/>
              <a:ea typeface="Avenir"/>
              <a:cs typeface="Avenir"/>
              <a:sym typeface="Avenir"/>
            </a:endParaRPr>
          </a:p>
        </p:txBody>
      </p:sp>
      <p:sp>
        <p:nvSpPr>
          <p:cNvPr id="464" name="Google Shape;464;p3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65" name="Google Shape;465;p3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66" name="Google Shape;466;p33"/>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67" name="Google Shape;467;p33"/>
          <p:cNvSpPr txBox="1"/>
          <p:nvPr/>
        </p:nvSpPr>
        <p:spPr>
          <a:xfrm>
            <a:off x="768800" y="3000596"/>
            <a:ext cx="10906800" cy="6212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 MIN(</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68" name="Google Shape;468;p33"/>
          <p:cNvSpPr txBox="1"/>
          <p:nvPr/>
        </p:nvSpPr>
        <p:spPr>
          <a:xfrm>
            <a:off x="1141463" y="3838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69" name="Google Shape;469;p3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34"/>
          <p:cNvPicPr preferRelativeResize="0"/>
          <p:nvPr/>
        </p:nvPicPr>
        <p:blipFill rotWithShape="1">
          <a:blip r:embed="rId3">
            <a:alphaModFix/>
          </a:blip>
          <a:srcRect t="56149" r="79197"/>
          <a:stretch/>
        </p:blipFill>
        <p:spPr>
          <a:xfrm>
            <a:off x="5140700" y="4607733"/>
            <a:ext cx="1756600" cy="1679832"/>
          </a:xfrm>
          <a:prstGeom prst="rect">
            <a:avLst/>
          </a:prstGeom>
          <a:noFill/>
          <a:ln w="9525" cap="flat" cmpd="sng">
            <a:solidFill>
              <a:srgbClr val="B7B7B7"/>
            </a:solidFill>
            <a:prstDash val="solid"/>
            <a:round/>
            <a:headEnd type="none" w="sm" len="sm"/>
            <a:tailEnd type="none" w="sm" len="sm"/>
          </a:ln>
        </p:spPr>
      </p:pic>
      <p:sp>
        <p:nvSpPr>
          <p:cNvPr id="475" name="Google Shape;475;p34"/>
          <p:cNvSpPr txBox="1"/>
          <p:nvPr/>
        </p:nvSpPr>
        <p:spPr>
          <a:xfrm>
            <a:off x="503400" y="18226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minimum salary, by using the MIN function as follows</a:t>
            </a:r>
            <a:endParaRPr sz="2133">
              <a:solidFill>
                <a:schemeClr val="dk1"/>
              </a:solidFill>
              <a:latin typeface="Avenir"/>
              <a:ea typeface="Avenir"/>
              <a:cs typeface="Avenir"/>
              <a:sym typeface="Avenir"/>
            </a:endParaRPr>
          </a:p>
        </p:txBody>
      </p:sp>
      <p:sp>
        <p:nvSpPr>
          <p:cNvPr id="476" name="Google Shape;476;p3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7" name="Google Shape;477;p3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78" name="Google Shape;478;p34"/>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79" name="Google Shape;479;p34"/>
          <p:cNvSpPr txBox="1"/>
          <p:nvPr/>
        </p:nvSpPr>
        <p:spPr>
          <a:xfrm>
            <a:off x="1387800" y="2859717"/>
            <a:ext cx="9416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 MIN(</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80" name="Google Shape;480;p34"/>
          <p:cNvSpPr txBox="1"/>
          <p:nvPr/>
        </p:nvSpPr>
        <p:spPr>
          <a:xfrm>
            <a:off x="1144663" y="3850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81" name="Google Shape;481;p3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6" name="Google Shape;486;p35"/>
          <p:cNvPicPr preferRelativeResize="0"/>
          <p:nvPr/>
        </p:nvPicPr>
        <p:blipFill rotWithShape="1">
          <a:blip r:embed="rId3">
            <a:alphaModFix/>
          </a:blip>
          <a:srcRect t="65834" r="73387"/>
          <a:stretch/>
        </p:blipFill>
        <p:spPr>
          <a:xfrm>
            <a:off x="4392667" y="4693105"/>
            <a:ext cx="3252663" cy="1482000"/>
          </a:xfrm>
          <a:prstGeom prst="rect">
            <a:avLst/>
          </a:prstGeom>
          <a:noFill/>
          <a:ln w="9525" cap="flat" cmpd="sng">
            <a:solidFill>
              <a:srgbClr val="B7B7B7"/>
            </a:solidFill>
            <a:prstDash val="solid"/>
            <a:round/>
            <a:headEnd type="none" w="sm" len="sm"/>
            <a:tailEnd type="none" w="sm" len="sm"/>
          </a:ln>
        </p:spPr>
      </p:pic>
      <p:sp>
        <p:nvSpPr>
          <p:cNvPr id="487" name="Google Shape;487;p35"/>
          <p:cNvSpPr txBox="1"/>
          <p:nvPr/>
        </p:nvSpPr>
        <p:spPr>
          <a:xfrm>
            <a:off x="503400" y="1857167"/>
            <a:ext cx="11031200" cy="5476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highest salaries in each department using the MAX function as follows</a:t>
            </a:r>
            <a:endParaRPr sz="2133">
              <a:solidFill>
                <a:schemeClr val="dk1"/>
              </a:solidFill>
              <a:latin typeface="Avenir"/>
              <a:ea typeface="Avenir"/>
              <a:cs typeface="Avenir"/>
              <a:sym typeface="Avenir"/>
            </a:endParaRPr>
          </a:p>
        </p:txBody>
      </p:sp>
      <p:sp>
        <p:nvSpPr>
          <p:cNvPr id="488" name="Google Shape;488;p3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89" name="Google Shape;489;p3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490" name="Google Shape;490;p35"/>
          <p:cNvPicPr preferRelativeResize="0"/>
          <p:nvPr/>
        </p:nvPicPr>
        <p:blipFill rotWithShape="1">
          <a:blip r:embed="rId4">
            <a:alphaModFix/>
          </a:blip>
          <a:srcRect/>
          <a:stretch/>
        </p:blipFill>
        <p:spPr>
          <a:xfrm>
            <a:off x="10769600" y="137767"/>
            <a:ext cx="1219200" cy="1219200"/>
          </a:xfrm>
          <a:prstGeom prst="rect">
            <a:avLst/>
          </a:prstGeom>
          <a:noFill/>
          <a:ln>
            <a:noFill/>
          </a:ln>
        </p:spPr>
      </p:pic>
      <p:sp>
        <p:nvSpPr>
          <p:cNvPr id="491" name="Google Shape;491;p35"/>
          <p:cNvSpPr txBox="1"/>
          <p:nvPr/>
        </p:nvSpPr>
        <p:spPr>
          <a:xfrm>
            <a:off x="1005267" y="2904967"/>
            <a:ext cx="1082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 MAX(</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92" name="Google Shape;492;p35"/>
          <p:cNvSpPr txBox="1"/>
          <p:nvPr/>
        </p:nvSpPr>
        <p:spPr>
          <a:xfrm>
            <a:off x="941463" y="3850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93" name="Google Shape;493;p3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MAX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6"/>
          <p:cNvSpPr txBox="1"/>
          <p:nvPr/>
        </p:nvSpPr>
        <p:spPr>
          <a:xfrm>
            <a:off x="513633" y="2894700"/>
            <a:ext cx="10389600" cy="1412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Multiple Grouping Columns</a:t>
            </a:r>
            <a:endParaRPr sz="6667">
              <a:solidFill>
                <a:srgbClr val="7F7F7F"/>
              </a:solidFill>
              <a:latin typeface="Calibri"/>
              <a:ea typeface="Calibri"/>
              <a:cs typeface="Calibri"/>
              <a:sym typeface="Calibri"/>
            </a:endParaRPr>
          </a:p>
        </p:txBody>
      </p:sp>
      <p:sp>
        <p:nvSpPr>
          <p:cNvPr id="500" name="Google Shape;500;p3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01" name="Google Shape;501;p3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02" name="Google Shape;502;p36"/>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sp>
        <p:nvSpPr>
          <p:cNvPr id="508" name="Google Shape;508;p37"/>
          <p:cNvSpPr txBox="1"/>
          <p:nvPr/>
        </p:nvSpPr>
        <p:spPr>
          <a:xfrm>
            <a:off x="503400" y="1828800"/>
            <a:ext cx="11031200" cy="6380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Let’s first have a sample data table we’ll use to demonstrate the usage</a:t>
            </a:r>
            <a:endParaRPr sz="2133">
              <a:solidFill>
                <a:schemeClr val="dk1"/>
              </a:solidFill>
              <a:latin typeface="Avenir"/>
              <a:ea typeface="Avenir"/>
              <a:cs typeface="Avenir"/>
              <a:sym typeface="Avenir"/>
            </a:endParaRPr>
          </a:p>
        </p:txBody>
      </p:sp>
      <p:sp>
        <p:nvSpPr>
          <p:cNvPr id="509" name="Google Shape;509;p3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10" name="Google Shape;510;p3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11" name="Google Shape;511;p3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512" name="Google Shape;512;p37"/>
          <p:cNvSpPr txBox="1"/>
          <p:nvPr/>
        </p:nvSpPr>
        <p:spPr>
          <a:xfrm>
            <a:off x="1259100" y="2552800"/>
            <a:ext cx="10134800" cy="3924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rgbClr val="222222"/>
                </a:solidFill>
                <a:latin typeface="Courier New"/>
                <a:ea typeface="Courier New"/>
                <a:cs typeface="Courier New"/>
                <a:sym typeface="Courier New"/>
              </a:rPr>
              <a:t>CREATE TABLE</a:t>
            </a:r>
            <a:r>
              <a:rPr lang="en" sz="2000">
                <a:solidFill>
                  <a:srgbClr val="222222"/>
                </a:solidFill>
                <a:latin typeface="Courier New"/>
                <a:ea typeface="Courier New"/>
                <a:cs typeface="Courier New"/>
                <a:sym typeface="Courier New"/>
              </a:rPr>
              <a:t> employee1 (joining_month INT, emp_id INT, </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emp_name  VARCHAR(15), dept_name VARCHAR(15), salary INT );</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b="1">
                <a:solidFill>
                  <a:srgbClr val="222222"/>
                </a:solidFill>
                <a:latin typeface="Courier New"/>
                <a:ea typeface="Courier New"/>
                <a:cs typeface="Courier New"/>
                <a:sym typeface="Courier New"/>
              </a:rPr>
              <a:t>INSERT INTO</a:t>
            </a:r>
            <a:r>
              <a:rPr lang="en" sz="2000">
                <a:solidFill>
                  <a:srgbClr val="222222"/>
                </a:solidFill>
                <a:latin typeface="Courier New"/>
                <a:ea typeface="Courier New"/>
                <a:cs typeface="Courier New"/>
                <a:sym typeface="Courier New"/>
              </a:rPr>
              <a:t> employee1 VALUES</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101, "Oliver", "HR", 9000),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102, "George", "IT", 8000),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103, "Harry", "HR", 20000),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(3, 104, "Jack", "IT", 110123),</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 105, "Jacob", "SALES", 3000),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(6,106, "Noah", "SALES", 101000),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(3,107, "Charlie", "IT", 123456),</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(Null, 108, "Robert", "IT", 30400);</a:t>
            </a:r>
            <a:endParaRPr sz="2000">
              <a:solidFill>
                <a:srgbClr val="222222"/>
              </a:solidFill>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p:nvPr/>
        </p:nvSpPr>
        <p:spPr>
          <a:xfrm>
            <a:off x="503400" y="1857167"/>
            <a:ext cx="10023600" cy="67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a:t>
            </a:r>
            <a:r>
              <a:rPr lang="en" sz="2133" i="1">
                <a:solidFill>
                  <a:schemeClr val="dk1"/>
                </a:solidFill>
                <a:latin typeface="Avenir"/>
                <a:ea typeface="Avenir"/>
                <a:cs typeface="Avenir"/>
                <a:sym typeface="Avenir"/>
              </a:rPr>
              <a:t>employee1</a:t>
            </a:r>
            <a:r>
              <a:rPr lang="en" sz="2133">
                <a:solidFill>
                  <a:schemeClr val="dk1"/>
                </a:solidFill>
                <a:latin typeface="Avenir"/>
                <a:ea typeface="Avenir"/>
                <a:cs typeface="Avenir"/>
                <a:sym typeface="Avenir"/>
              </a:rPr>
              <a:t> table created looks as follows:</a:t>
            </a:r>
            <a:endParaRPr sz="2133">
              <a:solidFill>
                <a:schemeClr val="dk1"/>
              </a:solidFill>
              <a:latin typeface="Avenir"/>
              <a:ea typeface="Avenir"/>
              <a:cs typeface="Avenir"/>
              <a:sym typeface="Avenir"/>
            </a:endParaRPr>
          </a:p>
        </p:txBody>
      </p:sp>
      <p:sp>
        <p:nvSpPr>
          <p:cNvPr id="518" name="Google Shape;518;p3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19" name="Google Shape;519;p3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20" name="Google Shape;520;p38"/>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521" name="Google Shape;521;p3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pic>
        <p:nvPicPr>
          <p:cNvPr id="522" name="Google Shape;522;p38"/>
          <p:cNvPicPr preferRelativeResize="0"/>
          <p:nvPr/>
        </p:nvPicPr>
        <p:blipFill rotWithShape="1">
          <a:blip r:embed="rId4">
            <a:alphaModFix/>
          </a:blip>
          <a:srcRect/>
          <a:stretch/>
        </p:blipFill>
        <p:spPr>
          <a:xfrm>
            <a:off x="2879634" y="2769300"/>
            <a:ext cx="6432733" cy="31141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9"/>
          <p:cNvSpPr txBox="1"/>
          <p:nvPr/>
        </p:nvSpPr>
        <p:spPr>
          <a:xfrm>
            <a:off x="580400" y="3020800"/>
            <a:ext cx="11031200" cy="914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133">
                <a:solidFill>
                  <a:srgbClr val="222222"/>
                </a:solidFill>
                <a:latin typeface="Avenir"/>
                <a:ea typeface="Avenir"/>
                <a:cs typeface="Avenir"/>
                <a:sym typeface="Avenir"/>
              </a:rPr>
              <a:t>A GROUP BY clause can contain two or more columns- or, in other words, a grouping can consist of two or more columns</a:t>
            </a:r>
            <a:endParaRPr sz="2133">
              <a:solidFill>
                <a:srgbClr val="222222"/>
              </a:solidFill>
              <a:latin typeface="Avenir"/>
              <a:ea typeface="Avenir"/>
              <a:cs typeface="Avenir"/>
              <a:sym typeface="Avenir"/>
            </a:endParaRPr>
          </a:p>
        </p:txBody>
      </p:sp>
      <p:sp>
        <p:nvSpPr>
          <p:cNvPr id="528" name="Google Shape;528;p3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29" name="Google Shape;529;p3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30" name="Google Shape;530;p39"/>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531" name="Google Shape;531;p3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Multiple Grouping Columns</a:t>
            </a:r>
            <a:endParaRPr sz="3200">
              <a:solidFill>
                <a:srgbClr val="434343"/>
              </a:solidFill>
              <a:latin typeface="Avenir"/>
              <a:ea typeface="Avenir"/>
              <a:cs typeface="Avenir"/>
              <a:sym typeface="Aveni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0"/>
          <p:cNvSpPr txBox="1"/>
          <p:nvPr/>
        </p:nvSpPr>
        <p:spPr>
          <a:xfrm>
            <a:off x="503400" y="1653967"/>
            <a:ext cx="11031200" cy="996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Get sum of salaries and as well as average of all employees in each dept as per the joining month</a:t>
            </a:r>
            <a:endParaRPr sz="2133">
              <a:solidFill>
                <a:srgbClr val="222222"/>
              </a:solidFill>
              <a:latin typeface="Avenir"/>
              <a:ea typeface="Avenir"/>
              <a:cs typeface="Avenir"/>
              <a:sym typeface="Avenir"/>
            </a:endParaRPr>
          </a:p>
        </p:txBody>
      </p:sp>
      <p:sp>
        <p:nvSpPr>
          <p:cNvPr id="537" name="Google Shape;537;p4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38" name="Google Shape;538;p4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39" name="Google Shape;539;p40"/>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540" name="Google Shape;540;p40"/>
          <p:cNvSpPr txBox="1"/>
          <p:nvPr/>
        </p:nvSpPr>
        <p:spPr>
          <a:xfrm>
            <a:off x="1625967" y="2652199"/>
            <a:ext cx="8594000" cy="164115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dept_name</a:t>
            </a:r>
            <a:r>
              <a:rPr lang="en" sz="2400" b="1">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joining_month</a:t>
            </a:r>
            <a:r>
              <a:rPr lang="en" sz="2400" b="1">
                <a:solidFill>
                  <a:schemeClr val="dk1"/>
                </a:solidFill>
                <a:latin typeface="Courier New"/>
                <a:ea typeface="Courier New"/>
                <a:cs typeface="Courier New"/>
                <a:sym typeface="Courier New"/>
              </a:rPr>
              <a:t>, SUM(</a:t>
            </a:r>
            <a:r>
              <a:rPr lang="en" sz="2400">
                <a:solidFill>
                  <a:schemeClr val="dk1"/>
                </a:solidFill>
                <a:latin typeface="Courier New"/>
                <a:ea typeface="Courier New"/>
                <a:cs typeface="Courier New"/>
                <a:sym typeface="Courier New"/>
              </a:rPr>
              <a:t>salary</a:t>
            </a:r>
            <a:r>
              <a:rPr lang="en" sz="2400" b="1">
                <a:solidFill>
                  <a:schemeClr val="dk1"/>
                </a:solidFill>
                <a:latin typeface="Courier New"/>
                <a:ea typeface="Courier New"/>
                <a:cs typeface="Courier New"/>
                <a:sym typeface="Courier New"/>
              </a:rPr>
              <a:t>), AVG(</a:t>
            </a:r>
            <a:r>
              <a:rPr lang="en" sz="2400">
                <a:solidFill>
                  <a:schemeClr val="dk1"/>
                </a:solidFill>
                <a:latin typeface="Courier New"/>
                <a:ea typeface="Courier New"/>
                <a:cs typeface="Courier New"/>
                <a:sym typeface="Courier New"/>
              </a:rPr>
              <a:t>salary</a:t>
            </a:r>
            <a:r>
              <a:rPr lang="en" sz="2400" b="1">
                <a:solidFill>
                  <a:schemeClr val="dk1"/>
                </a:solidFill>
                <a:latin typeface="Courier New"/>
                <a:ea typeface="Courier New"/>
                <a:cs typeface="Courier New"/>
                <a:sym typeface="Courier New"/>
              </a:rPr>
              <a:t>) FROM </a:t>
            </a:r>
            <a:r>
              <a:rPr lang="en" sz="2400">
                <a:solidFill>
                  <a:schemeClr val="dk1"/>
                </a:solidFill>
                <a:latin typeface="Courier New"/>
                <a:ea typeface="Courier New"/>
                <a:cs typeface="Courier New"/>
                <a:sym typeface="Courier New"/>
              </a:rPr>
              <a:t>employee1 </a:t>
            </a:r>
            <a:r>
              <a:rPr lang="en" sz="2400" b="1">
                <a:solidFill>
                  <a:schemeClr val="dk1"/>
                </a:solidFill>
                <a:latin typeface="Courier New"/>
                <a:ea typeface="Courier New"/>
                <a:cs typeface="Courier New"/>
                <a:sym typeface="Courier New"/>
              </a:rPr>
              <a:t>GROUP BY </a:t>
            </a:r>
            <a:r>
              <a:rPr lang="en" sz="2400">
                <a:solidFill>
                  <a:schemeClr val="dk1"/>
                </a:solidFill>
                <a:latin typeface="Courier New"/>
                <a:ea typeface="Courier New"/>
                <a:cs typeface="Courier New"/>
                <a:sym typeface="Courier New"/>
              </a:rPr>
              <a:t>dept_name</a:t>
            </a:r>
            <a:r>
              <a:rPr lang="en" sz="2400" b="1">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joining_month</a:t>
            </a:r>
            <a:r>
              <a:rPr lang="en" sz="2400" b="1">
                <a:solidFill>
                  <a:schemeClr val="dk1"/>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p:txBody>
      </p:sp>
      <p:sp>
        <p:nvSpPr>
          <p:cNvPr id="541" name="Google Shape;541;p40"/>
          <p:cNvSpPr txBox="1"/>
          <p:nvPr/>
        </p:nvSpPr>
        <p:spPr>
          <a:xfrm>
            <a:off x="1532781" y="4110824"/>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542" name="Google Shape;542;p4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Multiple Grouping Columns</a:t>
            </a:r>
            <a:endParaRPr sz="3200">
              <a:solidFill>
                <a:srgbClr val="434343"/>
              </a:solidFill>
              <a:latin typeface="Avenir"/>
              <a:ea typeface="Avenir"/>
              <a:cs typeface="Avenir"/>
              <a:sym typeface="Avenir"/>
            </a:endParaRPr>
          </a:p>
        </p:txBody>
      </p:sp>
      <p:pic>
        <p:nvPicPr>
          <p:cNvPr id="543" name="Google Shape;543;p40"/>
          <p:cNvPicPr preferRelativeResize="0"/>
          <p:nvPr/>
        </p:nvPicPr>
        <p:blipFill rotWithShape="1">
          <a:blip r:embed="rId4">
            <a:alphaModFix/>
          </a:blip>
          <a:srcRect/>
          <a:stretch/>
        </p:blipFill>
        <p:spPr>
          <a:xfrm>
            <a:off x="3981099" y="4293353"/>
            <a:ext cx="4229800" cy="1454000"/>
          </a:xfrm>
          <a:prstGeom prst="rect">
            <a:avLst/>
          </a:prstGeom>
          <a:noFill/>
          <a:ln w="9525" cap="flat" cmpd="sng">
            <a:solidFill>
              <a:schemeClr val="dk2"/>
            </a:solidFill>
            <a:prstDash val="solid"/>
            <a:round/>
            <a:headEnd type="none" w="sm" len="sm"/>
            <a:tailEnd type="none" w="sm" len="sm"/>
          </a:ln>
        </p:spPr>
      </p:pic>
      <p:sp>
        <p:nvSpPr>
          <p:cNvPr id="544" name="Google Shape;544;p40"/>
          <p:cNvSpPr txBox="1"/>
          <p:nvPr/>
        </p:nvSpPr>
        <p:spPr>
          <a:xfrm>
            <a:off x="636667" y="5727000"/>
            <a:ext cx="10898000" cy="5476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Here we are grouping salary data by using multiple columns : dept &amp; joining month</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9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Example - 3</a:t>
            </a:r>
            <a:endParaRPr sz="3200">
              <a:solidFill>
                <a:srgbClr val="434343"/>
              </a:solidFill>
              <a:latin typeface="Avenir"/>
              <a:ea typeface="Avenir"/>
              <a:cs typeface="Avenir"/>
              <a:sym typeface="Avenir"/>
            </a:endParaRPr>
          </a:p>
        </p:txBody>
      </p:sp>
      <p:sp>
        <p:nvSpPr>
          <p:cNvPr id="1116" name="Google Shape;1116;p9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17" name="Google Shape;1117;p9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1118" name="Google Shape;1118;p99"/>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1119" name="Google Shape;1119;p99"/>
          <p:cNvSpPr txBox="1"/>
          <p:nvPr/>
        </p:nvSpPr>
        <p:spPr>
          <a:xfrm>
            <a:off x="625496" y="27451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20" name="Google Shape;1120;p99"/>
          <p:cNvSpPr txBox="1"/>
          <p:nvPr/>
        </p:nvSpPr>
        <p:spPr>
          <a:xfrm>
            <a:off x="503400" y="3367067"/>
            <a:ext cx="5060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 </a:t>
            </a: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20 DIV 6 </a:t>
            </a:r>
            <a:r>
              <a:rPr lang="en" sz="2133">
                <a:solidFill>
                  <a:srgbClr val="333333"/>
                </a:solidFill>
                <a:latin typeface="Courier New"/>
                <a:ea typeface="Courier New"/>
                <a:cs typeface="Courier New"/>
                <a:sym typeface="Courier New"/>
              </a:rPr>
              <a:t>As DIVISION;</a:t>
            </a:r>
            <a:endParaRPr sz="2133">
              <a:solidFill>
                <a:srgbClr val="333333"/>
              </a:solidFill>
              <a:latin typeface="Courier New"/>
              <a:ea typeface="Courier New"/>
              <a:cs typeface="Courier New"/>
              <a:sym typeface="Courier New"/>
            </a:endParaRPr>
          </a:p>
        </p:txBody>
      </p:sp>
      <p:sp>
        <p:nvSpPr>
          <p:cNvPr id="1121" name="Google Shape;1121;p99"/>
          <p:cNvSpPr txBox="1"/>
          <p:nvPr/>
        </p:nvSpPr>
        <p:spPr>
          <a:xfrm>
            <a:off x="702900" y="1603871"/>
            <a:ext cx="10195600" cy="953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122" name="Google Shape;1122;p99"/>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23" name="Google Shape;1123;p99"/>
          <p:cNvGraphicFramePr/>
          <p:nvPr/>
        </p:nvGraphicFramePr>
        <p:xfrm>
          <a:off x="673734" y="4821667"/>
          <a:ext cx="2288500" cy="1137850"/>
        </p:xfrm>
        <a:graphic>
          <a:graphicData uri="http://schemas.openxmlformats.org/drawingml/2006/table">
            <a:tbl>
              <a:tblPr>
                <a:noFill/>
              </a:tblPr>
              <a:tblGrid>
                <a:gridCol w="22885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DIVISION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3</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124" name="Google Shape;1124;p99"/>
          <p:cNvCxnSpPr/>
          <p:nvPr/>
        </p:nvCxnSpPr>
        <p:spPr>
          <a:xfrm>
            <a:off x="5756207" y="2604335"/>
            <a:ext cx="4400" cy="4087200"/>
          </a:xfrm>
          <a:prstGeom prst="straightConnector1">
            <a:avLst/>
          </a:prstGeom>
          <a:noFill/>
          <a:ln w="9525" cap="flat" cmpd="sng">
            <a:solidFill>
              <a:schemeClr val="dk2"/>
            </a:solidFill>
            <a:prstDash val="solid"/>
            <a:round/>
            <a:headEnd type="none" w="sm" len="sm"/>
            <a:tailEnd type="none" w="sm" len="sm"/>
          </a:ln>
        </p:spPr>
      </p:cxnSp>
      <p:pic>
        <p:nvPicPr>
          <p:cNvPr id="1125" name="Google Shape;1125;p99"/>
          <p:cNvPicPr preferRelativeResize="0"/>
          <p:nvPr/>
        </p:nvPicPr>
        <p:blipFill rotWithShape="1">
          <a:blip r:embed="rId4">
            <a:alphaModFix/>
          </a:blip>
          <a:srcRect/>
          <a:stretch/>
        </p:blipFill>
        <p:spPr>
          <a:xfrm>
            <a:off x="5953407" y="3268705"/>
            <a:ext cx="6024992" cy="2864340"/>
          </a:xfrm>
          <a:prstGeom prst="rect">
            <a:avLst/>
          </a:prstGeom>
          <a:noFill/>
          <a:ln w="9525" cap="flat" cmpd="sng">
            <a:solidFill>
              <a:srgbClr val="999999"/>
            </a:solidFill>
            <a:prstDash val="solid"/>
            <a:round/>
            <a:headEnd type="none" w="sm" len="sm"/>
            <a:tailEnd type="none" w="sm" len="sm"/>
          </a:ln>
        </p:spPr>
      </p:pic>
    </p:spTree>
    <p:extLst>
      <p:ext uri="{BB962C8B-B14F-4D97-AF65-F5344CB8AC3E}">
        <p14:creationId xmlns:p14="http://schemas.microsoft.com/office/powerpoint/2010/main" val="2011975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1"/>
          <p:cNvSpPr txBox="1"/>
          <p:nvPr/>
        </p:nvSpPr>
        <p:spPr>
          <a:xfrm>
            <a:off x="503400" y="1755567"/>
            <a:ext cx="110312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i="1">
                <a:solidFill>
                  <a:srgbClr val="222222"/>
                </a:solidFill>
                <a:highlight>
                  <a:srgbClr val="FFFFFF"/>
                </a:highlight>
                <a:latin typeface="Trebuchet MS"/>
                <a:ea typeface="Trebuchet MS"/>
                <a:cs typeface="Trebuchet MS"/>
                <a:sym typeface="Trebuchet MS"/>
              </a:rPr>
              <a:t>All grouping columns that are given in the select list </a:t>
            </a:r>
            <a:r>
              <a:rPr lang="en" sz="2400" b="1" i="1">
                <a:solidFill>
                  <a:srgbClr val="222222"/>
                </a:solidFill>
                <a:highlight>
                  <a:srgbClr val="FFFFFF"/>
                </a:highlight>
                <a:latin typeface="Trebuchet MS"/>
                <a:ea typeface="Trebuchet MS"/>
                <a:cs typeface="Trebuchet MS"/>
                <a:sym typeface="Trebuchet MS"/>
              </a:rPr>
              <a:t>must be included</a:t>
            </a:r>
            <a:r>
              <a:rPr lang="en" sz="2400" i="1">
                <a:solidFill>
                  <a:srgbClr val="38761D"/>
                </a:solidFill>
                <a:highlight>
                  <a:srgbClr val="FFFFFF"/>
                </a:highlight>
                <a:latin typeface="Trebuchet MS"/>
                <a:ea typeface="Trebuchet MS"/>
                <a:cs typeface="Trebuchet MS"/>
                <a:sym typeface="Trebuchet MS"/>
              </a:rPr>
              <a:t> i</a:t>
            </a:r>
            <a:r>
              <a:rPr lang="en" sz="2400" i="1">
                <a:solidFill>
                  <a:srgbClr val="222222"/>
                </a:solidFill>
                <a:highlight>
                  <a:srgbClr val="FFFFFF"/>
                </a:highlight>
                <a:latin typeface="Trebuchet MS"/>
                <a:ea typeface="Trebuchet MS"/>
                <a:cs typeface="Trebuchet MS"/>
                <a:sym typeface="Trebuchet MS"/>
              </a:rPr>
              <a:t>n the group by clause in only_full_group_by mode</a:t>
            </a:r>
            <a:endParaRPr sz="2400" i="1">
              <a:solidFill>
                <a:srgbClr val="222222"/>
              </a:solidFill>
              <a:highlight>
                <a:srgbClr val="FFFFFF"/>
              </a:highlight>
              <a:latin typeface="Trebuchet MS"/>
              <a:ea typeface="Trebuchet MS"/>
              <a:cs typeface="Trebuchet MS"/>
              <a:sym typeface="Trebuchet MS"/>
            </a:endParaRPr>
          </a:p>
        </p:txBody>
      </p:sp>
      <p:sp>
        <p:nvSpPr>
          <p:cNvPr id="550" name="Google Shape;550;p4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51" name="Google Shape;551;p4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52" name="Google Shape;552;p41"/>
          <p:cNvPicPr preferRelativeResize="0"/>
          <p:nvPr/>
        </p:nvPicPr>
        <p:blipFill rotWithShape="1">
          <a:blip r:embed="rId3">
            <a:alphaModFix/>
          </a:blip>
          <a:srcRect/>
          <a:stretch/>
        </p:blipFill>
        <p:spPr>
          <a:xfrm>
            <a:off x="10769600" y="137767"/>
            <a:ext cx="1219200" cy="1219200"/>
          </a:xfrm>
          <a:prstGeom prst="rect">
            <a:avLst/>
          </a:prstGeom>
          <a:noFill/>
          <a:ln>
            <a:noFill/>
          </a:ln>
        </p:spPr>
      </p:pic>
      <p:cxnSp>
        <p:nvCxnSpPr>
          <p:cNvPr id="553" name="Google Shape;553;p41"/>
          <p:cNvCxnSpPr/>
          <p:nvPr/>
        </p:nvCxnSpPr>
        <p:spPr>
          <a:xfrm>
            <a:off x="6131867" y="2664957"/>
            <a:ext cx="800" cy="4112400"/>
          </a:xfrm>
          <a:prstGeom prst="straightConnector1">
            <a:avLst/>
          </a:prstGeom>
          <a:noFill/>
          <a:ln w="9525" cap="flat" cmpd="sng">
            <a:solidFill>
              <a:schemeClr val="dk2"/>
            </a:solidFill>
            <a:prstDash val="solid"/>
            <a:round/>
            <a:headEnd type="none" w="sm" len="sm"/>
            <a:tailEnd type="none" w="sm" len="sm"/>
          </a:ln>
        </p:spPr>
      </p:cxnSp>
      <p:sp>
        <p:nvSpPr>
          <p:cNvPr id="554" name="Google Shape;554;p41"/>
          <p:cNvSpPr txBox="1"/>
          <p:nvPr/>
        </p:nvSpPr>
        <p:spPr>
          <a:xfrm>
            <a:off x="418367" y="2878393"/>
            <a:ext cx="5274400" cy="1566293"/>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a:t>
            </a:r>
            <a:r>
              <a:rPr lang="en" sz="2400" b="1">
                <a:solidFill>
                  <a:srgbClr val="FF0000"/>
                </a:solidFill>
                <a:latin typeface="Courier New"/>
                <a:ea typeface="Courier New"/>
                <a:cs typeface="Courier New"/>
                <a:sym typeface="Courier New"/>
              </a:rPr>
              <a:t> group by dept_name;</a:t>
            </a:r>
            <a:endParaRPr sz="2400" b="1">
              <a:solidFill>
                <a:srgbClr val="FF0000"/>
              </a:solidFill>
              <a:latin typeface="Courier New"/>
              <a:ea typeface="Courier New"/>
              <a:cs typeface="Courier New"/>
              <a:sym typeface="Courier New"/>
            </a:endParaRPr>
          </a:p>
        </p:txBody>
      </p:sp>
      <p:sp>
        <p:nvSpPr>
          <p:cNvPr id="555" name="Google Shape;555;p41"/>
          <p:cNvSpPr txBox="1"/>
          <p:nvPr/>
        </p:nvSpPr>
        <p:spPr>
          <a:xfrm>
            <a:off x="433300" y="4538307"/>
            <a:ext cx="5199600" cy="19584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000">
                <a:solidFill>
                  <a:schemeClr val="dk1"/>
                </a:solidFill>
                <a:latin typeface="Avenir"/>
                <a:ea typeface="Avenir"/>
                <a:cs typeface="Avenir"/>
                <a:sym typeface="Avenir"/>
              </a:rPr>
              <a:t>SELECT list is not in GROUP BY clause and contains nonaggregated column 'company.employee.joining_month' which is not functionally dependent on columns in GROUP BY clause; this is incompatible with sql_mode=only_full_group_by</a:t>
            </a:r>
            <a:endParaRPr sz="2000">
              <a:solidFill>
                <a:schemeClr val="dk1"/>
              </a:solidFill>
              <a:latin typeface="Avenir"/>
              <a:ea typeface="Avenir"/>
              <a:cs typeface="Avenir"/>
              <a:sym typeface="Avenir"/>
            </a:endParaRPr>
          </a:p>
        </p:txBody>
      </p:sp>
      <p:sp>
        <p:nvSpPr>
          <p:cNvPr id="556" name="Google Shape;556;p41"/>
          <p:cNvSpPr txBox="1"/>
          <p:nvPr/>
        </p:nvSpPr>
        <p:spPr>
          <a:xfrm>
            <a:off x="6486734" y="2878393"/>
            <a:ext cx="5274400" cy="1610262"/>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6AA84F"/>
                </a:solidFill>
                <a:latin typeface="Courier New"/>
                <a:ea typeface="Courier New"/>
                <a:cs typeface="Courier New"/>
                <a:sym typeface="Courier New"/>
              </a:rPr>
              <a:t>group by dept_name , joining_month;</a:t>
            </a:r>
            <a:endParaRPr sz="2400" b="1">
              <a:solidFill>
                <a:srgbClr val="6AA84F"/>
              </a:solidFill>
              <a:latin typeface="Courier New"/>
              <a:ea typeface="Courier New"/>
              <a:cs typeface="Courier New"/>
              <a:sym typeface="Courier New"/>
            </a:endParaRPr>
          </a:p>
        </p:txBody>
      </p:sp>
      <p:pic>
        <p:nvPicPr>
          <p:cNvPr id="557" name="Google Shape;557;p41"/>
          <p:cNvPicPr preferRelativeResize="0"/>
          <p:nvPr/>
        </p:nvPicPr>
        <p:blipFill rotWithShape="1">
          <a:blip r:embed="rId4">
            <a:alphaModFix/>
          </a:blip>
          <a:srcRect/>
          <a:stretch/>
        </p:blipFill>
        <p:spPr>
          <a:xfrm>
            <a:off x="11056734" y="3661539"/>
            <a:ext cx="704400" cy="704400"/>
          </a:xfrm>
          <a:prstGeom prst="rect">
            <a:avLst/>
          </a:prstGeom>
          <a:noFill/>
          <a:ln>
            <a:noFill/>
          </a:ln>
        </p:spPr>
      </p:pic>
      <p:pic>
        <p:nvPicPr>
          <p:cNvPr id="558" name="Google Shape;558;p41"/>
          <p:cNvPicPr preferRelativeResize="0"/>
          <p:nvPr/>
        </p:nvPicPr>
        <p:blipFill rotWithShape="1">
          <a:blip r:embed="rId5">
            <a:alphaModFix/>
          </a:blip>
          <a:srcRect/>
          <a:stretch/>
        </p:blipFill>
        <p:spPr>
          <a:xfrm>
            <a:off x="4928500" y="3766809"/>
            <a:ext cx="704400" cy="704400"/>
          </a:xfrm>
          <a:prstGeom prst="rect">
            <a:avLst/>
          </a:prstGeom>
          <a:noFill/>
          <a:ln>
            <a:noFill/>
          </a:ln>
        </p:spPr>
      </p:pic>
      <p:pic>
        <p:nvPicPr>
          <p:cNvPr id="559" name="Google Shape;559;p41"/>
          <p:cNvPicPr preferRelativeResize="0"/>
          <p:nvPr/>
        </p:nvPicPr>
        <p:blipFill rotWithShape="1">
          <a:blip r:embed="rId6">
            <a:alphaModFix/>
          </a:blip>
          <a:srcRect r="25020"/>
          <a:stretch/>
        </p:blipFill>
        <p:spPr>
          <a:xfrm>
            <a:off x="7240600" y="4682000"/>
            <a:ext cx="3656533" cy="1676400"/>
          </a:xfrm>
          <a:prstGeom prst="rect">
            <a:avLst/>
          </a:prstGeom>
          <a:noFill/>
          <a:ln w="9525" cap="flat" cmpd="sng">
            <a:solidFill>
              <a:schemeClr val="dk2"/>
            </a:solidFill>
            <a:prstDash val="solid"/>
            <a:round/>
            <a:headEnd type="none" w="sm" len="sm"/>
            <a:tailEnd type="none" w="sm" len="sm"/>
          </a:ln>
        </p:spPr>
      </p:pic>
      <p:pic>
        <p:nvPicPr>
          <p:cNvPr id="560" name="Google Shape;560;p41"/>
          <p:cNvPicPr preferRelativeResize="0"/>
          <p:nvPr/>
        </p:nvPicPr>
        <p:blipFill rotWithShape="1">
          <a:blip r:embed="rId7">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2"/>
          <p:cNvSpPr txBox="1"/>
          <p:nvPr/>
        </p:nvSpPr>
        <p:spPr>
          <a:xfrm>
            <a:off x="503400" y="1857167"/>
            <a:ext cx="11031200" cy="852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i="1">
                <a:solidFill>
                  <a:srgbClr val="222222"/>
                </a:solidFill>
                <a:latin typeface="Trebuchet MS"/>
                <a:ea typeface="Trebuchet MS"/>
                <a:cs typeface="Trebuchet MS"/>
                <a:sym typeface="Trebuchet MS"/>
              </a:rPr>
              <a:t>Group by functions should not be included in the group-by clause</a:t>
            </a:r>
            <a:endParaRPr sz="2400" i="1">
              <a:solidFill>
                <a:srgbClr val="222222"/>
              </a:solidFill>
              <a:latin typeface="Trebuchet MS"/>
              <a:ea typeface="Trebuchet MS"/>
              <a:cs typeface="Trebuchet MS"/>
              <a:sym typeface="Trebuchet MS"/>
            </a:endParaRPr>
          </a:p>
        </p:txBody>
      </p:sp>
      <p:sp>
        <p:nvSpPr>
          <p:cNvPr id="566" name="Google Shape;566;p4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67" name="Google Shape;567;p4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68" name="Google Shape;568;p42"/>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569" name="Google Shape;569;p42"/>
          <p:cNvSpPr txBox="1"/>
          <p:nvPr/>
        </p:nvSpPr>
        <p:spPr>
          <a:xfrm>
            <a:off x="418367" y="2933533"/>
            <a:ext cx="5274400" cy="1698232"/>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FF0000"/>
                </a:solidFill>
                <a:latin typeface="Courier New"/>
                <a:ea typeface="Courier New"/>
                <a:cs typeface="Courier New"/>
                <a:sym typeface="Courier New"/>
              </a:rPr>
              <a:t>group by sum(salary);</a:t>
            </a:r>
            <a:endParaRPr sz="2400" b="1">
              <a:solidFill>
                <a:srgbClr val="FF0000"/>
              </a:solidFill>
              <a:latin typeface="Courier New"/>
              <a:ea typeface="Courier New"/>
              <a:cs typeface="Courier New"/>
              <a:sym typeface="Courier New"/>
            </a:endParaRPr>
          </a:p>
        </p:txBody>
      </p:sp>
      <p:sp>
        <p:nvSpPr>
          <p:cNvPr id="570" name="Google Shape;570;p42"/>
          <p:cNvSpPr txBox="1"/>
          <p:nvPr/>
        </p:nvSpPr>
        <p:spPr>
          <a:xfrm>
            <a:off x="433300" y="5291600"/>
            <a:ext cx="5594400" cy="91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chemeClr val="dk1"/>
                </a:solidFill>
                <a:latin typeface="Avenir"/>
                <a:ea typeface="Avenir"/>
                <a:cs typeface="Avenir"/>
                <a:sym typeface="Avenir"/>
              </a:rPr>
              <a:t>Error Code: 1056. Can't group on 'sum(salary)'</a:t>
            </a:r>
            <a:endParaRPr sz="2000" b="1">
              <a:solidFill>
                <a:schemeClr val="dk1"/>
              </a:solidFill>
              <a:latin typeface="Avenir"/>
              <a:ea typeface="Avenir"/>
              <a:cs typeface="Avenir"/>
              <a:sym typeface="Avenir"/>
            </a:endParaRPr>
          </a:p>
          <a:p>
            <a:pPr marL="0" marR="0" lvl="0" indent="0" algn="l" rtl="0">
              <a:spcBef>
                <a:spcPts val="0"/>
              </a:spcBef>
              <a:spcAft>
                <a:spcPts val="0"/>
              </a:spcAft>
              <a:buNone/>
            </a:pPr>
            <a:endParaRPr sz="2400" b="1">
              <a:solidFill>
                <a:schemeClr val="dk1"/>
              </a:solidFill>
              <a:latin typeface="Avenir"/>
              <a:ea typeface="Avenir"/>
              <a:cs typeface="Avenir"/>
              <a:sym typeface="Avenir"/>
            </a:endParaRPr>
          </a:p>
        </p:txBody>
      </p:sp>
      <p:sp>
        <p:nvSpPr>
          <p:cNvPr id="571" name="Google Shape;571;p42"/>
          <p:cNvSpPr txBox="1"/>
          <p:nvPr/>
        </p:nvSpPr>
        <p:spPr>
          <a:xfrm>
            <a:off x="6431667" y="2933399"/>
            <a:ext cx="5274400" cy="1698365"/>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a:t>
            </a:r>
            <a:r>
              <a:rPr lang="en" sz="2400" b="1">
                <a:solidFill>
                  <a:srgbClr val="93C47D"/>
                </a:solidFill>
                <a:latin typeface="Courier New"/>
                <a:ea typeface="Courier New"/>
                <a:cs typeface="Courier New"/>
                <a:sym typeface="Courier New"/>
              </a:rPr>
              <a:t> group by dept_name, joining_month;</a:t>
            </a:r>
            <a:endParaRPr sz="2400" b="1">
              <a:solidFill>
                <a:srgbClr val="93C47D"/>
              </a:solidFill>
              <a:latin typeface="Courier New"/>
              <a:ea typeface="Courier New"/>
              <a:cs typeface="Courier New"/>
              <a:sym typeface="Courier New"/>
            </a:endParaRPr>
          </a:p>
        </p:txBody>
      </p:sp>
      <p:pic>
        <p:nvPicPr>
          <p:cNvPr id="572" name="Google Shape;572;p42"/>
          <p:cNvPicPr preferRelativeResize="0"/>
          <p:nvPr/>
        </p:nvPicPr>
        <p:blipFill rotWithShape="1">
          <a:blip r:embed="rId4">
            <a:alphaModFix/>
          </a:blip>
          <a:srcRect/>
          <a:stretch/>
        </p:blipFill>
        <p:spPr>
          <a:xfrm>
            <a:off x="11056734" y="3933799"/>
            <a:ext cx="704400" cy="704400"/>
          </a:xfrm>
          <a:prstGeom prst="rect">
            <a:avLst/>
          </a:prstGeom>
          <a:noFill/>
          <a:ln>
            <a:noFill/>
          </a:ln>
        </p:spPr>
      </p:pic>
      <p:pic>
        <p:nvPicPr>
          <p:cNvPr id="573" name="Google Shape;573;p42"/>
          <p:cNvPicPr preferRelativeResize="0"/>
          <p:nvPr/>
        </p:nvPicPr>
        <p:blipFill rotWithShape="1">
          <a:blip r:embed="rId5">
            <a:alphaModFix/>
          </a:blip>
          <a:srcRect/>
          <a:stretch/>
        </p:blipFill>
        <p:spPr>
          <a:xfrm>
            <a:off x="2680900" y="3927367"/>
            <a:ext cx="704400" cy="704400"/>
          </a:xfrm>
          <a:prstGeom prst="rect">
            <a:avLst/>
          </a:prstGeom>
          <a:noFill/>
          <a:ln>
            <a:noFill/>
          </a:ln>
        </p:spPr>
      </p:pic>
      <p:pic>
        <p:nvPicPr>
          <p:cNvPr id="574" name="Google Shape;574;p42"/>
          <p:cNvPicPr preferRelativeResize="0"/>
          <p:nvPr/>
        </p:nvPicPr>
        <p:blipFill rotWithShape="1">
          <a:blip r:embed="rId6">
            <a:alphaModFix/>
          </a:blip>
          <a:srcRect r="25020"/>
          <a:stretch/>
        </p:blipFill>
        <p:spPr>
          <a:xfrm>
            <a:off x="7240600" y="4834700"/>
            <a:ext cx="3656533" cy="1676400"/>
          </a:xfrm>
          <a:prstGeom prst="rect">
            <a:avLst/>
          </a:prstGeom>
          <a:noFill/>
          <a:ln w="9525" cap="flat" cmpd="sng">
            <a:solidFill>
              <a:schemeClr val="dk2"/>
            </a:solidFill>
            <a:prstDash val="solid"/>
            <a:round/>
            <a:headEnd type="none" w="sm" len="sm"/>
            <a:tailEnd type="none" w="sm" len="sm"/>
          </a:ln>
        </p:spPr>
      </p:pic>
      <p:pic>
        <p:nvPicPr>
          <p:cNvPr id="575" name="Google Shape;575;p42"/>
          <p:cNvPicPr preferRelativeResize="0"/>
          <p:nvPr/>
        </p:nvPicPr>
        <p:blipFill rotWithShape="1">
          <a:blip r:embed="rId7">
            <a:alphaModFix/>
          </a:blip>
          <a:srcRect l="11594" t="4094" r="10692" b="4688"/>
          <a:stretch/>
        </p:blipFill>
        <p:spPr>
          <a:xfrm>
            <a:off x="577867" y="248134"/>
            <a:ext cx="1638700" cy="1409433"/>
          </a:xfrm>
          <a:prstGeom prst="rect">
            <a:avLst/>
          </a:prstGeom>
          <a:noFill/>
          <a:ln>
            <a:noFill/>
          </a:ln>
        </p:spPr>
      </p:pic>
      <p:cxnSp>
        <p:nvCxnSpPr>
          <p:cNvPr id="576" name="Google Shape;576;p42"/>
          <p:cNvCxnSpPr/>
          <p:nvPr/>
        </p:nvCxnSpPr>
        <p:spPr>
          <a:xfrm>
            <a:off x="6131867" y="2664957"/>
            <a:ext cx="800" cy="41124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3"/>
          <p:cNvSpPr txBox="1"/>
          <p:nvPr/>
        </p:nvSpPr>
        <p:spPr>
          <a:xfrm>
            <a:off x="508000" y="1871384"/>
            <a:ext cx="11031200" cy="852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i="1">
                <a:solidFill>
                  <a:srgbClr val="222222"/>
                </a:solidFill>
                <a:latin typeface="Trebuchet MS"/>
                <a:ea typeface="Trebuchet MS"/>
                <a:cs typeface="Trebuchet MS"/>
                <a:sym typeface="Trebuchet MS"/>
              </a:rPr>
              <a:t>Comparison Conditions cannot be included in the group by clause as they cannot act on grouped result set</a:t>
            </a:r>
            <a:endParaRPr sz="2133" i="1">
              <a:solidFill>
                <a:srgbClr val="222222"/>
              </a:solidFill>
              <a:latin typeface="Trebuchet MS"/>
              <a:ea typeface="Trebuchet MS"/>
              <a:cs typeface="Trebuchet MS"/>
              <a:sym typeface="Trebuchet MS"/>
            </a:endParaRPr>
          </a:p>
        </p:txBody>
      </p:sp>
      <p:sp>
        <p:nvSpPr>
          <p:cNvPr id="582" name="Google Shape;582;p4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83" name="Google Shape;583;p4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84" name="Google Shape;584;p43"/>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585" name="Google Shape;585;p43"/>
          <p:cNvSpPr txBox="1"/>
          <p:nvPr/>
        </p:nvSpPr>
        <p:spPr>
          <a:xfrm>
            <a:off x="433300" y="5291600"/>
            <a:ext cx="5540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Error Code: 1111. Invalid use of group function</a:t>
            </a:r>
            <a:endParaRPr sz="2400" b="1">
              <a:solidFill>
                <a:schemeClr val="dk1"/>
              </a:solidFill>
              <a:latin typeface="Avenir"/>
              <a:ea typeface="Avenir"/>
              <a:cs typeface="Avenir"/>
              <a:sym typeface="Avenir"/>
            </a:endParaRPr>
          </a:p>
        </p:txBody>
      </p:sp>
      <p:pic>
        <p:nvPicPr>
          <p:cNvPr id="586" name="Google Shape;586;p43"/>
          <p:cNvPicPr preferRelativeResize="0"/>
          <p:nvPr/>
        </p:nvPicPr>
        <p:blipFill rotWithShape="1">
          <a:blip r:embed="rId4">
            <a:alphaModFix/>
          </a:blip>
          <a:srcRect l="11594" t="4094" r="10692" b="4688"/>
          <a:stretch/>
        </p:blipFill>
        <p:spPr>
          <a:xfrm>
            <a:off x="577867" y="248134"/>
            <a:ext cx="1638700" cy="1409433"/>
          </a:xfrm>
          <a:prstGeom prst="rect">
            <a:avLst/>
          </a:prstGeom>
          <a:noFill/>
          <a:ln>
            <a:noFill/>
          </a:ln>
        </p:spPr>
      </p:pic>
      <p:sp>
        <p:nvSpPr>
          <p:cNvPr id="587" name="Google Shape;587;p43"/>
          <p:cNvSpPr txBox="1"/>
          <p:nvPr/>
        </p:nvSpPr>
        <p:spPr>
          <a:xfrm>
            <a:off x="418367" y="3238332"/>
            <a:ext cx="5274400" cy="1685267"/>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FF0000"/>
                </a:solidFill>
                <a:latin typeface="Courier New"/>
                <a:ea typeface="Courier New"/>
                <a:cs typeface="Courier New"/>
                <a:sym typeface="Courier New"/>
              </a:rPr>
              <a:t>group by sum(salary)  &gt; 10000;</a:t>
            </a:r>
            <a:endParaRPr sz="2400" b="1">
              <a:solidFill>
                <a:srgbClr val="FF0000"/>
              </a:solidFill>
              <a:latin typeface="Courier New"/>
              <a:ea typeface="Courier New"/>
              <a:cs typeface="Courier New"/>
              <a:sym typeface="Courier New"/>
            </a:endParaRPr>
          </a:p>
        </p:txBody>
      </p:sp>
      <p:pic>
        <p:nvPicPr>
          <p:cNvPr id="588" name="Google Shape;588;p43"/>
          <p:cNvPicPr preferRelativeResize="0"/>
          <p:nvPr/>
        </p:nvPicPr>
        <p:blipFill rotWithShape="1">
          <a:blip r:embed="rId5">
            <a:alphaModFix/>
          </a:blip>
          <a:srcRect/>
          <a:stretch/>
        </p:blipFill>
        <p:spPr>
          <a:xfrm>
            <a:off x="4855717" y="4219200"/>
            <a:ext cx="704400" cy="704400"/>
          </a:xfrm>
          <a:prstGeom prst="rect">
            <a:avLst/>
          </a:prstGeom>
          <a:noFill/>
          <a:ln>
            <a:noFill/>
          </a:ln>
        </p:spPr>
      </p:pic>
      <p:cxnSp>
        <p:nvCxnSpPr>
          <p:cNvPr id="589" name="Google Shape;589;p43"/>
          <p:cNvCxnSpPr/>
          <p:nvPr/>
        </p:nvCxnSpPr>
        <p:spPr>
          <a:xfrm>
            <a:off x="6131867" y="2664957"/>
            <a:ext cx="800" cy="4112400"/>
          </a:xfrm>
          <a:prstGeom prst="straightConnector1">
            <a:avLst/>
          </a:prstGeom>
          <a:noFill/>
          <a:ln w="9525" cap="flat" cmpd="sng">
            <a:solidFill>
              <a:schemeClr val="dk2"/>
            </a:solidFill>
            <a:prstDash val="solid"/>
            <a:round/>
            <a:headEnd type="none" w="sm" len="sm"/>
            <a:tailEnd type="none" w="sm" len="sm"/>
          </a:ln>
        </p:spPr>
      </p:cxnSp>
      <p:sp>
        <p:nvSpPr>
          <p:cNvPr id="590" name="Google Shape;590;p43"/>
          <p:cNvSpPr txBox="1"/>
          <p:nvPr/>
        </p:nvSpPr>
        <p:spPr>
          <a:xfrm>
            <a:off x="6431667" y="3238199"/>
            <a:ext cx="5274400" cy="1903927"/>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93C47D"/>
                </a:solidFill>
                <a:latin typeface="Courier New"/>
                <a:ea typeface="Courier New"/>
                <a:cs typeface="Courier New"/>
                <a:sym typeface="Courier New"/>
              </a:rPr>
              <a:t>group by dept_name, joining_month &gt; 10000; </a:t>
            </a:r>
            <a:endParaRPr sz="2400" b="1">
              <a:solidFill>
                <a:srgbClr val="93C47D"/>
              </a:solidFill>
              <a:latin typeface="Courier New"/>
              <a:ea typeface="Courier New"/>
              <a:cs typeface="Courier New"/>
              <a:sym typeface="Courier New"/>
            </a:endParaRPr>
          </a:p>
        </p:txBody>
      </p:sp>
      <p:pic>
        <p:nvPicPr>
          <p:cNvPr id="591" name="Google Shape;591;p43"/>
          <p:cNvPicPr preferRelativeResize="0"/>
          <p:nvPr/>
        </p:nvPicPr>
        <p:blipFill rotWithShape="1">
          <a:blip r:embed="rId6">
            <a:alphaModFix/>
          </a:blip>
          <a:srcRect/>
          <a:stretch/>
        </p:blipFill>
        <p:spPr>
          <a:xfrm>
            <a:off x="11052134" y="3900616"/>
            <a:ext cx="704400" cy="704400"/>
          </a:xfrm>
          <a:prstGeom prst="rect">
            <a:avLst/>
          </a:prstGeom>
          <a:noFill/>
          <a:ln>
            <a:noFill/>
          </a:ln>
        </p:spPr>
      </p:pic>
      <p:pic>
        <p:nvPicPr>
          <p:cNvPr id="592" name="Google Shape;592;p43"/>
          <p:cNvPicPr preferRelativeResize="0"/>
          <p:nvPr/>
        </p:nvPicPr>
        <p:blipFill rotWithShape="1">
          <a:blip r:embed="rId7">
            <a:alphaModFix/>
          </a:blip>
          <a:srcRect/>
          <a:stretch/>
        </p:blipFill>
        <p:spPr>
          <a:xfrm>
            <a:off x="7170333" y="5142127"/>
            <a:ext cx="3556000" cy="1460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4"/>
          <p:cNvSpPr txBox="1"/>
          <p:nvPr/>
        </p:nvSpPr>
        <p:spPr>
          <a:xfrm>
            <a:off x="503400" y="1952567"/>
            <a:ext cx="11031200" cy="4022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WHERE clause with conditions can be issued before the group-by clause in order to filter the records and then apply Group By feature</a:t>
            </a:r>
            <a:endParaRPr sz="2133">
              <a:solidFill>
                <a:srgbClr val="222222"/>
              </a:solidFill>
              <a:latin typeface="Avenir"/>
              <a:ea typeface="Avenir"/>
              <a:cs typeface="Avenir"/>
              <a:sym typeface="Avenir"/>
            </a:endParaRPr>
          </a:p>
          <a:p>
            <a:pPr marL="609585" marR="0" lvl="0" indent="0" algn="l" rtl="0">
              <a:lnSpc>
                <a:spcPct val="115000"/>
              </a:lnSpc>
              <a:spcBef>
                <a:spcPts val="1333"/>
              </a:spcBef>
              <a:spcAft>
                <a:spcPts val="0"/>
              </a:spcAft>
              <a:buNone/>
            </a:pPr>
            <a:endParaRPr sz="2133">
              <a:solidFill>
                <a:srgbClr val="222222"/>
              </a:solidFill>
              <a:latin typeface="Avenir"/>
              <a:ea typeface="Avenir"/>
              <a:cs typeface="Avenir"/>
              <a:sym typeface="Avenir"/>
            </a:endParaRPr>
          </a:p>
          <a:p>
            <a:pPr marL="609585" marR="0" lvl="0" indent="-440255" algn="l" rtl="0">
              <a:lnSpc>
                <a:spcPct val="115000"/>
              </a:lnSpc>
              <a:spcBef>
                <a:spcPts val="1333"/>
              </a:spcBef>
              <a:spcAft>
                <a:spcPts val="0"/>
              </a:spcAft>
              <a:buClr>
                <a:srgbClr val="222222"/>
              </a:buClr>
              <a:buSzPts val="1600"/>
              <a:buFont typeface="Avenir"/>
              <a:buChar char="●"/>
            </a:pPr>
            <a:r>
              <a:rPr lang="en" sz="2133">
                <a:solidFill>
                  <a:srgbClr val="222222"/>
                </a:solidFill>
                <a:latin typeface="Avenir"/>
                <a:ea typeface="Avenir"/>
                <a:cs typeface="Avenir"/>
                <a:sym typeface="Avenir"/>
              </a:rPr>
              <a:t>But , WHERE clause should always mention before the GROUP BY</a:t>
            </a:r>
            <a:endParaRPr sz="2133">
              <a:solidFill>
                <a:srgbClr val="222222"/>
              </a:solidFill>
              <a:latin typeface="Avenir"/>
              <a:ea typeface="Avenir"/>
              <a:cs typeface="Avenir"/>
              <a:sym typeface="Avenir"/>
            </a:endParaRPr>
          </a:p>
          <a:p>
            <a:pPr marL="1219170" marR="0" lvl="1" indent="-440255" algn="l"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Grouping columns should have less unique values.   </a:t>
            </a:r>
            <a:endParaRPr sz="2133" b="0" i="0" u="none" strike="noStrike" cap="none">
              <a:solidFill>
                <a:srgbClr val="222222"/>
              </a:solidFill>
              <a:latin typeface="Avenir"/>
              <a:ea typeface="Avenir"/>
              <a:cs typeface="Avenir"/>
              <a:sym typeface="Avenir"/>
            </a:endParaRPr>
          </a:p>
          <a:p>
            <a:pPr marL="1219170" marR="0" lvl="1" indent="-440255" algn="l"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Grouping columns should  be primary business entities and facts and should not contain transactional data. </a:t>
            </a:r>
            <a:endParaRPr sz="2133" b="0" i="0" u="none" strike="noStrike" cap="none">
              <a:solidFill>
                <a:srgbClr val="222222"/>
              </a:solidFill>
              <a:latin typeface="Avenir"/>
              <a:ea typeface="Avenir"/>
              <a:cs typeface="Avenir"/>
              <a:sym typeface="Avenir"/>
            </a:endParaRPr>
          </a:p>
          <a:p>
            <a:pPr marL="1219170" marR="0" lvl="0" indent="0" algn="l" rtl="0">
              <a:lnSpc>
                <a:spcPct val="115000"/>
              </a:lnSpc>
              <a:spcBef>
                <a:spcPts val="1333"/>
              </a:spcBef>
              <a:spcAft>
                <a:spcPts val="1333"/>
              </a:spcAft>
              <a:buNone/>
            </a:pPr>
            <a:r>
              <a:rPr lang="en" sz="2133">
                <a:solidFill>
                  <a:srgbClr val="222222"/>
                </a:solidFill>
                <a:latin typeface="Avenir"/>
                <a:ea typeface="Avenir"/>
                <a:cs typeface="Avenir"/>
                <a:sym typeface="Avenir"/>
              </a:rPr>
              <a:t>Ex: dept , month – are less unique and summarizing the results are easy for grouping on these columns</a:t>
            </a:r>
            <a:endParaRPr sz="2133">
              <a:solidFill>
                <a:srgbClr val="222222"/>
              </a:solidFill>
              <a:latin typeface="Avenir"/>
              <a:ea typeface="Avenir"/>
              <a:cs typeface="Avenir"/>
              <a:sym typeface="Avenir"/>
            </a:endParaRPr>
          </a:p>
        </p:txBody>
      </p:sp>
      <p:sp>
        <p:nvSpPr>
          <p:cNvPr id="598" name="Google Shape;598;p4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99" name="Google Shape;599;p4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00" name="Google Shape;600;p44"/>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601" name="Google Shape;601;p4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Some other Restriction on Grouped Queries</a:t>
            </a:r>
            <a:endParaRPr sz="3200">
              <a:solidFill>
                <a:srgbClr val="434343"/>
              </a:solidFill>
              <a:latin typeface="Avenir"/>
              <a:ea typeface="Avenir"/>
              <a:cs typeface="Avenir"/>
              <a:sym typeface="Aveni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07" name="Google Shape;607;p4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08" name="Google Shape;608;p45"/>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609" name="Google Shape;609;p45"/>
          <p:cNvSpPr txBox="1"/>
          <p:nvPr/>
        </p:nvSpPr>
        <p:spPr>
          <a:xfrm>
            <a:off x="621567" y="2972739"/>
            <a:ext cx="5274400" cy="10908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chemeClr val="dk1"/>
                </a:solidFill>
                <a:latin typeface="Courier New"/>
                <a:ea typeface="Courier New"/>
                <a:cs typeface="Courier New"/>
                <a:sym typeface="Courier New"/>
              </a:rPr>
              <a:t>Select salary, sum(salary) From employee1 group by salary;</a:t>
            </a:r>
            <a:endParaRPr sz="2133" b="1">
              <a:solidFill>
                <a:srgbClr val="FF0000"/>
              </a:solidFill>
              <a:latin typeface="Courier New"/>
              <a:ea typeface="Courier New"/>
              <a:cs typeface="Courier New"/>
              <a:sym typeface="Courier New"/>
            </a:endParaRPr>
          </a:p>
        </p:txBody>
      </p:sp>
      <p:sp>
        <p:nvSpPr>
          <p:cNvPr id="610" name="Google Shape;610;p45"/>
          <p:cNvSpPr txBox="1"/>
          <p:nvPr/>
        </p:nvSpPr>
        <p:spPr>
          <a:xfrm>
            <a:off x="6502400" y="2895559"/>
            <a:ext cx="5274400" cy="10908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chemeClr val="dk1"/>
                </a:solidFill>
                <a:latin typeface="Courier New"/>
                <a:ea typeface="Courier New"/>
                <a:cs typeface="Courier New"/>
                <a:sym typeface="Courier New"/>
              </a:rPr>
              <a:t>Select dept_name, joining_month, sum(salary) From employee1 group by dept_name, joining_month ; </a:t>
            </a:r>
            <a:endParaRPr sz="2000" b="1">
              <a:solidFill>
                <a:srgbClr val="93C47D"/>
              </a:solidFill>
              <a:latin typeface="Courier New"/>
              <a:ea typeface="Courier New"/>
              <a:cs typeface="Courier New"/>
              <a:sym typeface="Courier New"/>
            </a:endParaRPr>
          </a:p>
        </p:txBody>
      </p:sp>
      <p:cxnSp>
        <p:nvCxnSpPr>
          <p:cNvPr id="611" name="Google Shape;611;p45"/>
          <p:cNvCxnSpPr/>
          <p:nvPr/>
        </p:nvCxnSpPr>
        <p:spPr>
          <a:xfrm>
            <a:off x="6170700" y="1524000"/>
            <a:ext cx="2800" cy="5208800"/>
          </a:xfrm>
          <a:prstGeom prst="straightConnector1">
            <a:avLst/>
          </a:prstGeom>
          <a:noFill/>
          <a:ln w="9525" cap="flat" cmpd="sng">
            <a:solidFill>
              <a:schemeClr val="dk2"/>
            </a:solidFill>
            <a:prstDash val="solid"/>
            <a:round/>
            <a:headEnd type="none" w="sm" len="sm"/>
            <a:tailEnd type="none" w="sm" len="sm"/>
          </a:ln>
        </p:spPr>
      </p:cxnSp>
      <p:sp>
        <p:nvSpPr>
          <p:cNvPr id="612" name="Google Shape;612;p45"/>
          <p:cNvSpPr txBox="1"/>
          <p:nvPr/>
        </p:nvSpPr>
        <p:spPr>
          <a:xfrm>
            <a:off x="1524000" y="1971533"/>
            <a:ext cx="3308000" cy="53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No Summarized Results</a:t>
            </a:r>
            <a:endParaRPr sz="2400" b="1">
              <a:solidFill>
                <a:schemeClr val="dk1"/>
              </a:solidFill>
              <a:latin typeface="Avenir"/>
              <a:ea typeface="Avenir"/>
              <a:cs typeface="Avenir"/>
              <a:sym typeface="Avenir"/>
            </a:endParaRPr>
          </a:p>
        </p:txBody>
      </p:sp>
      <p:sp>
        <p:nvSpPr>
          <p:cNvPr id="613" name="Google Shape;613;p45"/>
          <p:cNvSpPr txBox="1"/>
          <p:nvPr/>
        </p:nvSpPr>
        <p:spPr>
          <a:xfrm>
            <a:off x="7315200" y="1929700"/>
            <a:ext cx="3445600" cy="53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Accurate Summary Results</a:t>
            </a:r>
            <a:endParaRPr sz="2400" b="1">
              <a:solidFill>
                <a:schemeClr val="dk1"/>
              </a:solidFill>
              <a:latin typeface="Avenir"/>
              <a:ea typeface="Avenir"/>
              <a:cs typeface="Avenir"/>
              <a:sym typeface="Avenir"/>
            </a:endParaRPr>
          </a:p>
        </p:txBody>
      </p:sp>
      <p:pic>
        <p:nvPicPr>
          <p:cNvPr id="614" name="Google Shape;614;p45"/>
          <p:cNvPicPr preferRelativeResize="0"/>
          <p:nvPr/>
        </p:nvPicPr>
        <p:blipFill rotWithShape="1">
          <a:blip r:embed="rId4">
            <a:alphaModFix/>
          </a:blip>
          <a:srcRect/>
          <a:stretch/>
        </p:blipFill>
        <p:spPr>
          <a:xfrm>
            <a:off x="2228751" y="4189406"/>
            <a:ext cx="1898508" cy="2388061"/>
          </a:xfrm>
          <a:prstGeom prst="rect">
            <a:avLst/>
          </a:prstGeom>
          <a:noFill/>
          <a:ln w="9525" cap="flat" cmpd="sng">
            <a:solidFill>
              <a:schemeClr val="dk2"/>
            </a:solidFill>
            <a:prstDash val="solid"/>
            <a:round/>
            <a:headEnd type="none" w="sm" len="sm"/>
            <a:tailEnd type="none" w="sm" len="sm"/>
          </a:ln>
        </p:spPr>
      </p:pic>
      <p:pic>
        <p:nvPicPr>
          <p:cNvPr id="615" name="Google Shape;615;p45"/>
          <p:cNvPicPr preferRelativeResize="0"/>
          <p:nvPr/>
        </p:nvPicPr>
        <p:blipFill rotWithShape="1">
          <a:blip r:embed="rId5">
            <a:alphaModFix/>
          </a:blip>
          <a:srcRect r="25020"/>
          <a:stretch/>
        </p:blipFill>
        <p:spPr>
          <a:xfrm>
            <a:off x="7240600" y="4377200"/>
            <a:ext cx="3656533" cy="1676400"/>
          </a:xfrm>
          <a:prstGeom prst="rect">
            <a:avLst/>
          </a:prstGeom>
          <a:noFill/>
          <a:ln w="9525" cap="flat" cmpd="sng">
            <a:solidFill>
              <a:schemeClr val="dk2"/>
            </a:solidFill>
            <a:prstDash val="solid"/>
            <a:round/>
            <a:headEnd type="none" w="sm" len="sm"/>
            <a:tailEnd type="none" w="sm" len="sm"/>
          </a:ln>
        </p:spPr>
      </p:pic>
      <p:sp>
        <p:nvSpPr>
          <p:cNvPr id="616" name="Google Shape;616;p4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Some other Restriction on Grouped Queries</a:t>
            </a:r>
            <a:endParaRPr sz="3200">
              <a:solidFill>
                <a:srgbClr val="434343"/>
              </a:solidFill>
              <a:latin typeface="Avenir"/>
              <a:ea typeface="Avenir"/>
              <a:cs typeface="Avenir"/>
              <a:sym typeface="Aveni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6"/>
          <p:cNvSpPr txBox="1"/>
          <p:nvPr/>
        </p:nvSpPr>
        <p:spPr>
          <a:xfrm>
            <a:off x="513633" y="2488300"/>
            <a:ext cx="8906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Null Values in Grouping Columns</a:t>
            </a:r>
            <a:endParaRPr sz="6667">
              <a:solidFill>
                <a:srgbClr val="7F7F7F"/>
              </a:solidFill>
              <a:latin typeface="Calibri"/>
              <a:ea typeface="Calibri"/>
              <a:cs typeface="Calibri"/>
              <a:sym typeface="Calibri"/>
            </a:endParaRPr>
          </a:p>
        </p:txBody>
      </p:sp>
      <p:sp>
        <p:nvSpPr>
          <p:cNvPr id="623" name="Google Shape;623;p4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24" name="Google Shape;624;p4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25" name="Google Shape;625;p46"/>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7"/>
          <p:cNvSpPr txBox="1"/>
          <p:nvPr/>
        </p:nvSpPr>
        <p:spPr>
          <a:xfrm>
            <a:off x="508000" y="1552367"/>
            <a:ext cx="11004000" cy="1196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If  joining month of few employees is unknown and NULL exists in the joining_month column, then the salary is still calculated to show aggregate summary of salaries for those NULL values of the joining_month column </a:t>
            </a:r>
            <a:endParaRPr sz="2133">
              <a:solidFill>
                <a:srgbClr val="222222"/>
              </a:solidFill>
              <a:latin typeface="Avenir"/>
              <a:ea typeface="Avenir"/>
              <a:cs typeface="Avenir"/>
              <a:sym typeface="Avenir"/>
            </a:endParaRPr>
          </a:p>
        </p:txBody>
      </p:sp>
      <p:sp>
        <p:nvSpPr>
          <p:cNvPr id="631" name="Google Shape;631;p4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32" name="Google Shape;632;p4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33" name="Google Shape;633;p47"/>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634" name="Google Shape;634;p47"/>
          <p:cNvSpPr txBox="1"/>
          <p:nvPr/>
        </p:nvSpPr>
        <p:spPr>
          <a:xfrm>
            <a:off x="1205500" y="2927833"/>
            <a:ext cx="10166400" cy="1075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dept_name , joining_month , sum(salary) From employee1 group by dept_name , joining_month;</a:t>
            </a:r>
            <a:endParaRPr sz="2133" b="1">
              <a:solidFill>
                <a:schemeClr val="dk1"/>
              </a:solidFill>
              <a:latin typeface="Courier New"/>
              <a:ea typeface="Courier New"/>
              <a:cs typeface="Courier New"/>
              <a:sym typeface="Courier New"/>
            </a:endParaRPr>
          </a:p>
        </p:txBody>
      </p:sp>
      <p:sp>
        <p:nvSpPr>
          <p:cNvPr id="635" name="Google Shape;635;p47"/>
          <p:cNvSpPr txBox="1"/>
          <p:nvPr/>
        </p:nvSpPr>
        <p:spPr>
          <a:xfrm>
            <a:off x="1144663" y="4054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36" name="Google Shape;636;p4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Null Values In Grouping Columns</a:t>
            </a:r>
            <a:endParaRPr sz="3200">
              <a:solidFill>
                <a:srgbClr val="434343"/>
              </a:solidFill>
              <a:latin typeface="Avenir"/>
              <a:ea typeface="Avenir"/>
              <a:cs typeface="Avenir"/>
              <a:sym typeface="Avenir"/>
            </a:endParaRPr>
          </a:p>
        </p:txBody>
      </p:sp>
      <p:cxnSp>
        <p:nvCxnSpPr>
          <p:cNvPr id="637" name="Google Shape;637;p47"/>
          <p:cNvCxnSpPr/>
          <p:nvPr/>
        </p:nvCxnSpPr>
        <p:spPr>
          <a:xfrm>
            <a:off x="2645676" y="5643792"/>
            <a:ext cx="5054400" cy="10000"/>
          </a:xfrm>
          <a:prstGeom prst="straightConnector1">
            <a:avLst/>
          </a:prstGeom>
          <a:noFill/>
          <a:ln w="9525" cap="flat" cmpd="sng">
            <a:solidFill>
              <a:srgbClr val="6FA8DC"/>
            </a:solidFill>
            <a:prstDash val="solid"/>
            <a:round/>
            <a:headEnd type="none" w="sm" len="sm"/>
            <a:tailEnd type="triangle" w="med" len="med"/>
          </a:ln>
        </p:spPr>
      </p:cxnSp>
      <p:sp>
        <p:nvSpPr>
          <p:cNvPr id="638" name="Google Shape;638;p47"/>
          <p:cNvSpPr txBox="1"/>
          <p:nvPr/>
        </p:nvSpPr>
        <p:spPr>
          <a:xfrm>
            <a:off x="7708967" y="5102867"/>
            <a:ext cx="3890800" cy="1018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733">
                <a:solidFill>
                  <a:srgbClr val="FFFFFF"/>
                </a:solidFill>
                <a:latin typeface="Avenir"/>
                <a:ea typeface="Avenir"/>
                <a:cs typeface="Avenir"/>
                <a:sym typeface="Avenir"/>
              </a:rPr>
              <a:t>Shows the aggregate summary of salaries for those NULL values of the month.</a:t>
            </a:r>
            <a:endParaRPr sz="1733">
              <a:solidFill>
                <a:srgbClr val="FFFFFF"/>
              </a:solidFill>
              <a:latin typeface="Avenir"/>
              <a:ea typeface="Avenir"/>
              <a:cs typeface="Avenir"/>
              <a:sym typeface="Avenir"/>
            </a:endParaRPr>
          </a:p>
        </p:txBody>
      </p:sp>
      <p:pic>
        <p:nvPicPr>
          <p:cNvPr id="639" name="Google Shape;639;p47"/>
          <p:cNvPicPr preferRelativeResize="0"/>
          <p:nvPr/>
        </p:nvPicPr>
        <p:blipFill rotWithShape="1">
          <a:blip r:embed="rId4">
            <a:alphaModFix/>
          </a:blip>
          <a:srcRect/>
          <a:stretch/>
        </p:blipFill>
        <p:spPr>
          <a:xfrm>
            <a:off x="1650599" y="4720734"/>
            <a:ext cx="3534600" cy="1668433"/>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8"/>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Aggregation With Having Clause</a:t>
            </a:r>
            <a:endParaRPr sz="6667">
              <a:solidFill>
                <a:srgbClr val="7F7F7F"/>
              </a:solidFill>
              <a:latin typeface="Calibri"/>
              <a:ea typeface="Calibri"/>
              <a:cs typeface="Calibri"/>
              <a:sym typeface="Calibri"/>
            </a:endParaRPr>
          </a:p>
        </p:txBody>
      </p:sp>
      <p:sp>
        <p:nvSpPr>
          <p:cNvPr id="646" name="Google Shape;646;p4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47" name="Google Shape;647;p4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48" name="Google Shape;648;p48"/>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9"/>
          <p:cNvSpPr txBox="1"/>
          <p:nvPr/>
        </p:nvSpPr>
        <p:spPr>
          <a:xfrm>
            <a:off x="518067" y="1839433"/>
            <a:ext cx="10627600" cy="547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Find the department where the collective salary is more than 35000 each using aggregation with having clause as below:</a:t>
            </a:r>
            <a:endParaRPr sz="2133">
              <a:solidFill>
                <a:srgbClr val="222222"/>
              </a:solidFill>
              <a:latin typeface="Avenir"/>
              <a:ea typeface="Avenir"/>
              <a:cs typeface="Avenir"/>
              <a:sym typeface="Avenir"/>
            </a:endParaRPr>
          </a:p>
        </p:txBody>
      </p:sp>
      <p:sp>
        <p:nvSpPr>
          <p:cNvPr id="654" name="Google Shape;654;p4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55" name="Google Shape;655;p4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56" name="Google Shape;656;p49"/>
          <p:cNvPicPr preferRelativeResize="0"/>
          <p:nvPr/>
        </p:nvPicPr>
        <p:blipFill rotWithShape="1">
          <a:blip r:embed="rId3">
            <a:alphaModFix/>
          </a:blip>
          <a:srcRect/>
          <a:stretch/>
        </p:blipFill>
        <p:spPr>
          <a:xfrm>
            <a:off x="10769600" y="137767"/>
            <a:ext cx="1219200" cy="1219200"/>
          </a:xfrm>
          <a:prstGeom prst="rect">
            <a:avLst/>
          </a:prstGeom>
          <a:noFill/>
          <a:ln>
            <a:noFill/>
          </a:ln>
        </p:spPr>
      </p:pic>
      <p:sp>
        <p:nvSpPr>
          <p:cNvPr id="657" name="Google Shape;657;p49"/>
          <p:cNvSpPr txBox="1"/>
          <p:nvPr/>
        </p:nvSpPr>
        <p:spPr>
          <a:xfrm>
            <a:off x="642600" y="2869501"/>
            <a:ext cx="10906800" cy="10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joining_month</a:t>
            </a:r>
            <a:r>
              <a:rPr lang="en" sz="2133" b="1">
                <a:solidFill>
                  <a:schemeClr val="dk1"/>
                </a:solidFill>
                <a:latin typeface="Courier New"/>
                <a:ea typeface="Courier New"/>
                <a:cs typeface="Courier New"/>
                <a:sym typeface="Courier New"/>
              </a:rPr>
              <a:t>, </a:t>
            </a:r>
            <a:r>
              <a:rPr lang="en" sz="2133">
                <a:solidFill>
                  <a:schemeClr val="dk1"/>
                </a:solidFill>
                <a:latin typeface="Courier New"/>
                <a:ea typeface="Courier New"/>
                <a:cs typeface="Courier New"/>
                <a:sym typeface="Courier New"/>
              </a:rPr>
              <a:t>dept_name </a:t>
            </a:r>
            <a:r>
              <a:rPr lang="en" sz="2133" b="1">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employee1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joining_month</a:t>
            </a:r>
            <a:r>
              <a:rPr lang="en" sz="2133" b="1">
                <a:solidFill>
                  <a:schemeClr val="dk1"/>
                </a:solidFill>
                <a:latin typeface="Courier New"/>
                <a:ea typeface="Courier New"/>
                <a:cs typeface="Courier New"/>
                <a:sym typeface="Courier New"/>
              </a:rPr>
              <a:t>, </a:t>
            </a:r>
            <a:r>
              <a:rPr lang="en" sz="2133">
                <a:solidFill>
                  <a:schemeClr val="dk1"/>
                </a:solidFill>
                <a:latin typeface="Courier New"/>
                <a:ea typeface="Courier New"/>
                <a:cs typeface="Courier New"/>
                <a:sym typeface="Courier New"/>
              </a:rPr>
              <a:t>dept_name </a:t>
            </a:r>
            <a:r>
              <a:rPr lang="en" sz="2133" b="1">
                <a:solidFill>
                  <a:schemeClr val="dk1"/>
                </a:solidFill>
                <a:latin typeface="Courier New"/>
                <a:ea typeface="Courier New"/>
                <a:cs typeface="Courier New"/>
                <a:sym typeface="Courier New"/>
              </a:rPr>
              <a:t> having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&gt; </a:t>
            </a:r>
            <a:r>
              <a:rPr lang="en" sz="2133">
                <a:solidFill>
                  <a:schemeClr val="dk1"/>
                </a:solidFill>
                <a:latin typeface="Courier New"/>
                <a:ea typeface="Courier New"/>
                <a:cs typeface="Courier New"/>
                <a:sym typeface="Courier New"/>
              </a:rPr>
              <a:t>35000</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658" name="Google Shape;658;p49"/>
          <p:cNvSpPr txBox="1"/>
          <p:nvPr/>
        </p:nvSpPr>
        <p:spPr>
          <a:xfrm>
            <a:off x="2465463" y="4054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59" name="Google Shape;659;p4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Aggregation with Having Clause</a:t>
            </a:r>
            <a:endParaRPr sz="3200">
              <a:solidFill>
                <a:srgbClr val="434343"/>
              </a:solidFill>
              <a:latin typeface="Avenir"/>
              <a:ea typeface="Avenir"/>
              <a:cs typeface="Avenir"/>
              <a:sym typeface="Avenir"/>
            </a:endParaRPr>
          </a:p>
        </p:txBody>
      </p:sp>
      <p:pic>
        <p:nvPicPr>
          <p:cNvPr id="660" name="Google Shape;660;p49"/>
          <p:cNvPicPr preferRelativeResize="0"/>
          <p:nvPr/>
        </p:nvPicPr>
        <p:blipFill rotWithShape="1">
          <a:blip r:embed="rId4">
            <a:alphaModFix/>
          </a:blip>
          <a:srcRect l="1826"/>
          <a:stretch/>
        </p:blipFill>
        <p:spPr>
          <a:xfrm>
            <a:off x="4011467" y="4949901"/>
            <a:ext cx="3640800" cy="927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50"/>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highlight>
                  <a:srgbClr val="FFFFFF"/>
                </a:highlight>
                <a:latin typeface="Calibri"/>
                <a:ea typeface="Calibri"/>
                <a:cs typeface="Calibri"/>
                <a:sym typeface="Calibri"/>
              </a:rPr>
              <a:t>Restriction on Grouped Search Condition</a:t>
            </a:r>
            <a:endParaRPr sz="6667">
              <a:solidFill>
                <a:srgbClr val="7F7F7F"/>
              </a:solidFill>
              <a:latin typeface="Calibri"/>
              <a:ea typeface="Calibri"/>
              <a:cs typeface="Calibri"/>
              <a:sym typeface="Calibri"/>
            </a:endParaRPr>
          </a:p>
        </p:txBody>
      </p:sp>
      <p:sp>
        <p:nvSpPr>
          <p:cNvPr id="667" name="Google Shape;667;p5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68" name="Google Shape;668;p5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69" name="Google Shape;669;p50"/>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4007</Words>
  <Application>Microsoft Office PowerPoint</Application>
  <PresentationFormat>Widescreen</PresentationFormat>
  <Paragraphs>662</Paragraphs>
  <Slides>106</Slides>
  <Notes>106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Avenir</vt:lpstr>
      <vt:lpstr>Calibri</vt:lpstr>
      <vt:lpstr>Courier New</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Dilip Kumar</cp:lastModifiedBy>
  <cp:revision>1</cp:revision>
  <dcterms:created xsi:type="dcterms:W3CDTF">2020-07-28T09:19:38Z</dcterms:created>
  <dcterms:modified xsi:type="dcterms:W3CDTF">2020-12-23T07:11:13Z</dcterms:modified>
</cp:coreProperties>
</file>