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89" r:id="rId5"/>
    <p:sldId id="272" r:id="rId6"/>
    <p:sldId id="285" r:id="rId7"/>
    <p:sldId id="278" r:id="rId8"/>
    <p:sldId id="290" r:id="rId9"/>
    <p:sldId id="291" r:id="rId10"/>
    <p:sldId id="282" r:id="rId11"/>
    <p:sldId id="283" r:id="rId12"/>
    <p:sldId id="264" r:id="rId13"/>
    <p:sldId id="28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6F007E-C9DD-4098-B514-CDFBE210612E}" v="489" dt="2023-02-08T17:33:54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81046" autoAdjust="0"/>
  </p:normalViewPr>
  <p:slideViewPr>
    <p:cSldViewPr snapToGrid="0">
      <p:cViewPr varScale="1">
        <p:scale>
          <a:sx n="88" d="100"/>
          <a:sy n="88" d="100"/>
        </p:scale>
        <p:origin x="16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9C650-C0BD-4D35-B9AF-88C49A1196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174AD-1FF6-4C91-AF9A-9F138280E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94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174AD-1FF6-4C91-AF9A-9F138280E7C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07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174AD-1FF6-4C91-AF9A-9F138280E7C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78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174AD-1FF6-4C91-AF9A-9F138280E7C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58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E1B7562-D7D8-4705-B47A-32D230E5952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CFBEFFD-5FB5-4AF7-8D2D-997BA225A45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E48E626-81B1-4E1E-A36B-632273EE081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3463560-E616-41C7-BBF4-5BAC16D6B40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68D0D7-05DA-484C-9001-A41C95713B8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8FF852B-2A56-43E0-BCC6-DB853B6825D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2949785-AC88-4DD4-AA8C-3ABD5191A9F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8A5486-F6AE-48E2-9B28-49BBCDFF60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E9ACEE-207C-4555-BA78-A0B48C0832F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57D024-F576-4AE2-B999-9C3D04B15A0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A5324D2-BDE3-441D-801D-32FC789B658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937F86C-BAF3-44AC-BF3A-C7963F2888A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98BA5E0-FF85-4038-8A01-405914D1641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55CD0AE-EC28-4564-8136-E315D826EBF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00E683-6327-4E84-8B30-67455419031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363EB1-A9E2-4FF1-9F48-5FDC24CF2BA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280E406-1ADE-4431-A1B5-794E60D83BF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BD20252-1624-4067-9B51-A579863AFF1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9DFB20C-8AA1-4490-9D26-A7EB77038D6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555B3BA-C984-4139-90CF-7404CC98006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F8B9821-ED83-4EDC-A139-F7B7E681FBB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9DE1D13-7383-460C-B947-E0F78D5C581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BAB1D45-395F-49CB-A024-B5F0E3B1889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72F2EF7-303F-4AE2-AA00-B37FE416DA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CB1CCFA-4625-49FD-840A-F19D2F126D2E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489C004-2BB6-4DCB-999E-1732FFA73522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389957" y="3103200"/>
            <a:ext cx="8520120" cy="1537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6500" lnSpcReduction="20000"/>
          </a:bodyPr>
          <a:lstStyle/>
          <a:p>
            <a:pPr algn="ctr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IN" sz="1400" b="0" strike="noStrike" spc="-1" dirty="0">
                <a:latin typeface="Arial"/>
                <a:ea typeface="Arial"/>
              </a:rPr>
              <a:t>Student: </a:t>
            </a:r>
            <a:r>
              <a:rPr lang="en" sz="1400" b="0" strike="noStrike" spc="-1" dirty="0">
                <a:latin typeface="Arial"/>
                <a:ea typeface="Arial"/>
              </a:rPr>
              <a:t>Amish </a:t>
            </a:r>
            <a:r>
              <a:rPr lang="en-IN" sz="1400" b="0" strike="noStrike" spc="-1" dirty="0">
                <a:latin typeface="Arial"/>
                <a:ea typeface="Arial"/>
              </a:rPr>
              <a:t>Nandu (</a:t>
            </a:r>
            <a:r>
              <a:rPr lang="en" sz="1400" b="0" strike="noStrike" spc="-1" dirty="0">
                <a:latin typeface="Arial"/>
                <a:ea typeface="Arial"/>
              </a:rPr>
              <a:t>18102048</a:t>
            </a:r>
            <a:r>
              <a:rPr lang="en-IN" sz="1400" b="0" strike="noStrike" spc="-1" dirty="0">
                <a:latin typeface="Arial"/>
                <a:ea typeface="Arial"/>
              </a:rPr>
              <a:t>)</a:t>
            </a: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latin typeface="Arial"/>
                <a:ea typeface="Arial"/>
              </a:rPr>
              <a:t>Student</a:t>
            </a:r>
            <a:r>
              <a:rPr lang="en-IN" sz="1400" b="0" strike="noStrike" spc="-1" dirty="0">
                <a:latin typeface="Arial"/>
                <a:ea typeface="Arial"/>
              </a:rPr>
              <a:t>: Y</a:t>
            </a:r>
            <a:r>
              <a:rPr lang="en" sz="1400" b="0" strike="noStrike" spc="-1" dirty="0">
                <a:latin typeface="Arial"/>
                <a:ea typeface="Arial"/>
              </a:rPr>
              <a:t>ash </a:t>
            </a:r>
            <a:r>
              <a:rPr lang="en-IN" sz="1400" b="0" strike="noStrike" spc="-1" dirty="0">
                <a:latin typeface="Arial"/>
                <a:ea typeface="Arial"/>
              </a:rPr>
              <a:t>Pol (1</a:t>
            </a:r>
            <a:r>
              <a:rPr lang="en" sz="1400" b="0" strike="noStrike" spc="-1" dirty="0">
                <a:latin typeface="Arial"/>
                <a:ea typeface="Arial"/>
              </a:rPr>
              <a:t>9102068</a:t>
            </a:r>
            <a:r>
              <a:rPr lang="en-IN" sz="1400" b="0" strike="noStrike" spc="-1" dirty="0">
                <a:latin typeface="Arial"/>
                <a:ea typeface="Arial"/>
              </a:rPr>
              <a:t>)</a:t>
            </a: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latin typeface="Arial"/>
                <a:ea typeface="Arial"/>
              </a:rPr>
              <a:t>Student</a:t>
            </a:r>
            <a:r>
              <a:rPr lang="en-IN" sz="1400" b="0" strike="noStrike" spc="-1" dirty="0">
                <a:latin typeface="Arial"/>
                <a:ea typeface="Arial"/>
              </a:rPr>
              <a:t>: </a:t>
            </a:r>
            <a:r>
              <a:rPr lang="en" sz="1400" b="0" strike="noStrike" spc="-1" dirty="0">
                <a:latin typeface="Arial"/>
                <a:ea typeface="Arial"/>
              </a:rPr>
              <a:t>Akshen Dhami </a:t>
            </a:r>
            <a:r>
              <a:rPr lang="en-IN" sz="1400" b="0" strike="noStrike" spc="-1" dirty="0">
                <a:latin typeface="Arial"/>
                <a:ea typeface="Arial"/>
              </a:rPr>
              <a:t>(1</a:t>
            </a:r>
            <a:r>
              <a:rPr lang="en" sz="1400" b="0" strike="noStrike" spc="-1" dirty="0">
                <a:latin typeface="Arial"/>
                <a:ea typeface="Arial"/>
              </a:rPr>
              <a:t>8102</a:t>
            </a:r>
            <a:r>
              <a:rPr lang="en-IN" sz="1400" b="0" strike="noStrike" spc="-1" dirty="0">
                <a:latin typeface="Arial"/>
                <a:ea typeface="Arial"/>
              </a:rPr>
              <a:t>032)</a:t>
            </a: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latin typeface="Arial"/>
                <a:ea typeface="Arial"/>
              </a:rPr>
              <a:t>Student:</a:t>
            </a:r>
            <a:r>
              <a:rPr lang="en-IN" sz="1400" b="0" strike="noStrike" spc="-1" dirty="0">
                <a:latin typeface="Arial"/>
                <a:ea typeface="Arial"/>
              </a:rPr>
              <a:t> </a:t>
            </a:r>
            <a:r>
              <a:rPr lang="en" sz="1400" b="0" strike="noStrike" spc="-1" dirty="0">
                <a:latin typeface="Arial"/>
                <a:ea typeface="Arial"/>
              </a:rPr>
              <a:t>Sumati Hans </a:t>
            </a:r>
            <a:r>
              <a:rPr lang="en-IN" sz="1400" b="0" strike="noStrike" spc="-1" dirty="0">
                <a:latin typeface="Arial"/>
                <a:ea typeface="Arial"/>
              </a:rPr>
              <a:t>(</a:t>
            </a:r>
            <a:r>
              <a:rPr lang="en" sz="1400" b="0" strike="noStrike" spc="-1" dirty="0">
                <a:latin typeface="Arial"/>
                <a:ea typeface="Arial"/>
              </a:rPr>
              <a:t>18102028</a:t>
            </a:r>
            <a:r>
              <a:rPr lang="en-IN" sz="1400" b="0" strike="noStrike" spc="-1" dirty="0">
                <a:latin typeface="Arial"/>
                <a:ea typeface="Arial"/>
              </a:rPr>
              <a:t>)</a:t>
            </a: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1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1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1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latin typeface="Arial"/>
                <a:ea typeface="Arial"/>
              </a:rPr>
              <a:t>Under the Guidance of: </a:t>
            </a:r>
            <a:r>
              <a:rPr lang="en" sz="1400" spc="-1" dirty="0">
                <a:latin typeface="Arial"/>
                <a:ea typeface="Arial"/>
              </a:rPr>
              <a:t>Pro</a:t>
            </a:r>
            <a:r>
              <a:rPr lang="en" sz="1400" b="0" strike="noStrike" spc="-1" dirty="0">
                <a:latin typeface="Arial"/>
                <a:ea typeface="Arial"/>
              </a:rPr>
              <a:t>f.Bharti Khemani</a:t>
            </a: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79" name="Google Shape;55;p13"/>
          <p:cNvSpPr/>
          <p:nvPr/>
        </p:nvSpPr>
        <p:spPr>
          <a:xfrm>
            <a:off x="389957" y="2209320"/>
            <a:ext cx="8187986" cy="7078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1440" tIns="91440" rIns="91440" bIns="91440" anchor="t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Fake </a:t>
            </a:r>
            <a:r>
              <a:rPr lang="en" sz="2000" spc="-1" dirty="0">
                <a:solidFill>
                  <a:srgbClr val="000000"/>
                </a:solidFill>
                <a:latin typeface="Arial"/>
                <a:ea typeface="Arial"/>
              </a:rPr>
              <a:t>Review </a:t>
            </a:r>
            <a:r>
              <a:rPr lang="e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Detection for E-commerce </a:t>
            </a:r>
            <a:r>
              <a:rPr lang="en" sz="2000" spc="-1" dirty="0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lang="en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sing </a:t>
            </a:r>
            <a:r>
              <a:rPr lang="en-IN" sz="2000" spc="-1" dirty="0">
                <a:solidFill>
                  <a:srgbClr val="000000"/>
                </a:solidFill>
                <a:latin typeface="Arial"/>
                <a:ea typeface="Arial"/>
              </a:rPr>
              <a:t>GNN </a:t>
            </a:r>
            <a:br>
              <a:rPr sz="2000" dirty="0"/>
            </a:br>
            <a:r>
              <a:rPr lang="e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(Group no -10)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0" name="Google Shape;56;p13"/>
          <p:cNvSpPr/>
          <p:nvPr/>
        </p:nvSpPr>
        <p:spPr>
          <a:xfrm>
            <a:off x="902880" y="1600200"/>
            <a:ext cx="7337520" cy="74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marL="45720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28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DEPARTMENT OF COMPUTER ENGINEERING</a:t>
            </a:r>
            <a:endParaRPr lang="en-US" sz="228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81" name="Google Shape;57;p13"/>
          <p:cNvPicPr/>
          <p:nvPr/>
        </p:nvPicPr>
        <p:blipFill>
          <a:blip r:embed="rId2"/>
          <a:stretch/>
        </p:blipFill>
        <p:spPr>
          <a:xfrm>
            <a:off x="152280" y="152280"/>
            <a:ext cx="8520120" cy="1297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566E-FCB5-A102-E035-620F5840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09636"/>
            <a:ext cx="8520120" cy="572400"/>
          </a:xfrm>
        </p:spPr>
        <p:txBody>
          <a:bodyPr/>
          <a:lstStyle/>
          <a:p>
            <a:r>
              <a:rPr lang="en-IN" sz="2500" dirty="0"/>
              <a:t>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5A6B7-78EF-46E0-D968-C8C3162ACA1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1760" y="1204612"/>
            <a:ext cx="8520120" cy="3416040"/>
          </a:xfrm>
        </p:spPr>
        <p:txBody>
          <a:bodyPr/>
          <a:lstStyle/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Kumar, Sachin, Rohan Asthana,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Shashwat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Upadhyay, Nidhi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Upreti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Mohammad Akbar. "Fake news detection using deep learning models: A novel approach."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Transactions on Emerging Telecommunications Technologies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31, no. 2 (2020): e3767</a:t>
            </a:r>
          </a:p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Yuan, Hua, Jie Zheng,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Qiongwei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Ye, Yu Qian, and Yan Zhang. "Improving fake news detection with domain-adversarial and graph-attention neural network."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Decision Support Systems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151 (2021): 113633.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Zeng,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Hanqing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Muhan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Zhang,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Yinglong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Xia,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Ajitesh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Srivastava, Andrey Malevich,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Rajgopal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Kannan, Viktor Prasanna, Long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Jin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Ren Chen. "Decoupling the depth and scope of graph neural networks."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34 (2021): 19665-19679.</a:t>
            </a:r>
            <a:endParaRPr lang="en-IN" sz="160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840" indent="-28584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6804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221661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References</a:t>
            </a:r>
            <a:r>
              <a:rPr lang="en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11760" y="706976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</a:pPr>
            <a:endParaRPr lang="en-IN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Song, Chenguang, Kai Shu, and Bin Wu. "Temporally evolving graph neural network for fake news detection."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Information Processing &amp; Management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58, no. 6 (2021): 102712.</a:t>
            </a:r>
          </a:p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Liu,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Weiwen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Yin Zhang,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Jianling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Wang, Yun He, James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Caverlee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Patrick PK Chan, Daniel S. Yeung, and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Pheng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-Ann Heng. "Item relationship graph neural networks for e-commerce."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Neural Networks and Learning Systems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(2021).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Ge, Zhao Li, Jiaming Huang, Jia Wu,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Chuan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Zhou, Jian Yang, and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Jianliang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Gao. "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efraudcom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An e-commerce fraud detection system via competitive graph neural networks."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Transactions on Information Systems (TOIS)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40, no. 3 (2022): 1-29.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endParaRPr lang="en-IN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840" indent="-28584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endParaRPr lang="en-IN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840" indent="-28584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endParaRPr lang="en-IN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840" indent="-28584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5F80-281F-A6DA-28F4-17AEFE19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435E-C516-DFB1-5A11-2B5CF315AE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-69669" y="1553497"/>
            <a:ext cx="9039497" cy="572399"/>
          </a:xfrm>
        </p:spPr>
        <p:txBody>
          <a:bodyPr/>
          <a:lstStyle/>
          <a:p>
            <a:pPr marL="403860" indent="-6350" algn="just">
              <a:lnSpc>
                <a:spcPct val="147000"/>
              </a:lnSpc>
              <a:spcAft>
                <a:spcPts val="4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regards to our publication, we've submitted a research paper to the 4th International Conference on Data Science and Applications (ICDSA 2023). 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3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239968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Problem statement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090396"/>
            <a:ext cx="8520120" cy="892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implement the GNN algorithm for e-commerce fake review identification, where fake review detection refers to the act of recognizing and misleading online reviews. </a:t>
            </a:r>
          </a:p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order to prevent the review ecosystem from being used for fraudulent or promotional purposes, companies typically, take this step. </a:t>
            </a:r>
          </a:p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address these problems and protect the credibility of the online review system, fake review identification is required. </a:t>
            </a:r>
            <a:endParaRPr lang="en-US" sz="160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F15E-1D9E-61D4-7244-B1923F18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277749"/>
            <a:ext cx="8520120" cy="572400"/>
          </a:xfrm>
        </p:spPr>
        <p:txBody>
          <a:bodyPr/>
          <a:lstStyle/>
          <a:p>
            <a:r>
              <a:rPr lang="en" sz="2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Objective</a:t>
            </a:r>
            <a:endParaRPr lang="en-IN" sz="2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D86A7-1343-AEA5-3CE4-8838A2A3D3B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1760" y="985091"/>
            <a:ext cx="8520120" cy="3416040"/>
          </a:xfrm>
        </p:spPr>
        <p:txBody>
          <a:bodyPr/>
          <a:lstStyle/>
          <a:p>
            <a:pPr algn="just" fontAlgn="base">
              <a:lnSpc>
                <a:spcPct val="147000"/>
              </a:lnSpc>
              <a:spcAft>
                <a:spcPts val="45"/>
              </a:spcAft>
              <a:buClr>
                <a:srgbClr val="000000"/>
              </a:buClr>
              <a:buSzPts val="1200"/>
            </a:pPr>
            <a:r>
              <a:rPr lang="en-IN" sz="1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develop GNN architecture by defining the node and edge attributes, creating a graph representation of the data, and designing a neural network architecture for it. </a:t>
            </a:r>
          </a:p>
          <a:p>
            <a:pPr algn="just" fontAlgn="base">
              <a:lnSpc>
                <a:spcPct val="147000"/>
              </a:lnSpc>
              <a:spcAft>
                <a:spcPts val="45"/>
              </a:spcAft>
              <a:buClr>
                <a:srgbClr val="000000"/>
              </a:buClr>
              <a:buSzPts val="1200"/>
            </a:pPr>
            <a:r>
              <a:rPr lang="en-IN" sz="1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train the model by using a good optimization algorithm, we will modify the neural network's weights during training so that it can figure out how to anticipate the intended result for each input graph. </a:t>
            </a:r>
          </a:p>
          <a:p>
            <a:pPr algn="just" fontAlgn="base">
              <a:lnSpc>
                <a:spcPct val="147000"/>
              </a:lnSpc>
              <a:spcAft>
                <a:spcPts val="45"/>
              </a:spcAft>
              <a:buClr>
                <a:srgbClr val="000000"/>
              </a:buClr>
              <a:buSzPts val="1200"/>
            </a:pPr>
            <a:r>
              <a:rPr lang="en-IN" sz="16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assess the model's performance after the training, by testing it on a different set of data. This entails calculating metrics like accuracy. To comprehend the model's prediction process better, we will apply visualization tools. </a:t>
            </a:r>
          </a:p>
        </p:txBody>
      </p:sp>
    </p:spTree>
    <p:extLst>
      <p:ext uri="{BB962C8B-B14F-4D97-AF65-F5344CB8AC3E}">
        <p14:creationId xmlns:p14="http://schemas.microsoft.com/office/powerpoint/2010/main" val="220038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DCFF-BA23-93C5-E4CE-6A6B99A5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40" y="291384"/>
            <a:ext cx="8520120" cy="572400"/>
          </a:xfrm>
        </p:spPr>
        <p:txBody>
          <a:bodyPr/>
          <a:lstStyle/>
          <a:p>
            <a:r>
              <a:rPr lang="en-US" sz="2500" dirty="0"/>
              <a:t>Architecture Diagram</a:t>
            </a:r>
            <a:endParaRPr lang="en-IN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FBEEE-BDCE-970D-6477-ACB3897A7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7" t="2370" r="4337" b="3951"/>
          <a:stretch/>
        </p:blipFill>
        <p:spPr>
          <a:xfrm>
            <a:off x="1685108" y="863784"/>
            <a:ext cx="5773784" cy="406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4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111E-001B-0117-C1D9-CF8A4322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Implementation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C9847BD-37B4-086A-71D3-99C4319D1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760" y="1017359"/>
            <a:ext cx="8588400" cy="36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7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9C43-9FC1-FE00-DA6F-5732A148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500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83247-4988-0934-F09C-43E353C6B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42" b="10004"/>
          <a:stretch/>
        </p:blipFill>
        <p:spPr>
          <a:xfrm>
            <a:off x="1331771" y="1017360"/>
            <a:ext cx="6480097" cy="366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8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708F-874A-12EE-5D96-4670164B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500" dirty="0"/>
              <a:t>Implementation: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06BD80-6ACA-6B82-E29E-9461B75BD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5" b="606"/>
          <a:stretch/>
        </p:blipFill>
        <p:spPr>
          <a:xfrm>
            <a:off x="1335572" y="1017360"/>
            <a:ext cx="6472496" cy="36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5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2271-5341-8596-63FF-A63B2AA3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500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9AC31-AFBB-479E-9E62-0D78F9851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40" y="1017360"/>
            <a:ext cx="7146360" cy="36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9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85AD86-6598-5A7D-F063-79246EFACBF2}"/>
              </a:ext>
            </a:extLst>
          </p:cNvPr>
          <p:cNvSpPr txBox="1"/>
          <p:nvPr/>
        </p:nvSpPr>
        <p:spPr>
          <a:xfrm>
            <a:off x="251459" y="1183313"/>
            <a:ext cx="8523514" cy="3960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6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Ma, Jing, Wei Gao, </a:t>
            </a:r>
            <a:r>
              <a:rPr lang="en-IN" sz="16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Zhongyu</a:t>
            </a:r>
            <a:r>
              <a:rPr lang="en-IN" sz="16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Wei, </a:t>
            </a:r>
            <a:r>
              <a:rPr lang="en-IN" sz="16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Yueming</a:t>
            </a:r>
            <a:r>
              <a:rPr lang="en-IN" sz="16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Lu, and Kam-Fai Wong. "Detect </a:t>
            </a:r>
            <a:r>
              <a:rPr lang="en-IN" sz="16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rumors</a:t>
            </a:r>
            <a:r>
              <a:rPr lang="en-IN" sz="16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using time series of social context information on microblogging websites." In </a:t>
            </a:r>
            <a:r>
              <a:rPr lang="en-IN" sz="160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24th ACM international on conference on information and knowledge management</a:t>
            </a:r>
            <a:r>
              <a:rPr lang="en-IN" sz="16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 1751-1754. 2020.</a:t>
            </a:r>
          </a:p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Li, Zhao, Xin Shen,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Yuhang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Jiao,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Xuming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Pan,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Pengcheng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Zou,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Xianling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Meng,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Chengwei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Yao, and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Jiajun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Bu. "Hierarchical bipartite graph neural networks: Towards large-scale e-commerce applications." In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 IEEE 36th International Conference on Data Engineering (ICDE)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 1677-1688. IEEE, 2020.</a:t>
            </a:r>
          </a:p>
          <a:p>
            <a:pPr marL="285750" indent="-285750" algn="just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22222"/>
                </a:solidFill>
                <a:latin typeface="Arial" panose="020B0604020202020204" pitchFamily="34" charset="0"/>
              </a:rPr>
              <a:t>K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ong, Sheng How, Li Mei Tan, Keng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Hoon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Gan, and Nur Hana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Samsudin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"Fake news detection using deep learning." In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 IEEE 10th Symposium on Computer Applications &amp; Industrial Electronics (ISCAIE)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 102-107. IEEE, 2020.</a:t>
            </a:r>
          </a:p>
          <a:p>
            <a:pPr marL="171360" indent="-171360">
              <a:lnSpc>
                <a:spcPct val="115000"/>
              </a:lnSpc>
              <a:spcAft>
                <a:spcPts val="1199"/>
              </a:spcAft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endParaRPr lang="en-IN" sz="180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3BAD2-3C2F-E4C4-F4EE-16540765532E}"/>
              </a:ext>
            </a:extLst>
          </p:cNvPr>
          <p:cNvSpPr txBox="1"/>
          <p:nvPr/>
        </p:nvSpPr>
        <p:spPr>
          <a:xfrm>
            <a:off x="251459" y="498305"/>
            <a:ext cx="2325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05965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Words>708</Words>
  <Application>Microsoft Office PowerPoint</Application>
  <PresentationFormat>On-screen Show (16:9)</PresentationFormat>
  <Paragraphs>43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Problem statement</vt:lpstr>
      <vt:lpstr>Objective</vt:lpstr>
      <vt:lpstr>Architecture Diagram</vt:lpstr>
      <vt:lpstr>Implementation</vt:lpstr>
      <vt:lpstr>Implementation</vt:lpstr>
      <vt:lpstr>Implementation:</vt:lpstr>
      <vt:lpstr>Implementation</vt:lpstr>
      <vt:lpstr>PowerPoint Presentation</vt:lpstr>
      <vt:lpstr>Reference</vt:lpstr>
      <vt:lpstr>References </vt:lpstr>
      <vt:lpstr>Publication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Amish</dc:creator>
  <dc:description/>
  <cp:lastModifiedBy>Akshen Dhami</cp:lastModifiedBy>
  <cp:revision>407</cp:revision>
  <dcterms:modified xsi:type="dcterms:W3CDTF">2023-04-27T16:05:11Z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On-screen Show (16:9)</vt:lpwstr>
  </property>
  <property fmtid="{D5CDD505-2E9C-101B-9397-08002B2CF9AE}" pid="4" name="Slides">
    <vt:i4>11</vt:i4>
  </property>
</Properties>
</file>