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sldIdLst>
    <p:sldId id="256" r:id="rId2"/>
    <p:sldId id="257" r:id="rId3"/>
    <p:sldId id="258" r:id="rId4"/>
    <p:sldId id="259" r:id="rId5"/>
    <p:sldId id="277" r:id="rId6"/>
    <p:sldId id="260" r:id="rId7"/>
    <p:sldId id="273" r:id="rId8"/>
    <p:sldId id="274" r:id="rId9"/>
    <p:sldId id="276" r:id="rId10"/>
    <p:sldId id="261" r:id="rId11"/>
    <p:sldId id="262" r:id="rId12"/>
    <p:sldId id="280" r:id="rId13"/>
    <p:sldId id="279" r:id="rId14"/>
    <p:sldId id="263" r:id="rId15"/>
    <p:sldId id="264" r:id="rId16"/>
    <p:sldId id="265" r:id="rId17"/>
    <p:sldId id="266" r:id="rId18"/>
    <p:sldId id="271" r:id="rId19"/>
    <p:sldId id="268" r:id="rId20"/>
    <p:sldId id="270" r:id="rId21"/>
    <p:sldId id="275" r:id="rId22"/>
    <p:sldId id="282" r:id="rId23"/>
    <p:sldId id="278"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58"/>
  </p:normalViewPr>
  <p:slideViewPr>
    <p:cSldViewPr snapToGrid="0">
      <p:cViewPr varScale="1">
        <p:scale>
          <a:sx n="97" d="100"/>
          <a:sy n="97" d="100"/>
        </p:scale>
        <p:origin x="5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8690AE-9B41-47EE-B5E1-5CB695DE397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40CF0A8-1261-47B2-81C5-0EF2936DAA89}">
      <dgm:prSet/>
      <dgm:spPr/>
      <dgm:t>
        <a:bodyPr/>
        <a:lstStyle/>
        <a:p>
          <a:pPr>
            <a:lnSpc>
              <a:spcPct val="100000"/>
            </a:lnSpc>
          </a:pPr>
          <a:r>
            <a:rPr lang="en-US"/>
            <a:t>Develop a fuzzy image processing framework for identifying Cassava plant diseases through identification of specific features in the diseased leaves</a:t>
          </a:r>
        </a:p>
      </dgm:t>
    </dgm:pt>
    <dgm:pt modelId="{11A6D84F-E16A-4C07-976D-191F0B9E1086}" type="parTrans" cxnId="{A8EF853B-ABCC-4DB4-BB39-14DEE109BA8D}">
      <dgm:prSet/>
      <dgm:spPr/>
      <dgm:t>
        <a:bodyPr/>
        <a:lstStyle/>
        <a:p>
          <a:endParaRPr lang="en-US"/>
        </a:p>
      </dgm:t>
    </dgm:pt>
    <dgm:pt modelId="{61BE0CBD-F1F7-47A5-B9B0-3E8B13933EED}" type="sibTrans" cxnId="{A8EF853B-ABCC-4DB4-BB39-14DEE109BA8D}">
      <dgm:prSet/>
      <dgm:spPr/>
      <dgm:t>
        <a:bodyPr/>
        <a:lstStyle/>
        <a:p>
          <a:pPr>
            <a:lnSpc>
              <a:spcPct val="100000"/>
            </a:lnSpc>
          </a:pPr>
          <a:endParaRPr lang="en-US"/>
        </a:p>
      </dgm:t>
    </dgm:pt>
    <dgm:pt modelId="{AB45D942-D14C-466C-9685-4FAAFB6B337D}">
      <dgm:prSet/>
      <dgm:spPr/>
      <dgm:t>
        <a:bodyPr/>
        <a:lstStyle/>
        <a:p>
          <a:pPr>
            <a:lnSpc>
              <a:spcPct val="100000"/>
            </a:lnSpc>
          </a:pPr>
          <a:r>
            <a:rPr lang="en-US"/>
            <a:t>Integrate fuzzy logic-based algorithms to handle imprecise data and variable disease symptoms</a:t>
          </a:r>
        </a:p>
      </dgm:t>
    </dgm:pt>
    <dgm:pt modelId="{0AC476EB-DD68-444E-ABA1-0A215FDC8C9D}" type="parTrans" cxnId="{6AF4F351-9FFA-4976-A135-97600531EBC7}">
      <dgm:prSet/>
      <dgm:spPr/>
      <dgm:t>
        <a:bodyPr/>
        <a:lstStyle/>
        <a:p>
          <a:endParaRPr lang="en-US"/>
        </a:p>
      </dgm:t>
    </dgm:pt>
    <dgm:pt modelId="{04215098-1DE7-420A-B741-634D93D48280}" type="sibTrans" cxnId="{6AF4F351-9FFA-4976-A135-97600531EBC7}">
      <dgm:prSet/>
      <dgm:spPr/>
      <dgm:t>
        <a:bodyPr/>
        <a:lstStyle/>
        <a:p>
          <a:pPr>
            <a:lnSpc>
              <a:spcPct val="100000"/>
            </a:lnSpc>
          </a:pPr>
          <a:endParaRPr lang="en-US"/>
        </a:p>
      </dgm:t>
    </dgm:pt>
    <dgm:pt modelId="{638DF6B7-CD87-436F-90FA-6216FA1A71FF}">
      <dgm:prSet/>
      <dgm:spPr/>
      <dgm:t>
        <a:bodyPr/>
        <a:lstStyle/>
        <a:p>
          <a:pPr>
            <a:lnSpc>
              <a:spcPct val="100000"/>
            </a:lnSpc>
          </a:pPr>
          <a:r>
            <a:rPr lang="en-US"/>
            <a:t>Assess the effectiveness of fuzzy logic techniques compared to conventional image processing methods and perform a comparative study</a:t>
          </a:r>
        </a:p>
      </dgm:t>
    </dgm:pt>
    <dgm:pt modelId="{BC87F0D7-3481-43FD-9F69-704B0C7E08DB}" type="parTrans" cxnId="{F81D1CEC-E7DF-4898-B8D5-BE6AA216F7DF}">
      <dgm:prSet/>
      <dgm:spPr/>
      <dgm:t>
        <a:bodyPr/>
        <a:lstStyle/>
        <a:p>
          <a:endParaRPr lang="en-US"/>
        </a:p>
      </dgm:t>
    </dgm:pt>
    <dgm:pt modelId="{AD15ED93-90F7-4A72-9A64-6C21509BF674}" type="sibTrans" cxnId="{F81D1CEC-E7DF-4898-B8D5-BE6AA216F7DF}">
      <dgm:prSet/>
      <dgm:spPr/>
      <dgm:t>
        <a:bodyPr/>
        <a:lstStyle/>
        <a:p>
          <a:pPr>
            <a:lnSpc>
              <a:spcPct val="100000"/>
            </a:lnSpc>
          </a:pPr>
          <a:endParaRPr lang="en-US"/>
        </a:p>
      </dgm:t>
    </dgm:pt>
    <dgm:pt modelId="{68B82F58-D5F5-4FAB-B255-BC4A9F3DE5A3}">
      <dgm:prSet/>
      <dgm:spPr/>
      <dgm:t>
        <a:bodyPr/>
        <a:lstStyle/>
        <a:p>
          <a:pPr>
            <a:lnSpc>
              <a:spcPct val="100000"/>
            </a:lnSpc>
          </a:pPr>
          <a:r>
            <a:rPr lang="en-US"/>
            <a:t>Create a prototype application that can assist farmers with real time disease detection</a:t>
          </a:r>
        </a:p>
      </dgm:t>
    </dgm:pt>
    <dgm:pt modelId="{EF1BBE90-320B-4699-8D7F-58220373953C}" type="parTrans" cxnId="{C61B7CA9-7518-4324-93B0-B5F7FA7C565A}">
      <dgm:prSet/>
      <dgm:spPr/>
      <dgm:t>
        <a:bodyPr/>
        <a:lstStyle/>
        <a:p>
          <a:endParaRPr lang="en-US"/>
        </a:p>
      </dgm:t>
    </dgm:pt>
    <dgm:pt modelId="{B57F1BF7-1E9C-4A7B-BF4E-3A47CF4D99C0}" type="sibTrans" cxnId="{C61B7CA9-7518-4324-93B0-B5F7FA7C565A}">
      <dgm:prSet/>
      <dgm:spPr/>
      <dgm:t>
        <a:bodyPr/>
        <a:lstStyle/>
        <a:p>
          <a:endParaRPr lang="en-US"/>
        </a:p>
      </dgm:t>
    </dgm:pt>
    <dgm:pt modelId="{87ABB23F-EE7D-4FAA-8963-0A651A352875}" type="pres">
      <dgm:prSet presAssocID="{8B8690AE-9B41-47EE-B5E1-5CB695DE397B}" presName="root" presStyleCnt="0">
        <dgm:presLayoutVars>
          <dgm:dir/>
          <dgm:resizeHandles val="exact"/>
        </dgm:presLayoutVars>
      </dgm:prSet>
      <dgm:spPr/>
    </dgm:pt>
    <dgm:pt modelId="{C95D65B8-C456-46E9-9AB6-6D45E1764E8C}" type="pres">
      <dgm:prSet presAssocID="{8B8690AE-9B41-47EE-B5E1-5CB695DE397B}" presName="container" presStyleCnt="0">
        <dgm:presLayoutVars>
          <dgm:dir/>
          <dgm:resizeHandles val="exact"/>
        </dgm:presLayoutVars>
      </dgm:prSet>
      <dgm:spPr/>
    </dgm:pt>
    <dgm:pt modelId="{8F9BCB28-AD64-4563-9405-43D3A13B07F2}" type="pres">
      <dgm:prSet presAssocID="{740CF0A8-1261-47B2-81C5-0EF2936DAA89}" presName="compNode" presStyleCnt="0"/>
      <dgm:spPr/>
    </dgm:pt>
    <dgm:pt modelId="{5222D7C2-4FAE-4328-ABCD-EC5D23330FD8}" type="pres">
      <dgm:prSet presAssocID="{740CF0A8-1261-47B2-81C5-0EF2936DAA89}" presName="iconBgRect" presStyleLbl="bgShp" presStyleIdx="0" presStyleCnt="4"/>
      <dgm:spPr/>
    </dgm:pt>
    <dgm:pt modelId="{119DD384-9FDD-40D2-97E7-7A4C461D60DE}" type="pres">
      <dgm:prSet presAssocID="{740CF0A8-1261-47B2-81C5-0EF2936DAA8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croscope"/>
        </a:ext>
      </dgm:extLst>
    </dgm:pt>
    <dgm:pt modelId="{09995D00-A81C-4FC3-8C62-02D411A80CE4}" type="pres">
      <dgm:prSet presAssocID="{740CF0A8-1261-47B2-81C5-0EF2936DAA89}" presName="spaceRect" presStyleCnt="0"/>
      <dgm:spPr/>
    </dgm:pt>
    <dgm:pt modelId="{6E4B6E03-9F84-4B5D-A5E6-EC392DE5DF00}" type="pres">
      <dgm:prSet presAssocID="{740CF0A8-1261-47B2-81C5-0EF2936DAA89}" presName="textRect" presStyleLbl="revTx" presStyleIdx="0" presStyleCnt="4">
        <dgm:presLayoutVars>
          <dgm:chMax val="1"/>
          <dgm:chPref val="1"/>
        </dgm:presLayoutVars>
      </dgm:prSet>
      <dgm:spPr/>
    </dgm:pt>
    <dgm:pt modelId="{880F5440-9A78-43FF-A950-959958C1BE67}" type="pres">
      <dgm:prSet presAssocID="{61BE0CBD-F1F7-47A5-B9B0-3E8B13933EED}" presName="sibTrans" presStyleLbl="sibTrans2D1" presStyleIdx="0" presStyleCnt="0"/>
      <dgm:spPr/>
    </dgm:pt>
    <dgm:pt modelId="{F798D676-29B2-47D2-BA99-AAEF0A1FC606}" type="pres">
      <dgm:prSet presAssocID="{AB45D942-D14C-466C-9685-4FAAFB6B337D}" presName="compNode" presStyleCnt="0"/>
      <dgm:spPr/>
    </dgm:pt>
    <dgm:pt modelId="{21DCFD54-2DAE-4E35-B3DC-6B2F7C8F7B3B}" type="pres">
      <dgm:prSet presAssocID="{AB45D942-D14C-466C-9685-4FAAFB6B337D}" presName="iconBgRect" presStyleLbl="bgShp" presStyleIdx="1" presStyleCnt="4"/>
      <dgm:spPr/>
    </dgm:pt>
    <dgm:pt modelId="{881BF473-E0E4-404D-BE37-8394FD9311DC}" type="pres">
      <dgm:prSet presAssocID="{AB45D942-D14C-466C-9685-4FAAFB6B33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C111E1EC-5956-4E42-9C15-48132FD70D86}" type="pres">
      <dgm:prSet presAssocID="{AB45D942-D14C-466C-9685-4FAAFB6B337D}" presName="spaceRect" presStyleCnt="0"/>
      <dgm:spPr/>
    </dgm:pt>
    <dgm:pt modelId="{704DB196-EE41-44B6-9FC5-ECFDD950A7C6}" type="pres">
      <dgm:prSet presAssocID="{AB45D942-D14C-466C-9685-4FAAFB6B337D}" presName="textRect" presStyleLbl="revTx" presStyleIdx="1" presStyleCnt="4">
        <dgm:presLayoutVars>
          <dgm:chMax val="1"/>
          <dgm:chPref val="1"/>
        </dgm:presLayoutVars>
      </dgm:prSet>
      <dgm:spPr/>
    </dgm:pt>
    <dgm:pt modelId="{0665B13C-1182-415D-9C13-08FC1F4308AF}" type="pres">
      <dgm:prSet presAssocID="{04215098-1DE7-420A-B741-634D93D48280}" presName="sibTrans" presStyleLbl="sibTrans2D1" presStyleIdx="0" presStyleCnt="0"/>
      <dgm:spPr/>
    </dgm:pt>
    <dgm:pt modelId="{DE1E096D-2AD7-426C-B5B1-5FA7BB6522CE}" type="pres">
      <dgm:prSet presAssocID="{638DF6B7-CD87-436F-90FA-6216FA1A71FF}" presName="compNode" presStyleCnt="0"/>
      <dgm:spPr/>
    </dgm:pt>
    <dgm:pt modelId="{CD494E5A-CFEF-48CC-8395-496E817214C2}" type="pres">
      <dgm:prSet presAssocID="{638DF6B7-CD87-436F-90FA-6216FA1A71FF}" presName="iconBgRect" presStyleLbl="bgShp" presStyleIdx="2" presStyleCnt="4"/>
      <dgm:spPr/>
    </dgm:pt>
    <dgm:pt modelId="{5EC2CF40-0B90-415F-B690-26ACBB732405}" type="pres">
      <dgm:prSet presAssocID="{638DF6B7-CD87-436F-90FA-6216FA1A71F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E1B0ED1A-B152-42E7-9F76-F90A553EB456}" type="pres">
      <dgm:prSet presAssocID="{638DF6B7-CD87-436F-90FA-6216FA1A71FF}" presName="spaceRect" presStyleCnt="0"/>
      <dgm:spPr/>
    </dgm:pt>
    <dgm:pt modelId="{7E16C22F-B487-424D-9BE4-FC903C9A4388}" type="pres">
      <dgm:prSet presAssocID="{638DF6B7-CD87-436F-90FA-6216FA1A71FF}" presName="textRect" presStyleLbl="revTx" presStyleIdx="2" presStyleCnt="4">
        <dgm:presLayoutVars>
          <dgm:chMax val="1"/>
          <dgm:chPref val="1"/>
        </dgm:presLayoutVars>
      </dgm:prSet>
      <dgm:spPr/>
    </dgm:pt>
    <dgm:pt modelId="{3459C028-6113-480A-924D-CDF1B2462D73}" type="pres">
      <dgm:prSet presAssocID="{AD15ED93-90F7-4A72-9A64-6C21509BF674}" presName="sibTrans" presStyleLbl="sibTrans2D1" presStyleIdx="0" presStyleCnt="0"/>
      <dgm:spPr/>
    </dgm:pt>
    <dgm:pt modelId="{010E88A2-B65B-4D15-B230-F7BA79153CA2}" type="pres">
      <dgm:prSet presAssocID="{68B82F58-D5F5-4FAB-B255-BC4A9F3DE5A3}" presName="compNode" presStyleCnt="0"/>
      <dgm:spPr/>
    </dgm:pt>
    <dgm:pt modelId="{B17870CC-3B21-4133-827F-80BD9FB0B44D}" type="pres">
      <dgm:prSet presAssocID="{68B82F58-D5F5-4FAB-B255-BC4A9F3DE5A3}" presName="iconBgRect" presStyleLbl="bgShp" presStyleIdx="3" presStyleCnt="4"/>
      <dgm:spPr/>
    </dgm:pt>
    <dgm:pt modelId="{70C447A4-8E55-4D3F-92E4-9EC95CA2E24D}" type="pres">
      <dgm:prSet presAssocID="{68B82F58-D5F5-4FAB-B255-BC4A9F3DE5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art Phone"/>
        </a:ext>
      </dgm:extLst>
    </dgm:pt>
    <dgm:pt modelId="{14ADCF07-DB2F-4C09-9591-0E3C4F44A4AC}" type="pres">
      <dgm:prSet presAssocID="{68B82F58-D5F5-4FAB-B255-BC4A9F3DE5A3}" presName="spaceRect" presStyleCnt="0"/>
      <dgm:spPr/>
    </dgm:pt>
    <dgm:pt modelId="{52AD3288-59B9-4592-805D-596DF996E285}" type="pres">
      <dgm:prSet presAssocID="{68B82F58-D5F5-4FAB-B255-BC4A9F3DE5A3}" presName="textRect" presStyleLbl="revTx" presStyleIdx="3" presStyleCnt="4">
        <dgm:presLayoutVars>
          <dgm:chMax val="1"/>
          <dgm:chPref val="1"/>
        </dgm:presLayoutVars>
      </dgm:prSet>
      <dgm:spPr/>
    </dgm:pt>
  </dgm:ptLst>
  <dgm:cxnLst>
    <dgm:cxn modelId="{A8EF853B-ABCC-4DB4-BB39-14DEE109BA8D}" srcId="{8B8690AE-9B41-47EE-B5E1-5CB695DE397B}" destId="{740CF0A8-1261-47B2-81C5-0EF2936DAA89}" srcOrd="0" destOrd="0" parTransId="{11A6D84F-E16A-4C07-976D-191F0B9E1086}" sibTransId="{61BE0CBD-F1F7-47A5-B9B0-3E8B13933EED}"/>
    <dgm:cxn modelId="{0A40B060-8959-4E6D-9A96-71244D1F5687}" type="presOf" srcId="{AB45D942-D14C-466C-9685-4FAAFB6B337D}" destId="{704DB196-EE41-44B6-9FC5-ECFDD950A7C6}" srcOrd="0" destOrd="0" presId="urn:microsoft.com/office/officeart/2018/2/layout/IconCircleList"/>
    <dgm:cxn modelId="{70D10B43-0603-45D6-A50B-351E486D9FA2}" type="presOf" srcId="{61BE0CBD-F1F7-47A5-B9B0-3E8B13933EED}" destId="{880F5440-9A78-43FF-A950-959958C1BE67}" srcOrd="0" destOrd="0" presId="urn:microsoft.com/office/officeart/2018/2/layout/IconCircleList"/>
    <dgm:cxn modelId="{641FBE63-9388-4671-9364-B1E0A1A9CC96}" type="presOf" srcId="{8B8690AE-9B41-47EE-B5E1-5CB695DE397B}" destId="{87ABB23F-EE7D-4FAA-8963-0A651A352875}" srcOrd="0" destOrd="0" presId="urn:microsoft.com/office/officeart/2018/2/layout/IconCircleList"/>
    <dgm:cxn modelId="{F27B034E-6F99-45FD-ADB6-69A0F88126B8}" type="presOf" srcId="{AD15ED93-90F7-4A72-9A64-6C21509BF674}" destId="{3459C028-6113-480A-924D-CDF1B2462D73}" srcOrd="0" destOrd="0" presId="urn:microsoft.com/office/officeart/2018/2/layout/IconCircleList"/>
    <dgm:cxn modelId="{6AF4F351-9FFA-4976-A135-97600531EBC7}" srcId="{8B8690AE-9B41-47EE-B5E1-5CB695DE397B}" destId="{AB45D942-D14C-466C-9685-4FAAFB6B337D}" srcOrd="1" destOrd="0" parTransId="{0AC476EB-DD68-444E-ABA1-0A215FDC8C9D}" sibTransId="{04215098-1DE7-420A-B741-634D93D48280}"/>
    <dgm:cxn modelId="{C61B7CA9-7518-4324-93B0-B5F7FA7C565A}" srcId="{8B8690AE-9B41-47EE-B5E1-5CB695DE397B}" destId="{68B82F58-D5F5-4FAB-B255-BC4A9F3DE5A3}" srcOrd="3" destOrd="0" parTransId="{EF1BBE90-320B-4699-8D7F-58220373953C}" sibTransId="{B57F1BF7-1E9C-4A7B-BF4E-3A47CF4D99C0}"/>
    <dgm:cxn modelId="{41F558AF-C468-4155-8AD6-4AFDB791D515}" type="presOf" srcId="{740CF0A8-1261-47B2-81C5-0EF2936DAA89}" destId="{6E4B6E03-9F84-4B5D-A5E6-EC392DE5DF00}" srcOrd="0" destOrd="0" presId="urn:microsoft.com/office/officeart/2018/2/layout/IconCircleList"/>
    <dgm:cxn modelId="{476487B6-1E79-4E03-AE59-EB6DDBC50029}" type="presOf" srcId="{68B82F58-D5F5-4FAB-B255-BC4A9F3DE5A3}" destId="{52AD3288-59B9-4592-805D-596DF996E285}" srcOrd="0" destOrd="0" presId="urn:microsoft.com/office/officeart/2018/2/layout/IconCircleList"/>
    <dgm:cxn modelId="{E5C007BF-023B-4235-83EC-BD253FD01CA7}" type="presOf" srcId="{04215098-1DE7-420A-B741-634D93D48280}" destId="{0665B13C-1182-415D-9C13-08FC1F4308AF}" srcOrd="0" destOrd="0" presId="urn:microsoft.com/office/officeart/2018/2/layout/IconCircleList"/>
    <dgm:cxn modelId="{F81D1CEC-E7DF-4898-B8D5-BE6AA216F7DF}" srcId="{8B8690AE-9B41-47EE-B5E1-5CB695DE397B}" destId="{638DF6B7-CD87-436F-90FA-6216FA1A71FF}" srcOrd="2" destOrd="0" parTransId="{BC87F0D7-3481-43FD-9F69-704B0C7E08DB}" sibTransId="{AD15ED93-90F7-4A72-9A64-6C21509BF674}"/>
    <dgm:cxn modelId="{27E7CCF1-83EB-4413-826C-27E6AD410F56}" type="presOf" srcId="{638DF6B7-CD87-436F-90FA-6216FA1A71FF}" destId="{7E16C22F-B487-424D-9BE4-FC903C9A4388}" srcOrd="0" destOrd="0" presId="urn:microsoft.com/office/officeart/2018/2/layout/IconCircleList"/>
    <dgm:cxn modelId="{AC3AD649-DE0F-4C0E-A65A-6154FC568C25}" type="presParOf" srcId="{87ABB23F-EE7D-4FAA-8963-0A651A352875}" destId="{C95D65B8-C456-46E9-9AB6-6D45E1764E8C}" srcOrd="0" destOrd="0" presId="urn:microsoft.com/office/officeart/2018/2/layout/IconCircleList"/>
    <dgm:cxn modelId="{EAE33338-8C8E-475C-903C-E21061D7CFFB}" type="presParOf" srcId="{C95D65B8-C456-46E9-9AB6-6D45E1764E8C}" destId="{8F9BCB28-AD64-4563-9405-43D3A13B07F2}" srcOrd="0" destOrd="0" presId="urn:microsoft.com/office/officeart/2018/2/layout/IconCircleList"/>
    <dgm:cxn modelId="{AD0FEA80-E535-4148-B821-DD4DCF42044B}" type="presParOf" srcId="{8F9BCB28-AD64-4563-9405-43D3A13B07F2}" destId="{5222D7C2-4FAE-4328-ABCD-EC5D23330FD8}" srcOrd="0" destOrd="0" presId="urn:microsoft.com/office/officeart/2018/2/layout/IconCircleList"/>
    <dgm:cxn modelId="{4B8B0980-AB81-476D-AF1E-0E5F0D6EF53E}" type="presParOf" srcId="{8F9BCB28-AD64-4563-9405-43D3A13B07F2}" destId="{119DD384-9FDD-40D2-97E7-7A4C461D60DE}" srcOrd="1" destOrd="0" presId="urn:microsoft.com/office/officeart/2018/2/layout/IconCircleList"/>
    <dgm:cxn modelId="{A372837F-7879-4D46-A84E-E81EE6C6663D}" type="presParOf" srcId="{8F9BCB28-AD64-4563-9405-43D3A13B07F2}" destId="{09995D00-A81C-4FC3-8C62-02D411A80CE4}" srcOrd="2" destOrd="0" presId="urn:microsoft.com/office/officeart/2018/2/layout/IconCircleList"/>
    <dgm:cxn modelId="{EAC005E1-7B15-4867-B824-44A8DC6CA317}" type="presParOf" srcId="{8F9BCB28-AD64-4563-9405-43D3A13B07F2}" destId="{6E4B6E03-9F84-4B5D-A5E6-EC392DE5DF00}" srcOrd="3" destOrd="0" presId="urn:microsoft.com/office/officeart/2018/2/layout/IconCircleList"/>
    <dgm:cxn modelId="{5874CB18-1E5B-4571-A9DF-33E5703FFDC8}" type="presParOf" srcId="{C95D65B8-C456-46E9-9AB6-6D45E1764E8C}" destId="{880F5440-9A78-43FF-A950-959958C1BE67}" srcOrd="1" destOrd="0" presId="urn:microsoft.com/office/officeart/2018/2/layout/IconCircleList"/>
    <dgm:cxn modelId="{88544376-B71B-4269-B0A5-AB31985A9E72}" type="presParOf" srcId="{C95D65B8-C456-46E9-9AB6-6D45E1764E8C}" destId="{F798D676-29B2-47D2-BA99-AAEF0A1FC606}" srcOrd="2" destOrd="0" presId="urn:microsoft.com/office/officeart/2018/2/layout/IconCircleList"/>
    <dgm:cxn modelId="{7FA514CF-2BCC-4833-8A54-1313CA4424AE}" type="presParOf" srcId="{F798D676-29B2-47D2-BA99-AAEF0A1FC606}" destId="{21DCFD54-2DAE-4E35-B3DC-6B2F7C8F7B3B}" srcOrd="0" destOrd="0" presId="urn:microsoft.com/office/officeart/2018/2/layout/IconCircleList"/>
    <dgm:cxn modelId="{D40A9883-C432-4968-BE52-37A3877A1DB6}" type="presParOf" srcId="{F798D676-29B2-47D2-BA99-AAEF0A1FC606}" destId="{881BF473-E0E4-404D-BE37-8394FD9311DC}" srcOrd="1" destOrd="0" presId="urn:microsoft.com/office/officeart/2018/2/layout/IconCircleList"/>
    <dgm:cxn modelId="{1540BFDD-6D44-408F-BC72-446A5F520910}" type="presParOf" srcId="{F798D676-29B2-47D2-BA99-AAEF0A1FC606}" destId="{C111E1EC-5956-4E42-9C15-48132FD70D86}" srcOrd="2" destOrd="0" presId="urn:microsoft.com/office/officeart/2018/2/layout/IconCircleList"/>
    <dgm:cxn modelId="{FDB862BC-48C5-4F6B-8627-6B796FF6B88E}" type="presParOf" srcId="{F798D676-29B2-47D2-BA99-AAEF0A1FC606}" destId="{704DB196-EE41-44B6-9FC5-ECFDD950A7C6}" srcOrd="3" destOrd="0" presId="urn:microsoft.com/office/officeart/2018/2/layout/IconCircleList"/>
    <dgm:cxn modelId="{BAFD8ADF-E763-49CA-BCCE-8FE8083E2C19}" type="presParOf" srcId="{C95D65B8-C456-46E9-9AB6-6D45E1764E8C}" destId="{0665B13C-1182-415D-9C13-08FC1F4308AF}" srcOrd="3" destOrd="0" presId="urn:microsoft.com/office/officeart/2018/2/layout/IconCircleList"/>
    <dgm:cxn modelId="{C5ED43B7-1165-4A09-92A6-371B5B1840BE}" type="presParOf" srcId="{C95D65B8-C456-46E9-9AB6-6D45E1764E8C}" destId="{DE1E096D-2AD7-426C-B5B1-5FA7BB6522CE}" srcOrd="4" destOrd="0" presId="urn:microsoft.com/office/officeart/2018/2/layout/IconCircleList"/>
    <dgm:cxn modelId="{25D486F4-CAB7-4CE3-A136-6C10FE8CFFA8}" type="presParOf" srcId="{DE1E096D-2AD7-426C-B5B1-5FA7BB6522CE}" destId="{CD494E5A-CFEF-48CC-8395-496E817214C2}" srcOrd="0" destOrd="0" presId="urn:microsoft.com/office/officeart/2018/2/layout/IconCircleList"/>
    <dgm:cxn modelId="{FCF1975F-BC23-4839-B644-6E7443B3B506}" type="presParOf" srcId="{DE1E096D-2AD7-426C-B5B1-5FA7BB6522CE}" destId="{5EC2CF40-0B90-415F-B690-26ACBB732405}" srcOrd="1" destOrd="0" presId="urn:microsoft.com/office/officeart/2018/2/layout/IconCircleList"/>
    <dgm:cxn modelId="{ED0C1B9C-0130-4687-91F6-4E15293570F7}" type="presParOf" srcId="{DE1E096D-2AD7-426C-B5B1-5FA7BB6522CE}" destId="{E1B0ED1A-B152-42E7-9F76-F90A553EB456}" srcOrd="2" destOrd="0" presId="urn:microsoft.com/office/officeart/2018/2/layout/IconCircleList"/>
    <dgm:cxn modelId="{8664EE92-5549-4EFF-9435-7DBA35B7484B}" type="presParOf" srcId="{DE1E096D-2AD7-426C-B5B1-5FA7BB6522CE}" destId="{7E16C22F-B487-424D-9BE4-FC903C9A4388}" srcOrd="3" destOrd="0" presId="urn:microsoft.com/office/officeart/2018/2/layout/IconCircleList"/>
    <dgm:cxn modelId="{EF570DA7-0992-4916-92E6-BA7E3BA02E3C}" type="presParOf" srcId="{C95D65B8-C456-46E9-9AB6-6D45E1764E8C}" destId="{3459C028-6113-480A-924D-CDF1B2462D73}" srcOrd="5" destOrd="0" presId="urn:microsoft.com/office/officeart/2018/2/layout/IconCircleList"/>
    <dgm:cxn modelId="{BB6E325B-98F8-4C94-8745-DDA48CC331EE}" type="presParOf" srcId="{C95D65B8-C456-46E9-9AB6-6D45E1764E8C}" destId="{010E88A2-B65B-4D15-B230-F7BA79153CA2}" srcOrd="6" destOrd="0" presId="urn:microsoft.com/office/officeart/2018/2/layout/IconCircleList"/>
    <dgm:cxn modelId="{DE92088B-1304-4680-9475-00F5AEAD6296}" type="presParOf" srcId="{010E88A2-B65B-4D15-B230-F7BA79153CA2}" destId="{B17870CC-3B21-4133-827F-80BD9FB0B44D}" srcOrd="0" destOrd="0" presId="urn:microsoft.com/office/officeart/2018/2/layout/IconCircleList"/>
    <dgm:cxn modelId="{3829629C-70F0-468D-A97E-6E59F2D55A58}" type="presParOf" srcId="{010E88A2-B65B-4D15-B230-F7BA79153CA2}" destId="{70C447A4-8E55-4D3F-92E4-9EC95CA2E24D}" srcOrd="1" destOrd="0" presId="urn:microsoft.com/office/officeart/2018/2/layout/IconCircleList"/>
    <dgm:cxn modelId="{2AE2FDCF-A630-4685-9F89-72ACE5E590D8}" type="presParOf" srcId="{010E88A2-B65B-4D15-B230-F7BA79153CA2}" destId="{14ADCF07-DB2F-4C09-9591-0E3C4F44A4AC}" srcOrd="2" destOrd="0" presId="urn:microsoft.com/office/officeart/2018/2/layout/IconCircleList"/>
    <dgm:cxn modelId="{767A78B9-BED8-4891-B773-A949E40A1AD5}" type="presParOf" srcId="{010E88A2-B65B-4D15-B230-F7BA79153CA2}" destId="{52AD3288-59B9-4592-805D-596DF996E28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DEB480-F96B-45D8-8372-F581FBF9A921}"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5367BBED-5550-465B-A024-3438780E4C80}">
      <dgm:prSet/>
      <dgm:spPr/>
      <dgm:t>
        <a:bodyPr/>
        <a:lstStyle/>
        <a:p>
          <a:r>
            <a:rPr lang="en-US" dirty="0"/>
            <a:t>Requirements Gathering</a:t>
          </a:r>
        </a:p>
      </dgm:t>
    </dgm:pt>
    <dgm:pt modelId="{BEC1D0FB-CED2-4810-AFB5-1B779F17F229}" type="parTrans" cxnId="{A1DEC9C7-7216-4468-982C-1B89B6A1FF86}">
      <dgm:prSet/>
      <dgm:spPr/>
      <dgm:t>
        <a:bodyPr/>
        <a:lstStyle/>
        <a:p>
          <a:endParaRPr lang="en-US"/>
        </a:p>
      </dgm:t>
    </dgm:pt>
    <dgm:pt modelId="{951113A6-AF27-4125-BBB6-B4479F7FF9B1}" type="sibTrans" cxnId="{A1DEC9C7-7216-4468-982C-1B89B6A1FF86}">
      <dgm:prSet phldrT="01" phldr="0"/>
      <dgm:spPr/>
      <dgm:t>
        <a:bodyPr/>
        <a:lstStyle/>
        <a:p>
          <a:endParaRPr lang="en-US" dirty="0"/>
        </a:p>
      </dgm:t>
    </dgm:pt>
    <dgm:pt modelId="{AFD3D264-3B88-41DB-B7A9-92BE915BC7D2}">
      <dgm:prSet/>
      <dgm:spPr/>
      <dgm:t>
        <a:bodyPr/>
        <a:lstStyle/>
        <a:p>
          <a:r>
            <a:rPr lang="en-US" dirty="0"/>
            <a:t>Design</a:t>
          </a:r>
        </a:p>
      </dgm:t>
    </dgm:pt>
    <dgm:pt modelId="{E91519B8-37C5-4BF9-B46C-AE1D12B63A63}" type="parTrans" cxnId="{AE658895-87F2-4DD2-B1D8-C51E8C4E11D2}">
      <dgm:prSet/>
      <dgm:spPr/>
      <dgm:t>
        <a:bodyPr/>
        <a:lstStyle/>
        <a:p>
          <a:endParaRPr lang="en-US"/>
        </a:p>
      </dgm:t>
    </dgm:pt>
    <dgm:pt modelId="{9DE42D65-2251-4034-AB59-A3C5D0B64F37}" type="sibTrans" cxnId="{AE658895-87F2-4DD2-B1D8-C51E8C4E11D2}">
      <dgm:prSet phldrT="02" phldr="0"/>
      <dgm:spPr/>
      <dgm:t>
        <a:bodyPr/>
        <a:lstStyle/>
        <a:p>
          <a:endParaRPr lang="en-US"/>
        </a:p>
      </dgm:t>
    </dgm:pt>
    <dgm:pt modelId="{CAED1D13-4153-4A07-B28D-17FD18C1ED2E}">
      <dgm:prSet/>
      <dgm:spPr/>
      <dgm:t>
        <a:bodyPr/>
        <a:lstStyle/>
        <a:p>
          <a:r>
            <a:rPr lang="en-US" dirty="0"/>
            <a:t>Implementation</a:t>
          </a:r>
        </a:p>
      </dgm:t>
    </dgm:pt>
    <dgm:pt modelId="{9A05096D-842B-4FC1-ACDD-15EE9AB4CD22}" type="parTrans" cxnId="{327424BA-1588-4099-9B81-464B8AE0E167}">
      <dgm:prSet/>
      <dgm:spPr/>
      <dgm:t>
        <a:bodyPr/>
        <a:lstStyle/>
        <a:p>
          <a:endParaRPr lang="en-US"/>
        </a:p>
      </dgm:t>
    </dgm:pt>
    <dgm:pt modelId="{051559BB-CEC8-4D27-8C48-4F67AF7DA406}" type="sibTrans" cxnId="{327424BA-1588-4099-9B81-464B8AE0E167}">
      <dgm:prSet phldrT="03" phldr="0"/>
      <dgm:spPr/>
      <dgm:t>
        <a:bodyPr/>
        <a:lstStyle/>
        <a:p>
          <a:endParaRPr lang="en-US"/>
        </a:p>
      </dgm:t>
    </dgm:pt>
    <dgm:pt modelId="{15FEFCCB-4611-48B6-A122-36F666E35956}">
      <dgm:prSet/>
      <dgm:spPr/>
      <dgm:t>
        <a:bodyPr/>
        <a:lstStyle/>
        <a:p>
          <a:r>
            <a:rPr lang="en-US" dirty="0"/>
            <a:t>Testing </a:t>
          </a:r>
        </a:p>
      </dgm:t>
    </dgm:pt>
    <dgm:pt modelId="{E4860C27-1AE9-49A3-8240-D28518482761}" type="parTrans" cxnId="{34CCEC6E-CA28-4FE4-8C33-AD256E16512C}">
      <dgm:prSet/>
      <dgm:spPr/>
      <dgm:t>
        <a:bodyPr/>
        <a:lstStyle/>
        <a:p>
          <a:endParaRPr lang="en-US"/>
        </a:p>
      </dgm:t>
    </dgm:pt>
    <dgm:pt modelId="{5F7652F6-DF6D-4890-93A0-EDB59375CA2F}" type="sibTrans" cxnId="{34CCEC6E-CA28-4FE4-8C33-AD256E16512C}">
      <dgm:prSet phldrT="04" phldr="0"/>
      <dgm:spPr/>
      <dgm:t>
        <a:bodyPr/>
        <a:lstStyle/>
        <a:p>
          <a:endParaRPr lang="en-US"/>
        </a:p>
      </dgm:t>
    </dgm:pt>
    <dgm:pt modelId="{9E0C7B29-81BF-CE42-B867-67AB25939ED8}">
      <dgm:prSet/>
      <dgm:spPr/>
      <dgm:t>
        <a:bodyPr/>
        <a:lstStyle/>
        <a:p>
          <a:r>
            <a:rPr lang="en-US" dirty="0"/>
            <a:t>Deployment</a:t>
          </a:r>
        </a:p>
      </dgm:t>
    </dgm:pt>
    <dgm:pt modelId="{152E76DC-8862-A246-B43A-979035AA3843}" type="parTrans" cxnId="{25FF2397-3C88-CF47-8273-CF49E8F78519}">
      <dgm:prSet/>
      <dgm:spPr/>
      <dgm:t>
        <a:bodyPr/>
        <a:lstStyle/>
        <a:p>
          <a:endParaRPr lang="en-US"/>
        </a:p>
      </dgm:t>
    </dgm:pt>
    <dgm:pt modelId="{9F4C476C-5E6B-E242-B725-D963ECD7CF42}" type="sibTrans" cxnId="{25FF2397-3C88-CF47-8273-CF49E8F78519}">
      <dgm:prSet phldrT="05" phldr="0"/>
      <dgm:spPr/>
      <dgm:t>
        <a:bodyPr/>
        <a:lstStyle/>
        <a:p>
          <a:endParaRPr lang="en-US"/>
        </a:p>
      </dgm:t>
    </dgm:pt>
    <dgm:pt modelId="{C81C12D8-5688-4248-A501-6A92486E8DA9}" type="pres">
      <dgm:prSet presAssocID="{3ADEB480-F96B-45D8-8372-F581FBF9A921}" presName="outerComposite" presStyleCnt="0">
        <dgm:presLayoutVars>
          <dgm:chMax val="5"/>
          <dgm:dir/>
          <dgm:resizeHandles val="exact"/>
        </dgm:presLayoutVars>
      </dgm:prSet>
      <dgm:spPr/>
    </dgm:pt>
    <dgm:pt modelId="{9B259F6B-F1EB-4555-89C7-8D2E65B1E82D}" type="pres">
      <dgm:prSet presAssocID="{3ADEB480-F96B-45D8-8372-F581FBF9A921}" presName="dummyMaxCanvas" presStyleCnt="0">
        <dgm:presLayoutVars/>
      </dgm:prSet>
      <dgm:spPr/>
    </dgm:pt>
    <dgm:pt modelId="{B6CEE336-5972-4D38-B158-30BB6DA61979}" type="pres">
      <dgm:prSet presAssocID="{3ADEB480-F96B-45D8-8372-F581FBF9A921}" presName="FiveNodes_1" presStyleLbl="node1" presStyleIdx="0" presStyleCnt="5">
        <dgm:presLayoutVars>
          <dgm:bulletEnabled val="1"/>
        </dgm:presLayoutVars>
      </dgm:prSet>
      <dgm:spPr/>
    </dgm:pt>
    <dgm:pt modelId="{41627C7E-1A30-4477-8247-8990A7AB5B88}" type="pres">
      <dgm:prSet presAssocID="{3ADEB480-F96B-45D8-8372-F581FBF9A921}" presName="FiveNodes_2" presStyleLbl="node1" presStyleIdx="1" presStyleCnt="5">
        <dgm:presLayoutVars>
          <dgm:bulletEnabled val="1"/>
        </dgm:presLayoutVars>
      </dgm:prSet>
      <dgm:spPr/>
    </dgm:pt>
    <dgm:pt modelId="{49F90956-3318-470B-A702-46D51C987564}" type="pres">
      <dgm:prSet presAssocID="{3ADEB480-F96B-45D8-8372-F581FBF9A921}" presName="FiveNodes_3" presStyleLbl="node1" presStyleIdx="2" presStyleCnt="5">
        <dgm:presLayoutVars>
          <dgm:bulletEnabled val="1"/>
        </dgm:presLayoutVars>
      </dgm:prSet>
      <dgm:spPr/>
    </dgm:pt>
    <dgm:pt modelId="{D3913384-3ECD-4004-9770-74DE3C27324D}" type="pres">
      <dgm:prSet presAssocID="{3ADEB480-F96B-45D8-8372-F581FBF9A921}" presName="FiveNodes_4" presStyleLbl="node1" presStyleIdx="3" presStyleCnt="5">
        <dgm:presLayoutVars>
          <dgm:bulletEnabled val="1"/>
        </dgm:presLayoutVars>
      </dgm:prSet>
      <dgm:spPr/>
    </dgm:pt>
    <dgm:pt modelId="{5CDF3C1C-1C92-4DD4-8E59-4C627E9EB30D}" type="pres">
      <dgm:prSet presAssocID="{3ADEB480-F96B-45D8-8372-F581FBF9A921}" presName="FiveNodes_5" presStyleLbl="node1" presStyleIdx="4" presStyleCnt="5">
        <dgm:presLayoutVars>
          <dgm:bulletEnabled val="1"/>
        </dgm:presLayoutVars>
      </dgm:prSet>
      <dgm:spPr/>
    </dgm:pt>
    <dgm:pt modelId="{EF994D66-C334-4A21-A10C-E16C76FAD041}" type="pres">
      <dgm:prSet presAssocID="{3ADEB480-F96B-45D8-8372-F581FBF9A921}" presName="FiveConn_1-2" presStyleLbl="fgAccFollowNode1" presStyleIdx="0" presStyleCnt="4">
        <dgm:presLayoutVars>
          <dgm:bulletEnabled val="1"/>
        </dgm:presLayoutVars>
      </dgm:prSet>
      <dgm:spPr/>
    </dgm:pt>
    <dgm:pt modelId="{C2C6A1BA-F9BF-441F-A314-BDB41EB238FA}" type="pres">
      <dgm:prSet presAssocID="{3ADEB480-F96B-45D8-8372-F581FBF9A921}" presName="FiveConn_2-3" presStyleLbl="fgAccFollowNode1" presStyleIdx="1" presStyleCnt="4">
        <dgm:presLayoutVars>
          <dgm:bulletEnabled val="1"/>
        </dgm:presLayoutVars>
      </dgm:prSet>
      <dgm:spPr/>
    </dgm:pt>
    <dgm:pt modelId="{973C0838-F13E-48CF-88BD-574BE4B113C1}" type="pres">
      <dgm:prSet presAssocID="{3ADEB480-F96B-45D8-8372-F581FBF9A921}" presName="FiveConn_3-4" presStyleLbl="fgAccFollowNode1" presStyleIdx="2" presStyleCnt="4">
        <dgm:presLayoutVars>
          <dgm:bulletEnabled val="1"/>
        </dgm:presLayoutVars>
      </dgm:prSet>
      <dgm:spPr/>
    </dgm:pt>
    <dgm:pt modelId="{425CF057-A8C4-45E2-B852-C266E5666529}" type="pres">
      <dgm:prSet presAssocID="{3ADEB480-F96B-45D8-8372-F581FBF9A921}" presName="FiveConn_4-5" presStyleLbl="fgAccFollowNode1" presStyleIdx="3" presStyleCnt="4">
        <dgm:presLayoutVars>
          <dgm:bulletEnabled val="1"/>
        </dgm:presLayoutVars>
      </dgm:prSet>
      <dgm:spPr/>
    </dgm:pt>
    <dgm:pt modelId="{4C9B2B75-5523-4D5A-9725-780D08651793}" type="pres">
      <dgm:prSet presAssocID="{3ADEB480-F96B-45D8-8372-F581FBF9A921}" presName="FiveNodes_1_text" presStyleLbl="node1" presStyleIdx="4" presStyleCnt="5">
        <dgm:presLayoutVars>
          <dgm:bulletEnabled val="1"/>
        </dgm:presLayoutVars>
      </dgm:prSet>
      <dgm:spPr/>
    </dgm:pt>
    <dgm:pt modelId="{10DF1109-860D-4DA4-A214-8FC1FA633E9A}" type="pres">
      <dgm:prSet presAssocID="{3ADEB480-F96B-45D8-8372-F581FBF9A921}" presName="FiveNodes_2_text" presStyleLbl="node1" presStyleIdx="4" presStyleCnt="5">
        <dgm:presLayoutVars>
          <dgm:bulletEnabled val="1"/>
        </dgm:presLayoutVars>
      </dgm:prSet>
      <dgm:spPr/>
    </dgm:pt>
    <dgm:pt modelId="{2E368138-5239-41EA-B31D-57A11126F0F1}" type="pres">
      <dgm:prSet presAssocID="{3ADEB480-F96B-45D8-8372-F581FBF9A921}" presName="FiveNodes_3_text" presStyleLbl="node1" presStyleIdx="4" presStyleCnt="5">
        <dgm:presLayoutVars>
          <dgm:bulletEnabled val="1"/>
        </dgm:presLayoutVars>
      </dgm:prSet>
      <dgm:spPr/>
    </dgm:pt>
    <dgm:pt modelId="{027F4E67-478F-4CA6-BA0D-8D72C0DC1AE6}" type="pres">
      <dgm:prSet presAssocID="{3ADEB480-F96B-45D8-8372-F581FBF9A921}" presName="FiveNodes_4_text" presStyleLbl="node1" presStyleIdx="4" presStyleCnt="5">
        <dgm:presLayoutVars>
          <dgm:bulletEnabled val="1"/>
        </dgm:presLayoutVars>
      </dgm:prSet>
      <dgm:spPr/>
    </dgm:pt>
    <dgm:pt modelId="{7A2B73FC-0A17-4627-9B30-6F42BCAA4F20}" type="pres">
      <dgm:prSet presAssocID="{3ADEB480-F96B-45D8-8372-F581FBF9A921}" presName="FiveNodes_5_text" presStyleLbl="node1" presStyleIdx="4" presStyleCnt="5">
        <dgm:presLayoutVars>
          <dgm:bulletEnabled val="1"/>
        </dgm:presLayoutVars>
      </dgm:prSet>
      <dgm:spPr/>
    </dgm:pt>
  </dgm:ptLst>
  <dgm:cxnLst>
    <dgm:cxn modelId="{D8D9211B-EF6E-405C-A4DD-F68F9EDC466E}" type="presOf" srcId="{9DE42D65-2251-4034-AB59-A3C5D0B64F37}" destId="{C2C6A1BA-F9BF-441F-A314-BDB41EB238FA}" srcOrd="0" destOrd="0" presId="urn:microsoft.com/office/officeart/2005/8/layout/vProcess5"/>
    <dgm:cxn modelId="{2823FD1E-6B42-48CC-BB36-BD4ECB7F957D}" type="presOf" srcId="{5367BBED-5550-465B-A024-3438780E4C80}" destId="{B6CEE336-5972-4D38-B158-30BB6DA61979}" srcOrd="0" destOrd="0" presId="urn:microsoft.com/office/officeart/2005/8/layout/vProcess5"/>
    <dgm:cxn modelId="{734F3B2E-868C-43AB-BA40-1CAD473D8DA8}" type="presOf" srcId="{9E0C7B29-81BF-CE42-B867-67AB25939ED8}" destId="{7A2B73FC-0A17-4627-9B30-6F42BCAA4F20}" srcOrd="1" destOrd="0" presId="urn:microsoft.com/office/officeart/2005/8/layout/vProcess5"/>
    <dgm:cxn modelId="{65DC5C38-B039-4467-82BF-38DE51CE9AAB}" type="presOf" srcId="{15FEFCCB-4611-48B6-A122-36F666E35956}" destId="{027F4E67-478F-4CA6-BA0D-8D72C0DC1AE6}" srcOrd="1" destOrd="0" presId="urn:microsoft.com/office/officeart/2005/8/layout/vProcess5"/>
    <dgm:cxn modelId="{1F033E4D-A50F-4A18-8C5C-2F0AC107866D}" type="presOf" srcId="{CAED1D13-4153-4A07-B28D-17FD18C1ED2E}" destId="{2E368138-5239-41EA-B31D-57A11126F0F1}" srcOrd="1" destOrd="0" presId="urn:microsoft.com/office/officeart/2005/8/layout/vProcess5"/>
    <dgm:cxn modelId="{34CCEC6E-CA28-4FE4-8C33-AD256E16512C}" srcId="{3ADEB480-F96B-45D8-8372-F581FBF9A921}" destId="{15FEFCCB-4611-48B6-A122-36F666E35956}" srcOrd="3" destOrd="0" parTransId="{E4860C27-1AE9-49A3-8240-D28518482761}" sibTransId="{5F7652F6-DF6D-4890-93A0-EDB59375CA2F}"/>
    <dgm:cxn modelId="{A2A9047B-391E-429D-9554-53FAA87A615C}" type="presOf" srcId="{9E0C7B29-81BF-CE42-B867-67AB25939ED8}" destId="{5CDF3C1C-1C92-4DD4-8E59-4C627E9EB30D}" srcOrd="0" destOrd="0" presId="urn:microsoft.com/office/officeart/2005/8/layout/vProcess5"/>
    <dgm:cxn modelId="{125C437D-DC79-4863-A05D-3D0872020C64}" type="presOf" srcId="{5367BBED-5550-465B-A024-3438780E4C80}" destId="{4C9B2B75-5523-4D5A-9725-780D08651793}" srcOrd="1" destOrd="0" presId="urn:microsoft.com/office/officeart/2005/8/layout/vProcess5"/>
    <dgm:cxn modelId="{D99AD181-CC9E-4AE7-9A42-ACBEE579FB9D}" type="presOf" srcId="{AFD3D264-3B88-41DB-B7A9-92BE915BC7D2}" destId="{10DF1109-860D-4DA4-A214-8FC1FA633E9A}" srcOrd="1" destOrd="0" presId="urn:microsoft.com/office/officeart/2005/8/layout/vProcess5"/>
    <dgm:cxn modelId="{AE658895-87F2-4DD2-B1D8-C51E8C4E11D2}" srcId="{3ADEB480-F96B-45D8-8372-F581FBF9A921}" destId="{AFD3D264-3B88-41DB-B7A9-92BE915BC7D2}" srcOrd="1" destOrd="0" parTransId="{E91519B8-37C5-4BF9-B46C-AE1D12B63A63}" sibTransId="{9DE42D65-2251-4034-AB59-A3C5D0B64F37}"/>
    <dgm:cxn modelId="{25FF2397-3C88-CF47-8273-CF49E8F78519}" srcId="{3ADEB480-F96B-45D8-8372-F581FBF9A921}" destId="{9E0C7B29-81BF-CE42-B867-67AB25939ED8}" srcOrd="4" destOrd="0" parTransId="{152E76DC-8862-A246-B43A-979035AA3843}" sibTransId="{9F4C476C-5E6B-E242-B725-D963ECD7CF42}"/>
    <dgm:cxn modelId="{42BD629A-CFA9-4BC4-AEFA-A0FA87FDFB70}" type="presOf" srcId="{951113A6-AF27-4125-BBB6-B4479F7FF9B1}" destId="{EF994D66-C334-4A21-A10C-E16C76FAD041}" srcOrd="0" destOrd="0" presId="urn:microsoft.com/office/officeart/2005/8/layout/vProcess5"/>
    <dgm:cxn modelId="{03FB1A9F-1FD0-4181-B195-F44AB2EFA9B3}" type="presOf" srcId="{AFD3D264-3B88-41DB-B7A9-92BE915BC7D2}" destId="{41627C7E-1A30-4477-8247-8990A7AB5B88}" srcOrd="0" destOrd="0" presId="urn:microsoft.com/office/officeart/2005/8/layout/vProcess5"/>
    <dgm:cxn modelId="{54EAFFA8-8030-4083-9DE1-03412C9CCC8D}" type="presOf" srcId="{CAED1D13-4153-4A07-B28D-17FD18C1ED2E}" destId="{49F90956-3318-470B-A702-46D51C987564}" srcOrd="0" destOrd="0" presId="urn:microsoft.com/office/officeart/2005/8/layout/vProcess5"/>
    <dgm:cxn modelId="{1DA295B3-E95D-45D0-88BC-6AD60AA8529E}" type="presOf" srcId="{5F7652F6-DF6D-4890-93A0-EDB59375CA2F}" destId="{425CF057-A8C4-45E2-B852-C266E5666529}" srcOrd="0" destOrd="0" presId="urn:microsoft.com/office/officeart/2005/8/layout/vProcess5"/>
    <dgm:cxn modelId="{327424BA-1588-4099-9B81-464B8AE0E167}" srcId="{3ADEB480-F96B-45D8-8372-F581FBF9A921}" destId="{CAED1D13-4153-4A07-B28D-17FD18C1ED2E}" srcOrd="2" destOrd="0" parTransId="{9A05096D-842B-4FC1-ACDD-15EE9AB4CD22}" sibTransId="{051559BB-CEC8-4D27-8C48-4F67AF7DA406}"/>
    <dgm:cxn modelId="{952AAEBD-FC72-492C-87EE-AD814AF915C3}" type="presOf" srcId="{3ADEB480-F96B-45D8-8372-F581FBF9A921}" destId="{C81C12D8-5688-4248-A501-6A92486E8DA9}" srcOrd="0" destOrd="0" presId="urn:microsoft.com/office/officeart/2005/8/layout/vProcess5"/>
    <dgm:cxn modelId="{4AD71EC4-D3A9-4B24-A130-2A9E8CED595A}" type="presOf" srcId="{051559BB-CEC8-4D27-8C48-4F67AF7DA406}" destId="{973C0838-F13E-48CF-88BD-574BE4B113C1}" srcOrd="0" destOrd="0" presId="urn:microsoft.com/office/officeart/2005/8/layout/vProcess5"/>
    <dgm:cxn modelId="{A1DEC9C7-7216-4468-982C-1B89B6A1FF86}" srcId="{3ADEB480-F96B-45D8-8372-F581FBF9A921}" destId="{5367BBED-5550-465B-A024-3438780E4C80}" srcOrd="0" destOrd="0" parTransId="{BEC1D0FB-CED2-4810-AFB5-1B779F17F229}" sibTransId="{951113A6-AF27-4125-BBB6-B4479F7FF9B1}"/>
    <dgm:cxn modelId="{A8B2B7ED-95D9-41BA-8DD7-9DED47AACA43}" type="presOf" srcId="{15FEFCCB-4611-48B6-A122-36F666E35956}" destId="{D3913384-3ECD-4004-9770-74DE3C27324D}" srcOrd="0" destOrd="0" presId="urn:microsoft.com/office/officeart/2005/8/layout/vProcess5"/>
    <dgm:cxn modelId="{112C907E-EFA1-4825-9443-6D52ABF2AC64}" type="presParOf" srcId="{C81C12D8-5688-4248-A501-6A92486E8DA9}" destId="{9B259F6B-F1EB-4555-89C7-8D2E65B1E82D}" srcOrd="0" destOrd="0" presId="urn:microsoft.com/office/officeart/2005/8/layout/vProcess5"/>
    <dgm:cxn modelId="{D4BF556A-77C6-48D2-AF59-BA4351FB10EF}" type="presParOf" srcId="{C81C12D8-5688-4248-A501-6A92486E8DA9}" destId="{B6CEE336-5972-4D38-B158-30BB6DA61979}" srcOrd="1" destOrd="0" presId="urn:microsoft.com/office/officeart/2005/8/layout/vProcess5"/>
    <dgm:cxn modelId="{4581B890-47CA-457C-9EF9-59D421C2DA2E}" type="presParOf" srcId="{C81C12D8-5688-4248-A501-6A92486E8DA9}" destId="{41627C7E-1A30-4477-8247-8990A7AB5B88}" srcOrd="2" destOrd="0" presId="urn:microsoft.com/office/officeart/2005/8/layout/vProcess5"/>
    <dgm:cxn modelId="{26656AD2-E841-4AAD-94AF-EFA61DBD3CAC}" type="presParOf" srcId="{C81C12D8-5688-4248-A501-6A92486E8DA9}" destId="{49F90956-3318-470B-A702-46D51C987564}" srcOrd="3" destOrd="0" presId="urn:microsoft.com/office/officeart/2005/8/layout/vProcess5"/>
    <dgm:cxn modelId="{1269C7E0-8676-487A-9109-6D54906F34F9}" type="presParOf" srcId="{C81C12D8-5688-4248-A501-6A92486E8DA9}" destId="{D3913384-3ECD-4004-9770-74DE3C27324D}" srcOrd="4" destOrd="0" presId="urn:microsoft.com/office/officeart/2005/8/layout/vProcess5"/>
    <dgm:cxn modelId="{77FEA15D-487E-4F74-B599-EE43C6B4E84A}" type="presParOf" srcId="{C81C12D8-5688-4248-A501-6A92486E8DA9}" destId="{5CDF3C1C-1C92-4DD4-8E59-4C627E9EB30D}" srcOrd="5" destOrd="0" presId="urn:microsoft.com/office/officeart/2005/8/layout/vProcess5"/>
    <dgm:cxn modelId="{D056A5CA-4346-488A-BB4C-497F43350667}" type="presParOf" srcId="{C81C12D8-5688-4248-A501-6A92486E8DA9}" destId="{EF994D66-C334-4A21-A10C-E16C76FAD041}" srcOrd="6" destOrd="0" presId="urn:microsoft.com/office/officeart/2005/8/layout/vProcess5"/>
    <dgm:cxn modelId="{32E8B5A7-C4E8-42C2-A89D-8A28C572DFEE}" type="presParOf" srcId="{C81C12D8-5688-4248-A501-6A92486E8DA9}" destId="{C2C6A1BA-F9BF-441F-A314-BDB41EB238FA}" srcOrd="7" destOrd="0" presId="urn:microsoft.com/office/officeart/2005/8/layout/vProcess5"/>
    <dgm:cxn modelId="{6E89A602-AC67-4549-A667-B5BF04134FE3}" type="presParOf" srcId="{C81C12D8-5688-4248-A501-6A92486E8DA9}" destId="{973C0838-F13E-48CF-88BD-574BE4B113C1}" srcOrd="8" destOrd="0" presId="urn:microsoft.com/office/officeart/2005/8/layout/vProcess5"/>
    <dgm:cxn modelId="{F69B9769-0286-4F53-8570-A6236934255A}" type="presParOf" srcId="{C81C12D8-5688-4248-A501-6A92486E8DA9}" destId="{425CF057-A8C4-45E2-B852-C266E5666529}" srcOrd="9" destOrd="0" presId="urn:microsoft.com/office/officeart/2005/8/layout/vProcess5"/>
    <dgm:cxn modelId="{0CDEC8E5-8E36-4AB8-8F24-2771411CB2EF}" type="presParOf" srcId="{C81C12D8-5688-4248-A501-6A92486E8DA9}" destId="{4C9B2B75-5523-4D5A-9725-780D08651793}" srcOrd="10" destOrd="0" presId="urn:microsoft.com/office/officeart/2005/8/layout/vProcess5"/>
    <dgm:cxn modelId="{254793E8-5FAA-48D0-B038-323572EA18C5}" type="presParOf" srcId="{C81C12D8-5688-4248-A501-6A92486E8DA9}" destId="{10DF1109-860D-4DA4-A214-8FC1FA633E9A}" srcOrd="11" destOrd="0" presId="urn:microsoft.com/office/officeart/2005/8/layout/vProcess5"/>
    <dgm:cxn modelId="{97D089B2-3353-45C9-A5DA-DAD79CD24F89}" type="presParOf" srcId="{C81C12D8-5688-4248-A501-6A92486E8DA9}" destId="{2E368138-5239-41EA-B31D-57A11126F0F1}" srcOrd="12" destOrd="0" presId="urn:microsoft.com/office/officeart/2005/8/layout/vProcess5"/>
    <dgm:cxn modelId="{C5CB85B7-8CEB-440F-89D0-E5FEBC92C903}" type="presParOf" srcId="{C81C12D8-5688-4248-A501-6A92486E8DA9}" destId="{027F4E67-478F-4CA6-BA0D-8D72C0DC1AE6}" srcOrd="13" destOrd="0" presId="urn:microsoft.com/office/officeart/2005/8/layout/vProcess5"/>
    <dgm:cxn modelId="{CC9F6FD4-2083-405F-9C31-62AE2C3512FA}" type="presParOf" srcId="{C81C12D8-5688-4248-A501-6A92486E8DA9}" destId="{7A2B73FC-0A17-4627-9B30-6F42BCAA4F2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DEB480-F96B-45D8-8372-F581FBF9A921}"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5367BBED-5550-465B-A024-3438780E4C80}">
      <dgm:prSet/>
      <dgm:spPr/>
      <dgm:t>
        <a:bodyPr/>
        <a:lstStyle/>
        <a:p>
          <a:r>
            <a:rPr lang="en-US" dirty="0"/>
            <a:t>Requirements Gathering : The Cassava Plant disease dataset was acquired from Kaggle, which is recognized as one of the best resources for research data.</a:t>
          </a:r>
        </a:p>
      </dgm:t>
    </dgm:pt>
    <dgm:pt modelId="{BEC1D0FB-CED2-4810-AFB5-1B779F17F229}" type="parTrans" cxnId="{A1DEC9C7-7216-4468-982C-1B89B6A1FF86}">
      <dgm:prSet/>
      <dgm:spPr/>
      <dgm:t>
        <a:bodyPr/>
        <a:lstStyle/>
        <a:p>
          <a:endParaRPr lang="en-US"/>
        </a:p>
      </dgm:t>
    </dgm:pt>
    <dgm:pt modelId="{951113A6-AF27-4125-BBB6-B4479F7FF9B1}" type="sibTrans" cxnId="{A1DEC9C7-7216-4468-982C-1B89B6A1FF86}">
      <dgm:prSet phldrT="01" phldr="0"/>
      <dgm:spPr/>
      <dgm:t>
        <a:bodyPr/>
        <a:lstStyle/>
        <a:p>
          <a:endParaRPr lang="en-US" dirty="0"/>
        </a:p>
      </dgm:t>
    </dgm:pt>
    <dgm:pt modelId="{AFD3D264-3B88-41DB-B7A9-92BE915BC7D2}">
      <dgm:prSet/>
      <dgm:spPr/>
      <dgm:t>
        <a:bodyPr/>
        <a:lstStyle/>
        <a:p>
          <a:r>
            <a:rPr lang="en-US" dirty="0"/>
            <a:t>Design : The Traditional and Fuzzy System model structures were designed based on the appropriate literature surveys conducted</a:t>
          </a:r>
        </a:p>
      </dgm:t>
    </dgm:pt>
    <dgm:pt modelId="{E91519B8-37C5-4BF9-B46C-AE1D12B63A63}" type="parTrans" cxnId="{AE658895-87F2-4DD2-B1D8-C51E8C4E11D2}">
      <dgm:prSet/>
      <dgm:spPr/>
      <dgm:t>
        <a:bodyPr/>
        <a:lstStyle/>
        <a:p>
          <a:endParaRPr lang="en-US"/>
        </a:p>
      </dgm:t>
    </dgm:pt>
    <dgm:pt modelId="{9DE42D65-2251-4034-AB59-A3C5D0B64F37}" type="sibTrans" cxnId="{AE658895-87F2-4DD2-B1D8-C51E8C4E11D2}">
      <dgm:prSet phldrT="02" phldr="0"/>
      <dgm:spPr/>
      <dgm:t>
        <a:bodyPr/>
        <a:lstStyle/>
        <a:p>
          <a:endParaRPr lang="en-US"/>
        </a:p>
      </dgm:t>
    </dgm:pt>
    <dgm:pt modelId="{CAED1D13-4153-4A07-B28D-17FD18C1ED2E}">
      <dgm:prSet/>
      <dgm:spPr/>
      <dgm:t>
        <a:bodyPr/>
        <a:lstStyle/>
        <a:p>
          <a:r>
            <a:rPr lang="en-US" dirty="0"/>
            <a:t>Implementation: Using MobileNetV2 as a base both traditional and fuzzy hybrid models were executed</a:t>
          </a:r>
        </a:p>
      </dgm:t>
    </dgm:pt>
    <dgm:pt modelId="{9A05096D-842B-4FC1-ACDD-15EE9AB4CD22}" type="parTrans" cxnId="{327424BA-1588-4099-9B81-464B8AE0E167}">
      <dgm:prSet/>
      <dgm:spPr/>
      <dgm:t>
        <a:bodyPr/>
        <a:lstStyle/>
        <a:p>
          <a:endParaRPr lang="en-US"/>
        </a:p>
      </dgm:t>
    </dgm:pt>
    <dgm:pt modelId="{051559BB-CEC8-4D27-8C48-4F67AF7DA406}" type="sibTrans" cxnId="{327424BA-1588-4099-9B81-464B8AE0E167}">
      <dgm:prSet phldrT="03" phldr="0"/>
      <dgm:spPr/>
      <dgm:t>
        <a:bodyPr/>
        <a:lstStyle/>
        <a:p>
          <a:endParaRPr lang="en-US"/>
        </a:p>
      </dgm:t>
    </dgm:pt>
    <dgm:pt modelId="{15FEFCCB-4611-48B6-A122-36F666E35956}">
      <dgm:prSet/>
      <dgm:spPr/>
      <dgm:t>
        <a:bodyPr/>
        <a:lstStyle/>
        <a:p>
          <a:r>
            <a:rPr lang="en-US" dirty="0"/>
            <a:t>Testing – Test accuracy across the traditional model and fuzzy hybrid models were compared. The fuzzy model accuracy was also compared with a pre-existing traditional model from literature survey.</a:t>
          </a:r>
        </a:p>
      </dgm:t>
    </dgm:pt>
    <dgm:pt modelId="{E4860C27-1AE9-49A3-8240-D28518482761}" type="parTrans" cxnId="{34CCEC6E-CA28-4FE4-8C33-AD256E16512C}">
      <dgm:prSet/>
      <dgm:spPr/>
      <dgm:t>
        <a:bodyPr/>
        <a:lstStyle/>
        <a:p>
          <a:endParaRPr lang="en-US"/>
        </a:p>
      </dgm:t>
    </dgm:pt>
    <dgm:pt modelId="{5F7652F6-DF6D-4890-93A0-EDB59375CA2F}" type="sibTrans" cxnId="{34CCEC6E-CA28-4FE4-8C33-AD256E16512C}">
      <dgm:prSet phldrT="04" phldr="0"/>
      <dgm:spPr/>
      <dgm:t>
        <a:bodyPr/>
        <a:lstStyle/>
        <a:p>
          <a:endParaRPr lang="en-US"/>
        </a:p>
      </dgm:t>
    </dgm:pt>
    <dgm:pt modelId="{9E0C7B29-81BF-CE42-B867-67AB25939ED8}">
      <dgm:prSet/>
      <dgm:spPr/>
      <dgm:t>
        <a:bodyPr/>
        <a:lstStyle/>
        <a:p>
          <a:r>
            <a:rPr lang="en-US" dirty="0"/>
            <a:t>Deployment – A simple GUI was deployed to portray the workings of the model by implementing user inputs.</a:t>
          </a:r>
        </a:p>
      </dgm:t>
    </dgm:pt>
    <dgm:pt modelId="{152E76DC-8862-A246-B43A-979035AA3843}" type="parTrans" cxnId="{25FF2397-3C88-CF47-8273-CF49E8F78519}">
      <dgm:prSet/>
      <dgm:spPr/>
      <dgm:t>
        <a:bodyPr/>
        <a:lstStyle/>
        <a:p>
          <a:endParaRPr lang="en-US"/>
        </a:p>
      </dgm:t>
    </dgm:pt>
    <dgm:pt modelId="{9F4C476C-5E6B-E242-B725-D963ECD7CF42}" type="sibTrans" cxnId="{25FF2397-3C88-CF47-8273-CF49E8F78519}">
      <dgm:prSet phldrT="05" phldr="0"/>
      <dgm:spPr/>
      <dgm:t>
        <a:bodyPr/>
        <a:lstStyle/>
        <a:p>
          <a:endParaRPr lang="en-US"/>
        </a:p>
      </dgm:t>
    </dgm:pt>
    <dgm:pt modelId="{BD307B9C-FF28-48E5-A4EC-4EED37A99B2A}" type="pres">
      <dgm:prSet presAssocID="{3ADEB480-F96B-45D8-8372-F581FBF9A921}" presName="Name0" presStyleCnt="0">
        <dgm:presLayoutVars>
          <dgm:dir/>
          <dgm:resizeHandles val="exact"/>
        </dgm:presLayoutVars>
      </dgm:prSet>
      <dgm:spPr/>
    </dgm:pt>
    <dgm:pt modelId="{D08E4647-21EA-4E56-AE80-9889D750444E}" type="pres">
      <dgm:prSet presAssocID="{5367BBED-5550-465B-A024-3438780E4C80}" presName="node" presStyleLbl="node1" presStyleIdx="0" presStyleCnt="5">
        <dgm:presLayoutVars>
          <dgm:bulletEnabled val="1"/>
        </dgm:presLayoutVars>
      </dgm:prSet>
      <dgm:spPr/>
    </dgm:pt>
    <dgm:pt modelId="{DC2CAF89-1446-4AD5-BC0B-840AABDCB446}" type="pres">
      <dgm:prSet presAssocID="{951113A6-AF27-4125-BBB6-B4479F7FF9B1}" presName="sibTrans" presStyleLbl="sibTrans1D1" presStyleIdx="0" presStyleCnt="4"/>
      <dgm:spPr/>
    </dgm:pt>
    <dgm:pt modelId="{05C6D27A-502B-4D22-BFBC-26BE77AD26F7}" type="pres">
      <dgm:prSet presAssocID="{951113A6-AF27-4125-BBB6-B4479F7FF9B1}" presName="connectorText" presStyleLbl="sibTrans1D1" presStyleIdx="0" presStyleCnt="4"/>
      <dgm:spPr/>
    </dgm:pt>
    <dgm:pt modelId="{02076335-5F96-4B79-85CC-95D928466A9E}" type="pres">
      <dgm:prSet presAssocID="{AFD3D264-3B88-41DB-B7A9-92BE915BC7D2}" presName="node" presStyleLbl="node1" presStyleIdx="1" presStyleCnt="5">
        <dgm:presLayoutVars>
          <dgm:bulletEnabled val="1"/>
        </dgm:presLayoutVars>
      </dgm:prSet>
      <dgm:spPr/>
    </dgm:pt>
    <dgm:pt modelId="{70EC03F2-BC58-4603-9CF3-B423D1512E1E}" type="pres">
      <dgm:prSet presAssocID="{9DE42D65-2251-4034-AB59-A3C5D0B64F37}" presName="sibTrans" presStyleLbl="sibTrans1D1" presStyleIdx="1" presStyleCnt="4"/>
      <dgm:spPr/>
    </dgm:pt>
    <dgm:pt modelId="{31EA9FED-209C-4D52-A551-68368C8C084F}" type="pres">
      <dgm:prSet presAssocID="{9DE42D65-2251-4034-AB59-A3C5D0B64F37}" presName="connectorText" presStyleLbl="sibTrans1D1" presStyleIdx="1" presStyleCnt="4"/>
      <dgm:spPr/>
    </dgm:pt>
    <dgm:pt modelId="{2E327676-866A-4776-8DAD-2270DC423A6C}" type="pres">
      <dgm:prSet presAssocID="{CAED1D13-4153-4A07-B28D-17FD18C1ED2E}" presName="node" presStyleLbl="node1" presStyleIdx="2" presStyleCnt="5">
        <dgm:presLayoutVars>
          <dgm:bulletEnabled val="1"/>
        </dgm:presLayoutVars>
      </dgm:prSet>
      <dgm:spPr/>
    </dgm:pt>
    <dgm:pt modelId="{ECEF4092-8AF9-4571-AB4D-28C859BEEAD4}" type="pres">
      <dgm:prSet presAssocID="{051559BB-CEC8-4D27-8C48-4F67AF7DA406}" presName="sibTrans" presStyleLbl="sibTrans1D1" presStyleIdx="2" presStyleCnt="4"/>
      <dgm:spPr/>
    </dgm:pt>
    <dgm:pt modelId="{62672769-AF87-4B86-8775-FE2162A6BBAB}" type="pres">
      <dgm:prSet presAssocID="{051559BB-CEC8-4D27-8C48-4F67AF7DA406}" presName="connectorText" presStyleLbl="sibTrans1D1" presStyleIdx="2" presStyleCnt="4"/>
      <dgm:spPr/>
    </dgm:pt>
    <dgm:pt modelId="{9AD5DEC9-FBFC-4B6F-8F50-10236EE6DF65}" type="pres">
      <dgm:prSet presAssocID="{15FEFCCB-4611-48B6-A122-36F666E35956}" presName="node" presStyleLbl="node1" presStyleIdx="3" presStyleCnt="5">
        <dgm:presLayoutVars>
          <dgm:bulletEnabled val="1"/>
        </dgm:presLayoutVars>
      </dgm:prSet>
      <dgm:spPr/>
    </dgm:pt>
    <dgm:pt modelId="{AA3093F9-74D2-4DDB-B648-551F3BC68252}" type="pres">
      <dgm:prSet presAssocID="{5F7652F6-DF6D-4890-93A0-EDB59375CA2F}" presName="sibTrans" presStyleLbl="sibTrans1D1" presStyleIdx="3" presStyleCnt="4"/>
      <dgm:spPr/>
    </dgm:pt>
    <dgm:pt modelId="{0F33C563-50FB-4BB8-B8BB-194DDFF1AD69}" type="pres">
      <dgm:prSet presAssocID="{5F7652F6-DF6D-4890-93A0-EDB59375CA2F}" presName="connectorText" presStyleLbl="sibTrans1D1" presStyleIdx="3" presStyleCnt="4"/>
      <dgm:spPr/>
    </dgm:pt>
    <dgm:pt modelId="{8222BD51-8FCA-4FCD-A464-D987523CCBA7}" type="pres">
      <dgm:prSet presAssocID="{9E0C7B29-81BF-CE42-B867-67AB25939ED8}" presName="node" presStyleLbl="node1" presStyleIdx="4" presStyleCnt="5">
        <dgm:presLayoutVars>
          <dgm:bulletEnabled val="1"/>
        </dgm:presLayoutVars>
      </dgm:prSet>
      <dgm:spPr/>
    </dgm:pt>
  </dgm:ptLst>
  <dgm:cxnLst>
    <dgm:cxn modelId="{73309313-B2D7-4809-9AD8-809FDA11113E}" type="presOf" srcId="{9E0C7B29-81BF-CE42-B867-67AB25939ED8}" destId="{8222BD51-8FCA-4FCD-A464-D987523CCBA7}" srcOrd="0" destOrd="0" presId="urn:microsoft.com/office/officeart/2016/7/layout/RepeatingBendingProcessNew"/>
    <dgm:cxn modelId="{F1718E1D-D962-4C19-B344-E4900F77C2AA}" type="presOf" srcId="{9DE42D65-2251-4034-AB59-A3C5D0B64F37}" destId="{70EC03F2-BC58-4603-9CF3-B423D1512E1E}" srcOrd="0" destOrd="0" presId="urn:microsoft.com/office/officeart/2016/7/layout/RepeatingBendingProcessNew"/>
    <dgm:cxn modelId="{23179E29-73EA-4E46-B297-18FE31FE09CA}" type="presOf" srcId="{9DE42D65-2251-4034-AB59-A3C5D0B64F37}" destId="{31EA9FED-209C-4D52-A551-68368C8C084F}" srcOrd="1" destOrd="0" presId="urn:microsoft.com/office/officeart/2016/7/layout/RepeatingBendingProcessNew"/>
    <dgm:cxn modelId="{D94B3D4B-1ACD-415F-9242-C483314A71E3}" type="presOf" srcId="{051559BB-CEC8-4D27-8C48-4F67AF7DA406}" destId="{ECEF4092-8AF9-4571-AB4D-28C859BEEAD4}" srcOrd="0" destOrd="0" presId="urn:microsoft.com/office/officeart/2016/7/layout/RepeatingBendingProcessNew"/>
    <dgm:cxn modelId="{34CCEC6E-CA28-4FE4-8C33-AD256E16512C}" srcId="{3ADEB480-F96B-45D8-8372-F581FBF9A921}" destId="{15FEFCCB-4611-48B6-A122-36F666E35956}" srcOrd="3" destOrd="0" parTransId="{E4860C27-1AE9-49A3-8240-D28518482761}" sibTransId="{5F7652F6-DF6D-4890-93A0-EDB59375CA2F}"/>
    <dgm:cxn modelId="{BA5E9D75-A245-4BA2-88EC-954D70CF35B3}" type="presOf" srcId="{951113A6-AF27-4125-BBB6-B4479F7FF9B1}" destId="{DC2CAF89-1446-4AD5-BC0B-840AABDCB446}" srcOrd="0" destOrd="0" presId="urn:microsoft.com/office/officeart/2016/7/layout/RepeatingBendingProcessNew"/>
    <dgm:cxn modelId="{2ADD7F78-DB6F-4037-87D6-1203684F21F4}" type="presOf" srcId="{AFD3D264-3B88-41DB-B7A9-92BE915BC7D2}" destId="{02076335-5F96-4B79-85CC-95D928466A9E}" srcOrd="0" destOrd="0" presId="urn:microsoft.com/office/officeart/2016/7/layout/RepeatingBendingProcessNew"/>
    <dgm:cxn modelId="{7F08BF81-7A0A-4D4F-84D2-265E02F4C289}" type="presOf" srcId="{CAED1D13-4153-4A07-B28D-17FD18C1ED2E}" destId="{2E327676-866A-4776-8DAD-2270DC423A6C}" srcOrd="0" destOrd="0" presId="urn:microsoft.com/office/officeart/2016/7/layout/RepeatingBendingProcessNew"/>
    <dgm:cxn modelId="{AE658895-87F2-4DD2-B1D8-C51E8C4E11D2}" srcId="{3ADEB480-F96B-45D8-8372-F581FBF9A921}" destId="{AFD3D264-3B88-41DB-B7A9-92BE915BC7D2}" srcOrd="1" destOrd="0" parTransId="{E91519B8-37C5-4BF9-B46C-AE1D12B63A63}" sibTransId="{9DE42D65-2251-4034-AB59-A3C5D0B64F37}"/>
    <dgm:cxn modelId="{25FF2397-3C88-CF47-8273-CF49E8F78519}" srcId="{3ADEB480-F96B-45D8-8372-F581FBF9A921}" destId="{9E0C7B29-81BF-CE42-B867-67AB25939ED8}" srcOrd="4" destOrd="0" parTransId="{152E76DC-8862-A246-B43A-979035AA3843}" sibTransId="{9F4C476C-5E6B-E242-B725-D963ECD7CF42}"/>
    <dgm:cxn modelId="{D0289597-953F-41A1-A85D-F2A05AEF261D}" type="presOf" srcId="{5F7652F6-DF6D-4890-93A0-EDB59375CA2F}" destId="{0F33C563-50FB-4BB8-B8BB-194DDFF1AD69}" srcOrd="1" destOrd="0" presId="urn:microsoft.com/office/officeart/2016/7/layout/RepeatingBendingProcessNew"/>
    <dgm:cxn modelId="{61ABCD9A-CED0-490D-8F8E-4229760C7DBB}" type="presOf" srcId="{5367BBED-5550-465B-A024-3438780E4C80}" destId="{D08E4647-21EA-4E56-AE80-9889D750444E}" srcOrd="0" destOrd="0" presId="urn:microsoft.com/office/officeart/2016/7/layout/RepeatingBendingProcessNew"/>
    <dgm:cxn modelId="{29A472A6-28A8-4006-834A-D38AE771BA33}" type="presOf" srcId="{051559BB-CEC8-4D27-8C48-4F67AF7DA406}" destId="{62672769-AF87-4B86-8775-FE2162A6BBAB}" srcOrd="1" destOrd="0" presId="urn:microsoft.com/office/officeart/2016/7/layout/RepeatingBendingProcessNew"/>
    <dgm:cxn modelId="{CBFB7DB1-46CA-48E8-B4DF-ABA884DDE7FF}" type="presOf" srcId="{951113A6-AF27-4125-BBB6-B4479F7FF9B1}" destId="{05C6D27A-502B-4D22-BFBC-26BE77AD26F7}" srcOrd="1" destOrd="0" presId="urn:microsoft.com/office/officeart/2016/7/layout/RepeatingBendingProcessNew"/>
    <dgm:cxn modelId="{F877FEB2-585B-4E46-97A9-27687E7E256A}" type="presOf" srcId="{15FEFCCB-4611-48B6-A122-36F666E35956}" destId="{9AD5DEC9-FBFC-4B6F-8F50-10236EE6DF65}" srcOrd="0" destOrd="0" presId="urn:microsoft.com/office/officeart/2016/7/layout/RepeatingBendingProcessNew"/>
    <dgm:cxn modelId="{327424BA-1588-4099-9B81-464B8AE0E167}" srcId="{3ADEB480-F96B-45D8-8372-F581FBF9A921}" destId="{CAED1D13-4153-4A07-B28D-17FD18C1ED2E}" srcOrd="2" destOrd="0" parTransId="{9A05096D-842B-4FC1-ACDD-15EE9AB4CD22}" sibTransId="{051559BB-CEC8-4D27-8C48-4F67AF7DA406}"/>
    <dgm:cxn modelId="{A1DEC9C7-7216-4468-982C-1B89B6A1FF86}" srcId="{3ADEB480-F96B-45D8-8372-F581FBF9A921}" destId="{5367BBED-5550-465B-A024-3438780E4C80}" srcOrd="0" destOrd="0" parTransId="{BEC1D0FB-CED2-4810-AFB5-1B779F17F229}" sibTransId="{951113A6-AF27-4125-BBB6-B4479F7FF9B1}"/>
    <dgm:cxn modelId="{C9BD34E5-9781-47B9-80B5-8FCFAF22E8E2}" type="presOf" srcId="{5F7652F6-DF6D-4890-93A0-EDB59375CA2F}" destId="{AA3093F9-74D2-4DDB-B648-551F3BC68252}" srcOrd="0" destOrd="0" presId="urn:microsoft.com/office/officeart/2016/7/layout/RepeatingBendingProcessNew"/>
    <dgm:cxn modelId="{C4AF39E6-66FC-4DD6-AB93-F097C9AEF5A8}" type="presOf" srcId="{3ADEB480-F96B-45D8-8372-F581FBF9A921}" destId="{BD307B9C-FF28-48E5-A4EC-4EED37A99B2A}" srcOrd="0" destOrd="0" presId="urn:microsoft.com/office/officeart/2016/7/layout/RepeatingBendingProcessNew"/>
    <dgm:cxn modelId="{30C1C06C-00C0-4992-B02B-EA16B8D450AB}" type="presParOf" srcId="{BD307B9C-FF28-48E5-A4EC-4EED37A99B2A}" destId="{D08E4647-21EA-4E56-AE80-9889D750444E}" srcOrd="0" destOrd="0" presId="urn:microsoft.com/office/officeart/2016/7/layout/RepeatingBendingProcessNew"/>
    <dgm:cxn modelId="{24EB67DA-4BC7-4F6C-9380-8853BD42C0B5}" type="presParOf" srcId="{BD307B9C-FF28-48E5-A4EC-4EED37A99B2A}" destId="{DC2CAF89-1446-4AD5-BC0B-840AABDCB446}" srcOrd="1" destOrd="0" presId="urn:microsoft.com/office/officeart/2016/7/layout/RepeatingBendingProcessNew"/>
    <dgm:cxn modelId="{292F89FF-5253-4BA9-BFFB-07EA9E3DF3E5}" type="presParOf" srcId="{DC2CAF89-1446-4AD5-BC0B-840AABDCB446}" destId="{05C6D27A-502B-4D22-BFBC-26BE77AD26F7}" srcOrd="0" destOrd="0" presId="urn:microsoft.com/office/officeart/2016/7/layout/RepeatingBendingProcessNew"/>
    <dgm:cxn modelId="{61A5BBC2-D354-4756-B3A9-837B544436A0}" type="presParOf" srcId="{BD307B9C-FF28-48E5-A4EC-4EED37A99B2A}" destId="{02076335-5F96-4B79-85CC-95D928466A9E}" srcOrd="2" destOrd="0" presId="urn:microsoft.com/office/officeart/2016/7/layout/RepeatingBendingProcessNew"/>
    <dgm:cxn modelId="{9877688E-2E67-4781-8316-907A72EFBE0F}" type="presParOf" srcId="{BD307B9C-FF28-48E5-A4EC-4EED37A99B2A}" destId="{70EC03F2-BC58-4603-9CF3-B423D1512E1E}" srcOrd="3" destOrd="0" presId="urn:microsoft.com/office/officeart/2016/7/layout/RepeatingBendingProcessNew"/>
    <dgm:cxn modelId="{DA1A43BD-544D-4C72-8555-8C50A69199C4}" type="presParOf" srcId="{70EC03F2-BC58-4603-9CF3-B423D1512E1E}" destId="{31EA9FED-209C-4D52-A551-68368C8C084F}" srcOrd="0" destOrd="0" presId="urn:microsoft.com/office/officeart/2016/7/layout/RepeatingBendingProcessNew"/>
    <dgm:cxn modelId="{72B69794-A589-479D-B24E-54ACF07E485E}" type="presParOf" srcId="{BD307B9C-FF28-48E5-A4EC-4EED37A99B2A}" destId="{2E327676-866A-4776-8DAD-2270DC423A6C}" srcOrd="4" destOrd="0" presId="urn:microsoft.com/office/officeart/2016/7/layout/RepeatingBendingProcessNew"/>
    <dgm:cxn modelId="{B3D0F64F-5860-42EA-B64F-39C53B3B865A}" type="presParOf" srcId="{BD307B9C-FF28-48E5-A4EC-4EED37A99B2A}" destId="{ECEF4092-8AF9-4571-AB4D-28C859BEEAD4}" srcOrd="5" destOrd="0" presId="urn:microsoft.com/office/officeart/2016/7/layout/RepeatingBendingProcessNew"/>
    <dgm:cxn modelId="{A563108F-36ED-4AAB-A48D-2BA958435AA2}" type="presParOf" srcId="{ECEF4092-8AF9-4571-AB4D-28C859BEEAD4}" destId="{62672769-AF87-4B86-8775-FE2162A6BBAB}" srcOrd="0" destOrd="0" presId="urn:microsoft.com/office/officeart/2016/7/layout/RepeatingBendingProcessNew"/>
    <dgm:cxn modelId="{E6079178-C47F-430C-ACDC-A207DAAB4DA6}" type="presParOf" srcId="{BD307B9C-FF28-48E5-A4EC-4EED37A99B2A}" destId="{9AD5DEC9-FBFC-4B6F-8F50-10236EE6DF65}" srcOrd="6" destOrd="0" presId="urn:microsoft.com/office/officeart/2016/7/layout/RepeatingBendingProcessNew"/>
    <dgm:cxn modelId="{3AE26550-AEB8-480D-B52F-FC78FE66A250}" type="presParOf" srcId="{BD307B9C-FF28-48E5-A4EC-4EED37A99B2A}" destId="{AA3093F9-74D2-4DDB-B648-551F3BC68252}" srcOrd="7" destOrd="0" presId="urn:microsoft.com/office/officeart/2016/7/layout/RepeatingBendingProcessNew"/>
    <dgm:cxn modelId="{0D22EB82-0956-463A-8EEF-F5D6794EC94A}" type="presParOf" srcId="{AA3093F9-74D2-4DDB-B648-551F3BC68252}" destId="{0F33C563-50FB-4BB8-B8BB-194DDFF1AD69}" srcOrd="0" destOrd="0" presId="urn:microsoft.com/office/officeart/2016/7/layout/RepeatingBendingProcessNew"/>
    <dgm:cxn modelId="{9DDB2B8C-E708-446E-83B6-AA2A3901443F}" type="presParOf" srcId="{BD307B9C-FF28-48E5-A4EC-4EED37A99B2A}" destId="{8222BD51-8FCA-4FCD-A464-D987523CCBA7}"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D3A9A4-FFF3-4D4C-A45E-2F0F2DEB6502}"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72CFA33A-DF57-4722-BF45-953E5CC6C82B}">
      <dgm:prSet/>
      <dgm:spPr/>
      <dgm:t>
        <a:bodyPr/>
        <a:lstStyle/>
        <a:p>
          <a:r>
            <a:rPr lang="en-US"/>
            <a:t>Accuracy for traditional model – MobileNetV2 - ~69% - 10 epochs</a:t>
          </a:r>
        </a:p>
      </dgm:t>
    </dgm:pt>
    <dgm:pt modelId="{7EC3FDFB-ACE2-4360-AC07-F05A8720D25A}" type="parTrans" cxnId="{62DB1C3A-543D-4D76-AAFD-8AFABCFB9F25}">
      <dgm:prSet/>
      <dgm:spPr/>
      <dgm:t>
        <a:bodyPr/>
        <a:lstStyle/>
        <a:p>
          <a:endParaRPr lang="en-US"/>
        </a:p>
      </dgm:t>
    </dgm:pt>
    <dgm:pt modelId="{D86F8C66-750F-45BF-ABBD-54D1F19B73AA}" type="sibTrans" cxnId="{62DB1C3A-543D-4D76-AAFD-8AFABCFB9F25}">
      <dgm:prSet/>
      <dgm:spPr/>
      <dgm:t>
        <a:bodyPr/>
        <a:lstStyle/>
        <a:p>
          <a:endParaRPr lang="en-US"/>
        </a:p>
      </dgm:t>
    </dgm:pt>
    <dgm:pt modelId="{AF693D68-14E0-4685-8D18-93A270626FA1}">
      <dgm:prSet/>
      <dgm:spPr/>
      <dgm:t>
        <a:bodyPr/>
        <a:lstStyle/>
        <a:p>
          <a:r>
            <a:rPr lang="en-US"/>
            <a:t>Accuracy for hybrid fuzzy model – CNN + FNN - ~74% - 10 epochs</a:t>
          </a:r>
        </a:p>
      </dgm:t>
    </dgm:pt>
    <dgm:pt modelId="{A76E847A-E010-4C9B-8671-E0B3368CE12C}" type="parTrans" cxnId="{E613BE53-6778-4CBE-BCD5-F69D6EC13AB1}">
      <dgm:prSet/>
      <dgm:spPr/>
      <dgm:t>
        <a:bodyPr/>
        <a:lstStyle/>
        <a:p>
          <a:endParaRPr lang="en-US"/>
        </a:p>
      </dgm:t>
    </dgm:pt>
    <dgm:pt modelId="{DD23122E-E3F4-4A69-8E0B-DFE63A158B8E}" type="sibTrans" cxnId="{E613BE53-6778-4CBE-BCD5-F69D6EC13AB1}">
      <dgm:prSet/>
      <dgm:spPr/>
      <dgm:t>
        <a:bodyPr/>
        <a:lstStyle/>
        <a:p>
          <a:endParaRPr lang="en-US"/>
        </a:p>
      </dgm:t>
    </dgm:pt>
    <dgm:pt modelId="{964AAFEC-DF3E-493A-9B62-69940D5D5F81}">
      <dgm:prSet/>
      <dgm:spPr/>
      <dgm:t>
        <a:bodyPr/>
        <a:lstStyle/>
        <a:p>
          <a:r>
            <a:rPr lang="en-US"/>
            <a:t>Training loss and validation loss for traditional models did not generalize at any point over 10 epochs</a:t>
          </a:r>
        </a:p>
      </dgm:t>
    </dgm:pt>
    <dgm:pt modelId="{454E8D9C-EF18-4C06-BB9A-B79EBE6158F7}" type="parTrans" cxnId="{CB47E443-A1ED-4316-BA24-CCB072F59D5E}">
      <dgm:prSet/>
      <dgm:spPr/>
      <dgm:t>
        <a:bodyPr/>
        <a:lstStyle/>
        <a:p>
          <a:endParaRPr lang="en-US"/>
        </a:p>
      </dgm:t>
    </dgm:pt>
    <dgm:pt modelId="{DF986FED-D547-4A8B-899E-A3986C14985C}" type="sibTrans" cxnId="{CB47E443-A1ED-4316-BA24-CCB072F59D5E}">
      <dgm:prSet/>
      <dgm:spPr/>
      <dgm:t>
        <a:bodyPr/>
        <a:lstStyle/>
        <a:p>
          <a:endParaRPr lang="en-US"/>
        </a:p>
      </dgm:t>
    </dgm:pt>
    <dgm:pt modelId="{F0213CE1-4354-4181-9C89-273FBB143B86}">
      <dgm:prSet/>
      <dgm:spPr/>
      <dgm:t>
        <a:bodyPr/>
        <a:lstStyle/>
        <a:p>
          <a:r>
            <a:rPr lang="en-US" dirty="0"/>
            <a:t>Accuracy for traditional model – Efficient Net according to Literature Survey Paper [1] ~ 95%</a:t>
          </a:r>
        </a:p>
      </dgm:t>
    </dgm:pt>
    <dgm:pt modelId="{0D972266-223E-48EE-A379-894DFFA1A01B}" type="parTrans" cxnId="{D567000B-E7A9-4902-811A-B77AEB39CE17}">
      <dgm:prSet/>
      <dgm:spPr/>
      <dgm:t>
        <a:bodyPr/>
        <a:lstStyle/>
        <a:p>
          <a:endParaRPr lang="en-IN"/>
        </a:p>
      </dgm:t>
    </dgm:pt>
    <dgm:pt modelId="{ADB022C9-E96C-464B-9803-39F902D54A0C}" type="sibTrans" cxnId="{D567000B-E7A9-4902-811A-B77AEB39CE17}">
      <dgm:prSet/>
      <dgm:spPr/>
      <dgm:t>
        <a:bodyPr/>
        <a:lstStyle/>
        <a:p>
          <a:endParaRPr lang="en-IN"/>
        </a:p>
      </dgm:t>
    </dgm:pt>
    <dgm:pt modelId="{1C818885-8EEB-4159-B598-23FB5F6E7989}">
      <dgm:prSet/>
      <dgm:spPr/>
      <dgm:t>
        <a:bodyPr/>
        <a:lstStyle/>
        <a:p>
          <a:r>
            <a:rPr lang="en-US"/>
            <a:t>Training loss and validation loss for hybrid fuzzy model was generalizing well over 10 epochs which shows a good working model</a:t>
          </a:r>
        </a:p>
      </dgm:t>
    </dgm:pt>
    <dgm:pt modelId="{10D97A7E-37DB-4D1C-BF08-28603F2727BE}" type="parTrans" cxnId="{E8EB346F-85CC-409F-A0CD-E0CBC82E92C2}">
      <dgm:prSet/>
      <dgm:spPr/>
      <dgm:t>
        <a:bodyPr/>
        <a:lstStyle/>
        <a:p>
          <a:endParaRPr lang="en-IN"/>
        </a:p>
      </dgm:t>
    </dgm:pt>
    <dgm:pt modelId="{F2D1A6A4-A941-4E17-AC10-EE98A1DC605C}" type="sibTrans" cxnId="{E8EB346F-85CC-409F-A0CD-E0CBC82E92C2}">
      <dgm:prSet/>
      <dgm:spPr/>
      <dgm:t>
        <a:bodyPr/>
        <a:lstStyle/>
        <a:p>
          <a:endParaRPr lang="en-IN"/>
        </a:p>
      </dgm:t>
    </dgm:pt>
    <dgm:pt modelId="{3F610D0A-1BEC-4F1E-A0A7-FEB3038F7DEF}" type="pres">
      <dgm:prSet presAssocID="{26D3A9A4-FFF3-4D4C-A45E-2F0F2DEB6502}" presName="root" presStyleCnt="0">
        <dgm:presLayoutVars>
          <dgm:dir/>
          <dgm:resizeHandles val="exact"/>
        </dgm:presLayoutVars>
      </dgm:prSet>
      <dgm:spPr/>
    </dgm:pt>
    <dgm:pt modelId="{81D91C00-3962-44F5-B4E0-36737CE9A509}" type="pres">
      <dgm:prSet presAssocID="{26D3A9A4-FFF3-4D4C-A45E-2F0F2DEB6502}" presName="container" presStyleCnt="0">
        <dgm:presLayoutVars>
          <dgm:dir/>
          <dgm:resizeHandles val="exact"/>
        </dgm:presLayoutVars>
      </dgm:prSet>
      <dgm:spPr/>
    </dgm:pt>
    <dgm:pt modelId="{713BE1EC-9225-4987-86AB-19AAF496198A}" type="pres">
      <dgm:prSet presAssocID="{72CFA33A-DF57-4722-BF45-953E5CC6C82B}" presName="compNode" presStyleCnt="0"/>
      <dgm:spPr/>
    </dgm:pt>
    <dgm:pt modelId="{55CD6C8A-7FA0-4E88-B27E-37A6A5A72CCC}" type="pres">
      <dgm:prSet presAssocID="{72CFA33A-DF57-4722-BF45-953E5CC6C82B}" presName="iconBgRect" presStyleLbl="bgShp" presStyleIdx="0" presStyleCnt="5"/>
      <dgm:spPr/>
    </dgm:pt>
    <dgm:pt modelId="{A8161B29-E6ED-49A1-86E3-1F876A8A90C6}" type="pres">
      <dgm:prSet presAssocID="{72CFA33A-DF57-4722-BF45-953E5CC6C82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04033500-1E7E-4EE5-9192-56198399120D}" type="pres">
      <dgm:prSet presAssocID="{72CFA33A-DF57-4722-BF45-953E5CC6C82B}" presName="spaceRect" presStyleCnt="0"/>
      <dgm:spPr/>
    </dgm:pt>
    <dgm:pt modelId="{1C0B6F9F-2284-4D8D-BD52-EBD952DE681B}" type="pres">
      <dgm:prSet presAssocID="{72CFA33A-DF57-4722-BF45-953E5CC6C82B}" presName="textRect" presStyleLbl="revTx" presStyleIdx="0" presStyleCnt="5">
        <dgm:presLayoutVars>
          <dgm:chMax val="1"/>
          <dgm:chPref val="1"/>
        </dgm:presLayoutVars>
      </dgm:prSet>
      <dgm:spPr/>
    </dgm:pt>
    <dgm:pt modelId="{46BC3890-54FC-4708-9B51-EDCFA8CD4D6C}" type="pres">
      <dgm:prSet presAssocID="{D86F8C66-750F-45BF-ABBD-54D1F19B73AA}" presName="sibTrans" presStyleLbl="sibTrans2D1" presStyleIdx="0" presStyleCnt="0"/>
      <dgm:spPr/>
    </dgm:pt>
    <dgm:pt modelId="{3429F5EB-3AEE-47C7-8525-9CBE85E6C905}" type="pres">
      <dgm:prSet presAssocID="{AF693D68-14E0-4685-8D18-93A270626FA1}" presName="compNode" presStyleCnt="0"/>
      <dgm:spPr/>
    </dgm:pt>
    <dgm:pt modelId="{8865FEBA-1DF3-4A35-86B3-5129C0D7BCE5}" type="pres">
      <dgm:prSet presAssocID="{AF693D68-14E0-4685-8D18-93A270626FA1}" presName="iconBgRect" presStyleLbl="bgShp" presStyleIdx="1" presStyleCnt="5"/>
      <dgm:spPr/>
    </dgm:pt>
    <dgm:pt modelId="{DBC27387-9602-4B0F-97FD-C97321A5E62B}" type="pres">
      <dgm:prSet presAssocID="{AF693D68-14E0-4685-8D18-93A270626FA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7AD6F4F8-2406-46C0-B658-5B4455512F57}" type="pres">
      <dgm:prSet presAssocID="{AF693D68-14E0-4685-8D18-93A270626FA1}" presName="spaceRect" presStyleCnt="0"/>
      <dgm:spPr/>
    </dgm:pt>
    <dgm:pt modelId="{03B8B983-FA0B-4233-85AB-CB179B678E0E}" type="pres">
      <dgm:prSet presAssocID="{AF693D68-14E0-4685-8D18-93A270626FA1}" presName="textRect" presStyleLbl="revTx" presStyleIdx="1" presStyleCnt="5">
        <dgm:presLayoutVars>
          <dgm:chMax val="1"/>
          <dgm:chPref val="1"/>
        </dgm:presLayoutVars>
      </dgm:prSet>
      <dgm:spPr/>
    </dgm:pt>
    <dgm:pt modelId="{B7A3A8B7-B813-45F0-B446-60EA02A21AA0}" type="pres">
      <dgm:prSet presAssocID="{DD23122E-E3F4-4A69-8E0B-DFE63A158B8E}" presName="sibTrans" presStyleLbl="sibTrans2D1" presStyleIdx="0" presStyleCnt="0"/>
      <dgm:spPr/>
    </dgm:pt>
    <dgm:pt modelId="{9849895D-CD74-4A6F-96B1-2686CA2983F4}" type="pres">
      <dgm:prSet presAssocID="{964AAFEC-DF3E-493A-9B62-69940D5D5F81}" presName="compNode" presStyleCnt="0"/>
      <dgm:spPr/>
    </dgm:pt>
    <dgm:pt modelId="{B81C75EF-4280-4C94-834D-F94869F75988}" type="pres">
      <dgm:prSet presAssocID="{964AAFEC-DF3E-493A-9B62-69940D5D5F81}" presName="iconBgRect" presStyleLbl="bgShp" presStyleIdx="2" presStyleCnt="5"/>
      <dgm:spPr/>
    </dgm:pt>
    <dgm:pt modelId="{3F666239-736D-4145-AF90-240B2B40162D}" type="pres">
      <dgm:prSet presAssocID="{964AAFEC-DF3E-493A-9B62-69940D5D5F8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95CC42B-5F94-4734-BEFD-3935CBBCB50D}" type="pres">
      <dgm:prSet presAssocID="{964AAFEC-DF3E-493A-9B62-69940D5D5F81}" presName="spaceRect" presStyleCnt="0"/>
      <dgm:spPr/>
    </dgm:pt>
    <dgm:pt modelId="{DF5E9321-CDD8-444A-A5FE-1F54AFBDBAEA}" type="pres">
      <dgm:prSet presAssocID="{964AAFEC-DF3E-493A-9B62-69940D5D5F81}" presName="textRect" presStyleLbl="revTx" presStyleIdx="2" presStyleCnt="5">
        <dgm:presLayoutVars>
          <dgm:chMax val="1"/>
          <dgm:chPref val="1"/>
        </dgm:presLayoutVars>
      </dgm:prSet>
      <dgm:spPr/>
    </dgm:pt>
    <dgm:pt modelId="{953C64F7-8FD3-4124-90D0-07C2D85CE965}" type="pres">
      <dgm:prSet presAssocID="{DF986FED-D547-4A8B-899E-A3986C14985C}" presName="sibTrans" presStyleLbl="sibTrans2D1" presStyleIdx="0" presStyleCnt="0"/>
      <dgm:spPr/>
    </dgm:pt>
    <dgm:pt modelId="{700AF7C1-A65E-4B1F-8958-BF22335AD15F}" type="pres">
      <dgm:prSet presAssocID="{F0213CE1-4354-4181-9C89-273FBB143B86}" presName="compNode" presStyleCnt="0"/>
      <dgm:spPr/>
    </dgm:pt>
    <dgm:pt modelId="{BC7F5C6F-8FE3-456F-931A-7CF8E02A4EEE}" type="pres">
      <dgm:prSet presAssocID="{F0213CE1-4354-4181-9C89-273FBB143B86}" presName="iconBgRect" presStyleLbl="bgShp" presStyleIdx="3" presStyleCnt="5"/>
      <dgm:spPr/>
    </dgm:pt>
    <dgm:pt modelId="{2DCDAB85-0D5D-4305-8B87-53CB4338427D}" type="pres">
      <dgm:prSet presAssocID="{F0213CE1-4354-4181-9C89-273FBB143B86}" presName="iconRect" presStyleLbl="node1" presStyleIdx="3"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A4B7135A-E26F-4F8A-AC3B-6516E1AD6AA1}" type="pres">
      <dgm:prSet presAssocID="{F0213CE1-4354-4181-9C89-273FBB143B86}" presName="spaceRect" presStyleCnt="0"/>
      <dgm:spPr/>
    </dgm:pt>
    <dgm:pt modelId="{9D415D96-225A-4E3D-9189-DB390939D6A4}" type="pres">
      <dgm:prSet presAssocID="{F0213CE1-4354-4181-9C89-273FBB143B86}" presName="textRect" presStyleLbl="revTx" presStyleIdx="3" presStyleCnt="5">
        <dgm:presLayoutVars>
          <dgm:chMax val="1"/>
          <dgm:chPref val="1"/>
        </dgm:presLayoutVars>
      </dgm:prSet>
      <dgm:spPr/>
    </dgm:pt>
    <dgm:pt modelId="{220F4B20-C3FE-4F5A-B1BE-55137B3F48DE}" type="pres">
      <dgm:prSet presAssocID="{ADB022C9-E96C-464B-9803-39F902D54A0C}" presName="sibTrans" presStyleLbl="sibTrans2D1" presStyleIdx="0" presStyleCnt="0"/>
      <dgm:spPr/>
    </dgm:pt>
    <dgm:pt modelId="{7E3FA0DE-21FC-4366-849F-CC3D4AAC8EED}" type="pres">
      <dgm:prSet presAssocID="{1C818885-8EEB-4159-B598-23FB5F6E7989}" presName="compNode" presStyleCnt="0"/>
      <dgm:spPr/>
    </dgm:pt>
    <dgm:pt modelId="{383AAE72-02D6-4B83-8654-5BC323662FCE}" type="pres">
      <dgm:prSet presAssocID="{1C818885-8EEB-4159-B598-23FB5F6E7989}" presName="iconBgRect" presStyleLbl="bgShp" presStyleIdx="4" presStyleCnt="5"/>
      <dgm:spPr/>
    </dgm:pt>
    <dgm:pt modelId="{05F9519A-A29C-4F18-99C2-3FDC8624ACC6}" type="pres">
      <dgm:prSet presAssocID="{1C818885-8EEB-4159-B598-23FB5F6E7989}" presName="iconRect" presStyleLbl="node1" presStyleIdx="4"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A2658838-988A-47A2-89CE-AF36D967BEE5}" type="pres">
      <dgm:prSet presAssocID="{1C818885-8EEB-4159-B598-23FB5F6E7989}" presName="spaceRect" presStyleCnt="0"/>
      <dgm:spPr/>
    </dgm:pt>
    <dgm:pt modelId="{F1D30C66-78B7-46A8-B512-BCEB891CCA50}" type="pres">
      <dgm:prSet presAssocID="{1C818885-8EEB-4159-B598-23FB5F6E7989}" presName="textRect" presStyleLbl="revTx" presStyleIdx="4" presStyleCnt="5">
        <dgm:presLayoutVars>
          <dgm:chMax val="1"/>
          <dgm:chPref val="1"/>
        </dgm:presLayoutVars>
      </dgm:prSet>
      <dgm:spPr/>
    </dgm:pt>
  </dgm:ptLst>
  <dgm:cxnLst>
    <dgm:cxn modelId="{26E0BE08-A2A9-4C6F-85CD-16602C4558FB}" type="presOf" srcId="{1C818885-8EEB-4159-B598-23FB5F6E7989}" destId="{F1D30C66-78B7-46A8-B512-BCEB891CCA50}" srcOrd="0" destOrd="0" presId="urn:microsoft.com/office/officeart/2018/2/layout/IconCircleList"/>
    <dgm:cxn modelId="{D567000B-E7A9-4902-811A-B77AEB39CE17}" srcId="{26D3A9A4-FFF3-4D4C-A45E-2F0F2DEB6502}" destId="{F0213CE1-4354-4181-9C89-273FBB143B86}" srcOrd="3" destOrd="0" parTransId="{0D972266-223E-48EE-A379-894DFFA1A01B}" sibTransId="{ADB022C9-E96C-464B-9803-39F902D54A0C}"/>
    <dgm:cxn modelId="{25B3ED23-4056-4D47-B724-F69E1467F9DF}" type="presOf" srcId="{72CFA33A-DF57-4722-BF45-953E5CC6C82B}" destId="{1C0B6F9F-2284-4D8D-BD52-EBD952DE681B}" srcOrd="0" destOrd="0" presId="urn:microsoft.com/office/officeart/2018/2/layout/IconCircleList"/>
    <dgm:cxn modelId="{62DB1C3A-543D-4D76-AAFD-8AFABCFB9F25}" srcId="{26D3A9A4-FFF3-4D4C-A45E-2F0F2DEB6502}" destId="{72CFA33A-DF57-4722-BF45-953E5CC6C82B}" srcOrd="0" destOrd="0" parTransId="{7EC3FDFB-ACE2-4360-AC07-F05A8720D25A}" sibTransId="{D86F8C66-750F-45BF-ABBD-54D1F19B73AA}"/>
    <dgm:cxn modelId="{0C36995C-AEF1-4DA4-8497-126D2E5CCD8C}" type="presOf" srcId="{F0213CE1-4354-4181-9C89-273FBB143B86}" destId="{9D415D96-225A-4E3D-9189-DB390939D6A4}" srcOrd="0" destOrd="0" presId="urn:microsoft.com/office/officeart/2018/2/layout/IconCircleList"/>
    <dgm:cxn modelId="{CB47E443-A1ED-4316-BA24-CCB072F59D5E}" srcId="{26D3A9A4-FFF3-4D4C-A45E-2F0F2DEB6502}" destId="{964AAFEC-DF3E-493A-9B62-69940D5D5F81}" srcOrd="2" destOrd="0" parTransId="{454E8D9C-EF18-4C06-BB9A-B79EBE6158F7}" sibTransId="{DF986FED-D547-4A8B-899E-A3986C14985C}"/>
    <dgm:cxn modelId="{E8EB346F-85CC-409F-A0CD-E0CBC82E92C2}" srcId="{26D3A9A4-FFF3-4D4C-A45E-2F0F2DEB6502}" destId="{1C818885-8EEB-4159-B598-23FB5F6E7989}" srcOrd="4" destOrd="0" parTransId="{10D97A7E-37DB-4D1C-BF08-28603F2727BE}" sibTransId="{F2D1A6A4-A941-4E17-AC10-EE98A1DC605C}"/>
    <dgm:cxn modelId="{B9173171-1B7A-44E8-9DAD-E0863C266003}" type="presOf" srcId="{DD23122E-E3F4-4A69-8E0B-DFE63A158B8E}" destId="{B7A3A8B7-B813-45F0-B446-60EA02A21AA0}" srcOrd="0" destOrd="0" presId="urn:microsoft.com/office/officeart/2018/2/layout/IconCircleList"/>
    <dgm:cxn modelId="{E613BE53-6778-4CBE-BCD5-F69D6EC13AB1}" srcId="{26D3A9A4-FFF3-4D4C-A45E-2F0F2DEB6502}" destId="{AF693D68-14E0-4685-8D18-93A270626FA1}" srcOrd="1" destOrd="0" parTransId="{A76E847A-E010-4C9B-8671-E0B3368CE12C}" sibTransId="{DD23122E-E3F4-4A69-8E0B-DFE63A158B8E}"/>
    <dgm:cxn modelId="{8B100A7F-A94A-4114-85FF-13710F48C041}" type="presOf" srcId="{DF986FED-D547-4A8B-899E-A3986C14985C}" destId="{953C64F7-8FD3-4124-90D0-07C2D85CE965}" srcOrd="0" destOrd="0" presId="urn:microsoft.com/office/officeart/2018/2/layout/IconCircleList"/>
    <dgm:cxn modelId="{D7B88797-4A7B-4079-8A78-D9C8F23F5A9F}" type="presOf" srcId="{26D3A9A4-FFF3-4D4C-A45E-2F0F2DEB6502}" destId="{3F610D0A-1BEC-4F1E-A0A7-FEB3038F7DEF}" srcOrd="0" destOrd="0" presId="urn:microsoft.com/office/officeart/2018/2/layout/IconCircleList"/>
    <dgm:cxn modelId="{92806DCF-3251-4018-BD2F-D4A62FA9C292}" type="presOf" srcId="{ADB022C9-E96C-464B-9803-39F902D54A0C}" destId="{220F4B20-C3FE-4F5A-B1BE-55137B3F48DE}" srcOrd="0" destOrd="0" presId="urn:microsoft.com/office/officeart/2018/2/layout/IconCircleList"/>
    <dgm:cxn modelId="{F470ADD2-E22D-4B8A-AB09-304BA229AD9E}" type="presOf" srcId="{D86F8C66-750F-45BF-ABBD-54D1F19B73AA}" destId="{46BC3890-54FC-4708-9B51-EDCFA8CD4D6C}" srcOrd="0" destOrd="0" presId="urn:microsoft.com/office/officeart/2018/2/layout/IconCircleList"/>
    <dgm:cxn modelId="{0D7E2CD5-B17C-4EEA-8B09-6FCD93DC6064}" type="presOf" srcId="{964AAFEC-DF3E-493A-9B62-69940D5D5F81}" destId="{DF5E9321-CDD8-444A-A5FE-1F54AFBDBAEA}" srcOrd="0" destOrd="0" presId="urn:microsoft.com/office/officeart/2018/2/layout/IconCircleList"/>
    <dgm:cxn modelId="{2B42B7D6-E8F7-4BD7-B31D-BC522EE63FD1}" type="presOf" srcId="{AF693D68-14E0-4685-8D18-93A270626FA1}" destId="{03B8B983-FA0B-4233-85AB-CB179B678E0E}" srcOrd="0" destOrd="0" presId="urn:microsoft.com/office/officeart/2018/2/layout/IconCircleList"/>
    <dgm:cxn modelId="{6D561313-508C-427C-ACF6-A5AB3FFF2F53}" type="presParOf" srcId="{3F610D0A-1BEC-4F1E-A0A7-FEB3038F7DEF}" destId="{81D91C00-3962-44F5-B4E0-36737CE9A509}" srcOrd="0" destOrd="0" presId="urn:microsoft.com/office/officeart/2018/2/layout/IconCircleList"/>
    <dgm:cxn modelId="{14FB8CFF-0B72-4713-BED9-C92C7D2D8671}" type="presParOf" srcId="{81D91C00-3962-44F5-B4E0-36737CE9A509}" destId="{713BE1EC-9225-4987-86AB-19AAF496198A}" srcOrd="0" destOrd="0" presId="urn:microsoft.com/office/officeart/2018/2/layout/IconCircleList"/>
    <dgm:cxn modelId="{00F4ACC4-87FD-4405-BF93-CEA7934A029E}" type="presParOf" srcId="{713BE1EC-9225-4987-86AB-19AAF496198A}" destId="{55CD6C8A-7FA0-4E88-B27E-37A6A5A72CCC}" srcOrd="0" destOrd="0" presId="urn:microsoft.com/office/officeart/2018/2/layout/IconCircleList"/>
    <dgm:cxn modelId="{BC5B76CF-1964-49B4-9512-E310DC9F0670}" type="presParOf" srcId="{713BE1EC-9225-4987-86AB-19AAF496198A}" destId="{A8161B29-E6ED-49A1-86E3-1F876A8A90C6}" srcOrd="1" destOrd="0" presId="urn:microsoft.com/office/officeart/2018/2/layout/IconCircleList"/>
    <dgm:cxn modelId="{5BC95CBE-C567-4750-9ACA-CFAD55C3062A}" type="presParOf" srcId="{713BE1EC-9225-4987-86AB-19AAF496198A}" destId="{04033500-1E7E-4EE5-9192-56198399120D}" srcOrd="2" destOrd="0" presId="urn:microsoft.com/office/officeart/2018/2/layout/IconCircleList"/>
    <dgm:cxn modelId="{C770A104-1197-46FC-8792-6D2E83505651}" type="presParOf" srcId="{713BE1EC-9225-4987-86AB-19AAF496198A}" destId="{1C0B6F9F-2284-4D8D-BD52-EBD952DE681B}" srcOrd="3" destOrd="0" presId="urn:microsoft.com/office/officeart/2018/2/layout/IconCircleList"/>
    <dgm:cxn modelId="{47956F30-7CCC-47B6-89F7-E9B9BCD8DAAE}" type="presParOf" srcId="{81D91C00-3962-44F5-B4E0-36737CE9A509}" destId="{46BC3890-54FC-4708-9B51-EDCFA8CD4D6C}" srcOrd="1" destOrd="0" presId="urn:microsoft.com/office/officeart/2018/2/layout/IconCircleList"/>
    <dgm:cxn modelId="{68BDA082-231C-439F-B149-7B8AB37EC2D8}" type="presParOf" srcId="{81D91C00-3962-44F5-B4E0-36737CE9A509}" destId="{3429F5EB-3AEE-47C7-8525-9CBE85E6C905}" srcOrd="2" destOrd="0" presId="urn:microsoft.com/office/officeart/2018/2/layout/IconCircleList"/>
    <dgm:cxn modelId="{7D6921C0-8B7B-4B4D-8B31-5D4315F152C0}" type="presParOf" srcId="{3429F5EB-3AEE-47C7-8525-9CBE85E6C905}" destId="{8865FEBA-1DF3-4A35-86B3-5129C0D7BCE5}" srcOrd="0" destOrd="0" presId="urn:microsoft.com/office/officeart/2018/2/layout/IconCircleList"/>
    <dgm:cxn modelId="{175CA441-D911-4050-9DBB-ADFA740099E0}" type="presParOf" srcId="{3429F5EB-3AEE-47C7-8525-9CBE85E6C905}" destId="{DBC27387-9602-4B0F-97FD-C97321A5E62B}" srcOrd="1" destOrd="0" presId="urn:microsoft.com/office/officeart/2018/2/layout/IconCircleList"/>
    <dgm:cxn modelId="{408E5454-AD72-462E-AC29-F705178869AC}" type="presParOf" srcId="{3429F5EB-3AEE-47C7-8525-9CBE85E6C905}" destId="{7AD6F4F8-2406-46C0-B658-5B4455512F57}" srcOrd="2" destOrd="0" presId="urn:microsoft.com/office/officeart/2018/2/layout/IconCircleList"/>
    <dgm:cxn modelId="{29DBA13C-F13E-4D6F-8665-AC2E2DA893BD}" type="presParOf" srcId="{3429F5EB-3AEE-47C7-8525-9CBE85E6C905}" destId="{03B8B983-FA0B-4233-85AB-CB179B678E0E}" srcOrd="3" destOrd="0" presId="urn:microsoft.com/office/officeart/2018/2/layout/IconCircleList"/>
    <dgm:cxn modelId="{C92AB513-2DC2-4C64-83AC-D7C78BD2DCC8}" type="presParOf" srcId="{81D91C00-3962-44F5-B4E0-36737CE9A509}" destId="{B7A3A8B7-B813-45F0-B446-60EA02A21AA0}" srcOrd="3" destOrd="0" presId="urn:microsoft.com/office/officeart/2018/2/layout/IconCircleList"/>
    <dgm:cxn modelId="{504E1DBB-1C9D-40C2-B451-219D89B43164}" type="presParOf" srcId="{81D91C00-3962-44F5-B4E0-36737CE9A509}" destId="{9849895D-CD74-4A6F-96B1-2686CA2983F4}" srcOrd="4" destOrd="0" presId="urn:microsoft.com/office/officeart/2018/2/layout/IconCircleList"/>
    <dgm:cxn modelId="{55EE5A4A-DCB9-4179-A3E6-ECCDCC1E2460}" type="presParOf" srcId="{9849895D-CD74-4A6F-96B1-2686CA2983F4}" destId="{B81C75EF-4280-4C94-834D-F94869F75988}" srcOrd="0" destOrd="0" presId="urn:microsoft.com/office/officeart/2018/2/layout/IconCircleList"/>
    <dgm:cxn modelId="{E72B745E-093A-4D51-A3DD-F79CE7B1CF67}" type="presParOf" srcId="{9849895D-CD74-4A6F-96B1-2686CA2983F4}" destId="{3F666239-736D-4145-AF90-240B2B40162D}" srcOrd="1" destOrd="0" presId="urn:microsoft.com/office/officeart/2018/2/layout/IconCircleList"/>
    <dgm:cxn modelId="{F41AE021-C853-4469-AFF5-AB1DE21097CF}" type="presParOf" srcId="{9849895D-CD74-4A6F-96B1-2686CA2983F4}" destId="{395CC42B-5F94-4734-BEFD-3935CBBCB50D}" srcOrd="2" destOrd="0" presId="urn:microsoft.com/office/officeart/2018/2/layout/IconCircleList"/>
    <dgm:cxn modelId="{C81F1449-B9AC-46CF-B890-E507FB477B2F}" type="presParOf" srcId="{9849895D-CD74-4A6F-96B1-2686CA2983F4}" destId="{DF5E9321-CDD8-444A-A5FE-1F54AFBDBAEA}" srcOrd="3" destOrd="0" presId="urn:microsoft.com/office/officeart/2018/2/layout/IconCircleList"/>
    <dgm:cxn modelId="{081DF3EA-FE7C-4293-B49F-64AAAE9FDE33}" type="presParOf" srcId="{81D91C00-3962-44F5-B4E0-36737CE9A509}" destId="{953C64F7-8FD3-4124-90D0-07C2D85CE965}" srcOrd="5" destOrd="0" presId="urn:microsoft.com/office/officeart/2018/2/layout/IconCircleList"/>
    <dgm:cxn modelId="{E9A6477E-1992-4B62-9A86-40EC8834F04D}" type="presParOf" srcId="{81D91C00-3962-44F5-B4E0-36737CE9A509}" destId="{700AF7C1-A65E-4B1F-8958-BF22335AD15F}" srcOrd="6" destOrd="0" presId="urn:microsoft.com/office/officeart/2018/2/layout/IconCircleList"/>
    <dgm:cxn modelId="{07676170-3004-432D-A2AD-13B3B369F069}" type="presParOf" srcId="{700AF7C1-A65E-4B1F-8958-BF22335AD15F}" destId="{BC7F5C6F-8FE3-456F-931A-7CF8E02A4EEE}" srcOrd="0" destOrd="0" presId="urn:microsoft.com/office/officeart/2018/2/layout/IconCircleList"/>
    <dgm:cxn modelId="{19B997D2-ACAA-4E2D-84D3-8FBB6BD88599}" type="presParOf" srcId="{700AF7C1-A65E-4B1F-8958-BF22335AD15F}" destId="{2DCDAB85-0D5D-4305-8B87-53CB4338427D}" srcOrd="1" destOrd="0" presId="urn:microsoft.com/office/officeart/2018/2/layout/IconCircleList"/>
    <dgm:cxn modelId="{E05B468A-6D17-4D91-AA46-314CBA17EF19}" type="presParOf" srcId="{700AF7C1-A65E-4B1F-8958-BF22335AD15F}" destId="{A4B7135A-E26F-4F8A-AC3B-6516E1AD6AA1}" srcOrd="2" destOrd="0" presId="urn:microsoft.com/office/officeart/2018/2/layout/IconCircleList"/>
    <dgm:cxn modelId="{0DE55292-F15D-466F-B762-1D8528BB2E9E}" type="presParOf" srcId="{700AF7C1-A65E-4B1F-8958-BF22335AD15F}" destId="{9D415D96-225A-4E3D-9189-DB390939D6A4}" srcOrd="3" destOrd="0" presId="urn:microsoft.com/office/officeart/2018/2/layout/IconCircleList"/>
    <dgm:cxn modelId="{1BE9D6FF-E879-4019-8BA9-433A2A236DEE}" type="presParOf" srcId="{81D91C00-3962-44F5-B4E0-36737CE9A509}" destId="{220F4B20-C3FE-4F5A-B1BE-55137B3F48DE}" srcOrd="7" destOrd="0" presId="urn:microsoft.com/office/officeart/2018/2/layout/IconCircleList"/>
    <dgm:cxn modelId="{15F09513-6F05-45AA-A4E7-33F72F96A657}" type="presParOf" srcId="{81D91C00-3962-44F5-B4E0-36737CE9A509}" destId="{7E3FA0DE-21FC-4366-849F-CC3D4AAC8EED}" srcOrd="8" destOrd="0" presId="urn:microsoft.com/office/officeart/2018/2/layout/IconCircleList"/>
    <dgm:cxn modelId="{2A0DF2A8-2783-419F-98F9-557C88338257}" type="presParOf" srcId="{7E3FA0DE-21FC-4366-849F-CC3D4AAC8EED}" destId="{383AAE72-02D6-4B83-8654-5BC323662FCE}" srcOrd="0" destOrd="0" presId="urn:microsoft.com/office/officeart/2018/2/layout/IconCircleList"/>
    <dgm:cxn modelId="{1DD8506B-04C3-46D8-863D-B11F0AF934C7}" type="presParOf" srcId="{7E3FA0DE-21FC-4366-849F-CC3D4AAC8EED}" destId="{05F9519A-A29C-4F18-99C2-3FDC8624ACC6}" srcOrd="1" destOrd="0" presId="urn:microsoft.com/office/officeart/2018/2/layout/IconCircleList"/>
    <dgm:cxn modelId="{556F4847-6FE3-46CB-B054-FD2D5B6D6912}" type="presParOf" srcId="{7E3FA0DE-21FC-4366-849F-CC3D4AAC8EED}" destId="{A2658838-988A-47A2-89CE-AF36D967BEE5}" srcOrd="2" destOrd="0" presId="urn:microsoft.com/office/officeart/2018/2/layout/IconCircleList"/>
    <dgm:cxn modelId="{A879562B-2AF8-4760-B2DC-DC432B9B688A}" type="presParOf" srcId="{7E3FA0DE-21FC-4366-849F-CC3D4AAC8EED}" destId="{F1D30C66-78B7-46A8-B512-BCEB891CCA5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2D7C2-4FAE-4328-ABCD-EC5D23330FD8}">
      <dsp:nvSpPr>
        <dsp:cNvPr id="0" name=""/>
        <dsp:cNvSpPr/>
      </dsp:nvSpPr>
      <dsp:spPr>
        <a:xfrm>
          <a:off x="242208" y="200828"/>
          <a:ext cx="1351333" cy="13513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9DD384-9FDD-40D2-97E7-7A4C461D60DE}">
      <dsp:nvSpPr>
        <dsp:cNvPr id="0" name=""/>
        <dsp:cNvSpPr/>
      </dsp:nvSpPr>
      <dsp:spPr>
        <a:xfrm>
          <a:off x="525988" y="484608"/>
          <a:ext cx="783773" cy="7837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4B6E03-9F84-4B5D-A5E6-EC392DE5DF00}">
      <dsp:nvSpPr>
        <dsp:cNvPr id="0" name=""/>
        <dsp:cNvSpPr/>
      </dsp:nvSpPr>
      <dsp:spPr>
        <a:xfrm>
          <a:off x="1883113" y="200828"/>
          <a:ext cx="3185286" cy="135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Develop a fuzzy image processing framework for identifying Cassava plant diseases through identification of specific features in the diseased leaves</a:t>
          </a:r>
        </a:p>
      </dsp:txBody>
      <dsp:txXfrm>
        <a:off x="1883113" y="200828"/>
        <a:ext cx="3185286" cy="1351333"/>
      </dsp:txXfrm>
    </dsp:sp>
    <dsp:sp modelId="{21DCFD54-2DAE-4E35-B3DC-6B2F7C8F7B3B}">
      <dsp:nvSpPr>
        <dsp:cNvPr id="0" name=""/>
        <dsp:cNvSpPr/>
      </dsp:nvSpPr>
      <dsp:spPr>
        <a:xfrm>
          <a:off x="5623411" y="200828"/>
          <a:ext cx="1351333" cy="13513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1BF473-E0E4-404D-BE37-8394FD9311DC}">
      <dsp:nvSpPr>
        <dsp:cNvPr id="0" name=""/>
        <dsp:cNvSpPr/>
      </dsp:nvSpPr>
      <dsp:spPr>
        <a:xfrm>
          <a:off x="5907192" y="484608"/>
          <a:ext cx="783773" cy="7837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DB196-EE41-44B6-9FC5-ECFDD950A7C6}">
      <dsp:nvSpPr>
        <dsp:cNvPr id="0" name=""/>
        <dsp:cNvSpPr/>
      </dsp:nvSpPr>
      <dsp:spPr>
        <a:xfrm>
          <a:off x="7264317" y="200828"/>
          <a:ext cx="3185286" cy="135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Integrate fuzzy logic-based algorithms to handle imprecise data and variable disease symptoms</a:t>
          </a:r>
        </a:p>
      </dsp:txBody>
      <dsp:txXfrm>
        <a:off x="7264317" y="200828"/>
        <a:ext cx="3185286" cy="1351333"/>
      </dsp:txXfrm>
    </dsp:sp>
    <dsp:sp modelId="{CD494E5A-CFEF-48CC-8395-496E817214C2}">
      <dsp:nvSpPr>
        <dsp:cNvPr id="0" name=""/>
        <dsp:cNvSpPr/>
      </dsp:nvSpPr>
      <dsp:spPr>
        <a:xfrm>
          <a:off x="242208" y="2187987"/>
          <a:ext cx="1351333" cy="13513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C2CF40-0B90-415F-B690-26ACBB732405}">
      <dsp:nvSpPr>
        <dsp:cNvPr id="0" name=""/>
        <dsp:cNvSpPr/>
      </dsp:nvSpPr>
      <dsp:spPr>
        <a:xfrm>
          <a:off x="525988" y="2471767"/>
          <a:ext cx="783773" cy="7837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16C22F-B487-424D-9BE4-FC903C9A4388}">
      <dsp:nvSpPr>
        <dsp:cNvPr id="0" name=""/>
        <dsp:cNvSpPr/>
      </dsp:nvSpPr>
      <dsp:spPr>
        <a:xfrm>
          <a:off x="1883113" y="2187987"/>
          <a:ext cx="3185286" cy="135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Assess the effectiveness of fuzzy logic techniques compared to conventional image processing methods and perform a comparative study</a:t>
          </a:r>
        </a:p>
      </dsp:txBody>
      <dsp:txXfrm>
        <a:off x="1883113" y="2187987"/>
        <a:ext cx="3185286" cy="1351333"/>
      </dsp:txXfrm>
    </dsp:sp>
    <dsp:sp modelId="{B17870CC-3B21-4133-827F-80BD9FB0B44D}">
      <dsp:nvSpPr>
        <dsp:cNvPr id="0" name=""/>
        <dsp:cNvSpPr/>
      </dsp:nvSpPr>
      <dsp:spPr>
        <a:xfrm>
          <a:off x="5623411" y="2187987"/>
          <a:ext cx="1351333" cy="13513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447A4-8E55-4D3F-92E4-9EC95CA2E24D}">
      <dsp:nvSpPr>
        <dsp:cNvPr id="0" name=""/>
        <dsp:cNvSpPr/>
      </dsp:nvSpPr>
      <dsp:spPr>
        <a:xfrm>
          <a:off x="5907192" y="2471767"/>
          <a:ext cx="783773" cy="7837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AD3288-59B9-4592-805D-596DF996E285}">
      <dsp:nvSpPr>
        <dsp:cNvPr id="0" name=""/>
        <dsp:cNvSpPr/>
      </dsp:nvSpPr>
      <dsp:spPr>
        <a:xfrm>
          <a:off x="7264317" y="2187987"/>
          <a:ext cx="3185286" cy="135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Create a prototype application that can assist farmers with real time disease detection</a:t>
          </a:r>
        </a:p>
      </dsp:txBody>
      <dsp:txXfrm>
        <a:off x="7264317" y="2187987"/>
        <a:ext cx="3185286" cy="1351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EE336-5972-4D38-B158-30BB6DA61979}">
      <dsp:nvSpPr>
        <dsp:cNvPr id="0" name=""/>
        <dsp:cNvSpPr/>
      </dsp:nvSpPr>
      <dsp:spPr>
        <a:xfrm>
          <a:off x="0" y="0"/>
          <a:ext cx="4400550" cy="9738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Requirements Gathering</a:t>
          </a:r>
        </a:p>
      </dsp:txBody>
      <dsp:txXfrm>
        <a:off x="28523" y="28523"/>
        <a:ext cx="3235765" cy="916790"/>
      </dsp:txXfrm>
    </dsp:sp>
    <dsp:sp modelId="{41627C7E-1A30-4477-8247-8990A7AB5B88}">
      <dsp:nvSpPr>
        <dsp:cNvPr id="0" name=""/>
        <dsp:cNvSpPr/>
      </dsp:nvSpPr>
      <dsp:spPr>
        <a:xfrm>
          <a:off x="328612" y="1109091"/>
          <a:ext cx="4400550" cy="973836"/>
        </a:xfrm>
        <a:prstGeom prst="roundRect">
          <a:avLst>
            <a:gd name="adj" fmla="val 10000"/>
          </a:avLst>
        </a:prstGeom>
        <a:solidFill>
          <a:schemeClr val="accent5">
            <a:hueOff val="4752235"/>
            <a:satOff val="-6665"/>
            <a:lumOff val="-6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Design</a:t>
          </a:r>
        </a:p>
      </dsp:txBody>
      <dsp:txXfrm>
        <a:off x="357135" y="1137614"/>
        <a:ext cx="3381898" cy="916790"/>
      </dsp:txXfrm>
    </dsp:sp>
    <dsp:sp modelId="{49F90956-3318-470B-A702-46D51C987564}">
      <dsp:nvSpPr>
        <dsp:cNvPr id="0" name=""/>
        <dsp:cNvSpPr/>
      </dsp:nvSpPr>
      <dsp:spPr>
        <a:xfrm>
          <a:off x="657225" y="2218182"/>
          <a:ext cx="4400550" cy="973836"/>
        </a:xfrm>
        <a:prstGeom prst="roundRect">
          <a:avLst>
            <a:gd name="adj" fmla="val 10000"/>
          </a:avLst>
        </a:prstGeom>
        <a:solidFill>
          <a:schemeClr val="accent5">
            <a:hueOff val="9504470"/>
            <a:satOff val="-13330"/>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Implementation</a:t>
          </a:r>
        </a:p>
      </dsp:txBody>
      <dsp:txXfrm>
        <a:off x="685748" y="2246705"/>
        <a:ext cx="3381898" cy="916790"/>
      </dsp:txXfrm>
    </dsp:sp>
    <dsp:sp modelId="{D3913384-3ECD-4004-9770-74DE3C27324D}">
      <dsp:nvSpPr>
        <dsp:cNvPr id="0" name=""/>
        <dsp:cNvSpPr/>
      </dsp:nvSpPr>
      <dsp:spPr>
        <a:xfrm>
          <a:off x="985837" y="3327273"/>
          <a:ext cx="4400550" cy="973836"/>
        </a:xfrm>
        <a:prstGeom prst="roundRect">
          <a:avLst>
            <a:gd name="adj" fmla="val 10000"/>
          </a:avLst>
        </a:prstGeom>
        <a:solidFill>
          <a:schemeClr val="accent5">
            <a:hueOff val="14256705"/>
            <a:satOff val="-19995"/>
            <a:lumOff val="-2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Testing </a:t>
          </a:r>
        </a:p>
      </dsp:txBody>
      <dsp:txXfrm>
        <a:off x="1014360" y="3355796"/>
        <a:ext cx="3381898" cy="916790"/>
      </dsp:txXfrm>
    </dsp:sp>
    <dsp:sp modelId="{5CDF3C1C-1C92-4DD4-8E59-4C627E9EB30D}">
      <dsp:nvSpPr>
        <dsp:cNvPr id="0" name=""/>
        <dsp:cNvSpPr/>
      </dsp:nvSpPr>
      <dsp:spPr>
        <a:xfrm>
          <a:off x="1314450" y="4436364"/>
          <a:ext cx="4400550" cy="973836"/>
        </a:xfrm>
        <a:prstGeom prst="roundRect">
          <a:avLst>
            <a:gd name="adj" fmla="val 10000"/>
          </a:avLst>
        </a:prstGeom>
        <a:solidFill>
          <a:schemeClr val="accent5">
            <a:hueOff val="19008940"/>
            <a:satOff val="-26660"/>
            <a:lumOff val="-2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Deployment</a:t>
          </a:r>
        </a:p>
      </dsp:txBody>
      <dsp:txXfrm>
        <a:off x="1342973" y="4464887"/>
        <a:ext cx="3381898" cy="916790"/>
      </dsp:txXfrm>
    </dsp:sp>
    <dsp:sp modelId="{EF994D66-C334-4A21-A10C-E16C76FAD041}">
      <dsp:nvSpPr>
        <dsp:cNvPr id="0" name=""/>
        <dsp:cNvSpPr/>
      </dsp:nvSpPr>
      <dsp:spPr>
        <a:xfrm>
          <a:off x="3767556" y="711441"/>
          <a:ext cx="632993" cy="632993"/>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dirty="0"/>
        </a:p>
      </dsp:txBody>
      <dsp:txXfrm>
        <a:off x="3909979" y="711441"/>
        <a:ext cx="348147" cy="476327"/>
      </dsp:txXfrm>
    </dsp:sp>
    <dsp:sp modelId="{C2C6A1BA-F9BF-441F-A314-BDB41EB238FA}">
      <dsp:nvSpPr>
        <dsp:cNvPr id="0" name=""/>
        <dsp:cNvSpPr/>
      </dsp:nvSpPr>
      <dsp:spPr>
        <a:xfrm>
          <a:off x="4096169" y="1820532"/>
          <a:ext cx="632993" cy="632993"/>
        </a:xfrm>
        <a:prstGeom prst="downArrow">
          <a:avLst>
            <a:gd name="adj1" fmla="val 55000"/>
            <a:gd name="adj2" fmla="val 45000"/>
          </a:avLst>
        </a:prstGeom>
        <a:solidFill>
          <a:schemeClr val="accent5">
            <a:tint val="40000"/>
            <a:alpha val="90000"/>
            <a:hueOff val="6401956"/>
            <a:satOff val="-8195"/>
            <a:lumOff val="-372"/>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238592" y="1820532"/>
        <a:ext cx="348147" cy="476327"/>
      </dsp:txXfrm>
    </dsp:sp>
    <dsp:sp modelId="{973C0838-F13E-48CF-88BD-574BE4B113C1}">
      <dsp:nvSpPr>
        <dsp:cNvPr id="0" name=""/>
        <dsp:cNvSpPr/>
      </dsp:nvSpPr>
      <dsp:spPr>
        <a:xfrm>
          <a:off x="4424781" y="2913392"/>
          <a:ext cx="632993" cy="632993"/>
        </a:xfrm>
        <a:prstGeom prst="downArrow">
          <a:avLst>
            <a:gd name="adj1" fmla="val 55000"/>
            <a:gd name="adj2" fmla="val 45000"/>
          </a:avLst>
        </a:prstGeom>
        <a:solidFill>
          <a:schemeClr val="accent5">
            <a:tint val="40000"/>
            <a:alpha val="90000"/>
            <a:hueOff val="12803912"/>
            <a:satOff val="-16390"/>
            <a:lumOff val="-745"/>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567204" y="2913392"/>
        <a:ext cx="348147" cy="476327"/>
      </dsp:txXfrm>
    </dsp:sp>
    <dsp:sp modelId="{425CF057-A8C4-45E2-B852-C266E5666529}">
      <dsp:nvSpPr>
        <dsp:cNvPr id="0" name=""/>
        <dsp:cNvSpPr/>
      </dsp:nvSpPr>
      <dsp:spPr>
        <a:xfrm>
          <a:off x="4753394" y="4033304"/>
          <a:ext cx="632993" cy="632993"/>
        </a:xfrm>
        <a:prstGeom prst="downArrow">
          <a:avLst>
            <a:gd name="adj1" fmla="val 55000"/>
            <a:gd name="adj2" fmla="val 45000"/>
          </a:avLst>
        </a:prstGeom>
        <a:solidFill>
          <a:schemeClr val="accent5">
            <a:tint val="40000"/>
            <a:alpha val="90000"/>
            <a:hueOff val="19205867"/>
            <a:satOff val="-24585"/>
            <a:lumOff val="-1117"/>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95817" y="4033304"/>
        <a:ext cx="348147" cy="4763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CAF89-1446-4AD5-BC0B-840AABDCB446}">
      <dsp:nvSpPr>
        <dsp:cNvPr id="0" name=""/>
        <dsp:cNvSpPr/>
      </dsp:nvSpPr>
      <dsp:spPr>
        <a:xfrm>
          <a:off x="3436677" y="739994"/>
          <a:ext cx="570370" cy="91440"/>
        </a:xfrm>
        <a:custGeom>
          <a:avLst/>
          <a:gdLst/>
          <a:ahLst/>
          <a:cxnLst/>
          <a:rect l="0" t="0" r="0" b="0"/>
          <a:pathLst>
            <a:path>
              <a:moveTo>
                <a:pt x="0" y="45720"/>
              </a:moveTo>
              <a:lnTo>
                <a:pt x="570370"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706838" y="782710"/>
        <a:ext cx="30048" cy="6009"/>
      </dsp:txXfrm>
    </dsp:sp>
    <dsp:sp modelId="{D08E4647-21EA-4E56-AE80-9889D750444E}">
      <dsp:nvSpPr>
        <dsp:cNvPr id="0" name=""/>
        <dsp:cNvSpPr/>
      </dsp:nvSpPr>
      <dsp:spPr>
        <a:xfrm>
          <a:off x="825561" y="1840"/>
          <a:ext cx="2612915" cy="156774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35" tIns="134395" rIns="128035" bIns="134395" numCol="1" spcCol="1270" anchor="ctr" anchorCtr="0">
          <a:noAutofit/>
        </a:bodyPr>
        <a:lstStyle/>
        <a:p>
          <a:pPr marL="0" lvl="0" indent="0" algn="ctr" defTabSz="622300">
            <a:lnSpc>
              <a:spcPct val="90000"/>
            </a:lnSpc>
            <a:spcBef>
              <a:spcPct val="0"/>
            </a:spcBef>
            <a:spcAft>
              <a:spcPct val="35000"/>
            </a:spcAft>
            <a:buNone/>
          </a:pPr>
          <a:r>
            <a:rPr lang="en-US" sz="1400" kern="1200" dirty="0"/>
            <a:t>Requirements Gathering : The Cassava Plant disease dataset was acquired from Kaggle, which is recognized as one of the best resources for research data.</a:t>
          </a:r>
        </a:p>
      </dsp:txBody>
      <dsp:txXfrm>
        <a:off x="825561" y="1840"/>
        <a:ext cx="2612915" cy="1567749"/>
      </dsp:txXfrm>
    </dsp:sp>
    <dsp:sp modelId="{70EC03F2-BC58-4603-9CF3-B423D1512E1E}">
      <dsp:nvSpPr>
        <dsp:cNvPr id="0" name=""/>
        <dsp:cNvSpPr/>
      </dsp:nvSpPr>
      <dsp:spPr>
        <a:xfrm>
          <a:off x="6650563" y="739994"/>
          <a:ext cx="570370" cy="91440"/>
        </a:xfrm>
        <a:custGeom>
          <a:avLst/>
          <a:gdLst/>
          <a:ahLst/>
          <a:cxnLst/>
          <a:rect l="0" t="0" r="0" b="0"/>
          <a:pathLst>
            <a:path>
              <a:moveTo>
                <a:pt x="0" y="45720"/>
              </a:moveTo>
              <a:lnTo>
                <a:pt x="570370" y="45720"/>
              </a:lnTo>
            </a:path>
          </a:pathLst>
        </a:custGeom>
        <a:noFill/>
        <a:ln w="6350" cap="flat" cmpd="sng" algn="ctr">
          <a:solidFill>
            <a:schemeClr val="accent5">
              <a:hueOff val="6336313"/>
              <a:satOff val="-8887"/>
              <a:lumOff val="-91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20725" y="782710"/>
        <a:ext cx="30048" cy="6009"/>
      </dsp:txXfrm>
    </dsp:sp>
    <dsp:sp modelId="{02076335-5F96-4B79-85CC-95D928466A9E}">
      <dsp:nvSpPr>
        <dsp:cNvPr id="0" name=""/>
        <dsp:cNvSpPr/>
      </dsp:nvSpPr>
      <dsp:spPr>
        <a:xfrm>
          <a:off x="4039448" y="1840"/>
          <a:ext cx="2612915" cy="1567749"/>
        </a:xfrm>
        <a:prstGeom prst="rect">
          <a:avLst/>
        </a:prstGeom>
        <a:solidFill>
          <a:schemeClr val="accent5">
            <a:hueOff val="4752235"/>
            <a:satOff val="-6665"/>
            <a:lumOff val="-6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35" tIns="134395" rIns="128035" bIns="134395" numCol="1" spcCol="1270" anchor="ctr" anchorCtr="0">
          <a:noAutofit/>
        </a:bodyPr>
        <a:lstStyle/>
        <a:p>
          <a:pPr marL="0" lvl="0" indent="0" algn="ctr" defTabSz="622300">
            <a:lnSpc>
              <a:spcPct val="90000"/>
            </a:lnSpc>
            <a:spcBef>
              <a:spcPct val="0"/>
            </a:spcBef>
            <a:spcAft>
              <a:spcPct val="35000"/>
            </a:spcAft>
            <a:buNone/>
          </a:pPr>
          <a:r>
            <a:rPr lang="en-US" sz="1400" kern="1200" dirty="0"/>
            <a:t>Design : The Traditional and Fuzzy System model structures were designed based on the appropriate literature surveys conducted</a:t>
          </a:r>
        </a:p>
      </dsp:txBody>
      <dsp:txXfrm>
        <a:off x="4039448" y="1840"/>
        <a:ext cx="2612915" cy="1567749"/>
      </dsp:txXfrm>
    </dsp:sp>
    <dsp:sp modelId="{ECEF4092-8AF9-4571-AB4D-28C859BEEAD4}">
      <dsp:nvSpPr>
        <dsp:cNvPr id="0" name=""/>
        <dsp:cNvSpPr/>
      </dsp:nvSpPr>
      <dsp:spPr>
        <a:xfrm>
          <a:off x="2132019" y="1567789"/>
          <a:ext cx="6427773" cy="570370"/>
        </a:xfrm>
        <a:custGeom>
          <a:avLst/>
          <a:gdLst/>
          <a:ahLst/>
          <a:cxnLst/>
          <a:rect l="0" t="0" r="0" b="0"/>
          <a:pathLst>
            <a:path>
              <a:moveTo>
                <a:pt x="6427773" y="0"/>
              </a:moveTo>
              <a:lnTo>
                <a:pt x="6427773" y="302285"/>
              </a:lnTo>
              <a:lnTo>
                <a:pt x="0" y="302285"/>
              </a:lnTo>
              <a:lnTo>
                <a:pt x="0" y="570370"/>
              </a:lnTo>
            </a:path>
          </a:pathLst>
        </a:custGeom>
        <a:noFill/>
        <a:ln w="6350" cap="flat" cmpd="sng" algn="ctr">
          <a:solidFill>
            <a:schemeClr val="accent5">
              <a:hueOff val="12672627"/>
              <a:satOff val="-17773"/>
              <a:lumOff val="-183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84510" y="1849970"/>
        <a:ext cx="322790" cy="6009"/>
      </dsp:txXfrm>
    </dsp:sp>
    <dsp:sp modelId="{2E327676-866A-4776-8DAD-2270DC423A6C}">
      <dsp:nvSpPr>
        <dsp:cNvPr id="0" name=""/>
        <dsp:cNvSpPr/>
      </dsp:nvSpPr>
      <dsp:spPr>
        <a:xfrm>
          <a:off x="7253334" y="1840"/>
          <a:ext cx="2612915" cy="1567749"/>
        </a:xfrm>
        <a:prstGeom prst="rect">
          <a:avLst/>
        </a:prstGeom>
        <a:solidFill>
          <a:schemeClr val="accent5">
            <a:hueOff val="9504470"/>
            <a:satOff val="-13330"/>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35" tIns="134395" rIns="128035" bIns="134395" numCol="1" spcCol="1270" anchor="ctr" anchorCtr="0">
          <a:noAutofit/>
        </a:bodyPr>
        <a:lstStyle/>
        <a:p>
          <a:pPr marL="0" lvl="0" indent="0" algn="ctr" defTabSz="622300">
            <a:lnSpc>
              <a:spcPct val="90000"/>
            </a:lnSpc>
            <a:spcBef>
              <a:spcPct val="0"/>
            </a:spcBef>
            <a:spcAft>
              <a:spcPct val="35000"/>
            </a:spcAft>
            <a:buNone/>
          </a:pPr>
          <a:r>
            <a:rPr lang="en-US" sz="1400" kern="1200" dirty="0"/>
            <a:t>Implementation: Using MobileNetV2 as a base both traditional and fuzzy hybrid models were executed</a:t>
          </a:r>
        </a:p>
      </dsp:txBody>
      <dsp:txXfrm>
        <a:off x="7253334" y="1840"/>
        <a:ext cx="2612915" cy="1567749"/>
      </dsp:txXfrm>
    </dsp:sp>
    <dsp:sp modelId="{AA3093F9-74D2-4DDB-B648-551F3BC68252}">
      <dsp:nvSpPr>
        <dsp:cNvPr id="0" name=""/>
        <dsp:cNvSpPr/>
      </dsp:nvSpPr>
      <dsp:spPr>
        <a:xfrm>
          <a:off x="3436677" y="2908715"/>
          <a:ext cx="570370" cy="91440"/>
        </a:xfrm>
        <a:custGeom>
          <a:avLst/>
          <a:gdLst/>
          <a:ahLst/>
          <a:cxnLst/>
          <a:rect l="0" t="0" r="0" b="0"/>
          <a:pathLst>
            <a:path>
              <a:moveTo>
                <a:pt x="0" y="45720"/>
              </a:moveTo>
              <a:lnTo>
                <a:pt x="570370" y="45720"/>
              </a:lnTo>
            </a:path>
          </a:pathLst>
        </a:custGeom>
        <a:noFill/>
        <a:ln w="6350" cap="flat" cmpd="sng" algn="ctr">
          <a:solidFill>
            <a:schemeClr val="accent5">
              <a:hueOff val="19008940"/>
              <a:satOff val="-26660"/>
              <a:lumOff val="-274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6838" y="2951430"/>
        <a:ext cx="30048" cy="6009"/>
      </dsp:txXfrm>
    </dsp:sp>
    <dsp:sp modelId="{9AD5DEC9-FBFC-4B6F-8F50-10236EE6DF65}">
      <dsp:nvSpPr>
        <dsp:cNvPr id="0" name=""/>
        <dsp:cNvSpPr/>
      </dsp:nvSpPr>
      <dsp:spPr>
        <a:xfrm>
          <a:off x="825561" y="2170560"/>
          <a:ext cx="2612915" cy="1567749"/>
        </a:xfrm>
        <a:prstGeom prst="rect">
          <a:avLst/>
        </a:prstGeom>
        <a:solidFill>
          <a:schemeClr val="accent5">
            <a:hueOff val="14256705"/>
            <a:satOff val="-19995"/>
            <a:lumOff val="-2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35" tIns="134395" rIns="128035" bIns="134395" numCol="1" spcCol="1270" anchor="ctr" anchorCtr="0">
          <a:noAutofit/>
        </a:bodyPr>
        <a:lstStyle/>
        <a:p>
          <a:pPr marL="0" lvl="0" indent="0" algn="ctr" defTabSz="622300">
            <a:lnSpc>
              <a:spcPct val="90000"/>
            </a:lnSpc>
            <a:spcBef>
              <a:spcPct val="0"/>
            </a:spcBef>
            <a:spcAft>
              <a:spcPct val="35000"/>
            </a:spcAft>
            <a:buNone/>
          </a:pPr>
          <a:r>
            <a:rPr lang="en-US" sz="1400" kern="1200" dirty="0"/>
            <a:t>Testing – Test accuracy across the traditional model and fuzzy hybrid models were compared. The fuzzy model accuracy was also compared with a pre-existing traditional model from literature survey.</a:t>
          </a:r>
        </a:p>
      </dsp:txBody>
      <dsp:txXfrm>
        <a:off x="825561" y="2170560"/>
        <a:ext cx="2612915" cy="1567749"/>
      </dsp:txXfrm>
    </dsp:sp>
    <dsp:sp modelId="{8222BD51-8FCA-4FCD-A464-D987523CCBA7}">
      <dsp:nvSpPr>
        <dsp:cNvPr id="0" name=""/>
        <dsp:cNvSpPr/>
      </dsp:nvSpPr>
      <dsp:spPr>
        <a:xfrm>
          <a:off x="4039448" y="2170560"/>
          <a:ext cx="2612915" cy="1567749"/>
        </a:xfrm>
        <a:prstGeom prst="rect">
          <a:avLst/>
        </a:prstGeom>
        <a:solidFill>
          <a:schemeClr val="accent5">
            <a:hueOff val="19008940"/>
            <a:satOff val="-26660"/>
            <a:lumOff val="-2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35" tIns="134395" rIns="128035" bIns="134395" numCol="1" spcCol="1270" anchor="ctr" anchorCtr="0">
          <a:noAutofit/>
        </a:bodyPr>
        <a:lstStyle/>
        <a:p>
          <a:pPr marL="0" lvl="0" indent="0" algn="ctr" defTabSz="622300">
            <a:lnSpc>
              <a:spcPct val="90000"/>
            </a:lnSpc>
            <a:spcBef>
              <a:spcPct val="0"/>
            </a:spcBef>
            <a:spcAft>
              <a:spcPct val="35000"/>
            </a:spcAft>
            <a:buNone/>
          </a:pPr>
          <a:r>
            <a:rPr lang="en-US" sz="1400" kern="1200" dirty="0"/>
            <a:t>Deployment – A simple GUI was deployed to portray the workings of the model by implementing user inputs.</a:t>
          </a:r>
        </a:p>
      </dsp:txBody>
      <dsp:txXfrm>
        <a:off x="4039448" y="2170560"/>
        <a:ext cx="2612915" cy="15677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D6C8A-7FA0-4E88-B27E-37A6A5A72CCC}">
      <dsp:nvSpPr>
        <dsp:cNvPr id="0" name=""/>
        <dsp:cNvSpPr/>
      </dsp:nvSpPr>
      <dsp:spPr>
        <a:xfrm>
          <a:off x="102657" y="861169"/>
          <a:ext cx="899599" cy="8995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61B29-E6ED-49A1-86E3-1F876A8A90C6}">
      <dsp:nvSpPr>
        <dsp:cNvPr id="0" name=""/>
        <dsp:cNvSpPr/>
      </dsp:nvSpPr>
      <dsp:spPr>
        <a:xfrm>
          <a:off x="291573" y="1050084"/>
          <a:ext cx="521767" cy="5217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0B6F9F-2284-4D8D-BD52-EBD952DE681B}">
      <dsp:nvSpPr>
        <dsp:cNvPr id="0" name=""/>
        <dsp:cNvSpPr/>
      </dsp:nvSpPr>
      <dsp:spPr>
        <a:xfrm>
          <a:off x="1195028" y="861169"/>
          <a:ext cx="2120483" cy="89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Accuracy for traditional model – MobileNetV2 - ~69% - 10 epochs</a:t>
          </a:r>
        </a:p>
      </dsp:txBody>
      <dsp:txXfrm>
        <a:off x="1195028" y="861169"/>
        <a:ext cx="2120483" cy="899599"/>
      </dsp:txXfrm>
    </dsp:sp>
    <dsp:sp modelId="{8865FEBA-1DF3-4A35-86B3-5129C0D7BCE5}">
      <dsp:nvSpPr>
        <dsp:cNvPr id="0" name=""/>
        <dsp:cNvSpPr/>
      </dsp:nvSpPr>
      <dsp:spPr>
        <a:xfrm>
          <a:off x="3684990" y="861169"/>
          <a:ext cx="899599" cy="899599"/>
        </a:xfrm>
        <a:prstGeom prst="ellipse">
          <a:avLst/>
        </a:prstGeom>
        <a:solidFill>
          <a:schemeClr val="accent5">
            <a:hueOff val="4752235"/>
            <a:satOff val="-6665"/>
            <a:lumOff val="-687"/>
            <a:alphaOff val="0"/>
          </a:schemeClr>
        </a:solidFill>
        <a:ln>
          <a:noFill/>
        </a:ln>
        <a:effectLst/>
      </dsp:spPr>
      <dsp:style>
        <a:lnRef idx="0">
          <a:scrgbClr r="0" g="0" b="0"/>
        </a:lnRef>
        <a:fillRef idx="1">
          <a:scrgbClr r="0" g="0" b="0"/>
        </a:fillRef>
        <a:effectRef idx="0">
          <a:scrgbClr r="0" g="0" b="0"/>
        </a:effectRef>
        <a:fontRef idx="minor"/>
      </dsp:style>
    </dsp:sp>
    <dsp:sp modelId="{DBC27387-9602-4B0F-97FD-C97321A5E62B}">
      <dsp:nvSpPr>
        <dsp:cNvPr id="0" name=""/>
        <dsp:cNvSpPr/>
      </dsp:nvSpPr>
      <dsp:spPr>
        <a:xfrm>
          <a:off x="3873906" y="1050084"/>
          <a:ext cx="521767" cy="5217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B8B983-FA0B-4233-85AB-CB179B678E0E}">
      <dsp:nvSpPr>
        <dsp:cNvPr id="0" name=""/>
        <dsp:cNvSpPr/>
      </dsp:nvSpPr>
      <dsp:spPr>
        <a:xfrm>
          <a:off x="4777360" y="861169"/>
          <a:ext cx="2120483" cy="89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Accuracy for hybrid fuzzy model – CNN + FNN - ~74% - 10 epochs</a:t>
          </a:r>
        </a:p>
      </dsp:txBody>
      <dsp:txXfrm>
        <a:off x="4777360" y="861169"/>
        <a:ext cx="2120483" cy="899599"/>
      </dsp:txXfrm>
    </dsp:sp>
    <dsp:sp modelId="{B81C75EF-4280-4C94-834D-F94869F75988}">
      <dsp:nvSpPr>
        <dsp:cNvPr id="0" name=""/>
        <dsp:cNvSpPr/>
      </dsp:nvSpPr>
      <dsp:spPr>
        <a:xfrm>
          <a:off x="7267322" y="861169"/>
          <a:ext cx="899599" cy="899599"/>
        </a:xfrm>
        <a:prstGeom prst="ellipse">
          <a:avLst/>
        </a:prstGeom>
        <a:solidFill>
          <a:schemeClr val="accent5">
            <a:hueOff val="9504470"/>
            <a:satOff val="-13330"/>
            <a:lumOff val="-1373"/>
            <a:alphaOff val="0"/>
          </a:schemeClr>
        </a:solidFill>
        <a:ln>
          <a:noFill/>
        </a:ln>
        <a:effectLst/>
      </dsp:spPr>
      <dsp:style>
        <a:lnRef idx="0">
          <a:scrgbClr r="0" g="0" b="0"/>
        </a:lnRef>
        <a:fillRef idx="1">
          <a:scrgbClr r="0" g="0" b="0"/>
        </a:fillRef>
        <a:effectRef idx="0">
          <a:scrgbClr r="0" g="0" b="0"/>
        </a:effectRef>
        <a:fontRef idx="minor"/>
      </dsp:style>
    </dsp:sp>
    <dsp:sp modelId="{3F666239-736D-4145-AF90-240B2B40162D}">
      <dsp:nvSpPr>
        <dsp:cNvPr id="0" name=""/>
        <dsp:cNvSpPr/>
      </dsp:nvSpPr>
      <dsp:spPr>
        <a:xfrm>
          <a:off x="7456238" y="1050084"/>
          <a:ext cx="521767" cy="5217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5E9321-CDD8-444A-A5FE-1F54AFBDBAEA}">
      <dsp:nvSpPr>
        <dsp:cNvPr id="0" name=""/>
        <dsp:cNvSpPr/>
      </dsp:nvSpPr>
      <dsp:spPr>
        <a:xfrm>
          <a:off x="8359693" y="861169"/>
          <a:ext cx="2120483" cy="89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Training loss and validation loss for traditional models did not generalize at any point over 10 epochs</a:t>
          </a:r>
        </a:p>
      </dsp:txBody>
      <dsp:txXfrm>
        <a:off x="8359693" y="861169"/>
        <a:ext cx="2120483" cy="899599"/>
      </dsp:txXfrm>
    </dsp:sp>
    <dsp:sp modelId="{BC7F5C6F-8FE3-456F-931A-7CF8E02A4EEE}">
      <dsp:nvSpPr>
        <dsp:cNvPr id="0" name=""/>
        <dsp:cNvSpPr/>
      </dsp:nvSpPr>
      <dsp:spPr>
        <a:xfrm>
          <a:off x="102657" y="2482046"/>
          <a:ext cx="899599" cy="899599"/>
        </a:xfrm>
        <a:prstGeom prst="ellipse">
          <a:avLst/>
        </a:prstGeom>
        <a:solidFill>
          <a:schemeClr val="accent5">
            <a:hueOff val="14256705"/>
            <a:satOff val="-19995"/>
            <a:lumOff val="-2060"/>
            <a:alphaOff val="0"/>
          </a:schemeClr>
        </a:solidFill>
        <a:ln>
          <a:noFill/>
        </a:ln>
        <a:effectLst/>
      </dsp:spPr>
      <dsp:style>
        <a:lnRef idx="0">
          <a:scrgbClr r="0" g="0" b="0"/>
        </a:lnRef>
        <a:fillRef idx="1">
          <a:scrgbClr r="0" g="0" b="0"/>
        </a:fillRef>
        <a:effectRef idx="0">
          <a:scrgbClr r="0" g="0" b="0"/>
        </a:effectRef>
        <a:fontRef idx="minor"/>
      </dsp:style>
    </dsp:sp>
    <dsp:sp modelId="{2DCDAB85-0D5D-4305-8B87-53CB4338427D}">
      <dsp:nvSpPr>
        <dsp:cNvPr id="0" name=""/>
        <dsp:cNvSpPr/>
      </dsp:nvSpPr>
      <dsp:spPr>
        <a:xfrm>
          <a:off x="291573" y="2670962"/>
          <a:ext cx="521767" cy="5217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415D96-225A-4E3D-9189-DB390939D6A4}">
      <dsp:nvSpPr>
        <dsp:cNvPr id="0" name=""/>
        <dsp:cNvSpPr/>
      </dsp:nvSpPr>
      <dsp:spPr>
        <a:xfrm>
          <a:off x="1195028" y="2482046"/>
          <a:ext cx="2120483" cy="89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dirty="0"/>
            <a:t>Accuracy for traditional model – Efficient Net according to Literature Survey Paper [1] ~ 95%</a:t>
          </a:r>
        </a:p>
      </dsp:txBody>
      <dsp:txXfrm>
        <a:off x="1195028" y="2482046"/>
        <a:ext cx="2120483" cy="899599"/>
      </dsp:txXfrm>
    </dsp:sp>
    <dsp:sp modelId="{383AAE72-02D6-4B83-8654-5BC323662FCE}">
      <dsp:nvSpPr>
        <dsp:cNvPr id="0" name=""/>
        <dsp:cNvSpPr/>
      </dsp:nvSpPr>
      <dsp:spPr>
        <a:xfrm>
          <a:off x="3684990" y="2482046"/>
          <a:ext cx="899599" cy="899599"/>
        </a:xfrm>
        <a:prstGeom prst="ellipse">
          <a:avLst/>
        </a:prstGeom>
        <a:solidFill>
          <a:schemeClr val="accent5">
            <a:hueOff val="19008940"/>
            <a:satOff val="-26660"/>
            <a:lumOff val="-2746"/>
            <a:alphaOff val="0"/>
          </a:schemeClr>
        </a:solidFill>
        <a:ln>
          <a:noFill/>
        </a:ln>
        <a:effectLst/>
      </dsp:spPr>
      <dsp:style>
        <a:lnRef idx="0">
          <a:scrgbClr r="0" g="0" b="0"/>
        </a:lnRef>
        <a:fillRef idx="1">
          <a:scrgbClr r="0" g="0" b="0"/>
        </a:fillRef>
        <a:effectRef idx="0">
          <a:scrgbClr r="0" g="0" b="0"/>
        </a:effectRef>
        <a:fontRef idx="minor"/>
      </dsp:style>
    </dsp:sp>
    <dsp:sp modelId="{05F9519A-A29C-4F18-99C2-3FDC8624ACC6}">
      <dsp:nvSpPr>
        <dsp:cNvPr id="0" name=""/>
        <dsp:cNvSpPr/>
      </dsp:nvSpPr>
      <dsp:spPr>
        <a:xfrm>
          <a:off x="3873906" y="2670962"/>
          <a:ext cx="521767" cy="5217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D30C66-78B7-46A8-B512-BCEB891CCA50}">
      <dsp:nvSpPr>
        <dsp:cNvPr id="0" name=""/>
        <dsp:cNvSpPr/>
      </dsp:nvSpPr>
      <dsp:spPr>
        <a:xfrm>
          <a:off x="4777360" y="2482046"/>
          <a:ext cx="2120483" cy="89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Training loss and validation loss for hybrid fuzzy model was generalizing well over 10 epochs which shows a good working model</a:t>
          </a:r>
        </a:p>
      </dsp:txBody>
      <dsp:txXfrm>
        <a:off x="4777360" y="2482046"/>
        <a:ext cx="2120483" cy="89959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12/16/2024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7270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12/16/2024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3234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12/16/2024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9127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12/16/2024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87704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12/16/2024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9474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12/16/2024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10589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12/16/2024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8293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12/16/2024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897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12/16/2024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96776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12/16/2024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6723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12/16/2024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22080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12/16/2024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55657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4" r:id="rId6"/>
    <p:sldLayoutId id="2147483689" r:id="rId7"/>
    <p:sldLayoutId id="2147483690" r:id="rId8"/>
    <p:sldLayoutId id="2147483691" r:id="rId9"/>
    <p:sldLayoutId id="2147483693" r:id="rId10"/>
    <p:sldLayoutId id="2147483692"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ield of green vegetables">
            <a:extLst>
              <a:ext uri="{FF2B5EF4-FFF2-40B4-BE49-F238E27FC236}">
                <a16:creationId xmlns:a16="http://schemas.microsoft.com/office/drawing/2014/main" id="{07A332AA-D87D-2E85-9ED1-C8F7CA370368}"/>
              </a:ext>
            </a:extLst>
          </p:cNvPr>
          <p:cNvPicPr>
            <a:picLocks noChangeAspect="1"/>
          </p:cNvPicPr>
          <p:nvPr/>
        </p:nvPicPr>
        <p:blipFill>
          <a:blip r:embed="rId2"/>
          <a:srcRect l="27896" r="24637" b="-1"/>
          <a:stretch/>
        </p:blipFill>
        <p:spPr>
          <a:xfrm>
            <a:off x="1" y="10"/>
            <a:ext cx="4876799" cy="6857989"/>
          </a:xfrm>
          <a:prstGeom prst="rect">
            <a:avLst/>
          </a:prstGeom>
        </p:spPr>
      </p:pic>
      <p:sp>
        <p:nvSpPr>
          <p:cNvPr id="2" name="Title 1">
            <a:extLst>
              <a:ext uri="{FF2B5EF4-FFF2-40B4-BE49-F238E27FC236}">
                <a16:creationId xmlns:a16="http://schemas.microsoft.com/office/drawing/2014/main" id="{0979A869-4ACE-559A-8792-DE5403C36223}"/>
              </a:ext>
            </a:extLst>
          </p:cNvPr>
          <p:cNvSpPr>
            <a:spLocks noGrp="1"/>
          </p:cNvSpPr>
          <p:nvPr>
            <p:ph type="ctrTitle"/>
          </p:nvPr>
        </p:nvSpPr>
        <p:spPr>
          <a:xfrm>
            <a:off x="5604552" y="871758"/>
            <a:ext cx="5825448" cy="3871143"/>
          </a:xfrm>
        </p:spPr>
        <p:txBody>
          <a:bodyPr>
            <a:normAutofit/>
          </a:bodyPr>
          <a:lstStyle/>
          <a:p>
            <a:pPr>
              <a:lnSpc>
                <a:spcPct val="90000"/>
              </a:lnSpc>
            </a:pPr>
            <a:r>
              <a:rPr lang="en-US" sz="3800" b="1" i="0" dirty="0">
                <a:effectLst/>
                <a:latin typeface="Times New Roman" panose="02020603050405020304" pitchFamily="18" charset="0"/>
                <a:ea typeface="Calibri" panose="020F0502020204030204" pitchFamily="34" charset="0"/>
                <a:cs typeface="Times New Roman" panose="02020603050405020304" pitchFamily="18" charset="0"/>
              </a:rPr>
              <a:t>Cassava Disease Detection and Classification – A Comparative study of Fuzzy Logic and Traditional Machine Learning</a:t>
            </a:r>
            <a:endParaRPr lang="en-US" sz="3800" i="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DD2B6F-7454-BDA1-9064-CAA82C23F81C}"/>
              </a:ext>
            </a:extLst>
          </p:cNvPr>
          <p:cNvSpPr>
            <a:spLocks noGrp="1"/>
          </p:cNvSpPr>
          <p:nvPr>
            <p:ph type="subTitle" idx="1"/>
          </p:nvPr>
        </p:nvSpPr>
        <p:spPr>
          <a:xfrm>
            <a:off x="5619964" y="4785543"/>
            <a:ext cx="5322013" cy="1005657"/>
          </a:xfrm>
        </p:spPr>
        <p:txBody>
          <a:bodyPr>
            <a:noAutofit/>
          </a:bodyPr>
          <a:lstStyle/>
          <a:p>
            <a:pPr>
              <a:lnSpc>
                <a:spcPct val="100000"/>
              </a:lnSpc>
            </a:pPr>
            <a:r>
              <a:rPr lang="en-US" sz="1600" dirty="0">
                <a:latin typeface="Times New Roman" panose="02020603050405020304" pitchFamily="18" charset="0"/>
                <a:cs typeface="Times New Roman" panose="02020603050405020304" pitchFamily="18" charset="0"/>
              </a:rPr>
              <a:t>Presented By:</a:t>
            </a:r>
          </a:p>
          <a:p>
            <a:pPr>
              <a:lnSpc>
                <a:spcPct val="100000"/>
              </a:lnSpc>
            </a:pPr>
            <a:r>
              <a:rPr lang="en-US" sz="1600" dirty="0" err="1">
                <a:latin typeface="Times New Roman" panose="02020603050405020304" pitchFamily="18" charset="0"/>
                <a:cs typeface="Times New Roman" panose="02020603050405020304" pitchFamily="18" charset="0"/>
              </a:rPr>
              <a:t>Aksheya</a:t>
            </a:r>
            <a:r>
              <a:rPr lang="en-US" sz="1600" dirty="0">
                <a:latin typeface="Times New Roman" panose="02020603050405020304" pitchFamily="18" charset="0"/>
                <a:cs typeface="Times New Roman" panose="02020603050405020304" pitchFamily="18" charset="0"/>
              </a:rPr>
              <a:t> Kannan Subramanian (25502870)</a:t>
            </a:r>
          </a:p>
          <a:p>
            <a:pPr>
              <a:lnSpc>
                <a:spcPct val="100000"/>
              </a:lnSpc>
            </a:pPr>
            <a:r>
              <a:rPr lang="en-US" sz="1600" dirty="0">
                <a:latin typeface="Times New Roman" panose="02020603050405020304" pitchFamily="18" charset="0"/>
                <a:cs typeface="Times New Roman" panose="02020603050405020304" pitchFamily="18" charset="0"/>
              </a:rPr>
              <a:t>Michael Acquah (84978417)</a:t>
            </a:r>
          </a:p>
        </p:txBody>
      </p:sp>
    </p:spTree>
    <p:extLst>
      <p:ext uri="{BB962C8B-B14F-4D97-AF65-F5344CB8AC3E}">
        <p14:creationId xmlns:p14="http://schemas.microsoft.com/office/powerpoint/2010/main" val="264623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4C127C1-092D-3764-010A-F3B2097B22A2}"/>
              </a:ext>
            </a:extLst>
          </p:cNvPr>
          <p:cNvSpPr>
            <a:spLocks noGrp="1"/>
          </p:cNvSpPr>
          <p:nvPr>
            <p:ph type="title"/>
          </p:nvPr>
        </p:nvSpPr>
        <p:spPr>
          <a:xfrm>
            <a:off x="700087" y="909638"/>
            <a:ext cx="10691813" cy="1155618"/>
          </a:xfrm>
        </p:spPr>
        <p:txBody>
          <a:bodyPr>
            <a:normAutofit/>
          </a:bodyPr>
          <a:lstStyle/>
          <a:p>
            <a:r>
              <a:rPr lang="en-US" dirty="0"/>
              <a:t>Methodology – WATERFALL MODEL</a:t>
            </a:r>
          </a:p>
        </p:txBody>
      </p:sp>
      <p:graphicFrame>
        <p:nvGraphicFramePr>
          <p:cNvPr id="5" name="Content Placeholder 2">
            <a:extLst>
              <a:ext uri="{FF2B5EF4-FFF2-40B4-BE49-F238E27FC236}">
                <a16:creationId xmlns:a16="http://schemas.microsoft.com/office/drawing/2014/main" id="{3DFDDC52-1338-DC17-7FA1-803D6586DEC8}"/>
              </a:ext>
            </a:extLst>
          </p:cNvPr>
          <p:cNvGraphicFramePr>
            <a:graphicFrameLocks noGrp="1"/>
          </p:cNvGraphicFramePr>
          <p:nvPr>
            <p:ph idx="1"/>
            <p:extLst>
              <p:ext uri="{D42A27DB-BD31-4B8C-83A1-F6EECF244321}">
                <p14:modId xmlns:p14="http://schemas.microsoft.com/office/powerpoint/2010/main" val="2063665524"/>
              </p:ext>
            </p:extLst>
          </p:nvPr>
        </p:nvGraphicFramePr>
        <p:xfrm>
          <a:off x="700088" y="2222500"/>
          <a:ext cx="10691812" cy="3740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88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8DB3-6401-CB58-47F2-EDF804B4C7A1}"/>
              </a:ext>
            </a:extLst>
          </p:cNvPr>
          <p:cNvSpPr>
            <a:spLocks noGrp="1"/>
          </p:cNvSpPr>
          <p:nvPr>
            <p:ph type="title"/>
          </p:nvPr>
        </p:nvSpPr>
        <p:spPr/>
        <p:txBody>
          <a:bodyPr/>
          <a:lstStyle/>
          <a:p>
            <a:r>
              <a:rPr lang="en-US" dirty="0" err="1"/>
              <a:t>Matlab</a:t>
            </a:r>
            <a:r>
              <a:rPr lang="en-US" dirty="0"/>
              <a:t> visualization</a:t>
            </a:r>
          </a:p>
        </p:txBody>
      </p:sp>
      <p:sp>
        <p:nvSpPr>
          <p:cNvPr id="3" name="Content Placeholder 2">
            <a:extLst>
              <a:ext uri="{FF2B5EF4-FFF2-40B4-BE49-F238E27FC236}">
                <a16:creationId xmlns:a16="http://schemas.microsoft.com/office/drawing/2014/main" id="{BF28A9AF-B5F1-6D57-FEBF-C124FE44C3D1}"/>
              </a:ext>
            </a:extLst>
          </p:cNvPr>
          <p:cNvSpPr>
            <a:spLocks noGrp="1"/>
          </p:cNvSpPr>
          <p:nvPr>
            <p:ph idx="1"/>
          </p:nvPr>
        </p:nvSpPr>
        <p:spPr/>
        <p:txBody>
          <a:bodyPr/>
          <a:lstStyle/>
          <a:p>
            <a:pPr marL="0" indent="0">
              <a:buNone/>
            </a:pPr>
            <a:endParaRPr lang="en-US" dirty="0"/>
          </a:p>
          <a:p>
            <a:endParaRPr lang="en-US" dirty="0"/>
          </a:p>
        </p:txBody>
      </p:sp>
      <p:pic>
        <p:nvPicPr>
          <p:cNvPr id="6" name="Picture 5">
            <a:extLst>
              <a:ext uri="{FF2B5EF4-FFF2-40B4-BE49-F238E27FC236}">
                <a16:creationId xmlns:a16="http://schemas.microsoft.com/office/drawing/2014/main" id="{3131A19F-0F59-C007-7A8B-104A2FEF9887}"/>
              </a:ext>
            </a:extLst>
          </p:cNvPr>
          <p:cNvPicPr>
            <a:picLocks noChangeAspect="1"/>
          </p:cNvPicPr>
          <p:nvPr/>
        </p:nvPicPr>
        <p:blipFill>
          <a:blip r:embed="rId2"/>
          <a:stretch>
            <a:fillRect/>
          </a:stretch>
        </p:blipFill>
        <p:spPr>
          <a:xfrm>
            <a:off x="865884" y="1783771"/>
            <a:ext cx="5396769" cy="4082918"/>
          </a:xfrm>
          <a:prstGeom prst="rect">
            <a:avLst/>
          </a:prstGeom>
        </p:spPr>
      </p:pic>
      <p:pic>
        <p:nvPicPr>
          <p:cNvPr id="13" name="Picture 12">
            <a:extLst>
              <a:ext uri="{FF2B5EF4-FFF2-40B4-BE49-F238E27FC236}">
                <a16:creationId xmlns:a16="http://schemas.microsoft.com/office/drawing/2014/main" id="{D48DF467-B0A6-2237-DFE7-93B7A31DB0FD}"/>
              </a:ext>
            </a:extLst>
          </p:cNvPr>
          <p:cNvPicPr>
            <a:picLocks noChangeAspect="1"/>
          </p:cNvPicPr>
          <p:nvPr/>
        </p:nvPicPr>
        <p:blipFill>
          <a:blip r:embed="rId3"/>
          <a:stretch>
            <a:fillRect/>
          </a:stretch>
        </p:blipFill>
        <p:spPr>
          <a:xfrm>
            <a:off x="6427902" y="1783770"/>
            <a:ext cx="4898214" cy="4082917"/>
          </a:xfrm>
          <a:prstGeom prst="rect">
            <a:avLst/>
          </a:prstGeom>
        </p:spPr>
      </p:pic>
    </p:spTree>
    <p:extLst>
      <p:ext uri="{BB962C8B-B14F-4D97-AF65-F5344CB8AC3E}">
        <p14:creationId xmlns:p14="http://schemas.microsoft.com/office/powerpoint/2010/main" val="1100278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AB336-58FA-672A-7ABE-0C088E2FED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A390B0-3740-51B1-F8DB-99B271BEA95D}"/>
              </a:ext>
            </a:extLst>
          </p:cNvPr>
          <p:cNvSpPr>
            <a:spLocks noGrp="1"/>
          </p:cNvSpPr>
          <p:nvPr>
            <p:ph type="title"/>
          </p:nvPr>
        </p:nvSpPr>
        <p:spPr/>
        <p:txBody>
          <a:bodyPr/>
          <a:lstStyle/>
          <a:p>
            <a:r>
              <a:rPr lang="en-US" dirty="0" err="1"/>
              <a:t>Matlab</a:t>
            </a:r>
            <a:r>
              <a:rPr lang="en-US" dirty="0"/>
              <a:t> visualization</a:t>
            </a:r>
          </a:p>
        </p:txBody>
      </p:sp>
      <p:sp>
        <p:nvSpPr>
          <p:cNvPr id="3" name="Content Placeholder 2">
            <a:extLst>
              <a:ext uri="{FF2B5EF4-FFF2-40B4-BE49-F238E27FC236}">
                <a16:creationId xmlns:a16="http://schemas.microsoft.com/office/drawing/2014/main" id="{924585B5-3733-014A-D2AD-2564B535CEC0}"/>
              </a:ext>
            </a:extLst>
          </p:cNvPr>
          <p:cNvSpPr>
            <a:spLocks noGrp="1"/>
          </p:cNvSpPr>
          <p:nvPr>
            <p:ph idx="1"/>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F592E830-33BC-C362-32FC-62F56D373840}"/>
              </a:ext>
            </a:extLst>
          </p:cNvPr>
          <p:cNvPicPr>
            <a:picLocks noChangeAspect="1"/>
          </p:cNvPicPr>
          <p:nvPr/>
        </p:nvPicPr>
        <p:blipFill>
          <a:blip r:embed="rId2"/>
          <a:stretch>
            <a:fillRect/>
          </a:stretch>
        </p:blipFill>
        <p:spPr>
          <a:xfrm>
            <a:off x="1079845" y="1822221"/>
            <a:ext cx="5162433" cy="3739896"/>
          </a:xfrm>
          <a:prstGeom prst="rect">
            <a:avLst/>
          </a:prstGeom>
        </p:spPr>
      </p:pic>
      <p:pic>
        <p:nvPicPr>
          <p:cNvPr id="8" name="Picture 7">
            <a:extLst>
              <a:ext uri="{FF2B5EF4-FFF2-40B4-BE49-F238E27FC236}">
                <a16:creationId xmlns:a16="http://schemas.microsoft.com/office/drawing/2014/main" id="{B0677D08-BFAB-9C98-D144-4F106B47D9AF}"/>
              </a:ext>
            </a:extLst>
          </p:cNvPr>
          <p:cNvPicPr>
            <a:picLocks noChangeAspect="1"/>
          </p:cNvPicPr>
          <p:nvPr/>
        </p:nvPicPr>
        <p:blipFill>
          <a:blip r:embed="rId3"/>
          <a:stretch>
            <a:fillRect/>
          </a:stretch>
        </p:blipFill>
        <p:spPr>
          <a:xfrm>
            <a:off x="6381559" y="1822222"/>
            <a:ext cx="4730596" cy="3930570"/>
          </a:xfrm>
          <a:prstGeom prst="rect">
            <a:avLst/>
          </a:prstGeom>
        </p:spPr>
      </p:pic>
    </p:spTree>
    <p:extLst>
      <p:ext uri="{BB962C8B-B14F-4D97-AF65-F5344CB8AC3E}">
        <p14:creationId xmlns:p14="http://schemas.microsoft.com/office/powerpoint/2010/main" val="3686449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782C3-86CF-E6CC-EF55-3241180C1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A6E02E-5E36-7E3D-15EA-EEEE3B02CE93}"/>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3C6A06F3-5F5F-991D-EC34-4BE8E09D50A9}"/>
              </a:ext>
            </a:extLst>
          </p:cNvPr>
          <p:cNvSpPr>
            <a:spLocks noGrp="1"/>
          </p:cNvSpPr>
          <p:nvPr>
            <p:ph idx="1"/>
          </p:nvPr>
        </p:nvSpPr>
        <p:spPr/>
        <p:txBody>
          <a:bodyPr/>
          <a:lstStyle/>
          <a:p>
            <a:r>
              <a:rPr lang="en-US" dirty="0"/>
              <a:t>Non Fuzzy</a:t>
            </a:r>
          </a:p>
          <a:p>
            <a:endParaRPr lang="en-US" dirty="0"/>
          </a:p>
        </p:txBody>
      </p:sp>
      <p:pic>
        <p:nvPicPr>
          <p:cNvPr id="5" name="Picture 4">
            <a:extLst>
              <a:ext uri="{FF2B5EF4-FFF2-40B4-BE49-F238E27FC236}">
                <a16:creationId xmlns:a16="http://schemas.microsoft.com/office/drawing/2014/main" id="{2C16D55D-CE18-A7B4-CFFC-E4F59B3DDEC2}"/>
              </a:ext>
            </a:extLst>
          </p:cNvPr>
          <p:cNvPicPr>
            <a:picLocks noChangeAspect="1"/>
          </p:cNvPicPr>
          <p:nvPr/>
        </p:nvPicPr>
        <p:blipFill>
          <a:blip r:embed="rId2"/>
          <a:stretch>
            <a:fillRect/>
          </a:stretch>
        </p:blipFill>
        <p:spPr>
          <a:xfrm>
            <a:off x="700635" y="2758254"/>
            <a:ext cx="5401303" cy="2485136"/>
          </a:xfrm>
          <a:prstGeom prst="rect">
            <a:avLst/>
          </a:prstGeom>
        </p:spPr>
      </p:pic>
      <p:pic>
        <p:nvPicPr>
          <p:cNvPr id="7" name="Picture 6">
            <a:extLst>
              <a:ext uri="{FF2B5EF4-FFF2-40B4-BE49-F238E27FC236}">
                <a16:creationId xmlns:a16="http://schemas.microsoft.com/office/drawing/2014/main" id="{6C247112-9AAA-FD87-A906-0FFE01D21B54}"/>
              </a:ext>
            </a:extLst>
          </p:cNvPr>
          <p:cNvPicPr>
            <a:picLocks noChangeAspect="1"/>
          </p:cNvPicPr>
          <p:nvPr/>
        </p:nvPicPr>
        <p:blipFill>
          <a:blip r:embed="rId3"/>
          <a:stretch>
            <a:fillRect/>
          </a:stretch>
        </p:blipFill>
        <p:spPr>
          <a:xfrm>
            <a:off x="6095999" y="2758253"/>
            <a:ext cx="5186289" cy="2560403"/>
          </a:xfrm>
          <a:prstGeom prst="rect">
            <a:avLst/>
          </a:prstGeom>
        </p:spPr>
      </p:pic>
    </p:spTree>
    <p:extLst>
      <p:ext uri="{BB962C8B-B14F-4D97-AF65-F5344CB8AC3E}">
        <p14:creationId xmlns:p14="http://schemas.microsoft.com/office/powerpoint/2010/main" val="1170799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9E53-2202-D0DE-F0D5-9A658131A8F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A85AD66E-4091-0612-8A20-6145C59A97C1}"/>
              </a:ext>
            </a:extLst>
          </p:cNvPr>
          <p:cNvSpPr>
            <a:spLocks noGrp="1"/>
          </p:cNvSpPr>
          <p:nvPr>
            <p:ph idx="1"/>
          </p:nvPr>
        </p:nvSpPr>
        <p:spPr/>
        <p:txBody>
          <a:bodyPr/>
          <a:lstStyle/>
          <a:p>
            <a:r>
              <a:rPr lang="en-US" dirty="0"/>
              <a:t>Fuzzy</a:t>
            </a:r>
          </a:p>
          <a:p>
            <a:endParaRPr lang="en-US" dirty="0"/>
          </a:p>
        </p:txBody>
      </p:sp>
      <p:pic>
        <p:nvPicPr>
          <p:cNvPr id="9" name="Picture 8">
            <a:extLst>
              <a:ext uri="{FF2B5EF4-FFF2-40B4-BE49-F238E27FC236}">
                <a16:creationId xmlns:a16="http://schemas.microsoft.com/office/drawing/2014/main" id="{8F7C0E53-A2DD-7775-2345-828DBC87A531}"/>
              </a:ext>
            </a:extLst>
          </p:cNvPr>
          <p:cNvPicPr>
            <a:picLocks noChangeAspect="1"/>
          </p:cNvPicPr>
          <p:nvPr/>
        </p:nvPicPr>
        <p:blipFill>
          <a:blip r:embed="rId2"/>
          <a:stretch>
            <a:fillRect/>
          </a:stretch>
        </p:blipFill>
        <p:spPr>
          <a:xfrm>
            <a:off x="2812473" y="2420861"/>
            <a:ext cx="6467587" cy="3342157"/>
          </a:xfrm>
          <a:prstGeom prst="rect">
            <a:avLst/>
          </a:prstGeom>
        </p:spPr>
      </p:pic>
    </p:spTree>
    <p:extLst>
      <p:ext uri="{BB962C8B-B14F-4D97-AF65-F5344CB8AC3E}">
        <p14:creationId xmlns:p14="http://schemas.microsoft.com/office/powerpoint/2010/main" val="3409993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44D6-C53D-4F03-CE82-94677D1E1944}"/>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0C6D55BC-EF23-252C-9A9E-4AEE45A52293}"/>
              </a:ext>
            </a:extLst>
          </p:cNvPr>
          <p:cNvSpPr>
            <a:spLocks noGrp="1"/>
          </p:cNvSpPr>
          <p:nvPr>
            <p:ph idx="1"/>
          </p:nvPr>
        </p:nvSpPr>
        <p:spPr/>
        <p:txBody>
          <a:bodyPr/>
          <a:lstStyle/>
          <a:p>
            <a:r>
              <a:rPr lang="en-US" dirty="0"/>
              <a:t>Fuzzy</a:t>
            </a:r>
          </a:p>
          <a:p>
            <a:endParaRPr lang="en-US" dirty="0"/>
          </a:p>
        </p:txBody>
      </p:sp>
      <p:pic>
        <p:nvPicPr>
          <p:cNvPr id="6" name="Picture 5">
            <a:extLst>
              <a:ext uri="{FF2B5EF4-FFF2-40B4-BE49-F238E27FC236}">
                <a16:creationId xmlns:a16="http://schemas.microsoft.com/office/drawing/2014/main" id="{BA38DA44-68F3-1085-D8CE-EBB37E716914}"/>
              </a:ext>
            </a:extLst>
          </p:cNvPr>
          <p:cNvPicPr>
            <a:picLocks noChangeAspect="1"/>
          </p:cNvPicPr>
          <p:nvPr/>
        </p:nvPicPr>
        <p:blipFill>
          <a:blip r:embed="rId2"/>
          <a:stretch>
            <a:fillRect/>
          </a:stretch>
        </p:blipFill>
        <p:spPr>
          <a:xfrm>
            <a:off x="2466468" y="2567727"/>
            <a:ext cx="7259063" cy="3048425"/>
          </a:xfrm>
          <a:prstGeom prst="rect">
            <a:avLst/>
          </a:prstGeom>
        </p:spPr>
      </p:pic>
    </p:spTree>
    <p:extLst>
      <p:ext uri="{BB962C8B-B14F-4D97-AF65-F5344CB8AC3E}">
        <p14:creationId xmlns:p14="http://schemas.microsoft.com/office/powerpoint/2010/main" val="2836216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8AED-4226-3C2B-1DAC-7497DA1010AE}"/>
              </a:ext>
            </a:extLst>
          </p:cNvPr>
          <p:cNvSpPr>
            <a:spLocks noGrp="1"/>
          </p:cNvSpPr>
          <p:nvPr>
            <p:ph type="title"/>
          </p:nvPr>
        </p:nvSpPr>
        <p:spPr/>
        <p:txBody>
          <a:bodyPr/>
          <a:lstStyle/>
          <a:p>
            <a:r>
              <a:rPr lang="en-US" dirty="0"/>
              <a:t>IMPLEMENTATION </a:t>
            </a:r>
          </a:p>
        </p:txBody>
      </p:sp>
      <p:sp>
        <p:nvSpPr>
          <p:cNvPr id="3" name="Content Placeholder 2">
            <a:extLst>
              <a:ext uri="{FF2B5EF4-FFF2-40B4-BE49-F238E27FC236}">
                <a16:creationId xmlns:a16="http://schemas.microsoft.com/office/drawing/2014/main" id="{D3699DF2-F64A-2A71-EDF9-803B47E0C5DA}"/>
              </a:ext>
            </a:extLst>
          </p:cNvPr>
          <p:cNvSpPr>
            <a:spLocks noGrp="1"/>
          </p:cNvSpPr>
          <p:nvPr>
            <p:ph idx="1"/>
          </p:nvPr>
        </p:nvSpPr>
        <p:spPr/>
        <p:txBody>
          <a:bodyPr/>
          <a:lstStyle/>
          <a:p>
            <a:r>
              <a:rPr lang="en-US" dirty="0"/>
              <a:t>Fuzzy</a:t>
            </a:r>
          </a:p>
          <a:p>
            <a:endParaRPr lang="en-US" dirty="0"/>
          </a:p>
          <a:p>
            <a:endParaRPr lang="en-US" dirty="0"/>
          </a:p>
        </p:txBody>
      </p:sp>
      <p:pic>
        <p:nvPicPr>
          <p:cNvPr id="6" name="Picture 5">
            <a:extLst>
              <a:ext uri="{FF2B5EF4-FFF2-40B4-BE49-F238E27FC236}">
                <a16:creationId xmlns:a16="http://schemas.microsoft.com/office/drawing/2014/main" id="{90E25CDA-9561-DD7D-F679-ECFCA49A94BE}"/>
              </a:ext>
            </a:extLst>
          </p:cNvPr>
          <p:cNvPicPr>
            <a:picLocks noChangeAspect="1"/>
          </p:cNvPicPr>
          <p:nvPr/>
        </p:nvPicPr>
        <p:blipFill>
          <a:blip r:embed="rId2"/>
          <a:stretch>
            <a:fillRect/>
          </a:stretch>
        </p:blipFill>
        <p:spPr>
          <a:xfrm>
            <a:off x="2921056" y="2410233"/>
            <a:ext cx="6250422" cy="3363413"/>
          </a:xfrm>
          <a:prstGeom prst="rect">
            <a:avLst/>
          </a:prstGeom>
        </p:spPr>
      </p:pic>
    </p:spTree>
    <p:extLst>
      <p:ext uri="{BB962C8B-B14F-4D97-AF65-F5344CB8AC3E}">
        <p14:creationId xmlns:p14="http://schemas.microsoft.com/office/powerpoint/2010/main" val="2928454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9300-B8A2-D9EF-2795-DE167249920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A0894A1-6CEE-5601-5190-0E031864DC14}"/>
              </a:ext>
            </a:extLst>
          </p:cNvPr>
          <p:cNvSpPr>
            <a:spLocks noGrp="1"/>
          </p:cNvSpPr>
          <p:nvPr>
            <p:ph idx="1"/>
          </p:nvPr>
        </p:nvSpPr>
        <p:spPr/>
        <p:txBody>
          <a:bodyPr/>
          <a:lstStyle/>
          <a:p>
            <a:r>
              <a:rPr lang="en-US" dirty="0"/>
              <a:t>Non fuzzy</a:t>
            </a:r>
          </a:p>
          <a:p>
            <a:endParaRPr lang="en-US" dirty="0"/>
          </a:p>
        </p:txBody>
      </p:sp>
      <p:pic>
        <p:nvPicPr>
          <p:cNvPr id="5" name="Picture 4">
            <a:extLst>
              <a:ext uri="{FF2B5EF4-FFF2-40B4-BE49-F238E27FC236}">
                <a16:creationId xmlns:a16="http://schemas.microsoft.com/office/drawing/2014/main" id="{8DF0DE15-FA9C-CE3B-22C3-FBC2DB41BFB2}"/>
              </a:ext>
            </a:extLst>
          </p:cNvPr>
          <p:cNvPicPr>
            <a:picLocks noChangeAspect="1"/>
          </p:cNvPicPr>
          <p:nvPr/>
        </p:nvPicPr>
        <p:blipFill>
          <a:blip r:embed="rId2"/>
          <a:stretch>
            <a:fillRect/>
          </a:stretch>
        </p:blipFill>
        <p:spPr>
          <a:xfrm>
            <a:off x="2155216" y="2977154"/>
            <a:ext cx="6277851" cy="2029108"/>
          </a:xfrm>
          <a:prstGeom prst="rect">
            <a:avLst/>
          </a:prstGeom>
        </p:spPr>
      </p:pic>
      <p:sp>
        <p:nvSpPr>
          <p:cNvPr id="4" name="Rectangle 3">
            <a:extLst>
              <a:ext uri="{FF2B5EF4-FFF2-40B4-BE49-F238E27FC236}">
                <a16:creationId xmlns:a16="http://schemas.microsoft.com/office/drawing/2014/main" id="{F6316D2F-F1A7-FDA6-68DE-3ACBA8D02007}"/>
              </a:ext>
            </a:extLst>
          </p:cNvPr>
          <p:cNvSpPr/>
          <p:nvPr/>
        </p:nvSpPr>
        <p:spPr>
          <a:xfrm>
            <a:off x="6496493" y="4359349"/>
            <a:ext cx="446567" cy="244549"/>
          </a:xfrm>
          <a:prstGeom prst="rect">
            <a:avLst/>
          </a:prstGeom>
          <a:noFill/>
          <a:ln w="1270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518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A6A3-2C96-9BE8-1BA2-A64FCB9B49D8}"/>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EBE51E1F-EBCC-305C-78DC-68D5E9F4F52D}"/>
              </a:ext>
            </a:extLst>
          </p:cNvPr>
          <p:cNvPicPr>
            <a:picLocks noGrp="1" noChangeAspect="1"/>
          </p:cNvPicPr>
          <p:nvPr>
            <p:ph idx="1"/>
          </p:nvPr>
        </p:nvPicPr>
        <p:blipFill>
          <a:blip r:embed="rId2"/>
          <a:stretch>
            <a:fillRect/>
          </a:stretch>
        </p:blipFill>
        <p:spPr>
          <a:xfrm>
            <a:off x="1140966" y="1893293"/>
            <a:ext cx="9639329" cy="3822493"/>
          </a:xfrm>
        </p:spPr>
      </p:pic>
    </p:spTree>
    <p:extLst>
      <p:ext uri="{BB962C8B-B14F-4D97-AF65-F5344CB8AC3E}">
        <p14:creationId xmlns:p14="http://schemas.microsoft.com/office/powerpoint/2010/main" val="175547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6B3F-F8B4-7633-D0BD-BD120622436A}"/>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1F78B993-B2EC-27DE-9EF5-B8E0242E73C7}"/>
              </a:ext>
            </a:extLst>
          </p:cNvPr>
          <p:cNvSpPr>
            <a:spLocks noGrp="1"/>
          </p:cNvSpPr>
          <p:nvPr>
            <p:ph idx="1"/>
          </p:nvPr>
        </p:nvSpPr>
        <p:spPr/>
        <p:txBody>
          <a:bodyPr/>
          <a:lstStyle/>
          <a:p>
            <a:r>
              <a:rPr lang="en-US" dirty="0"/>
              <a:t>Fuzzy</a:t>
            </a:r>
          </a:p>
          <a:p>
            <a:endParaRPr lang="en-US" dirty="0"/>
          </a:p>
        </p:txBody>
      </p:sp>
      <p:pic>
        <p:nvPicPr>
          <p:cNvPr id="7" name="Picture 6">
            <a:extLst>
              <a:ext uri="{FF2B5EF4-FFF2-40B4-BE49-F238E27FC236}">
                <a16:creationId xmlns:a16="http://schemas.microsoft.com/office/drawing/2014/main" id="{EDF58580-3397-78DC-BB90-BBD1F2FE6558}"/>
              </a:ext>
            </a:extLst>
          </p:cNvPr>
          <p:cNvPicPr>
            <a:picLocks noChangeAspect="1"/>
          </p:cNvPicPr>
          <p:nvPr/>
        </p:nvPicPr>
        <p:blipFill>
          <a:blip r:embed="rId2"/>
          <a:stretch>
            <a:fillRect/>
          </a:stretch>
        </p:blipFill>
        <p:spPr>
          <a:xfrm>
            <a:off x="1591977" y="2850412"/>
            <a:ext cx="9199270" cy="2608248"/>
          </a:xfrm>
          <a:prstGeom prst="rect">
            <a:avLst/>
          </a:prstGeom>
        </p:spPr>
      </p:pic>
      <p:sp>
        <p:nvSpPr>
          <p:cNvPr id="4" name="Rectangle 3">
            <a:extLst>
              <a:ext uri="{FF2B5EF4-FFF2-40B4-BE49-F238E27FC236}">
                <a16:creationId xmlns:a16="http://schemas.microsoft.com/office/drawing/2014/main" id="{4CCDBDC1-07AC-35FD-79AA-2386B68555FB}"/>
              </a:ext>
            </a:extLst>
          </p:cNvPr>
          <p:cNvSpPr/>
          <p:nvPr/>
        </p:nvSpPr>
        <p:spPr>
          <a:xfrm>
            <a:off x="4201141" y="4366165"/>
            <a:ext cx="1331308" cy="232150"/>
          </a:xfrm>
          <a:prstGeom prst="rect">
            <a:avLst/>
          </a:prstGeom>
          <a:noFill/>
          <a:ln w="1270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3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F639-93AC-F0E3-79E4-7AABFE0E43A7}"/>
              </a:ext>
            </a:extLst>
          </p:cNvPr>
          <p:cNvSpPr>
            <a:spLocks noGrp="1"/>
          </p:cNvSpPr>
          <p:nvPr>
            <p:ph type="title"/>
          </p:nvPr>
        </p:nvSpPr>
        <p:spPr>
          <a:xfrm>
            <a:off x="704088" y="914400"/>
            <a:ext cx="4041648" cy="1928741"/>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BDDFF121-7F7A-7149-C03A-3815938F401B}"/>
              </a:ext>
            </a:extLst>
          </p:cNvPr>
          <p:cNvSpPr>
            <a:spLocks noGrp="1"/>
          </p:cNvSpPr>
          <p:nvPr>
            <p:ph idx="1"/>
          </p:nvPr>
        </p:nvSpPr>
        <p:spPr>
          <a:xfrm>
            <a:off x="5330952" y="968377"/>
            <a:ext cx="6144768" cy="5010912"/>
          </a:xfrm>
        </p:spPr>
        <p:txBody>
          <a:bodyPr>
            <a:normAutofit/>
          </a:bodyPr>
          <a:lstStyle/>
          <a:p>
            <a:pPr marL="0" indent="0" algn="jus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Plant diseases pose a significant threat to global food security, impacting crop yields and economic stability. </a:t>
            </a:r>
            <a:r>
              <a:rPr lang="en-US" dirty="0">
                <a:effectLst/>
                <a:latin typeface="Times New Roman" panose="02020603050405020304" pitchFamily="18" charset="0"/>
                <a:cs typeface="Times New Roman" panose="02020603050405020304" pitchFamily="18" charset="0"/>
              </a:rPr>
              <a:t>Managing such issues requires early detection and quick action. </a:t>
            </a:r>
            <a:r>
              <a:rPr lang="en-US" dirty="0">
                <a:effectLst/>
                <a:latin typeface="Times New Roman" panose="02020603050405020304" pitchFamily="18" charset="0"/>
                <a:ea typeface="Calibri" panose="020F0502020204030204" pitchFamily="34" charset="0"/>
                <a:cs typeface="Times New Roman" panose="02020603050405020304" pitchFamily="18" charset="0"/>
              </a:rPr>
              <a:t>Current AI-driven plant disease detection heavily relies on Convolutional Neural Networks (CNNs). </a:t>
            </a:r>
            <a:r>
              <a:rPr lang="en-US" dirty="0">
                <a:effectLst/>
                <a:latin typeface="Times New Roman" panose="02020603050405020304" pitchFamily="18" charset="0"/>
                <a:cs typeface="Times New Roman" panose="02020603050405020304" pitchFamily="18" charset="0"/>
              </a:rPr>
              <a:t>However, they require extensive datasets and high computational capabilities. Our approach is to implement fuzzy image processing as an alternative solution that will enable us to handle uncertainty and imprecision using fuzzy logic principles. We enable this through the combined use </a:t>
            </a:r>
            <a:r>
              <a:rPr lang="en-US" dirty="0">
                <a:latin typeface="Times New Roman" panose="02020603050405020304" pitchFamily="18" charset="0"/>
                <a:cs typeface="Times New Roman" panose="02020603050405020304" pitchFamily="18" charset="0"/>
              </a:rPr>
              <a:t>of both existing CNN models and a defined FNN. The comparative study shows the increased accuracy between traditional methods and the fuzzy approach.</a:t>
            </a:r>
          </a:p>
        </p:txBody>
      </p:sp>
      <p:pic>
        <p:nvPicPr>
          <p:cNvPr id="7" name="Graphic 6" descr="Farm scene">
            <a:extLst>
              <a:ext uri="{FF2B5EF4-FFF2-40B4-BE49-F238E27FC236}">
                <a16:creationId xmlns:a16="http://schemas.microsoft.com/office/drawing/2014/main" id="{44D5FA16-50CC-4247-07FB-96B623F374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111" y="3046576"/>
            <a:ext cx="2969276" cy="2969276"/>
          </a:xfrm>
          <a:prstGeom prst="rect">
            <a:avLst/>
          </a:prstGeom>
        </p:spPr>
      </p:pic>
    </p:spTree>
    <p:extLst>
      <p:ext uri="{BB962C8B-B14F-4D97-AF65-F5344CB8AC3E}">
        <p14:creationId xmlns:p14="http://schemas.microsoft.com/office/powerpoint/2010/main" val="4026239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46A5-8042-984D-16AB-F7E1F4F3CC4B}"/>
              </a:ext>
            </a:extLst>
          </p:cNvPr>
          <p:cNvSpPr>
            <a:spLocks noGrp="1"/>
          </p:cNvSpPr>
          <p:nvPr>
            <p:ph type="title"/>
          </p:nvPr>
        </p:nvSpPr>
        <p:spPr/>
        <p:txBody>
          <a:bodyPr/>
          <a:lstStyle/>
          <a:p>
            <a:r>
              <a:rPr lang="en-US" dirty="0"/>
              <a:t>Results</a:t>
            </a:r>
          </a:p>
        </p:txBody>
      </p:sp>
      <p:pic>
        <p:nvPicPr>
          <p:cNvPr id="7" name="Picture 6">
            <a:extLst>
              <a:ext uri="{FF2B5EF4-FFF2-40B4-BE49-F238E27FC236}">
                <a16:creationId xmlns:a16="http://schemas.microsoft.com/office/drawing/2014/main" id="{1F3EE93D-00B8-AC28-4574-ED2679E942E8}"/>
              </a:ext>
            </a:extLst>
          </p:cNvPr>
          <p:cNvPicPr>
            <a:picLocks noChangeAspect="1"/>
          </p:cNvPicPr>
          <p:nvPr/>
        </p:nvPicPr>
        <p:blipFill>
          <a:blip r:embed="rId2"/>
          <a:stretch>
            <a:fillRect/>
          </a:stretch>
        </p:blipFill>
        <p:spPr>
          <a:xfrm>
            <a:off x="966551" y="1698883"/>
            <a:ext cx="9966778" cy="4002615"/>
          </a:xfrm>
          <a:prstGeom prst="rect">
            <a:avLst/>
          </a:prstGeom>
        </p:spPr>
      </p:pic>
    </p:spTree>
    <p:extLst>
      <p:ext uri="{BB962C8B-B14F-4D97-AF65-F5344CB8AC3E}">
        <p14:creationId xmlns:p14="http://schemas.microsoft.com/office/powerpoint/2010/main" val="946168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A7B85-AB82-76CC-9CFD-C1D19E85646D}"/>
              </a:ext>
            </a:extLst>
          </p:cNvPr>
          <p:cNvSpPr>
            <a:spLocks noGrp="1"/>
          </p:cNvSpPr>
          <p:nvPr>
            <p:ph type="title"/>
          </p:nvPr>
        </p:nvSpPr>
        <p:spPr>
          <a:xfrm>
            <a:off x="700088" y="909637"/>
            <a:ext cx="6400800" cy="1307592"/>
          </a:xfrm>
        </p:spPr>
        <p:txBody>
          <a:bodyPr>
            <a:normAutofit/>
          </a:bodyPr>
          <a:lstStyle/>
          <a:p>
            <a:r>
              <a:rPr lang="en-US" dirty="0"/>
              <a:t>comparison</a:t>
            </a:r>
          </a:p>
        </p:txBody>
      </p:sp>
      <p:cxnSp>
        <p:nvCxnSpPr>
          <p:cNvPr id="18" name="Straight Connector 17">
            <a:extLst>
              <a:ext uri="{FF2B5EF4-FFF2-40B4-BE49-F238E27FC236}">
                <a16:creationId xmlns:a16="http://schemas.microsoft.com/office/drawing/2014/main" id="{8E813B4C-6731-0B72-5252-A79AB0E20B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E0E8146-6E65-2E6C-0C86-547E3C9254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FC6719F-CBE6-7F32-069E-539273366957}"/>
              </a:ext>
            </a:extLst>
          </p:cNvPr>
          <p:cNvGraphicFramePr>
            <a:graphicFrameLocks noGrp="1"/>
          </p:cNvGraphicFramePr>
          <p:nvPr>
            <p:ph idx="1"/>
            <p:extLst>
              <p:ext uri="{D42A27DB-BD31-4B8C-83A1-F6EECF244321}">
                <p14:modId xmlns:p14="http://schemas.microsoft.com/office/powerpoint/2010/main" val="356912232"/>
              </p:ext>
            </p:extLst>
          </p:nvPr>
        </p:nvGraphicFramePr>
        <p:xfrm>
          <a:off x="700087" y="1719073"/>
          <a:ext cx="10582835" cy="4242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6378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713DDF8-4608-44A4-5C41-8CF1E9E20735}"/>
              </a:ext>
            </a:extLst>
          </p:cNvPr>
          <p:cNvSpPr>
            <a:spLocks noGrp="1"/>
          </p:cNvSpPr>
          <p:nvPr>
            <p:ph type="title"/>
          </p:nvPr>
        </p:nvSpPr>
        <p:spPr>
          <a:xfrm>
            <a:off x="700087" y="909638"/>
            <a:ext cx="10691813" cy="1155618"/>
          </a:xfrm>
        </p:spPr>
        <p:txBody>
          <a:bodyPr>
            <a:normAutofit/>
          </a:bodyPr>
          <a:lstStyle/>
          <a:p>
            <a:r>
              <a:rPr lang="en-IN" dirty="0"/>
              <a:t>COMPARISON - TABLE</a:t>
            </a:r>
          </a:p>
        </p:txBody>
      </p:sp>
      <p:graphicFrame>
        <p:nvGraphicFramePr>
          <p:cNvPr id="10" name="Content Placeholder 9">
            <a:extLst>
              <a:ext uri="{FF2B5EF4-FFF2-40B4-BE49-F238E27FC236}">
                <a16:creationId xmlns:a16="http://schemas.microsoft.com/office/drawing/2014/main" id="{470AB7D7-1BAE-6838-FE90-420724AEBA94}"/>
              </a:ext>
            </a:extLst>
          </p:cNvPr>
          <p:cNvGraphicFramePr>
            <a:graphicFrameLocks noGrp="1"/>
          </p:cNvGraphicFramePr>
          <p:nvPr>
            <p:ph idx="1"/>
            <p:extLst>
              <p:ext uri="{D42A27DB-BD31-4B8C-83A1-F6EECF244321}">
                <p14:modId xmlns:p14="http://schemas.microsoft.com/office/powerpoint/2010/main" val="831577718"/>
              </p:ext>
            </p:extLst>
          </p:nvPr>
        </p:nvGraphicFramePr>
        <p:xfrm>
          <a:off x="700088" y="2445965"/>
          <a:ext cx="10691814" cy="3293223"/>
        </p:xfrm>
        <a:graphic>
          <a:graphicData uri="http://schemas.openxmlformats.org/drawingml/2006/table">
            <a:tbl>
              <a:tblPr firstRow="1" bandRow="1">
                <a:tableStyleId>{5C22544A-7EE6-4342-B048-85BDC9FD1C3A}</a:tableStyleId>
              </a:tblPr>
              <a:tblGrid>
                <a:gridCol w="3361430">
                  <a:extLst>
                    <a:ext uri="{9D8B030D-6E8A-4147-A177-3AD203B41FA5}">
                      <a16:colId xmlns:a16="http://schemas.microsoft.com/office/drawing/2014/main" val="3773918405"/>
                    </a:ext>
                  </a:extLst>
                </a:gridCol>
                <a:gridCol w="3176121">
                  <a:extLst>
                    <a:ext uri="{9D8B030D-6E8A-4147-A177-3AD203B41FA5}">
                      <a16:colId xmlns:a16="http://schemas.microsoft.com/office/drawing/2014/main" val="2160496710"/>
                    </a:ext>
                  </a:extLst>
                </a:gridCol>
                <a:gridCol w="4154263">
                  <a:extLst>
                    <a:ext uri="{9D8B030D-6E8A-4147-A177-3AD203B41FA5}">
                      <a16:colId xmlns:a16="http://schemas.microsoft.com/office/drawing/2014/main" val="1143558328"/>
                    </a:ext>
                  </a:extLst>
                </a:gridCol>
              </a:tblGrid>
              <a:tr h="439367">
                <a:tc>
                  <a:txBody>
                    <a:bodyPr/>
                    <a:lstStyle/>
                    <a:p>
                      <a:r>
                        <a:rPr lang="en-IN" sz="2000" b="1"/>
                        <a:t>Model Type</a:t>
                      </a:r>
                      <a:endParaRPr lang="en-IN" sz="2000"/>
                    </a:p>
                  </a:txBody>
                  <a:tcPr marL="101500" marR="101500" marT="50750" marB="50750" anchor="ctr"/>
                </a:tc>
                <a:tc>
                  <a:txBody>
                    <a:bodyPr/>
                    <a:lstStyle/>
                    <a:p>
                      <a:r>
                        <a:rPr lang="en-IN" sz="2000" b="1"/>
                        <a:t>Accuracy/Loss</a:t>
                      </a:r>
                      <a:endParaRPr lang="en-IN" sz="2000"/>
                    </a:p>
                  </a:txBody>
                  <a:tcPr marL="101500" marR="101500" marT="50750" marB="50750" anchor="ctr"/>
                </a:tc>
                <a:tc>
                  <a:txBody>
                    <a:bodyPr/>
                    <a:lstStyle/>
                    <a:p>
                      <a:r>
                        <a:rPr lang="en-IN" sz="2000" b="1"/>
                        <a:t>Observation</a:t>
                      </a:r>
                      <a:endParaRPr lang="en-IN" sz="2000"/>
                    </a:p>
                  </a:txBody>
                  <a:tcPr marL="101500" marR="101500" marT="50750" marB="50750" anchor="ctr"/>
                </a:tc>
                <a:extLst>
                  <a:ext uri="{0D108BD9-81ED-4DB2-BD59-A6C34878D82A}">
                    <a16:rowId xmlns:a16="http://schemas.microsoft.com/office/drawing/2014/main" val="2780449007"/>
                  </a:ext>
                </a:extLst>
              </a:tr>
              <a:tr h="746518">
                <a:tc>
                  <a:txBody>
                    <a:bodyPr/>
                    <a:lstStyle/>
                    <a:p>
                      <a:r>
                        <a:rPr lang="en-IN" sz="2000"/>
                        <a:t>MobileNetV2</a:t>
                      </a:r>
                    </a:p>
                  </a:txBody>
                  <a:tcPr marL="101500" marR="101500" marT="50750" marB="50750" anchor="ctr"/>
                </a:tc>
                <a:tc>
                  <a:txBody>
                    <a:bodyPr/>
                    <a:lstStyle/>
                    <a:p>
                      <a:r>
                        <a:rPr lang="en-IN" sz="2000"/>
                        <a:t>~69% - 10 epochs</a:t>
                      </a:r>
                    </a:p>
                  </a:txBody>
                  <a:tcPr marL="101500" marR="101500" marT="50750" marB="50750" anchor="ctr"/>
                </a:tc>
                <a:tc>
                  <a:txBody>
                    <a:bodyPr/>
                    <a:lstStyle/>
                    <a:p>
                      <a:r>
                        <a:rPr lang="en-IN" sz="2000"/>
                        <a:t>Trial runs over 10 epochs show simple suboptimal outputs</a:t>
                      </a:r>
                    </a:p>
                  </a:txBody>
                  <a:tcPr marL="101500" marR="101500" marT="50750" marB="50750" anchor="ctr"/>
                </a:tc>
                <a:extLst>
                  <a:ext uri="{0D108BD9-81ED-4DB2-BD59-A6C34878D82A}">
                    <a16:rowId xmlns:a16="http://schemas.microsoft.com/office/drawing/2014/main" val="1292396386"/>
                  </a:ext>
                </a:extLst>
              </a:tr>
              <a:tr h="1053669">
                <a:tc>
                  <a:txBody>
                    <a:bodyPr/>
                    <a:lstStyle/>
                    <a:p>
                      <a:r>
                        <a:rPr lang="en-IN" sz="2000" dirty="0"/>
                        <a:t>Hybrid Fuzzy Model [CNN (MobileNetV2) + FNN]</a:t>
                      </a:r>
                    </a:p>
                  </a:txBody>
                  <a:tcPr marL="101500" marR="101500" marT="50750" marB="50750" anchor="ctr"/>
                </a:tc>
                <a:tc>
                  <a:txBody>
                    <a:bodyPr/>
                    <a:lstStyle/>
                    <a:p>
                      <a:r>
                        <a:rPr lang="en-IN" sz="2000" dirty="0"/>
                        <a:t>~92% - 100 epochs</a:t>
                      </a:r>
                    </a:p>
                  </a:txBody>
                  <a:tcPr marL="101500" marR="101500" marT="50750" marB="50750" anchor="ctr"/>
                </a:tc>
                <a:tc>
                  <a:txBody>
                    <a:bodyPr/>
                    <a:lstStyle/>
                    <a:p>
                      <a:r>
                        <a:rPr lang="en-US" sz="2000"/>
                        <a:t>Comparatively higher accuracy performing on par with existing traditional models</a:t>
                      </a:r>
                    </a:p>
                  </a:txBody>
                  <a:tcPr marL="101500" marR="101500" marT="50750" marB="50750" anchor="ctr"/>
                </a:tc>
                <a:extLst>
                  <a:ext uri="{0D108BD9-81ED-4DB2-BD59-A6C34878D82A}">
                    <a16:rowId xmlns:a16="http://schemas.microsoft.com/office/drawing/2014/main" val="780960726"/>
                  </a:ext>
                </a:extLst>
              </a:tr>
              <a:tr h="1053669">
                <a:tc>
                  <a:txBody>
                    <a:bodyPr/>
                    <a:lstStyle/>
                    <a:p>
                      <a:r>
                        <a:rPr lang="en-IN" sz="2000"/>
                        <a:t>Efficient Net</a:t>
                      </a:r>
                    </a:p>
                  </a:txBody>
                  <a:tcPr marL="101500" marR="101500" marT="50750" marB="50750" anchor="ctr"/>
                </a:tc>
                <a:tc>
                  <a:txBody>
                    <a:bodyPr/>
                    <a:lstStyle/>
                    <a:p>
                      <a:r>
                        <a:rPr lang="en-IN" sz="2000"/>
                        <a:t>~95% (Literature Survey)</a:t>
                      </a:r>
                    </a:p>
                  </a:txBody>
                  <a:tcPr marL="101500" marR="101500" marT="50750" marB="50750" anchor="ctr"/>
                </a:tc>
                <a:tc>
                  <a:txBody>
                    <a:bodyPr/>
                    <a:lstStyle/>
                    <a:p>
                      <a:r>
                        <a:rPr lang="en-US" sz="2000" dirty="0"/>
                        <a:t>High performing traditional model. However, not performed for Cassava diseases</a:t>
                      </a:r>
                    </a:p>
                  </a:txBody>
                  <a:tcPr marL="101500" marR="101500" marT="50750" marB="50750" anchor="ctr"/>
                </a:tc>
                <a:extLst>
                  <a:ext uri="{0D108BD9-81ED-4DB2-BD59-A6C34878D82A}">
                    <a16:rowId xmlns:a16="http://schemas.microsoft.com/office/drawing/2014/main" val="4080887929"/>
                  </a:ext>
                </a:extLst>
              </a:tr>
            </a:tbl>
          </a:graphicData>
        </a:graphic>
      </p:graphicFrame>
    </p:spTree>
    <p:extLst>
      <p:ext uri="{BB962C8B-B14F-4D97-AF65-F5344CB8AC3E}">
        <p14:creationId xmlns:p14="http://schemas.microsoft.com/office/powerpoint/2010/main" val="2783134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18853-C273-622D-A567-CE9B3CB13E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71526-3C03-83C2-992F-6A6AA255DB64}"/>
              </a:ext>
            </a:extLst>
          </p:cNvPr>
          <p:cNvSpPr>
            <a:spLocks noGrp="1"/>
          </p:cNvSpPr>
          <p:nvPr>
            <p:ph type="title"/>
          </p:nvPr>
        </p:nvSpPr>
        <p:spPr/>
        <p:txBody>
          <a:bodyPr/>
          <a:lstStyle/>
          <a:p>
            <a:r>
              <a:rPr lang="en-US" dirty="0"/>
              <a:t>GUI IMPLEMENTATION</a:t>
            </a:r>
          </a:p>
        </p:txBody>
      </p:sp>
      <p:pic>
        <p:nvPicPr>
          <p:cNvPr id="7" name="Picture 6" descr="A screenshot of a computer program&#10;&#10;Description automatically generated">
            <a:extLst>
              <a:ext uri="{FF2B5EF4-FFF2-40B4-BE49-F238E27FC236}">
                <a16:creationId xmlns:a16="http://schemas.microsoft.com/office/drawing/2014/main" id="{467E6DBF-36AC-80A3-18DF-EB432C1A82CC}"/>
              </a:ext>
            </a:extLst>
          </p:cNvPr>
          <p:cNvPicPr>
            <a:picLocks noChangeAspect="1"/>
          </p:cNvPicPr>
          <p:nvPr/>
        </p:nvPicPr>
        <p:blipFill>
          <a:blip r:embed="rId2"/>
          <a:stretch>
            <a:fillRect/>
          </a:stretch>
        </p:blipFill>
        <p:spPr>
          <a:xfrm>
            <a:off x="747920" y="1529993"/>
            <a:ext cx="5348080" cy="3944987"/>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368940E8-23D4-5B98-5680-7BAC5B2EC936}"/>
              </a:ext>
            </a:extLst>
          </p:cNvPr>
          <p:cNvPicPr>
            <a:picLocks noChangeAspect="1"/>
          </p:cNvPicPr>
          <p:nvPr/>
        </p:nvPicPr>
        <p:blipFill>
          <a:blip r:embed="rId3"/>
          <a:stretch>
            <a:fillRect/>
          </a:stretch>
        </p:blipFill>
        <p:spPr>
          <a:xfrm>
            <a:off x="6398972" y="1529993"/>
            <a:ext cx="4777759" cy="3986578"/>
          </a:xfrm>
          <a:prstGeom prst="rect">
            <a:avLst/>
          </a:prstGeom>
        </p:spPr>
      </p:pic>
    </p:spTree>
    <p:extLst>
      <p:ext uri="{BB962C8B-B14F-4D97-AF65-F5344CB8AC3E}">
        <p14:creationId xmlns:p14="http://schemas.microsoft.com/office/powerpoint/2010/main" val="4172824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CD6D-51DA-319A-C83A-E3BDAE2478C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778075E-A7DA-7075-C6E3-D67CE609A5F9}"/>
              </a:ext>
            </a:extLst>
          </p:cNvPr>
          <p:cNvSpPr>
            <a:spLocks noGrp="1"/>
          </p:cNvSpPr>
          <p:nvPr>
            <p:ph idx="1"/>
          </p:nvPr>
        </p:nvSpPr>
        <p:spPr/>
        <p:txBody>
          <a:bodyPr/>
          <a:lstStyle/>
          <a:p>
            <a:r>
              <a:rPr lang="en-US" dirty="0"/>
              <a:t>This research explored the potential of fuzzy logic as a novel approach for cassava disease detection and classification as compared to traditional machine learning methods.</a:t>
            </a:r>
          </a:p>
          <a:p>
            <a:r>
              <a:rPr lang="en-US" dirty="0"/>
              <a:t>Future research could focus on refining the fuzzy inference systems, expanding the dataset to encompass a wider range of conditions, and developing hybrid AI models that integrate fuzzy logic with complementary techniques. </a:t>
            </a:r>
          </a:p>
          <a:p>
            <a:r>
              <a:rPr lang="en-US" dirty="0"/>
              <a:t>Overall, this research shows the great potential of fuzzy logic to transform agricultural disease management, promoting sustainable and resilient farming practices</a:t>
            </a:r>
          </a:p>
          <a:p>
            <a:endParaRPr lang="en-US" dirty="0"/>
          </a:p>
        </p:txBody>
      </p:sp>
    </p:spTree>
    <p:extLst>
      <p:ext uri="{BB962C8B-B14F-4D97-AF65-F5344CB8AC3E}">
        <p14:creationId xmlns:p14="http://schemas.microsoft.com/office/powerpoint/2010/main" val="22093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DA3B-93D5-90DD-EC19-26F4FB6FF215}"/>
              </a:ext>
            </a:extLst>
          </p:cNvPr>
          <p:cNvSpPr>
            <a:spLocks noGrp="1"/>
          </p:cNvSpPr>
          <p:nvPr>
            <p:ph type="title"/>
          </p:nvPr>
        </p:nvSpPr>
        <p:spPr/>
        <p:txBody>
          <a:bodyPr/>
          <a:lstStyle/>
          <a:p>
            <a:r>
              <a:rPr lang="en-US" dirty="0"/>
              <a:t>objectives</a:t>
            </a:r>
          </a:p>
        </p:txBody>
      </p:sp>
      <p:graphicFrame>
        <p:nvGraphicFramePr>
          <p:cNvPr id="5" name="Content Placeholder 2">
            <a:extLst>
              <a:ext uri="{FF2B5EF4-FFF2-40B4-BE49-F238E27FC236}">
                <a16:creationId xmlns:a16="http://schemas.microsoft.com/office/drawing/2014/main" id="{E4B5560F-33BB-51C3-968F-FD0DD4859EA4}"/>
              </a:ext>
            </a:extLst>
          </p:cNvPr>
          <p:cNvGraphicFramePr>
            <a:graphicFrameLocks noGrp="1"/>
          </p:cNvGraphicFramePr>
          <p:nvPr>
            <p:ph idx="1"/>
          </p:nvPr>
        </p:nvGraphicFramePr>
        <p:xfrm>
          <a:off x="700088" y="2222500"/>
          <a:ext cx="10691812" cy="3740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4537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BD1B4-FDAD-D763-FBD0-52C96B0F90E1}"/>
              </a:ext>
            </a:extLst>
          </p:cNvPr>
          <p:cNvSpPr>
            <a:spLocks noGrp="1"/>
          </p:cNvSpPr>
          <p:nvPr>
            <p:ph type="title"/>
          </p:nvPr>
        </p:nvSpPr>
        <p:spPr>
          <a:xfrm>
            <a:off x="700087" y="909638"/>
            <a:ext cx="10691813" cy="1155618"/>
          </a:xfrm>
        </p:spPr>
        <p:txBody>
          <a:bodyPr>
            <a:normAutofit/>
          </a:bodyPr>
          <a:lstStyle/>
          <a:p>
            <a:r>
              <a:rPr lang="en-US" dirty="0"/>
              <a:t>Literature review</a:t>
            </a:r>
          </a:p>
        </p:txBody>
      </p:sp>
      <p:graphicFrame>
        <p:nvGraphicFramePr>
          <p:cNvPr id="4" name="Content Placeholder 3">
            <a:extLst>
              <a:ext uri="{FF2B5EF4-FFF2-40B4-BE49-F238E27FC236}">
                <a16:creationId xmlns:a16="http://schemas.microsoft.com/office/drawing/2014/main" id="{C3F40BA4-C561-66A7-F239-BC31FB7A7278}"/>
              </a:ext>
            </a:extLst>
          </p:cNvPr>
          <p:cNvGraphicFramePr>
            <a:graphicFrameLocks noGrp="1"/>
          </p:cNvGraphicFramePr>
          <p:nvPr>
            <p:ph idx="1"/>
            <p:extLst>
              <p:ext uri="{D42A27DB-BD31-4B8C-83A1-F6EECF244321}">
                <p14:modId xmlns:p14="http://schemas.microsoft.com/office/powerpoint/2010/main" val="812378552"/>
              </p:ext>
            </p:extLst>
          </p:nvPr>
        </p:nvGraphicFramePr>
        <p:xfrm>
          <a:off x="700088" y="1919236"/>
          <a:ext cx="10691814" cy="4366773"/>
        </p:xfrm>
        <a:graphic>
          <a:graphicData uri="http://schemas.openxmlformats.org/drawingml/2006/table">
            <a:tbl>
              <a:tblPr firstRow="1" bandRow="1">
                <a:tableStyleId>{5C22544A-7EE6-4342-B048-85BDC9FD1C3A}</a:tableStyleId>
              </a:tblPr>
              <a:tblGrid>
                <a:gridCol w="577227">
                  <a:extLst>
                    <a:ext uri="{9D8B030D-6E8A-4147-A177-3AD203B41FA5}">
                      <a16:colId xmlns:a16="http://schemas.microsoft.com/office/drawing/2014/main" val="2878984386"/>
                    </a:ext>
                  </a:extLst>
                </a:gridCol>
                <a:gridCol w="1921903">
                  <a:extLst>
                    <a:ext uri="{9D8B030D-6E8A-4147-A177-3AD203B41FA5}">
                      <a16:colId xmlns:a16="http://schemas.microsoft.com/office/drawing/2014/main" val="2341312308"/>
                    </a:ext>
                  </a:extLst>
                </a:gridCol>
                <a:gridCol w="3528954">
                  <a:extLst>
                    <a:ext uri="{9D8B030D-6E8A-4147-A177-3AD203B41FA5}">
                      <a16:colId xmlns:a16="http://schemas.microsoft.com/office/drawing/2014/main" val="2612732985"/>
                    </a:ext>
                  </a:extLst>
                </a:gridCol>
                <a:gridCol w="1790715">
                  <a:extLst>
                    <a:ext uri="{9D8B030D-6E8A-4147-A177-3AD203B41FA5}">
                      <a16:colId xmlns:a16="http://schemas.microsoft.com/office/drawing/2014/main" val="3470596010"/>
                    </a:ext>
                  </a:extLst>
                </a:gridCol>
                <a:gridCol w="2873015">
                  <a:extLst>
                    <a:ext uri="{9D8B030D-6E8A-4147-A177-3AD203B41FA5}">
                      <a16:colId xmlns:a16="http://schemas.microsoft.com/office/drawing/2014/main" val="3824750018"/>
                    </a:ext>
                  </a:extLst>
                </a:gridCol>
              </a:tblGrid>
              <a:tr h="386621">
                <a:tc>
                  <a:txBody>
                    <a:bodyPr/>
                    <a:lstStyle/>
                    <a:p>
                      <a:r>
                        <a:rPr lang="en-US" sz="1500" dirty="0"/>
                        <a:t>No.</a:t>
                      </a:r>
                    </a:p>
                  </a:txBody>
                  <a:tcPr marL="78713" marR="78713" marT="39356" marB="39356"/>
                </a:tc>
                <a:tc>
                  <a:txBody>
                    <a:bodyPr/>
                    <a:lstStyle/>
                    <a:p>
                      <a:r>
                        <a:rPr lang="en-US" sz="1500"/>
                        <a:t>Paper Details</a:t>
                      </a:r>
                    </a:p>
                  </a:txBody>
                  <a:tcPr marL="78713" marR="78713" marT="39356" marB="39356"/>
                </a:tc>
                <a:tc>
                  <a:txBody>
                    <a:bodyPr/>
                    <a:lstStyle/>
                    <a:p>
                      <a:r>
                        <a:rPr lang="en-US" sz="1500"/>
                        <a:t>Methodology Used</a:t>
                      </a:r>
                    </a:p>
                  </a:txBody>
                  <a:tcPr marL="78713" marR="78713" marT="39356" marB="39356"/>
                </a:tc>
                <a:tc>
                  <a:txBody>
                    <a:bodyPr/>
                    <a:lstStyle/>
                    <a:p>
                      <a:r>
                        <a:rPr lang="en-US" sz="1500"/>
                        <a:t>Result</a:t>
                      </a:r>
                    </a:p>
                  </a:txBody>
                  <a:tcPr marL="78713" marR="78713" marT="39356" marB="39356"/>
                </a:tc>
                <a:tc>
                  <a:txBody>
                    <a:bodyPr/>
                    <a:lstStyle/>
                    <a:p>
                      <a:r>
                        <a:rPr lang="en-US" sz="1500"/>
                        <a:t>Merits and Demerits</a:t>
                      </a:r>
                    </a:p>
                  </a:txBody>
                  <a:tcPr marL="78713" marR="78713" marT="39356" marB="39356"/>
                </a:tc>
                <a:extLst>
                  <a:ext uri="{0D108BD9-81ED-4DB2-BD59-A6C34878D82A}">
                    <a16:rowId xmlns:a16="http://schemas.microsoft.com/office/drawing/2014/main" val="2738421549"/>
                  </a:ext>
                </a:extLst>
              </a:tr>
              <a:tr h="3549885">
                <a:tc>
                  <a:txBody>
                    <a:bodyPr/>
                    <a:lstStyle/>
                    <a:p>
                      <a:r>
                        <a:rPr lang="en-US" sz="1500"/>
                        <a:t>1.</a:t>
                      </a:r>
                    </a:p>
                  </a:txBody>
                  <a:tcPr marL="78713" marR="78713" marT="39356" marB="39356"/>
                </a:tc>
                <a:tc>
                  <a:txBody>
                    <a:bodyPr/>
                    <a:lstStyle/>
                    <a:p>
                      <a:pPr>
                        <a:buNone/>
                      </a:pPr>
                      <a:r>
                        <a:rPr lang="en-US" sz="1600" b="1" dirty="0"/>
                        <a:t>Title</a:t>
                      </a:r>
                      <a:r>
                        <a:rPr lang="en-US" sz="1600" dirty="0"/>
                        <a:t> : Plant Disease Detection Using Deep Learning</a:t>
                      </a:r>
                    </a:p>
                    <a:p>
                      <a:pPr>
                        <a:buNone/>
                      </a:pPr>
                      <a:endParaRPr lang="en-US" sz="1600" dirty="0"/>
                    </a:p>
                    <a:p>
                      <a:pPr>
                        <a:buNone/>
                      </a:pPr>
                      <a:r>
                        <a:rPr lang="en-US" sz="1600" b="1" dirty="0"/>
                        <a:t>Authors</a:t>
                      </a:r>
                      <a:r>
                        <a:rPr lang="en-US" sz="1600" dirty="0"/>
                        <a:t>: </a:t>
                      </a:r>
                      <a:r>
                        <a:rPr lang="en-US" sz="1600" dirty="0" err="1"/>
                        <a:t>Bahaa</a:t>
                      </a:r>
                      <a:r>
                        <a:rPr lang="en-US" sz="1600" dirty="0"/>
                        <a:t> S. Hamed, Mahmoud M. Hussein, </a:t>
                      </a:r>
                      <a:r>
                        <a:rPr lang="en-US" sz="1600" dirty="0" err="1"/>
                        <a:t>Afaf</a:t>
                      </a:r>
                      <a:r>
                        <a:rPr lang="en-US" sz="1600" dirty="0"/>
                        <a:t> M. Mousa</a:t>
                      </a:r>
                    </a:p>
                    <a:p>
                      <a:pPr>
                        <a:buNone/>
                      </a:pPr>
                      <a:endParaRPr lang="en-US" sz="1600" dirty="0"/>
                    </a:p>
                    <a:p>
                      <a:pPr>
                        <a:buNone/>
                      </a:pPr>
                      <a:r>
                        <a:rPr lang="en-US" sz="1600" b="1" dirty="0"/>
                        <a:t>Year: 2023</a:t>
                      </a:r>
                    </a:p>
                    <a:p>
                      <a:endParaRPr lang="en-US" sz="1500" dirty="0"/>
                    </a:p>
                  </a:txBody>
                  <a:tcPr marL="78713" marR="78713" marT="39356" marB="39356"/>
                </a:tc>
                <a:tc>
                  <a:txBody>
                    <a:bodyPr/>
                    <a:lstStyle/>
                    <a:p>
                      <a:r>
                        <a:rPr lang="en-US" sz="1600" dirty="0"/>
                        <a:t>The study utilizes </a:t>
                      </a:r>
                      <a:r>
                        <a:rPr lang="en-US" sz="1600" b="0" dirty="0"/>
                        <a:t>pre-trained convolutional neural networks (CNN), </a:t>
                      </a:r>
                      <a:r>
                        <a:rPr lang="en-US" sz="1600" dirty="0"/>
                        <a:t>specifically </a:t>
                      </a:r>
                      <a:r>
                        <a:rPr lang="en-US" sz="1600" b="0" dirty="0"/>
                        <a:t>EfficientNetV2S</a:t>
                      </a:r>
                      <a:r>
                        <a:rPr lang="en-US" sz="1600" dirty="0"/>
                        <a:t>.</a:t>
                      </a:r>
                    </a:p>
                    <a:p>
                      <a:r>
                        <a:rPr lang="en-US" sz="1600" b="0" dirty="0"/>
                        <a:t>Fine-tuning of pre-trained EfficientNetV2S for improved plant disease classification.</a:t>
                      </a:r>
                    </a:p>
                    <a:p>
                      <a:r>
                        <a:rPr lang="en-US" sz="1600" b="0" dirty="0"/>
                        <a:t>Handling of noisy datasets: Adding Gaussian noise to simulate real-world conditions like shadows, varying textures, and brightness.</a:t>
                      </a:r>
                    </a:p>
                    <a:p>
                      <a:r>
                        <a:rPr lang="en-US" sz="1600" b="0" dirty="0"/>
                        <a:t>Data Augmentation: Includes rotation, flipping, scaling, and other transformations to improve robustness.</a:t>
                      </a:r>
                    </a:p>
                    <a:p>
                      <a:r>
                        <a:rPr lang="en-US" sz="1600" b="0" dirty="0"/>
                        <a:t>Use of the Plant Diseases Dataset containing 87,000 images across 38 classes.</a:t>
                      </a:r>
                    </a:p>
                  </a:txBody>
                  <a:tcPr marL="78713" marR="78713" marT="39356" marB="3935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proposed solution achieved an accuracy of 95.01%. </a:t>
                      </a:r>
                    </a:p>
                    <a:p>
                      <a:endParaRPr lang="en-US" sz="1500" dirty="0"/>
                    </a:p>
                  </a:txBody>
                  <a:tcPr marL="78713" marR="78713" marT="39356" marB="39356"/>
                </a:tc>
                <a:tc>
                  <a:txBody>
                    <a:bodyPr/>
                    <a:lstStyle/>
                    <a:p>
                      <a:pPr>
                        <a:buNone/>
                      </a:pPr>
                      <a:r>
                        <a:rPr lang="en-US" sz="1600" b="1" dirty="0"/>
                        <a:t>Merits</a:t>
                      </a:r>
                    </a:p>
                    <a:p>
                      <a:pPr>
                        <a:buNone/>
                      </a:pPr>
                      <a:r>
                        <a:rPr lang="en-US" sz="1600" dirty="0"/>
                        <a:t>The model uses </a:t>
                      </a:r>
                      <a:r>
                        <a:rPr lang="en-US" sz="1600" b="1" dirty="0"/>
                        <a:t>EfficientNetV2S</a:t>
                      </a:r>
                      <a:r>
                        <a:rPr lang="en-US" sz="1600" dirty="0"/>
                        <a:t>, which is efficient and accurate for classification tasks.</a:t>
                      </a:r>
                    </a:p>
                    <a:p>
                      <a:pPr>
                        <a:buNone/>
                      </a:pPr>
                      <a:r>
                        <a:rPr lang="en-US" sz="1600" dirty="0"/>
                        <a:t>The methodology reduces </a:t>
                      </a:r>
                      <a:r>
                        <a:rPr lang="en-US" sz="1600" b="1" dirty="0"/>
                        <a:t>overfitting</a:t>
                      </a:r>
                      <a:r>
                        <a:rPr lang="en-US" sz="1600" dirty="0"/>
                        <a:t> and computational costs with techniques like layer freezing and fine-tuning.</a:t>
                      </a:r>
                    </a:p>
                    <a:p>
                      <a:pPr>
                        <a:buNone/>
                      </a:pPr>
                      <a:endParaRPr lang="en-US" sz="1600" b="0" dirty="0"/>
                    </a:p>
                    <a:p>
                      <a:pPr>
                        <a:buNone/>
                      </a:pPr>
                      <a:r>
                        <a:rPr lang="en-US" sz="1600" b="1" dirty="0"/>
                        <a:t>Demerits</a:t>
                      </a:r>
                    </a:p>
                    <a:p>
                      <a:pPr>
                        <a:buNone/>
                      </a:pPr>
                      <a:r>
                        <a:rPr lang="en-US" sz="1600" dirty="0"/>
                        <a:t>While the model is effective, it requires </a:t>
                      </a:r>
                      <a:r>
                        <a:rPr lang="en-US" sz="1600" b="1" dirty="0"/>
                        <a:t>large computational resources</a:t>
                      </a:r>
                      <a:r>
                        <a:rPr lang="en-US" sz="1600" dirty="0"/>
                        <a:t> for training.</a:t>
                      </a:r>
                      <a:endParaRPr lang="en-US" sz="1500" dirty="0"/>
                    </a:p>
                  </a:txBody>
                  <a:tcPr marL="78713" marR="78713" marT="39356" marB="39356"/>
                </a:tc>
                <a:extLst>
                  <a:ext uri="{0D108BD9-81ED-4DB2-BD59-A6C34878D82A}">
                    <a16:rowId xmlns:a16="http://schemas.microsoft.com/office/drawing/2014/main" val="368203086"/>
                  </a:ext>
                </a:extLst>
              </a:tr>
            </a:tbl>
          </a:graphicData>
        </a:graphic>
      </p:graphicFrame>
    </p:spTree>
    <p:extLst>
      <p:ext uri="{BB962C8B-B14F-4D97-AF65-F5344CB8AC3E}">
        <p14:creationId xmlns:p14="http://schemas.microsoft.com/office/powerpoint/2010/main" val="410249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90F5C-1588-4AB6-72EB-599DD5E56C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324E4C-6FD5-248A-F510-81C99E1789B7}"/>
              </a:ext>
            </a:extLst>
          </p:cNvPr>
          <p:cNvSpPr>
            <a:spLocks noGrp="1"/>
          </p:cNvSpPr>
          <p:nvPr>
            <p:ph type="title"/>
          </p:nvPr>
        </p:nvSpPr>
        <p:spPr>
          <a:xfrm>
            <a:off x="700087" y="909638"/>
            <a:ext cx="10691813" cy="1155618"/>
          </a:xfrm>
        </p:spPr>
        <p:txBody>
          <a:bodyPr>
            <a:normAutofit/>
          </a:bodyPr>
          <a:lstStyle/>
          <a:p>
            <a:r>
              <a:rPr lang="en-US" dirty="0"/>
              <a:t>Literature review</a:t>
            </a:r>
          </a:p>
        </p:txBody>
      </p:sp>
      <p:graphicFrame>
        <p:nvGraphicFramePr>
          <p:cNvPr id="4" name="Content Placeholder 3">
            <a:extLst>
              <a:ext uri="{FF2B5EF4-FFF2-40B4-BE49-F238E27FC236}">
                <a16:creationId xmlns:a16="http://schemas.microsoft.com/office/drawing/2014/main" id="{848CB6AB-879E-A59D-B1A0-7CDBD34B5C9E}"/>
              </a:ext>
            </a:extLst>
          </p:cNvPr>
          <p:cNvGraphicFramePr>
            <a:graphicFrameLocks noGrp="1"/>
          </p:cNvGraphicFramePr>
          <p:nvPr>
            <p:ph idx="1"/>
            <p:extLst>
              <p:ext uri="{D42A27DB-BD31-4B8C-83A1-F6EECF244321}">
                <p14:modId xmlns:p14="http://schemas.microsoft.com/office/powerpoint/2010/main" val="4029123948"/>
              </p:ext>
            </p:extLst>
          </p:nvPr>
        </p:nvGraphicFramePr>
        <p:xfrm>
          <a:off x="700088" y="1919236"/>
          <a:ext cx="10691814" cy="3936506"/>
        </p:xfrm>
        <a:graphic>
          <a:graphicData uri="http://schemas.openxmlformats.org/drawingml/2006/table">
            <a:tbl>
              <a:tblPr firstRow="1" bandRow="1">
                <a:tableStyleId>{5C22544A-7EE6-4342-B048-85BDC9FD1C3A}</a:tableStyleId>
              </a:tblPr>
              <a:tblGrid>
                <a:gridCol w="577227">
                  <a:extLst>
                    <a:ext uri="{9D8B030D-6E8A-4147-A177-3AD203B41FA5}">
                      <a16:colId xmlns:a16="http://schemas.microsoft.com/office/drawing/2014/main" val="2878984386"/>
                    </a:ext>
                  </a:extLst>
                </a:gridCol>
                <a:gridCol w="1921903">
                  <a:extLst>
                    <a:ext uri="{9D8B030D-6E8A-4147-A177-3AD203B41FA5}">
                      <a16:colId xmlns:a16="http://schemas.microsoft.com/office/drawing/2014/main" val="2341312308"/>
                    </a:ext>
                  </a:extLst>
                </a:gridCol>
                <a:gridCol w="3528954">
                  <a:extLst>
                    <a:ext uri="{9D8B030D-6E8A-4147-A177-3AD203B41FA5}">
                      <a16:colId xmlns:a16="http://schemas.microsoft.com/office/drawing/2014/main" val="2612732985"/>
                    </a:ext>
                  </a:extLst>
                </a:gridCol>
                <a:gridCol w="1790715">
                  <a:extLst>
                    <a:ext uri="{9D8B030D-6E8A-4147-A177-3AD203B41FA5}">
                      <a16:colId xmlns:a16="http://schemas.microsoft.com/office/drawing/2014/main" val="3470596010"/>
                    </a:ext>
                  </a:extLst>
                </a:gridCol>
                <a:gridCol w="2873015">
                  <a:extLst>
                    <a:ext uri="{9D8B030D-6E8A-4147-A177-3AD203B41FA5}">
                      <a16:colId xmlns:a16="http://schemas.microsoft.com/office/drawing/2014/main" val="3824750018"/>
                    </a:ext>
                  </a:extLst>
                </a:gridCol>
              </a:tblGrid>
              <a:tr h="386621">
                <a:tc>
                  <a:txBody>
                    <a:bodyPr/>
                    <a:lstStyle/>
                    <a:p>
                      <a:r>
                        <a:rPr lang="en-US" sz="1500" dirty="0"/>
                        <a:t>No.</a:t>
                      </a:r>
                    </a:p>
                  </a:txBody>
                  <a:tcPr marL="78713" marR="78713" marT="39356" marB="39356"/>
                </a:tc>
                <a:tc>
                  <a:txBody>
                    <a:bodyPr/>
                    <a:lstStyle/>
                    <a:p>
                      <a:r>
                        <a:rPr lang="en-US" sz="1500"/>
                        <a:t>Paper Details</a:t>
                      </a:r>
                    </a:p>
                  </a:txBody>
                  <a:tcPr marL="78713" marR="78713" marT="39356" marB="39356"/>
                </a:tc>
                <a:tc>
                  <a:txBody>
                    <a:bodyPr/>
                    <a:lstStyle/>
                    <a:p>
                      <a:r>
                        <a:rPr lang="en-US" sz="1500"/>
                        <a:t>Methodology Used</a:t>
                      </a:r>
                    </a:p>
                  </a:txBody>
                  <a:tcPr marL="78713" marR="78713" marT="39356" marB="39356"/>
                </a:tc>
                <a:tc>
                  <a:txBody>
                    <a:bodyPr/>
                    <a:lstStyle/>
                    <a:p>
                      <a:r>
                        <a:rPr lang="en-US" sz="1500"/>
                        <a:t>Result</a:t>
                      </a:r>
                    </a:p>
                  </a:txBody>
                  <a:tcPr marL="78713" marR="78713" marT="39356" marB="39356"/>
                </a:tc>
                <a:tc>
                  <a:txBody>
                    <a:bodyPr/>
                    <a:lstStyle/>
                    <a:p>
                      <a:r>
                        <a:rPr lang="en-US" sz="1500"/>
                        <a:t>Merits and Demerits</a:t>
                      </a:r>
                    </a:p>
                  </a:txBody>
                  <a:tcPr marL="78713" marR="78713" marT="39356" marB="39356"/>
                </a:tc>
                <a:extLst>
                  <a:ext uri="{0D108BD9-81ED-4DB2-BD59-A6C34878D82A}">
                    <a16:rowId xmlns:a16="http://schemas.microsoft.com/office/drawing/2014/main" val="2738421549"/>
                  </a:ext>
                </a:extLst>
              </a:tr>
              <a:tr h="3549885">
                <a:tc>
                  <a:txBody>
                    <a:bodyPr/>
                    <a:lstStyle/>
                    <a:p>
                      <a:r>
                        <a:rPr lang="en-US" sz="1500" dirty="0"/>
                        <a:t>2.</a:t>
                      </a:r>
                    </a:p>
                  </a:txBody>
                  <a:tcPr marL="78713" marR="78713" marT="39356" marB="39356"/>
                </a:tc>
                <a:tc>
                  <a:txBody>
                    <a:bodyPr/>
                    <a:lstStyle/>
                    <a:p>
                      <a:pPr>
                        <a:buNone/>
                      </a:pPr>
                      <a:r>
                        <a:rPr lang="en-US" sz="1600" b="1" dirty="0"/>
                        <a:t>Title</a:t>
                      </a:r>
                      <a:r>
                        <a:rPr lang="en-US" sz="1600" dirty="0"/>
                        <a:t> : Papaya Disease Detection Using Fuzzy Naïve Bayes Classifier</a:t>
                      </a:r>
                    </a:p>
                    <a:p>
                      <a:pPr>
                        <a:buNone/>
                      </a:pPr>
                      <a:endParaRPr lang="en-US" sz="1600" dirty="0"/>
                    </a:p>
                    <a:p>
                      <a:pPr>
                        <a:buNone/>
                      </a:pPr>
                      <a:r>
                        <a:rPr lang="en-US" sz="1600" b="1" dirty="0"/>
                        <a:t>Authors</a:t>
                      </a:r>
                      <a:r>
                        <a:rPr lang="en-US" sz="1600" dirty="0"/>
                        <a:t>: Wahyuni Sari, Yulia </a:t>
                      </a:r>
                      <a:r>
                        <a:rPr lang="en-US" sz="1600" dirty="0" err="1"/>
                        <a:t>Kurniawati</a:t>
                      </a:r>
                      <a:r>
                        <a:rPr lang="en-US" sz="1600" dirty="0"/>
                        <a:t>, Paulus </a:t>
                      </a:r>
                      <a:r>
                        <a:rPr lang="en-US" sz="1600" dirty="0" err="1"/>
                        <a:t>Santosa</a:t>
                      </a:r>
                      <a:endParaRPr lang="en-US" sz="1600" dirty="0"/>
                    </a:p>
                    <a:p>
                      <a:pPr>
                        <a:buNone/>
                      </a:pPr>
                      <a:endParaRPr lang="en-US" sz="1600" dirty="0"/>
                    </a:p>
                    <a:p>
                      <a:pPr>
                        <a:buNone/>
                      </a:pPr>
                      <a:endParaRPr lang="en-US" sz="1600" dirty="0"/>
                    </a:p>
                    <a:p>
                      <a:pPr>
                        <a:buNone/>
                      </a:pPr>
                      <a:r>
                        <a:rPr lang="en-US" sz="1600" b="1" dirty="0"/>
                        <a:t>Year: 2020</a:t>
                      </a:r>
                    </a:p>
                    <a:p>
                      <a:endParaRPr lang="en-US" sz="1500" dirty="0"/>
                    </a:p>
                  </a:txBody>
                  <a:tcPr marL="78713" marR="78713" marT="39356" marB="39356"/>
                </a:tc>
                <a:tc>
                  <a:txBody>
                    <a:bodyPr/>
                    <a:lstStyle/>
                    <a:p>
                      <a:pPr marL="0" indent="0">
                        <a:buFont typeface="Arial" panose="020B0604020202020204" pitchFamily="34" charset="0"/>
                        <a:buNone/>
                      </a:pPr>
                      <a:r>
                        <a:rPr lang="en-US" sz="1600" dirty="0"/>
                        <a:t>This research involves fuzzification of symptom weights using Triangular Fuzzy Numbers based on the </a:t>
                      </a:r>
                      <a:r>
                        <a:rPr lang="en-US" sz="1600" dirty="0" err="1"/>
                        <a:t>Saaty</a:t>
                      </a:r>
                      <a:r>
                        <a:rPr lang="en-US" sz="1600" dirty="0"/>
                        <a:t> scale.</a:t>
                      </a:r>
                    </a:p>
                    <a:p>
                      <a:pPr marL="0" indent="0">
                        <a:buFont typeface="Arial" panose="020B0604020202020204" pitchFamily="34" charset="0"/>
                        <a:buNone/>
                      </a:pPr>
                      <a:r>
                        <a:rPr lang="en-US" sz="1600" dirty="0"/>
                        <a:t>This converts the linguistic descriptions into numerical values for processing by the Naive Bayes Classifier</a:t>
                      </a:r>
                    </a:p>
                    <a:p>
                      <a:pPr marL="0" indent="0">
                        <a:buFont typeface="Arial" panose="020B0604020202020204" pitchFamily="34" charset="0"/>
                        <a:buNone/>
                      </a:pPr>
                      <a:r>
                        <a:rPr lang="en-US" sz="1600" dirty="0"/>
                        <a:t>The system uses a forward chaining search method for comparison</a:t>
                      </a:r>
                    </a:p>
                    <a:p>
                      <a:endParaRPr lang="en-US" sz="1500" dirty="0"/>
                    </a:p>
                  </a:txBody>
                  <a:tcPr marL="78713" marR="78713" marT="39356" marB="3935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proposed solution achieved an accuracy of 90%. </a:t>
                      </a:r>
                    </a:p>
                    <a:p>
                      <a:endParaRPr lang="en-US" sz="1500" dirty="0"/>
                    </a:p>
                  </a:txBody>
                  <a:tcPr marL="78713" marR="78713" marT="39356" marB="39356"/>
                </a:tc>
                <a:tc>
                  <a:txBody>
                    <a:bodyPr/>
                    <a:lstStyle/>
                    <a:p>
                      <a:pPr>
                        <a:buNone/>
                      </a:pPr>
                      <a:r>
                        <a:rPr lang="en-US" sz="1600" b="1" dirty="0"/>
                        <a:t>Merits</a:t>
                      </a:r>
                    </a:p>
                    <a:p>
                      <a:pPr>
                        <a:buNone/>
                      </a:pPr>
                      <a:r>
                        <a:rPr lang="en-US" sz="1600" b="0" dirty="0"/>
                        <a:t>The use of fuzzy logic effectively addresses the uncertainty and ambiguity associated with symptom assessment.</a:t>
                      </a:r>
                    </a:p>
                    <a:p>
                      <a:pPr>
                        <a:buNone/>
                      </a:pPr>
                      <a:endParaRPr lang="en-US" sz="1600" b="0" dirty="0"/>
                    </a:p>
                    <a:p>
                      <a:pPr>
                        <a:buNone/>
                      </a:pPr>
                      <a:r>
                        <a:rPr lang="en-US" sz="1600" b="1" dirty="0"/>
                        <a:t>Demerits</a:t>
                      </a:r>
                    </a:p>
                    <a:p>
                      <a:pPr>
                        <a:buNone/>
                      </a:pPr>
                      <a:r>
                        <a:rPr lang="en-US" sz="1600" b="0" dirty="0"/>
                        <a:t>The paper lacks detailed information on the datasets composition and the validation methods employed.</a:t>
                      </a:r>
                    </a:p>
                    <a:p>
                      <a:endParaRPr lang="en-US" sz="1500" dirty="0"/>
                    </a:p>
                  </a:txBody>
                  <a:tcPr marL="78713" marR="78713" marT="39356" marB="39356"/>
                </a:tc>
                <a:extLst>
                  <a:ext uri="{0D108BD9-81ED-4DB2-BD59-A6C34878D82A}">
                    <a16:rowId xmlns:a16="http://schemas.microsoft.com/office/drawing/2014/main" val="368203086"/>
                  </a:ext>
                </a:extLst>
              </a:tr>
            </a:tbl>
          </a:graphicData>
        </a:graphic>
      </p:graphicFrame>
    </p:spTree>
    <p:extLst>
      <p:ext uri="{BB962C8B-B14F-4D97-AF65-F5344CB8AC3E}">
        <p14:creationId xmlns:p14="http://schemas.microsoft.com/office/powerpoint/2010/main" val="81059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B84FA0-8F22-C5C5-F17F-EA9FB0F9A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1C1A2-E0B9-F2F5-960F-2620A9419FFA}"/>
              </a:ext>
            </a:extLst>
          </p:cNvPr>
          <p:cNvSpPr>
            <a:spLocks noGrp="1"/>
          </p:cNvSpPr>
          <p:nvPr>
            <p:ph type="title"/>
          </p:nvPr>
        </p:nvSpPr>
        <p:spPr>
          <a:xfrm>
            <a:off x="700087" y="909638"/>
            <a:ext cx="10691813" cy="1155618"/>
          </a:xfrm>
        </p:spPr>
        <p:txBody>
          <a:bodyPr>
            <a:normAutofit/>
          </a:bodyPr>
          <a:lstStyle/>
          <a:p>
            <a:r>
              <a:rPr lang="en-US" dirty="0"/>
              <a:t>Literature review</a:t>
            </a:r>
          </a:p>
        </p:txBody>
      </p:sp>
      <p:graphicFrame>
        <p:nvGraphicFramePr>
          <p:cNvPr id="4" name="Content Placeholder 3">
            <a:extLst>
              <a:ext uri="{FF2B5EF4-FFF2-40B4-BE49-F238E27FC236}">
                <a16:creationId xmlns:a16="http://schemas.microsoft.com/office/drawing/2014/main" id="{760BA6B5-F57F-3BFC-9F8D-44A0B5653E69}"/>
              </a:ext>
            </a:extLst>
          </p:cNvPr>
          <p:cNvGraphicFramePr>
            <a:graphicFrameLocks noGrp="1"/>
          </p:cNvGraphicFramePr>
          <p:nvPr>
            <p:ph idx="1"/>
            <p:extLst>
              <p:ext uri="{D42A27DB-BD31-4B8C-83A1-F6EECF244321}">
                <p14:modId xmlns:p14="http://schemas.microsoft.com/office/powerpoint/2010/main" val="1343621310"/>
              </p:ext>
            </p:extLst>
          </p:nvPr>
        </p:nvGraphicFramePr>
        <p:xfrm>
          <a:off x="700088" y="1919236"/>
          <a:ext cx="10691814" cy="3936506"/>
        </p:xfrm>
        <a:graphic>
          <a:graphicData uri="http://schemas.openxmlformats.org/drawingml/2006/table">
            <a:tbl>
              <a:tblPr firstRow="1" bandRow="1">
                <a:tableStyleId>{5C22544A-7EE6-4342-B048-85BDC9FD1C3A}</a:tableStyleId>
              </a:tblPr>
              <a:tblGrid>
                <a:gridCol w="577227">
                  <a:extLst>
                    <a:ext uri="{9D8B030D-6E8A-4147-A177-3AD203B41FA5}">
                      <a16:colId xmlns:a16="http://schemas.microsoft.com/office/drawing/2014/main" val="2878984386"/>
                    </a:ext>
                  </a:extLst>
                </a:gridCol>
                <a:gridCol w="1921903">
                  <a:extLst>
                    <a:ext uri="{9D8B030D-6E8A-4147-A177-3AD203B41FA5}">
                      <a16:colId xmlns:a16="http://schemas.microsoft.com/office/drawing/2014/main" val="2341312308"/>
                    </a:ext>
                  </a:extLst>
                </a:gridCol>
                <a:gridCol w="3528954">
                  <a:extLst>
                    <a:ext uri="{9D8B030D-6E8A-4147-A177-3AD203B41FA5}">
                      <a16:colId xmlns:a16="http://schemas.microsoft.com/office/drawing/2014/main" val="2612732985"/>
                    </a:ext>
                  </a:extLst>
                </a:gridCol>
                <a:gridCol w="1790715">
                  <a:extLst>
                    <a:ext uri="{9D8B030D-6E8A-4147-A177-3AD203B41FA5}">
                      <a16:colId xmlns:a16="http://schemas.microsoft.com/office/drawing/2014/main" val="3470596010"/>
                    </a:ext>
                  </a:extLst>
                </a:gridCol>
                <a:gridCol w="2873015">
                  <a:extLst>
                    <a:ext uri="{9D8B030D-6E8A-4147-A177-3AD203B41FA5}">
                      <a16:colId xmlns:a16="http://schemas.microsoft.com/office/drawing/2014/main" val="3824750018"/>
                    </a:ext>
                  </a:extLst>
                </a:gridCol>
              </a:tblGrid>
              <a:tr h="386621">
                <a:tc>
                  <a:txBody>
                    <a:bodyPr/>
                    <a:lstStyle/>
                    <a:p>
                      <a:r>
                        <a:rPr lang="en-US" sz="1500" dirty="0"/>
                        <a:t>No.</a:t>
                      </a:r>
                    </a:p>
                  </a:txBody>
                  <a:tcPr marL="78713" marR="78713" marT="39356" marB="39356"/>
                </a:tc>
                <a:tc>
                  <a:txBody>
                    <a:bodyPr/>
                    <a:lstStyle/>
                    <a:p>
                      <a:r>
                        <a:rPr lang="en-US" sz="1500"/>
                        <a:t>Paper Details</a:t>
                      </a:r>
                    </a:p>
                  </a:txBody>
                  <a:tcPr marL="78713" marR="78713" marT="39356" marB="39356"/>
                </a:tc>
                <a:tc>
                  <a:txBody>
                    <a:bodyPr/>
                    <a:lstStyle/>
                    <a:p>
                      <a:r>
                        <a:rPr lang="en-US" sz="1500"/>
                        <a:t>Methodology Used</a:t>
                      </a:r>
                    </a:p>
                  </a:txBody>
                  <a:tcPr marL="78713" marR="78713" marT="39356" marB="39356"/>
                </a:tc>
                <a:tc>
                  <a:txBody>
                    <a:bodyPr/>
                    <a:lstStyle/>
                    <a:p>
                      <a:r>
                        <a:rPr lang="en-US" sz="1500"/>
                        <a:t>Result</a:t>
                      </a:r>
                    </a:p>
                  </a:txBody>
                  <a:tcPr marL="78713" marR="78713" marT="39356" marB="39356"/>
                </a:tc>
                <a:tc>
                  <a:txBody>
                    <a:bodyPr/>
                    <a:lstStyle/>
                    <a:p>
                      <a:r>
                        <a:rPr lang="en-US" sz="1500"/>
                        <a:t>Merits and Demerits</a:t>
                      </a:r>
                    </a:p>
                  </a:txBody>
                  <a:tcPr marL="78713" marR="78713" marT="39356" marB="39356"/>
                </a:tc>
                <a:extLst>
                  <a:ext uri="{0D108BD9-81ED-4DB2-BD59-A6C34878D82A}">
                    <a16:rowId xmlns:a16="http://schemas.microsoft.com/office/drawing/2014/main" val="2738421549"/>
                  </a:ext>
                </a:extLst>
              </a:tr>
              <a:tr h="3549885">
                <a:tc>
                  <a:txBody>
                    <a:bodyPr/>
                    <a:lstStyle/>
                    <a:p>
                      <a:r>
                        <a:rPr lang="en-US" sz="1500" dirty="0"/>
                        <a:t>3.</a:t>
                      </a:r>
                    </a:p>
                  </a:txBody>
                  <a:tcPr marL="78713" marR="78713" marT="39356" marB="39356"/>
                </a:tc>
                <a:tc>
                  <a:txBody>
                    <a:bodyPr/>
                    <a:lstStyle/>
                    <a:p>
                      <a:r>
                        <a:rPr lang="en-US" sz="1600" b="1" dirty="0"/>
                        <a:t>Title</a:t>
                      </a:r>
                      <a:r>
                        <a:rPr lang="en-US" sz="1600" dirty="0"/>
                        <a:t> :  Disease detection on plant leaf using K Means segmentation with fuzzy logic SVM algorithm.</a:t>
                      </a:r>
                    </a:p>
                    <a:p>
                      <a:endParaRPr lang="en-US" sz="1600" dirty="0"/>
                    </a:p>
                    <a:p>
                      <a:r>
                        <a:rPr lang="en-US" sz="1600" b="1" dirty="0"/>
                        <a:t>Authors</a:t>
                      </a:r>
                      <a:r>
                        <a:rPr lang="en-US" sz="1600" dirty="0"/>
                        <a:t>: M. Sowmya, Dr. Bojan Subramani</a:t>
                      </a:r>
                    </a:p>
                    <a:p>
                      <a:endParaRPr lang="en-US" sz="1600" dirty="0"/>
                    </a:p>
                    <a:p>
                      <a:endParaRPr lang="en-US" sz="1600" dirty="0"/>
                    </a:p>
                    <a:p>
                      <a:r>
                        <a:rPr lang="en-US" sz="1600" b="1" dirty="0"/>
                        <a:t>Year</a:t>
                      </a:r>
                      <a:r>
                        <a:rPr lang="en-US" sz="1600" dirty="0"/>
                        <a:t>:  2022</a:t>
                      </a:r>
                    </a:p>
                  </a:txBody>
                  <a:tcPr marL="78713" marR="78713" marT="39356" marB="39356"/>
                </a:tc>
                <a:tc>
                  <a:txBody>
                    <a:bodyPr/>
                    <a:lstStyle/>
                    <a:p>
                      <a:pPr marL="285750" indent="-285750">
                        <a:buFont typeface="Arial" panose="020B0604020202020204" pitchFamily="34" charset="0"/>
                        <a:buChar char="•"/>
                      </a:pPr>
                      <a:r>
                        <a:rPr lang="en-US" sz="1600" dirty="0"/>
                        <a:t>Image Preprocessing</a:t>
                      </a:r>
                    </a:p>
                    <a:p>
                      <a:pPr marL="285750" indent="-285750">
                        <a:buFont typeface="Arial" panose="020B0604020202020204" pitchFamily="34" charset="0"/>
                        <a:buChar char="•"/>
                      </a:pPr>
                      <a:r>
                        <a:rPr lang="en-US" sz="1600" dirty="0"/>
                        <a:t>K Means Clustering</a:t>
                      </a:r>
                    </a:p>
                    <a:p>
                      <a:pPr marL="285750" indent="-285750">
                        <a:buFont typeface="Arial" panose="020B0604020202020204" pitchFamily="34" charset="0"/>
                        <a:buChar char="•"/>
                      </a:pPr>
                      <a:r>
                        <a:rPr lang="en-US" sz="1600" dirty="0"/>
                        <a:t>Feature Extraction</a:t>
                      </a:r>
                    </a:p>
                    <a:p>
                      <a:pPr marL="285750" indent="-285750">
                        <a:buFont typeface="Arial" panose="020B0604020202020204" pitchFamily="34" charset="0"/>
                        <a:buChar char="•"/>
                      </a:pPr>
                      <a:r>
                        <a:rPr lang="en-US" sz="1600" dirty="0"/>
                        <a:t>Fuzzy logic Classification</a:t>
                      </a:r>
                    </a:p>
                    <a:p>
                      <a:pPr marL="285750" indent="-285750">
                        <a:buFont typeface="Arial" panose="020B0604020202020204" pitchFamily="34" charset="0"/>
                        <a:buChar char="•"/>
                      </a:pPr>
                      <a:r>
                        <a:rPr lang="en-US" sz="1600" dirty="0"/>
                        <a:t>SVM Classification</a:t>
                      </a:r>
                    </a:p>
                  </a:txBody>
                  <a:tcPr marL="78713" marR="78713" marT="39356" marB="39356"/>
                </a:tc>
                <a:tc>
                  <a:txBody>
                    <a:bodyPr/>
                    <a:lstStyle/>
                    <a:p>
                      <a:pPr marL="285750" indent="-285750">
                        <a:buFont typeface="Arial" panose="020B0604020202020204" pitchFamily="34" charset="0"/>
                        <a:buChar char="•"/>
                      </a:pPr>
                      <a:r>
                        <a:rPr lang="en-US" sz="1600" dirty="0"/>
                        <a:t>Evaluation is based on a dataset of 500 images.</a:t>
                      </a:r>
                    </a:p>
                    <a:p>
                      <a:pPr marL="285750" indent="-285750">
                        <a:buFont typeface="Arial" panose="020B0604020202020204" pitchFamily="34" charset="0"/>
                        <a:buChar char="•"/>
                      </a:pPr>
                      <a:r>
                        <a:rPr lang="en-US" sz="1600" dirty="0"/>
                        <a:t>The research achieves an improved accuracy in disease detection but no quantitative results were stated.</a:t>
                      </a:r>
                    </a:p>
                  </a:txBody>
                  <a:tcPr marL="78713" marR="78713" marT="39356" marB="39356"/>
                </a:tc>
                <a:tc>
                  <a:txBody>
                    <a:bodyPr/>
                    <a:lstStyle/>
                    <a:p>
                      <a:pPr marL="0" indent="0">
                        <a:buFont typeface="Arial" panose="020B0604020202020204" pitchFamily="34" charset="0"/>
                        <a:buNone/>
                      </a:pPr>
                      <a:r>
                        <a:rPr lang="en-US" sz="1600" b="1" dirty="0"/>
                        <a:t>Merits:</a:t>
                      </a:r>
                    </a:p>
                    <a:p>
                      <a:pPr marL="0" indent="0">
                        <a:buFont typeface="Arial" panose="020B0604020202020204" pitchFamily="34" charset="0"/>
                        <a:buNone/>
                      </a:pPr>
                      <a:r>
                        <a:rPr lang="en-US" sz="1600" b="0" dirty="0"/>
                        <a:t>The combination of K Means, fuzzy logic and SVM leverages the strength of each techniques.</a:t>
                      </a:r>
                    </a:p>
                    <a:p>
                      <a:pPr marL="0" indent="0">
                        <a:buFont typeface="Arial" panose="020B0604020202020204" pitchFamily="34" charset="0"/>
                        <a:buNone/>
                      </a:pPr>
                      <a:endParaRPr lang="en-US" sz="1600" b="0" dirty="0"/>
                    </a:p>
                    <a:p>
                      <a:pPr marL="0" indent="0">
                        <a:buFont typeface="Arial" panose="020B0604020202020204" pitchFamily="34" charset="0"/>
                        <a:buNone/>
                      </a:pPr>
                      <a:r>
                        <a:rPr lang="en-US" sz="1600" b="1" dirty="0"/>
                        <a:t>Demerits:</a:t>
                      </a:r>
                    </a:p>
                    <a:p>
                      <a:pPr marL="0" indent="0">
                        <a:buFont typeface="Arial" panose="020B0604020202020204" pitchFamily="34" charset="0"/>
                        <a:buNone/>
                      </a:pPr>
                      <a:r>
                        <a:rPr lang="en-US" sz="1600" b="0" dirty="0"/>
                        <a:t>The paper lacks a comprehensive evaluation with comparison to state of the art techniques.</a:t>
                      </a:r>
                    </a:p>
                  </a:txBody>
                  <a:tcPr marL="78713" marR="78713" marT="39356" marB="39356"/>
                </a:tc>
                <a:extLst>
                  <a:ext uri="{0D108BD9-81ED-4DB2-BD59-A6C34878D82A}">
                    <a16:rowId xmlns:a16="http://schemas.microsoft.com/office/drawing/2014/main" val="368203086"/>
                  </a:ext>
                </a:extLst>
              </a:tr>
            </a:tbl>
          </a:graphicData>
        </a:graphic>
      </p:graphicFrame>
    </p:spTree>
    <p:extLst>
      <p:ext uri="{BB962C8B-B14F-4D97-AF65-F5344CB8AC3E}">
        <p14:creationId xmlns:p14="http://schemas.microsoft.com/office/powerpoint/2010/main" val="128529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985AC-19C0-F564-B08A-0AFF624B035D}"/>
              </a:ext>
            </a:extLst>
          </p:cNvPr>
          <p:cNvSpPr>
            <a:spLocks noGrp="1"/>
          </p:cNvSpPr>
          <p:nvPr>
            <p:ph type="title"/>
          </p:nvPr>
        </p:nvSpPr>
        <p:spPr/>
        <p:txBody>
          <a:bodyPr/>
          <a:lstStyle/>
          <a:p>
            <a:r>
              <a:rPr lang="en-US" dirty="0"/>
              <a:t>Literature review</a:t>
            </a:r>
          </a:p>
        </p:txBody>
      </p:sp>
      <p:graphicFrame>
        <p:nvGraphicFramePr>
          <p:cNvPr id="6" name="Content Placeholder 5">
            <a:extLst>
              <a:ext uri="{FF2B5EF4-FFF2-40B4-BE49-F238E27FC236}">
                <a16:creationId xmlns:a16="http://schemas.microsoft.com/office/drawing/2014/main" id="{5C35C3DC-D114-C61C-09AF-3E99D2DD7A41}"/>
              </a:ext>
            </a:extLst>
          </p:cNvPr>
          <p:cNvGraphicFramePr>
            <a:graphicFrameLocks noGrp="1"/>
          </p:cNvGraphicFramePr>
          <p:nvPr>
            <p:ph idx="1"/>
            <p:extLst>
              <p:ext uri="{D42A27DB-BD31-4B8C-83A1-F6EECF244321}">
                <p14:modId xmlns:p14="http://schemas.microsoft.com/office/powerpoint/2010/main" val="1285493622"/>
              </p:ext>
            </p:extLst>
          </p:nvPr>
        </p:nvGraphicFramePr>
        <p:xfrm>
          <a:off x="700088" y="1945177"/>
          <a:ext cx="10691264" cy="3915114"/>
        </p:xfrm>
        <a:graphic>
          <a:graphicData uri="http://schemas.openxmlformats.org/drawingml/2006/table">
            <a:tbl>
              <a:tblPr firstRow="1" bandRow="1">
                <a:tableStyleId>{5C22544A-7EE6-4342-B048-85BDC9FD1C3A}</a:tableStyleId>
              </a:tblPr>
              <a:tblGrid>
                <a:gridCol w="696414">
                  <a:extLst>
                    <a:ext uri="{9D8B030D-6E8A-4147-A177-3AD203B41FA5}">
                      <a16:colId xmlns:a16="http://schemas.microsoft.com/office/drawing/2014/main" val="3134999845"/>
                    </a:ext>
                  </a:extLst>
                </a:gridCol>
                <a:gridCol w="2726436">
                  <a:extLst>
                    <a:ext uri="{9D8B030D-6E8A-4147-A177-3AD203B41FA5}">
                      <a16:colId xmlns:a16="http://schemas.microsoft.com/office/drawing/2014/main" val="2605114490"/>
                    </a:ext>
                  </a:extLst>
                </a:gridCol>
                <a:gridCol w="2991908">
                  <a:extLst>
                    <a:ext uri="{9D8B030D-6E8A-4147-A177-3AD203B41FA5}">
                      <a16:colId xmlns:a16="http://schemas.microsoft.com/office/drawing/2014/main" val="1240132413"/>
                    </a:ext>
                  </a:extLst>
                </a:gridCol>
                <a:gridCol w="2138253">
                  <a:extLst>
                    <a:ext uri="{9D8B030D-6E8A-4147-A177-3AD203B41FA5}">
                      <a16:colId xmlns:a16="http://schemas.microsoft.com/office/drawing/2014/main" val="3368878504"/>
                    </a:ext>
                  </a:extLst>
                </a:gridCol>
                <a:gridCol w="2138253">
                  <a:extLst>
                    <a:ext uri="{9D8B030D-6E8A-4147-A177-3AD203B41FA5}">
                      <a16:colId xmlns:a16="http://schemas.microsoft.com/office/drawing/2014/main" val="3416017132"/>
                    </a:ext>
                  </a:extLst>
                </a:gridCol>
              </a:tblGrid>
              <a:tr h="399012">
                <a:tc>
                  <a:txBody>
                    <a:bodyPr/>
                    <a:lstStyle/>
                    <a:p>
                      <a:r>
                        <a:rPr lang="en-US" sz="1500" dirty="0"/>
                        <a:t>No.</a:t>
                      </a:r>
                    </a:p>
                  </a:txBody>
                  <a:tcPr marL="78713" marR="78713" marT="39356" marB="39356"/>
                </a:tc>
                <a:tc>
                  <a:txBody>
                    <a:bodyPr/>
                    <a:lstStyle/>
                    <a:p>
                      <a:r>
                        <a:rPr lang="en-US" sz="1500"/>
                        <a:t>Paper Details</a:t>
                      </a:r>
                    </a:p>
                  </a:txBody>
                  <a:tcPr marL="78713" marR="78713" marT="39356" marB="39356"/>
                </a:tc>
                <a:tc>
                  <a:txBody>
                    <a:bodyPr/>
                    <a:lstStyle/>
                    <a:p>
                      <a:r>
                        <a:rPr lang="en-US" sz="1500" dirty="0"/>
                        <a:t>Methodology Used</a:t>
                      </a:r>
                    </a:p>
                  </a:txBody>
                  <a:tcPr marL="78713" marR="78713" marT="39356" marB="39356"/>
                </a:tc>
                <a:tc>
                  <a:txBody>
                    <a:bodyPr/>
                    <a:lstStyle/>
                    <a:p>
                      <a:r>
                        <a:rPr lang="en-US" sz="1500" dirty="0"/>
                        <a:t>Result</a:t>
                      </a:r>
                    </a:p>
                  </a:txBody>
                  <a:tcPr marL="78713" marR="78713" marT="39356" marB="39356"/>
                </a:tc>
                <a:tc>
                  <a:txBody>
                    <a:bodyPr/>
                    <a:lstStyle/>
                    <a:p>
                      <a:r>
                        <a:rPr lang="en-US" sz="1500"/>
                        <a:t>Merits and Demerits</a:t>
                      </a:r>
                    </a:p>
                  </a:txBody>
                  <a:tcPr marL="78713" marR="78713" marT="39356" marB="39356"/>
                </a:tc>
                <a:extLst>
                  <a:ext uri="{0D108BD9-81ED-4DB2-BD59-A6C34878D82A}">
                    <a16:rowId xmlns:a16="http://schemas.microsoft.com/office/drawing/2014/main" val="1962288811"/>
                  </a:ext>
                </a:extLst>
              </a:tr>
              <a:tr h="3516102">
                <a:tc>
                  <a:txBody>
                    <a:bodyPr/>
                    <a:lstStyle/>
                    <a:p>
                      <a:r>
                        <a:rPr lang="en-US" sz="1500" dirty="0"/>
                        <a:t>4.</a:t>
                      </a:r>
                    </a:p>
                  </a:txBody>
                  <a:tcPr marL="78713" marR="78713" marT="39356" marB="39356"/>
                </a:tc>
                <a:tc>
                  <a:txBody>
                    <a:bodyPr/>
                    <a:lstStyle/>
                    <a:p>
                      <a:pPr>
                        <a:buNone/>
                      </a:pPr>
                      <a:r>
                        <a:rPr lang="en-US" sz="1600" b="1" dirty="0"/>
                        <a:t>Title</a:t>
                      </a:r>
                      <a:r>
                        <a:rPr lang="en-US" sz="1600" dirty="0"/>
                        <a:t> : Early Detection and Classification of Paddy Diseases with Neural Networks and Fuzzy Logic</a:t>
                      </a:r>
                    </a:p>
                    <a:p>
                      <a:pPr>
                        <a:buNone/>
                      </a:pPr>
                      <a:endParaRPr lang="en-US" sz="1600" dirty="0"/>
                    </a:p>
                    <a:p>
                      <a:pPr>
                        <a:buNone/>
                      </a:pPr>
                      <a:r>
                        <a:rPr lang="en-US" sz="1600" b="1" dirty="0"/>
                        <a:t>Authors</a:t>
                      </a:r>
                      <a:r>
                        <a:rPr lang="en-US" sz="1600" dirty="0"/>
                        <a:t>: Mohd </a:t>
                      </a:r>
                      <a:r>
                        <a:rPr lang="en-US" sz="1600" dirty="0" err="1"/>
                        <a:t>Adzhar</a:t>
                      </a:r>
                      <a:r>
                        <a:rPr lang="en-US" sz="1600" dirty="0"/>
                        <a:t>, </a:t>
                      </a:r>
                      <a:r>
                        <a:rPr lang="en-US" sz="1600" dirty="0" err="1"/>
                        <a:t>Sofianita</a:t>
                      </a:r>
                      <a:r>
                        <a:rPr lang="en-US" sz="1600" dirty="0"/>
                        <a:t> </a:t>
                      </a:r>
                      <a:r>
                        <a:rPr lang="en-US" sz="1600" dirty="0" err="1"/>
                        <a:t>Mutalib</a:t>
                      </a:r>
                      <a:r>
                        <a:rPr lang="en-US" sz="1600" dirty="0"/>
                        <a:t>, </a:t>
                      </a:r>
                      <a:r>
                        <a:rPr lang="en-US" sz="1600" dirty="0" err="1"/>
                        <a:t>Shuzlina</a:t>
                      </a:r>
                      <a:r>
                        <a:rPr lang="en-US" sz="1600" dirty="0"/>
                        <a:t> Abdul Rahman</a:t>
                      </a:r>
                    </a:p>
                    <a:p>
                      <a:pPr>
                        <a:buNone/>
                      </a:pPr>
                      <a:endParaRPr lang="en-US" sz="1600" dirty="0"/>
                    </a:p>
                    <a:p>
                      <a:pPr>
                        <a:buNone/>
                      </a:pPr>
                      <a:endParaRPr lang="en-US" sz="1600" dirty="0"/>
                    </a:p>
                    <a:p>
                      <a:pPr>
                        <a:buNone/>
                      </a:pPr>
                      <a:endParaRPr lang="en-US" sz="1600" b="1" dirty="0"/>
                    </a:p>
                  </a:txBody>
                  <a:tcPr marL="78713" marR="78713" marT="39356" marB="39356"/>
                </a:tc>
                <a:tc>
                  <a:txBody>
                    <a:bodyPr/>
                    <a:lstStyle/>
                    <a:p>
                      <a:pPr marL="285750" indent="-285750">
                        <a:buFont typeface="Arial" panose="020B0604020202020204" pitchFamily="34" charset="0"/>
                        <a:buChar char="•"/>
                      </a:pPr>
                      <a:r>
                        <a:rPr lang="en-US" sz="1600" dirty="0"/>
                        <a:t>Image Acquisition</a:t>
                      </a:r>
                    </a:p>
                    <a:p>
                      <a:pPr marL="285750" indent="-285750">
                        <a:buFont typeface="Arial" panose="020B0604020202020204" pitchFamily="34" charset="0"/>
                        <a:buChar char="•"/>
                      </a:pPr>
                      <a:r>
                        <a:rPr lang="en-US" sz="1600" dirty="0"/>
                        <a:t>Image Preprocessing</a:t>
                      </a:r>
                    </a:p>
                    <a:p>
                      <a:pPr marL="285750" indent="-285750">
                        <a:buFont typeface="Arial" panose="020B0604020202020204" pitchFamily="34" charset="0"/>
                        <a:buChar char="•"/>
                      </a:pPr>
                      <a:r>
                        <a:rPr lang="en-US" sz="1600" dirty="0"/>
                        <a:t>Feature Extraction</a:t>
                      </a:r>
                    </a:p>
                    <a:p>
                      <a:pPr marL="285750" indent="-285750">
                        <a:buFont typeface="Arial" panose="020B0604020202020204" pitchFamily="34" charset="0"/>
                        <a:buChar char="•"/>
                      </a:pPr>
                      <a:r>
                        <a:rPr lang="en-US" sz="1600" dirty="0"/>
                        <a:t>Back-Propagation Neural Network.</a:t>
                      </a:r>
                    </a:p>
                    <a:p>
                      <a:pPr marL="285750" indent="-285750">
                        <a:buFont typeface="Arial" panose="020B0604020202020204" pitchFamily="34" charset="0"/>
                        <a:buChar char="•"/>
                      </a:pPr>
                      <a:r>
                        <a:rPr lang="en-US" sz="1600" dirty="0"/>
                        <a:t>Fuzzy Logic</a:t>
                      </a:r>
                    </a:p>
                  </a:txBody>
                  <a:tcPr marL="78713" marR="78713" marT="39356" marB="3935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proposed system had a reported accuracy of 74.21%. </a:t>
                      </a:r>
                    </a:p>
                  </a:txBody>
                  <a:tcPr marL="78713" marR="78713" marT="39356" marB="39356"/>
                </a:tc>
                <a:tc>
                  <a:txBody>
                    <a:bodyPr/>
                    <a:lstStyle/>
                    <a:p>
                      <a:pPr>
                        <a:buNone/>
                      </a:pPr>
                      <a:r>
                        <a:rPr lang="en-US" sz="1600" b="1" dirty="0"/>
                        <a:t>Merits</a:t>
                      </a:r>
                    </a:p>
                    <a:p>
                      <a:pPr>
                        <a:buNone/>
                      </a:pPr>
                      <a:r>
                        <a:rPr lang="en-US" sz="1600" b="0" dirty="0"/>
                        <a:t>The system is automated which reduces the reliance on human experts, saving time and resources.</a:t>
                      </a:r>
                    </a:p>
                    <a:p>
                      <a:pPr>
                        <a:buNone/>
                      </a:pPr>
                      <a:endParaRPr lang="en-US" sz="1600" b="0" dirty="0"/>
                    </a:p>
                    <a:p>
                      <a:pPr>
                        <a:buNone/>
                      </a:pPr>
                      <a:r>
                        <a:rPr lang="en-US" sz="1600" b="1" dirty="0"/>
                        <a:t>Demerits</a:t>
                      </a:r>
                    </a:p>
                    <a:p>
                      <a:pPr>
                        <a:buNone/>
                      </a:pPr>
                      <a:r>
                        <a:rPr lang="en-US" sz="1600" b="0" dirty="0"/>
                        <a:t>The systems performance is only evaluated on a specific set of Malaysian paddy diseases.</a:t>
                      </a:r>
                    </a:p>
                  </a:txBody>
                  <a:tcPr marL="78713" marR="78713" marT="39356" marB="39356"/>
                </a:tc>
                <a:extLst>
                  <a:ext uri="{0D108BD9-81ED-4DB2-BD59-A6C34878D82A}">
                    <a16:rowId xmlns:a16="http://schemas.microsoft.com/office/drawing/2014/main" val="2764860434"/>
                  </a:ext>
                </a:extLst>
              </a:tr>
            </a:tbl>
          </a:graphicData>
        </a:graphic>
      </p:graphicFrame>
    </p:spTree>
    <p:extLst>
      <p:ext uri="{BB962C8B-B14F-4D97-AF65-F5344CB8AC3E}">
        <p14:creationId xmlns:p14="http://schemas.microsoft.com/office/powerpoint/2010/main" val="127014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BEE3B-0E7D-19F0-D721-D263990A62F5}"/>
              </a:ext>
            </a:extLst>
          </p:cNvPr>
          <p:cNvSpPr>
            <a:spLocks noGrp="1"/>
          </p:cNvSpPr>
          <p:nvPr>
            <p:ph type="title"/>
          </p:nvPr>
        </p:nvSpPr>
        <p:spPr/>
        <p:txBody>
          <a:bodyPr/>
          <a:lstStyle/>
          <a:p>
            <a:r>
              <a:rPr lang="en-US" dirty="0"/>
              <a:t>Literature review</a:t>
            </a:r>
          </a:p>
        </p:txBody>
      </p:sp>
      <p:graphicFrame>
        <p:nvGraphicFramePr>
          <p:cNvPr id="4" name="Content Placeholder 3">
            <a:extLst>
              <a:ext uri="{FF2B5EF4-FFF2-40B4-BE49-F238E27FC236}">
                <a16:creationId xmlns:a16="http://schemas.microsoft.com/office/drawing/2014/main" id="{3C119D68-A68D-3DD0-DE9E-6FE9C4AB31F8}"/>
              </a:ext>
            </a:extLst>
          </p:cNvPr>
          <p:cNvGraphicFramePr>
            <a:graphicFrameLocks noGrp="1"/>
          </p:cNvGraphicFramePr>
          <p:nvPr>
            <p:ph idx="1"/>
            <p:extLst>
              <p:ext uri="{D42A27DB-BD31-4B8C-83A1-F6EECF244321}">
                <p14:modId xmlns:p14="http://schemas.microsoft.com/office/powerpoint/2010/main" val="2297981108"/>
              </p:ext>
            </p:extLst>
          </p:nvPr>
        </p:nvGraphicFramePr>
        <p:xfrm>
          <a:off x="700088" y="1795549"/>
          <a:ext cx="10322590" cy="4148051"/>
        </p:xfrm>
        <a:graphic>
          <a:graphicData uri="http://schemas.openxmlformats.org/drawingml/2006/table">
            <a:tbl>
              <a:tblPr firstRow="1" bandRow="1">
                <a:tableStyleId>{5C22544A-7EE6-4342-B048-85BDC9FD1C3A}</a:tableStyleId>
              </a:tblPr>
              <a:tblGrid>
                <a:gridCol w="846079">
                  <a:extLst>
                    <a:ext uri="{9D8B030D-6E8A-4147-A177-3AD203B41FA5}">
                      <a16:colId xmlns:a16="http://schemas.microsoft.com/office/drawing/2014/main" val="8423479"/>
                    </a:ext>
                  </a:extLst>
                </a:gridCol>
                <a:gridCol w="3282957">
                  <a:extLst>
                    <a:ext uri="{9D8B030D-6E8A-4147-A177-3AD203B41FA5}">
                      <a16:colId xmlns:a16="http://schemas.microsoft.com/office/drawing/2014/main" val="696422140"/>
                    </a:ext>
                  </a:extLst>
                </a:gridCol>
                <a:gridCol w="2064518">
                  <a:extLst>
                    <a:ext uri="{9D8B030D-6E8A-4147-A177-3AD203B41FA5}">
                      <a16:colId xmlns:a16="http://schemas.microsoft.com/office/drawing/2014/main" val="2708919433"/>
                    </a:ext>
                  </a:extLst>
                </a:gridCol>
                <a:gridCol w="2064518">
                  <a:extLst>
                    <a:ext uri="{9D8B030D-6E8A-4147-A177-3AD203B41FA5}">
                      <a16:colId xmlns:a16="http://schemas.microsoft.com/office/drawing/2014/main" val="2512609859"/>
                    </a:ext>
                  </a:extLst>
                </a:gridCol>
                <a:gridCol w="2064518">
                  <a:extLst>
                    <a:ext uri="{9D8B030D-6E8A-4147-A177-3AD203B41FA5}">
                      <a16:colId xmlns:a16="http://schemas.microsoft.com/office/drawing/2014/main" val="1383886799"/>
                    </a:ext>
                  </a:extLst>
                </a:gridCol>
              </a:tblGrid>
              <a:tr h="424997">
                <a:tc>
                  <a:txBody>
                    <a:bodyPr/>
                    <a:lstStyle/>
                    <a:p>
                      <a:r>
                        <a:rPr lang="en-US" sz="1500" dirty="0"/>
                        <a:t>No.</a:t>
                      </a:r>
                    </a:p>
                  </a:txBody>
                  <a:tcPr marL="78713" marR="78713" marT="39356" marB="39356"/>
                </a:tc>
                <a:tc>
                  <a:txBody>
                    <a:bodyPr/>
                    <a:lstStyle/>
                    <a:p>
                      <a:r>
                        <a:rPr lang="en-US" sz="1500"/>
                        <a:t>Paper Details</a:t>
                      </a:r>
                    </a:p>
                  </a:txBody>
                  <a:tcPr marL="78713" marR="78713" marT="39356" marB="39356"/>
                </a:tc>
                <a:tc>
                  <a:txBody>
                    <a:bodyPr/>
                    <a:lstStyle/>
                    <a:p>
                      <a:r>
                        <a:rPr lang="en-US" sz="1500"/>
                        <a:t>Methodology Used</a:t>
                      </a:r>
                    </a:p>
                  </a:txBody>
                  <a:tcPr marL="78713" marR="78713" marT="39356" marB="39356"/>
                </a:tc>
                <a:tc>
                  <a:txBody>
                    <a:bodyPr/>
                    <a:lstStyle/>
                    <a:p>
                      <a:r>
                        <a:rPr lang="en-US" sz="1500"/>
                        <a:t>Result</a:t>
                      </a:r>
                    </a:p>
                  </a:txBody>
                  <a:tcPr marL="78713" marR="78713" marT="39356" marB="39356"/>
                </a:tc>
                <a:tc>
                  <a:txBody>
                    <a:bodyPr/>
                    <a:lstStyle/>
                    <a:p>
                      <a:r>
                        <a:rPr lang="en-US" sz="1500"/>
                        <a:t>Merits and Demerits</a:t>
                      </a:r>
                    </a:p>
                  </a:txBody>
                  <a:tcPr marL="78713" marR="78713" marT="39356" marB="39356"/>
                </a:tc>
                <a:extLst>
                  <a:ext uri="{0D108BD9-81ED-4DB2-BD59-A6C34878D82A}">
                    <a16:rowId xmlns:a16="http://schemas.microsoft.com/office/drawing/2014/main" val="1699460915"/>
                  </a:ext>
                </a:extLst>
              </a:tr>
              <a:tr h="3723054">
                <a:tc>
                  <a:txBody>
                    <a:bodyPr/>
                    <a:lstStyle/>
                    <a:p>
                      <a:r>
                        <a:rPr lang="en-US" sz="1500" dirty="0"/>
                        <a:t>5.</a:t>
                      </a:r>
                    </a:p>
                  </a:txBody>
                  <a:tcPr marL="78713" marR="78713" marT="39356" marB="39356"/>
                </a:tc>
                <a:tc>
                  <a:txBody>
                    <a:bodyPr/>
                    <a:lstStyle/>
                    <a:p>
                      <a:r>
                        <a:rPr lang="en-US" sz="1600" b="1" dirty="0"/>
                        <a:t>Title</a:t>
                      </a:r>
                      <a:r>
                        <a:rPr lang="en-US" sz="1600" dirty="0"/>
                        <a:t> :  Leaf Disease Detection and Grading using Computer Vision Technology and Fuzzy Logic.</a:t>
                      </a:r>
                    </a:p>
                    <a:p>
                      <a:endParaRPr lang="en-US" sz="1600" dirty="0"/>
                    </a:p>
                    <a:p>
                      <a:r>
                        <a:rPr lang="en-US" sz="1600" b="1" dirty="0"/>
                        <a:t>Authors</a:t>
                      </a:r>
                      <a:r>
                        <a:rPr lang="en-US" sz="1600" dirty="0"/>
                        <a:t>: </a:t>
                      </a:r>
                      <a:r>
                        <a:rPr lang="en-US" sz="1600" dirty="0" err="1"/>
                        <a:t>Aakanksha</a:t>
                      </a:r>
                      <a:r>
                        <a:rPr lang="en-US" sz="1600" dirty="0"/>
                        <a:t> Sopra, Ritika Arora, </a:t>
                      </a:r>
                      <a:r>
                        <a:rPr lang="en-US" sz="1600" dirty="0" err="1"/>
                        <a:t>Shanu</a:t>
                      </a:r>
                      <a:r>
                        <a:rPr lang="en-US" sz="1600" dirty="0"/>
                        <a:t> Sharma</a:t>
                      </a:r>
                    </a:p>
                    <a:p>
                      <a:endParaRPr lang="en-US" sz="1600" dirty="0"/>
                    </a:p>
                    <a:p>
                      <a:endParaRPr lang="en-US" sz="1600" dirty="0"/>
                    </a:p>
                    <a:p>
                      <a:r>
                        <a:rPr lang="en-US" sz="1600" b="1" dirty="0"/>
                        <a:t>Year</a:t>
                      </a:r>
                      <a:r>
                        <a:rPr lang="en-US" sz="1600" dirty="0"/>
                        <a:t>:  2015</a:t>
                      </a:r>
                    </a:p>
                  </a:txBody>
                  <a:tcPr marL="78713" marR="78713" marT="39356" marB="39356"/>
                </a:tc>
                <a:tc>
                  <a:txBody>
                    <a:bodyPr/>
                    <a:lstStyle/>
                    <a:p>
                      <a:pPr marL="285750" indent="-285750">
                        <a:buFont typeface="Arial" panose="020B0604020202020204" pitchFamily="34" charset="0"/>
                        <a:buChar char="•"/>
                      </a:pPr>
                      <a:r>
                        <a:rPr lang="en-US" sz="1600" dirty="0"/>
                        <a:t>Image Preprocessing</a:t>
                      </a:r>
                    </a:p>
                    <a:p>
                      <a:pPr marL="285750" indent="-285750">
                        <a:buFont typeface="Arial" panose="020B0604020202020204" pitchFamily="34" charset="0"/>
                        <a:buChar char="•"/>
                      </a:pPr>
                      <a:r>
                        <a:rPr lang="en-US" sz="1600" dirty="0"/>
                        <a:t>Feature Extraction</a:t>
                      </a:r>
                    </a:p>
                    <a:p>
                      <a:pPr marL="285750" indent="-285750">
                        <a:buFont typeface="Arial" panose="020B0604020202020204" pitchFamily="34" charset="0"/>
                        <a:buChar char="•"/>
                      </a:pPr>
                      <a:r>
                        <a:rPr lang="en-US" sz="1600" dirty="0"/>
                        <a:t>K Means Clustering</a:t>
                      </a:r>
                    </a:p>
                    <a:p>
                      <a:pPr marL="285750" indent="-285750">
                        <a:buFont typeface="Arial" panose="020B0604020202020204" pitchFamily="34" charset="0"/>
                        <a:buChar char="•"/>
                      </a:pPr>
                      <a:r>
                        <a:rPr lang="en-US" sz="1600" dirty="0"/>
                        <a:t>Artificial Neural Networks</a:t>
                      </a:r>
                    </a:p>
                    <a:p>
                      <a:pPr marL="285750" indent="-285750">
                        <a:buFont typeface="Arial" panose="020B0604020202020204" pitchFamily="34" charset="0"/>
                        <a:buChar char="•"/>
                      </a:pPr>
                      <a:r>
                        <a:rPr lang="en-US" sz="1600" dirty="0"/>
                        <a:t>Fuzzy logic </a:t>
                      </a:r>
                    </a:p>
                  </a:txBody>
                  <a:tcPr marL="78713" marR="78713" marT="39356" marB="39356"/>
                </a:tc>
                <a:tc>
                  <a:txBody>
                    <a:bodyPr/>
                    <a:lstStyle/>
                    <a:p>
                      <a:pPr marL="285750" indent="-285750">
                        <a:buFont typeface="Arial" panose="020B0604020202020204" pitchFamily="34" charset="0"/>
                        <a:buChar char="•"/>
                      </a:pPr>
                      <a:r>
                        <a:rPr lang="en-US" sz="1600" dirty="0"/>
                        <a:t>The proposed system offers a promising approach to leaf disease detection but the paper doesn’t state the overall accuracy </a:t>
                      </a:r>
                    </a:p>
                  </a:txBody>
                  <a:tcPr marL="78713" marR="78713" marT="39356" marB="39356"/>
                </a:tc>
                <a:tc>
                  <a:txBody>
                    <a:bodyPr/>
                    <a:lstStyle/>
                    <a:p>
                      <a:pPr marL="0" indent="0">
                        <a:buFont typeface="Arial" panose="020B0604020202020204" pitchFamily="34" charset="0"/>
                        <a:buNone/>
                      </a:pPr>
                      <a:r>
                        <a:rPr lang="en-US" sz="1600" b="1" dirty="0"/>
                        <a:t>Merits:</a:t>
                      </a:r>
                    </a:p>
                    <a:p>
                      <a:pPr marL="0" indent="0">
                        <a:buFont typeface="Arial" panose="020B0604020202020204" pitchFamily="34" charset="0"/>
                        <a:buNone/>
                      </a:pPr>
                      <a:r>
                        <a:rPr lang="en-US" sz="1600" b="0" dirty="0"/>
                        <a:t>A graphical user interface was developed for ease of use.</a:t>
                      </a:r>
                    </a:p>
                    <a:p>
                      <a:pPr marL="0" indent="0">
                        <a:buFont typeface="Arial" panose="020B0604020202020204" pitchFamily="34" charset="0"/>
                        <a:buNone/>
                      </a:pPr>
                      <a:endParaRPr lang="en-US" sz="1600" b="0" dirty="0"/>
                    </a:p>
                    <a:p>
                      <a:pPr marL="0" indent="0">
                        <a:buFont typeface="Arial" panose="020B0604020202020204" pitchFamily="34" charset="0"/>
                        <a:buNone/>
                      </a:pPr>
                      <a:r>
                        <a:rPr lang="en-US" sz="1600" b="1" dirty="0"/>
                        <a:t>Demerits:</a:t>
                      </a:r>
                    </a:p>
                    <a:p>
                      <a:pPr marL="0" indent="0">
                        <a:buFont typeface="Arial" panose="020B0604020202020204" pitchFamily="34" charset="0"/>
                        <a:buNone/>
                      </a:pPr>
                      <a:r>
                        <a:rPr lang="en-US" sz="1600" b="0" dirty="0"/>
                        <a:t>Limited dataset.</a:t>
                      </a:r>
                    </a:p>
                    <a:p>
                      <a:pPr marL="0" indent="0">
                        <a:buFont typeface="Arial" panose="020B0604020202020204" pitchFamily="34" charset="0"/>
                        <a:buNone/>
                      </a:pPr>
                      <a:r>
                        <a:rPr lang="en-US" sz="1600" b="0" dirty="0"/>
                        <a:t>The paper lacks important details about the ANN architecture.</a:t>
                      </a:r>
                    </a:p>
                  </a:txBody>
                  <a:tcPr marL="78713" marR="78713" marT="39356" marB="39356"/>
                </a:tc>
                <a:extLst>
                  <a:ext uri="{0D108BD9-81ED-4DB2-BD59-A6C34878D82A}">
                    <a16:rowId xmlns:a16="http://schemas.microsoft.com/office/drawing/2014/main" val="1650537798"/>
                  </a:ext>
                </a:extLst>
              </a:tr>
            </a:tbl>
          </a:graphicData>
        </a:graphic>
      </p:graphicFrame>
    </p:spTree>
    <p:extLst>
      <p:ext uri="{BB962C8B-B14F-4D97-AF65-F5344CB8AC3E}">
        <p14:creationId xmlns:p14="http://schemas.microsoft.com/office/powerpoint/2010/main" val="2128322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5E7AF7-2388-6C65-0051-6333A3460E18}"/>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85184E4-C93A-4E34-8365-1886AAC5D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8AB0D40B-37F7-4F1F-B956-AFC12066AB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68972" y="723901"/>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5CBC6C7-EA9F-403C-9EB9-71C22991B789}"/>
              </a:ext>
            </a:extLst>
          </p:cNvPr>
          <p:cNvSpPr>
            <a:spLocks noGrp="1"/>
          </p:cNvSpPr>
          <p:nvPr>
            <p:ph type="title"/>
          </p:nvPr>
        </p:nvSpPr>
        <p:spPr>
          <a:xfrm>
            <a:off x="704088" y="554762"/>
            <a:ext cx="3623818" cy="4559890"/>
          </a:xfrm>
        </p:spPr>
        <p:txBody>
          <a:bodyPr>
            <a:normAutofit/>
          </a:bodyPr>
          <a:lstStyle/>
          <a:p>
            <a:r>
              <a:rPr lang="en-US" dirty="0"/>
              <a:t>Methodology – WATERFALL MODEL</a:t>
            </a:r>
          </a:p>
        </p:txBody>
      </p:sp>
      <p:graphicFrame>
        <p:nvGraphicFramePr>
          <p:cNvPr id="5" name="Content Placeholder 2">
            <a:extLst>
              <a:ext uri="{FF2B5EF4-FFF2-40B4-BE49-F238E27FC236}">
                <a16:creationId xmlns:a16="http://schemas.microsoft.com/office/drawing/2014/main" id="{73B535B5-8B0C-B2FE-3C54-B18C94C8ECDA}"/>
              </a:ext>
            </a:extLst>
          </p:cNvPr>
          <p:cNvGraphicFramePr>
            <a:graphicFrameLocks noGrp="1"/>
          </p:cNvGraphicFramePr>
          <p:nvPr>
            <p:ph idx="1"/>
            <p:extLst>
              <p:ext uri="{D42A27DB-BD31-4B8C-83A1-F6EECF244321}">
                <p14:modId xmlns:p14="http://schemas.microsoft.com/office/powerpoint/2010/main" val="2670175286"/>
              </p:ext>
            </p:extLst>
          </p:nvPr>
        </p:nvGraphicFramePr>
        <p:xfrm>
          <a:off x="5715000" y="723900"/>
          <a:ext cx="57150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5299347"/>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
  <TotalTime>1547</TotalTime>
  <Words>1200</Words>
  <Application>Microsoft Office PowerPoint</Application>
  <PresentationFormat>Widescreen</PresentationFormat>
  <Paragraphs>181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Calisto MT</vt:lpstr>
      <vt:lpstr>Times New Roman</vt:lpstr>
      <vt:lpstr>Univers Condensed</vt:lpstr>
      <vt:lpstr>ChronicleVTI</vt:lpstr>
      <vt:lpstr>Cassava Disease Detection and Classification – A Comparative study of Fuzzy Logic and Traditional Machine Learning</vt:lpstr>
      <vt:lpstr>Introduction</vt:lpstr>
      <vt:lpstr>objectives</vt:lpstr>
      <vt:lpstr>Literature review</vt:lpstr>
      <vt:lpstr>Literature review</vt:lpstr>
      <vt:lpstr>Literature review</vt:lpstr>
      <vt:lpstr>Literature review</vt:lpstr>
      <vt:lpstr>Literature review</vt:lpstr>
      <vt:lpstr>Methodology – WATERFALL MODEL</vt:lpstr>
      <vt:lpstr>Methodology – WATERFALL MODEL</vt:lpstr>
      <vt:lpstr>Matlab visualization</vt:lpstr>
      <vt:lpstr>Matlab visualization</vt:lpstr>
      <vt:lpstr>IMPLEMENTATION</vt:lpstr>
      <vt:lpstr>IMPLEMENTATION</vt:lpstr>
      <vt:lpstr>IMPLEMENTATION</vt:lpstr>
      <vt:lpstr>IMPLEMENTATION </vt:lpstr>
      <vt:lpstr>Results</vt:lpstr>
      <vt:lpstr>Results</vt:lpstr>
      <vt:lpstr>Results </vt:lpstr>
      <vt:lpstr>Results</vt:lpstr>
      <vt:lpstr>comparison</vt:lpstr>
      <vt:lpstr>COMPARISON - TABLE</vt:lpstr>
      <vt:lpstr>GUI IMPLEMENTATION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Pathak, Abhishek Kumar</dc:creator>
  <cp:lastModifiedBy>Kannan Subramanian, Aksheya</cp:lastModifiedBy>
  <cp:revision>51</cp:revision>
  <dcterms:created xsi:type="dcterms:W3CDTF">2024-12-02T14:36:39Z</dcterms:created>
  <dcterms:modified xsi:type="dcterms:W3CDTF">2024-12-17T04:55:03Z</dcterms:modified>
</cp:coreProperties>
</file>