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8" r:id="rId5"/>
    <p:sldId id="259"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8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5" name="Google Shape;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1" name="Google Shape;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panose="020206030504050203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
        <p:cNvGrpSpPr/>
        <p:nvPr/>
      </p:nvGrpSpPr>
      <p:grpSpPr>
        <a:xfrm>
          <a:off x="0" y="0"/>
          <a:ext cx="0" cy="0"/>
          <a:chOff x="0" y="0"/>
          <a:chExt cx="0" cy="0"/>
        </a:xfrm>
      </p:grpSpPr>
      <p:sp>
        <p:nvSpPr>
          <p:cNvPr id="28" name="Google Shape;2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panose="020206030504050203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0" name="Google Shape;50;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panose="020206030504050203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a:spLocks noGrp="1"/>
          </p:cNvSpPr>
          <p:nvPr>
            <p:ph type="pic" idx="2"/>
          </p:nvPr>
        </p:nvSpPr>
        <p:spPr>
          <a:xfrm>
            <a:off x="5183188" y="987425"/>
            <a:ext cx="6172200" cy="4873625"/>
          </a:xfrm>
          <a:prstGeom prst="rect">
            <a:avLst/>
          </a:prstGeom>
          <a:noFill/>
          <a:ln>
            <a:noFill/>
          </a:ln>
        </p:spPr>
      </p:sp>
      <p:sp>
        <p:nvSpPr>
          <p:cNvPr id="57" name="Google Shape;57;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0" name="Google Shape;7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panose="02020603050405020304"/>
              <a:buNone/>
              <a:defRPr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p:nvPr/>
        </p:nvSpPr>
        <p:spPr>
          <a:xfrm>
            <a:off x="831130" y="832722"/>
            <a:ext cx="10529739" cy="62052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TB Detection using X-Ray.</a:t>
            </a: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8" name="Google Shape;78;p1"/>
          <p:cNvSpPr txBox="1"/>
          <p:nvPr/>
        </p:nvSpPr>
        <p:spPr>
          <a:xfrm>
            <a:off x="344050" y="3814624"/>
            <a:ext cx="3322800" cy="190039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Presenter</a:t>
            </a:r>
            <a:endParaRPr dirty="0"/>
          </a:p>
          <a:p>
            <a:pPr marL="0" marR="0" lvl="0" indent="0" algn="ctr" rtl="0">
              <a:lnSpc>
                <a:spcPct val="90000"/>
              </a:lnSpc>
              <a:spcBef>
                <a:spcPts val="0"/>
              </a:spcBef>
              <a:spcAft>
                <a:spcPts val="0"/>
              </a:spcAft>
              <a:buClr>
                <a:schemeClr val="dk1"/>
              </a:buClr>
              <a:buSzPts val="1800"/>
              <a:buFont typeface="Arial" panose="020B0604020202020204"/>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1000"/>
              </a:spcBef>
              <a:spcAft>
                <a:spcPts val="0"/>
              </a:spcAft>
              <a:buClr>
                <a:schemeClr val="dk1"/>
              </a:buClr>
              <a:buSzPts val="1800"/>
              <a:buFont typeface="Arial" panose="020B0604020202020204"/>
              <a:buNone/>
            </a:pPr>
            <a:r>
              <a:rPr lang="en-IN"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Prikshat Manhas and Sonali Tandon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2"/>
          <p:cNvSpPr txBox="1">
            <a:spLocks noGrp="1"/>
          </p:cNvSpPr>
          <p:nvPr>
            <p:ph type="body" idx="1"/>
          </p:nvPr>
        </p:nvSpPr>
        <p:spPr>
          <a:xfrm>
            <a:off x="7211695" y="1814830"/>
            <a:ext cx="3051175" cy="4300855"/>
          </a:xfrm>
          <a:prstGeom prst="rect">
            <a:avLst/>
          </a:prstGeom>
          <a:noFill/>
          <a:ln>
            <a:noFill/>
          </a:ln>
        </p:spPr>
        <p:txBody>
          <a:bodyPr spcFirstLastPara="1" wrap="square" lIns="91425" tIns="45700" rIns="91425" bIns="45700" anchor="t" anchorCtr="0">
            <a:normAutofit/>
          </a:bodyPr>
          <a:p>
            <a:pPr marL="457200" lvl="0" indent="-381000" algn="l" rtl="0">
              <a:lnSpc>
                <a:spcPct val="150000"/>
              </a:lnSpc>
              <a:spcBef>
                <a:spcPts val="1000"/>
              </a:spcBef>
              <a:spcAft>
                <a:spcPts val="0"/>
              </a:spcAft>
              <a:buSzPct val="108000"/>
              <a:buFont typeface="Arial" panose="020B0604020202020204"/>
              <a:buChar char="•"/>
            </a:pPr>
            <a:r>
              <a:rPr lang="en-US" sz="2400"/>
              <a:t>Solution to idea</a:t>
            </a:r>
            <a:endParaRPr lang="en-US" sz="2400"/>
          </a:p>
          <a:p>
            <a:pPr marL="457200" lvl="0" indent="-381000" algn="l" rtl="0">
              <a:lnSpc>
                <a:spcPct val="150000"/>
              </a:lnSpc>
              <a:spcBef>
                <a:spcPts val="1000"/>
              </a:spcBef>
              <a:spcAft>
                <a:spcPts val="0"/>
              </a:spcAft>
              <a:buSzPct val="108000"/>
              <a:buFont typeface="Arial" panose="020B0604020202020204"/>
              <a:buChar char="•"/>
            </a:pPr>
            <a:r>
              <a:rPr lang="en-US" sz="2400"/>
              <a:t>Tech Stack</a:t>
            </a:r>
            <a:endParaRPr lang="en-US" sz="2400"/>
          </a:p>
          <a:p>
            <a:pPr marL="457200" lvl="0" indent="-381000" algn="l" rtl="0">
              <a:lnSpc>
                <a:spcPct val="150000"/>
              </a:lnSpc>
              <a:spcBef>
                <a:spcPts val="1000"/>
              </a:spcBef>
              <a:spcAft>
                <a:spcPts val="0"/>
              </a:spcAft>
              <a:buSzPct val="108000"/>
              <a:buFont typeface="Arial" panose="020B0604020202020204"/>
              <a:buChar char="•"/>
            </a:pPr>
            <a:r>
              <a:rPr lang="en-US" sz="2400"/>
              <a:t>Features</a:t>
            </a:r>
            <a:endParaRPr lang="en-US" sz="2400"/>
          </a:p>
          <a:p>
            <a:pPr marL="457200" lvl="0" indent="-381000" algn="l" rtl="0">
              <a:lnSpc>
                <a:spcPct val="150000"/>
              </a:lnSpc>
              <a:spcBef>
                <a:spcPts val="1000"/>
              </a:spcBef>
              <a:spcAft>
                <a:spcPts val="0"/>
              </a:spcAft>
              <a:buSzPct val="108000"/>
              <a:buFont typeface="Arial" panose="020B0604020202020204"/>
              <a:buChar char="•"/>
            </a:pPr>
            <a:r>
              <a:rPr lang="en-US" sz="2400"/>
              <a:t>Workflow</a:t>
            </a:r>
            <a:endParaRPr lang="en-US" sz="2400"/>
          </a:p>
          <a:p>
            <a:pPr marL="457200" lvl="0" indent="-381000" algn="l" rtl="0">
              <a:lnSpc>
                <a:spcPct val="150000"/>
              </a:lnSpc>
              <a:spcBef>
                <a:spcPts val="1000"/>
              </a:spcBef>
              <a:spcAft>
                <a:spcPts val="0"/>
              </a:spcAft>
              <a:buSzPct val="108000"/>
              <a:buFont typeface="Arial" panose="020B0604020202020204"/>
              <a:buChar char="•"/>
            </a:pPr>
            <a:r>
              <a:rPr lang="en-US" sz="2400"/>
              <a:t>Demonstration</a:t>
            </a:r>
            <a:endParaRPr lang="en-US" sz="2400"/>
          </a:p>
          <a:p>
            <a:pPr marL="457200" lvl="0" indent="-228600" algn="l" rtl="0">
              <a:lnSpc>
                <a:spcPct val="150000"/>
              </a:lnSpc>
              <a:spcBef>
                <a:spcPts val="1000"/>
              </a:spcBef>
              <a:spcAft>
                <a:spcPts val="0"/>
              </a:spcAft>
              <a:buSzPct val="108000"/>
              <a:buFont typeface="Arial" panose="020B0604020202020204"/>
              <a:buNone/>
            </a:pPr>
            <a:endParaRPr sz="2400"/>
          </a:p>
          <a:p>
            <a:pPr marL="457200" lvl="0" indent="-228600" algn="l" rtl="0">
              <a:lnSpc>
                <a:spcPct val="100000"/>
              </a:lnSpc>
              <a:spcBef>
                <a:spcPts val="1000"/>
              </a:spcBef>
              <a:spcAft>
                <a:spcPts val="0"/>
              </a:spcAft>
              <a:buSzPct val="97000"/>
              <a:buFont typeface="Arial" panose="020B0604020202020204"/>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838200" y="365126"/>
            <a:ext cx="10515600" cy="8817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panose="02020603050405020304"/>
              <a:buNone/>
            </a:pPr>
            <a:r>
              <a:rPr lang="en-US" sz="3200" b="1"/>
              <a:t>Project idea</a:t>
            </a:r>
            <a:endParaRPr sz="3200" b="1"/>
          </a:p>
        </p:txBody>
      </p:sp>
      <p:sp>
        <p:nvSpPr>
          <p:cNvPr id="94" name="Google Shape;94;p3"/>
          <p:cNvSpPr txBox="1">
            <a:spLocks noGrp="1"/>
          </p:cNvSpPr>
          <p:nvPr>
            <p:ph type="body" idx="1"/>
          </p:nvPr>
        </p:nvSpPr>
        <p:spPr>
          <a:xfrm>
            <a:off x="838200" y="1137285"/>
            <a:ext cx="10544175" cy="781685"/>
          </a:xfrm>
          <a:prstGeom prst="rect">
            <a:avLst/>
          </a:prstGeom>
          <a:noFill/>
          <a:ln>
            <a:noFill/>
          </a:ln>
        </p:spPr>
        <p:txBody>
          <a:bodyPr spcFirstLastPara="1" wrap="square" lIns="91425" tIns="45700" rIns="91425" bIns="45700" anchor="t" anchorCtr="0">
            <a:normAutofit fontScale="60000"/>
          </a:bodyPr>
          <a:lstStyle/>
          <a:p>
            <a:pPr marL="0" lvl="0" indent="0" algn="just" rtl="0">
              <a:lnSpc>
                <a:spcPct val="150000"/>
              </a:lnSpc>
              <a:spcBef>
                <a:spcPts val="0"/>
              </a:spcBef>
              <a:spcAft>
                <a:spcPts val="0"/>
              </a:spcAft>
              <a:buSzPts val="1800"/>
              <a:buNone/>
            </a:pPr>
            <a:r>
              <a:rPr lang="en-US" sz="2400">
                <a:highlight>
                  <a:srgbClr val="FFFFFF"/>
                </a:highlight>
              </a:rPr>
              <a:t>The basic idea behind this module is to analyze the X-Ray images produced by the hospitals &amp; other health care bodies to detect that whether the person is having TB or Not.</a:t>
            </a:r>
            <a:endParaRPr sz="2400"/>
          </a:p>
        </p:txBody>
      </p:sp>
      <p:sp>
        <p:nvSpPr>
          <p:cNvPr id="95" name="Google Shape;9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97" name="Google Shape;97;p3" descr="I Have an Idea for an App” - Here is Where to Start"/>
          <p:cNvPicPr preferRelativeResize="0"/>
          <p:nvPr/>
        </p:nvPicPr>
        <p:blipFill rotWithShape="1">
          <a:blip r:embed="rId1"/>
          <a:srcRect/>
          <a:stretch>
            <a:fillRect/>
          </a:stretch>
        </p:blipFill>
        <p:spPr>
          <a:xfrm>
            <a:off x="7680176" y="3442717"/>
            <a:ext cx="2686050" cy="1704975"/>
          </a:xfrm>
          <a:prstGeom prst="rect">
            <a:avLst/>
          </a:prstGeom>
          <a:noFill/>
          <a:ln>
            <a:noFill/>
          </a:ln>
        </p:spPr>
      </p:pic>
      <p:sp>
        <p:nvSpPr>
          <p:cNvPr id="3" name="Text Box 2"/>
          <p:cNvSpPr txBox="1"/>
          <p:nvPr/>
        </p:nvSpPr>
        <p:spPr>
          <a:xfrm>
            <a:off x="748665" y="2858135"/>
            <a:ext cx="3828415" cy="2728595"/>
          </a:xfrm>
          <a:prstGeom prst="rect">
            <a:avLst/>
          </a:prstGeom>
          <a:noFill/>
        </p:spPr>
        <p:txBody>
          <a:bodyPr wrap="square" rtlCol="0" anchor="t">
            <a:spAutoFit/>
          </a:bodyPr>
          <a:p>
            <a:pPr marL="609600" lvl="0" indent="-440690" algn="just" rtl="0">
              <a:lnSpc>
                <a:spcPct val="150000"/>
              </a:lnSpc>
              <a:spcBef>
                <a:spcPts val="0"/>
              </a:spcBef>
              <a:spcAft>
                <a:spcPts val="0"/>
              </a:spcAft>
              <a:buSzPts val="2400"/>
              <a:buFont typeface="Times New Roman" panose="02020603050405020304"/>
              <a:buChar char="●"/>
            </a:pPr>
            <a:r>
              <a:rPr lang="en-US">
                <a:sym typeface="+mn-ea"/>
              </a:rPr>
              <a:t>Real time monitoring</a:t>
            </a:r>
            <a:endParaRPr lang="en-US"/>
          </a:p>
          <a:p>
            <a:pPr marL="609600" lvl="0" indent="-440690" algn="just" rtl="0">
              <a:lnSpc>
                <a:spcPct val="150000"/>
              </a:lnSpc>
              <a:spcBef>
                <a:spcPts val="0"/>
              </a:spcBef>
              <a:spcAft>
                <a:spcPts val="0"/>
              </a:spcAft>
              <a:buSzPts val="2400"/>
              <a:buFont typeface="Times New Roman" panose="02020603050405020304"/>
              <a:buChar char="●"/>
            </a:pPr>
            <a:r>
              <a:rPr lang="en-US">
                <a:sym typeface="+mn-ea"/>
              </a:rPr>
              <a:t>New advancement to healthcare</a:t>
            </a:r>
            <a:endParaRPr lang="en-US"/>
          </a:p>
          <a:p>
            <a:pPr marL="609600" lvl="0" indent="-440690" algn="just" rtl="0">
              <a:lnSpc>
                <a:spcPct val="150000"/>
              </a:lnSpc>
              <a:spcBef>
                <a:spcPts val="135"/>
              </a:spcBef>
              <a:spcAft>
                <a:spcPts val="0"/>
              </a:spcAft>
              <a:buSzPts val="2400"/>
              <a:buFont typeface="Times New Roman" panose="02020603050405020304"/>
              <a:buChar char="●"/>
            </a:pPr>
            <a:r>
              <a:rPr lang="en-US">
                <a:sym typeface="+mn-ea"/>
              </a:rPr>
              <a:t>Nearly accurate predictions</a:t>
            </a:r>
            <a:endParaRPr lang="en-US"/>
          </a:p>
          <a:p>
            <a:pPr marL="609600" lvl="0" indent="-440690" algn="just" rtl="0">
              <a:lnSpc>
                <a:spcPct val="150000"/>
              </a:lnSpc>
              <a:spcBef>
                <a:spcPts val="135"/>
              </a:spcBef>
              <a:spcAft>
                <a:spcPts val="0"/>
              </a:spcAft>
              <a:buSzPts val="2400"/>
              <a:buFont typeface="Times New Roman" panose="02020603050405020304"/>
              <a:buChar char="●"/>
            </a:pPr>
            <a:r>
              <a:rPr lang="en-US">
                <a:sym typeface="+mn-ea"/>
              </a:rPr>
              <a:t>Can be used in many real life applications.</a:t>
            </a:r>
            <a:endParaRPr lang="en-US"/>
          </a:p>
          <a:p>
            <a:pPr marL="609600" lvl="0" indent="-440690" algn="just" rtl="0">
              <a:lnSpc>
                <a:spcPct val="150000"/>
              </a:lnSpc>
              <a:spcBef>
                <a:spcPts val="135"/>
              </a:spcBef>
              <a:spcAft>
                <a:spcPts val="0"/>
              </a:spcAft>
              <a:buSzPts val="2400"/>
              <a:buFont typeface="Times New Roman" panose="02020603050405020304"/>
              <a:buChar char="●"/>
            </a:pPr>
            <a:r>
              <a:rPr lang="en-US">
                <a:sym typeface="+mn-ea"/>
              </a:rPr>
              <a:t>Can be deployed as Auto-AI where it will keep on updating with new data each time.</a:t>
            </a:r>
            <a:endParaRPr lang="en-US"/>
          </a:p>
        </p:txBody>
      </p:sp>
      <p:sp>
        <p:nvSpPr>
          <p:cNvPr id="4" name="Text Box 3"/>
          <p:cNvSpPr txBox="1"/>
          <p:nvPr/>
        </p:nvSpPr>
        <p:spPr>
          <a:xfrm>
            <a:off x="748030" y="2495550"/>
            <a:ext cx="3467100" cy="284480"/>
          </a:xfrm>
          <a:prstGeom prst="rect">
            <a:avLst/>
          </a:prstGeom>
          <a:noFill/>
        </p:spPr>
        <p:txBody>
          <a:bodyPr wrap="square" rtlCol="0" anchor="t">
            <a:spAutoFit/>
          </a:bodyPr>
          <a:p>
            <a:pPr marL="0" lvl="0" indent="0" algn="l" rtl="0">
              <a:lnSpc>
                <a:spcPct val="90000"/>
              </a:lnSpc>
              <a:spcBef>
                <a:spcPts val="0"/>
              </a:spcBef>
              <a:spcAft>
                <a:spcPts val="0"/>
              </a:spcAft>
              <a:buClr>
                <a:schemeClr val="dk1"/>
              </a:buClr>
              <a:buSzPts val="1800"/>
              <a:buNone/>
            </a:pPr>
            <a:r>
              <a:rPr lang="en-US" b="1">
                <a:sym typeface="+mn-ea"/>
              </a:rPr>
              <a:t>Features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6"/>
            <a:ext cx="10515600" cy="8817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panose="02020603050405020304"/>
              <a:buNone/>
            </a:pPr>
            <a:r>
              <a:rPr lang="en-US" sz="3200" b="1"/>
              <a:t>What is TB?</a:t>
            </a:r>
            <a:endParaRPr sz="3200" b="1"/>
          </a:p>
        </p:txBody>
      </p:sp>
      <p:sp>
        <p:nvSpPr>
          <p:cNvPr id="103" name="Google Shape;103;p4"/>
          <p:cNvSpPr txBox="1">
            <a:spLocks noGrp="1"/>
          </p:cNvSpPr>
          <p:nvPr>
            <p:ph type="body" idx="1"/>
          </p:nvPr>
        </p:nvSpPr>
        <p:spPr>
          <a:xfrm>
            <a:off x="615315" y="1501970"/>
            <a:ext cx="10544212" cy="46806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800"/>
              <a:buNone/>
            </a:pPr>
            <a:r>
              <a:rPr lang="en-US" sz="2400">
                <a:highlight>
                  <a:srgbClr val="FFFFFF"/>
                </a:highlight>
              </a:rPr>
              <a:t>Tuberculosis (TB) is a potentially serious infectious disease that mainly affects the lungs. The bacteria that cause tuberculosis are spread from person to person through tiny droplets released into the air via coughs and sneezes.</a:t>
            </a:r>
            <a:endParaRPr sz="2400"/>
          </a:p>
        </p:txBody>
      </p:sp>
      <p:sp>
        <p:nvSpPr>
          <p:cNvPr id="104" name="Google Shape;10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06" name="Google Shape;106;p4" descr="Tuberculosis Prevention Organ Day Lung Cartoon Anthropomorphic Cartoon  Element, Lung, Cartoon Lung, Tuberculosis PNG and Vector with Transparent  Background for … | Paru paru art, Lunges, Cartoon"/>
          <p:cNvPicPr preferRelativeResize="0"/>
          <p:nvPr/>
        </p:nvPicPr>
        <p:blipFill rotWithShape="1">
          <a:blip r:embed="rId1"/>
          <a:srcRect/>
          <a:stretch>
            <a:fillRect/>
          </a:stretch>
        </p:blipFill>
        <p:spPr>
          <a:xfrm>
            <a:off x="8346182" y="3464049"/>
            <a:ext cx="2269207" cy="2269207"/>
          </a:xfrm>
          <a:prstGeom prst="rect">
            <a:avLst/>
          </a:prstGeom>
          <a:noFill/>
          <a:ln>
            <a:noFill/>
          </a:ln>
        </p:spPr>
      </p:pic>
      <p:sp>
        <p:nvSpPr>
          <p:cNvPr id="2" name="Text Box 1"/>
          <p:cNvSpPr txBox="1"/>
          <p:nvPr/>
        </p:nvSpPr>
        <p:spPr>
          <a:xfrm>
            <a:off x="1165225" y="3550285"/>
            <a:ext cx="1097280" cy="284480"/>
          </a:xfrm>
          <a:prstGeom prst="rect">
            <a:avLst/>
          </a:prstGeom>
          <a:noFill/>
        </p:spPr>
        <p:txBody>
          <a:bodyPr wrap="none" rtlCol="0" anchor="t">
            <a:spAutoFit/>
          </a:bodyPr>
          <a:p>
            <a:pPr marL="0" lvl="0" indent="0" algn="l" rtl="0">
              <a:lnSpc>
                <a:spcPct val="90000"/>
              </a:lnSpc>
              <a:spcBef>
                <a:spcPts val="0"/>
              </a:spcBef>
              <a:spcAft>
                <a:spcPts val="0"/>
              </a:spcAft>
              <a:buClr>
                <a:schemeClr val="dk1"/>
              </a:buClr>
              <a:buSzPts val="4400"/>
              <a:buFont typeface="Times New Roman" panose="02020603050405020304"/>
              <a:buNone/>
            </a:pPr>
            <a:r>
              <a:rPr lang="en-US" b="1">
                <a:sym typeface="+mn-ea"/>
              </a:rPr>
              <a:t>Solution	</a:t>
            </a:r>
            <a:endParaRPr lang="en-US"/>
          </a:p>
        </p:txBody>
      </p:sp>
      <p:sp>
        <p:nvSpPr>
          <p:cNvPr id="3" name="Text Box 2"/>
          <p:cNvSpPr txBox="1"/>
          <p:nvPr/>
        </p:nvSpPr>
        <p:spPr>
          <a:xfrm>
            <a:off x="838200" y="3899535"/>
            <a:ext cx="5632450" cy="779780"/>
          </a:xfrm>
          <a:prstGeom prst="rect">
            <a:avLst/>
          </a:prstGeom>
          <a:noFill/>
        </p:spPr>
        <p:txBody>
          <a:bodyPr wrap="square" rtlCol="0" anchor="t">
            <a:spAutoFit/>
          </a:bodyPr>
          <a:p>
            <a:pPr marL="186055" lvl="0" indent="0" algn="just" rtl="0">
              <a:lnSpc>
                <a:spcPct val="160000"/>
              </a:lnSpc>
              <a:spcBef>
                <a:spcPts val="0"/>
              </a:spcBef>
              <a:spcAft>
                <a:spcPts val="0"/>
              </a:spcAft>
              <a:buSzPts val="1400"/>
              <a:buNone/>
            </a:pPr>
            <a:r>
              <a:rPr lang="en-US">
                <a:highlight>
                  <a:srgbClr val="FFFFFF"/>
                </a:highlight>
                <a:sym typeface="+mn-ea"/>
              </a:rPr>
              <a:t>Using a CNN we can develop a model that can analyze the X-Ray images of individuals.</a:t>
            </a:r>
            <a:endParaRPr lang="en-US"/>
          </a:p>
        </p:txBody>
      </p:sp>
      <p:pic>
        <p:nvPicPr>
          <p:cNvPr id="4" name="Google Shape;115;p5" descr="🩻 X-Ray Emoji"/>
          <p:cNvPicPr preferRelativeResize="0"/>
          <p:nvPr/>
        </p:nvPicPr>
        <p:blipFill rotWithShape="1">
          <a:blip r:embed="rId2"/>
          <a:srcRect/>
          <a:stretch>
            <a:fillRect/>
          </a:stretch>
        </p:blipFill>
        <p:spPr>
          <a:xfrm>
            <a:off x="3272626" y="4390715"/>
            <a:ext cx="1791072" cy="17910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1" name="Google Shape;121;p6"/>
          <p:cNvSpPr txBox="1">
            <a:spLocks noGrp="1"/>
          </p:cNvSpPr>
          <p:nvPr>
            <p:ph type="title"/>
          </p:nvPr>
        </p:nvSpPr>
        <p:spPr>
          <a:xfrm>
            <a:off x="809625" y="285750"/>
            <a:ext cx="272669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a:solidFill>
                  <a:schemeClr val="dk1"/>
                </a:solidFill>
              </a:rPr>
              <a:t>Tech Stack</a:t>
            </a:r>
            <a:endParaRPr sz="3200">
              <a:solidFill>
                <a:schemeClr val="dk1"/>
              </a:solidFill>
            </a:endParaRPr>
          </a:p>
        </p:txBody>
      </p:sp>
      <p:sp>
        <p:nvSpPr>
          <p:cNvPr id="123" name="Google Shape;123;p6"/>
          <p:cNvSpPr/>
          <p:nvPr/>
        </p:nvSpPr>
        <p:spPr>
          <a:xfrm>
            <a:off x="1523968" y="1500174"/>
            <a:ext cx="6096000" cy="2675255"/>
          </a:xfrm>
          <a:prstGeom prst="rect">
            <a:avLst/>
          </a:prstGeom>
          <a:noFill/>
          <a:ln>
            <a:noFill/>
          </a:ln>
        </p:spPr>
        <p:txBody>
          <a:bodyPr spcFirstLastPara="1" wrap="square" lIns="91425" tIns="45700" rIns="91425" bIns="45700" anchor="t" anchorCtr="0">
            <a:spAutoFit/>
          </a:bodyPr>
          <a:lstStyle/>
          <a:p>
            <a:pPr marL="457200" marR="0" lvl="0" indent="-381000" algn="l" rtl="0">
              <a:lnSpc>
                <a:spcPct val="150000"/>
              </a:lnSpc>
              <a:spcBef>
                <a:spcPts val="0"/>
              </a:spcBef>
              <a:spcAft>
                <a:spcPts val="0"/>
              </a:spcAft>
              <a:buClr>
                <a:srgbClr val="000000"/>
              </a:buClr>
              <a:buSzPts val="24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Python – Deep Learning</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50000"/>
              </a:lnSpc>
              <a:spcBef>
                <a:spcPts val="0"/>
              </a:spcBef>
              <a:spcAft>
                <a:spcPts val="0"/>
              </a:spcAft>
              <a:buClr>
                <a:srgbClr val="000000"/>
              </a:buClr>
              <a:buSzPts val="24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OpenCV, Numpy, Pandas</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81000" algn="l" rtl="0">
              <a:lnSpc>
                <a:spcPct val="150000"/>
              </a:lnSpc>
              <a:spcBef>
                <a:spcPts val="0"/>
              </a:spcBef>
              <a:spcAft>
                <a:spcPts val="0"/>
              </a:spcAft>
              <a:buClr>
                <a:srgbClr val="000000"/>
              </a:buClr>
              <a:buSzPts val="24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Jupyter Lab</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l" rtl="0">
              <a:lnSpc>
                <a:spcPct val="150000"/>
              </a:lnSpc>
              <a:spcBef>
                <a:spcPts val="0"/>
              </a:spcBef>
              <a:spcAft>
                <a:spcPts val="0"/>
              </a:spcAft>
              <a:buClr>
                <a:srgbClr val="000000"/>
              </a:buClr>
              <a:buSzPts val="24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76200" marR="0" lvl="0" indent="0" algn="l" rtl="0">
              <a:lnSpc>
                <a:spcPct val="150000"/>
              </a:lnSpc>
              <a:spcBef>
                <a:spcPts val="0"/>
              </a:spcBef>
              <a:spcAft>
                <a:spcPts val="0"/>
              </a:spcAft>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Dataset used for audio files:</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19100" marR="0" lvl="0" indent="-342900" algn="l" rtl="0">
              <a:lnSpc>
                <a:spcPct val="150000"/>
              </a:lnSpc>
              <a:spcBef>
                <a:spcPts val="0"/>
              </a:spcBef>
              <a:spcAft>
                <a:spcPts val="0"/>
              </a:spcAft>
              <a:buClr>
                <a:srgbClr val="000000"/>
              </a:buClr>
              <a:buSzPts val="24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China Data Set</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19100" marR="0" lvl="0" indent="-342900" algn="l" rtl="0">
              <a:lnSpc>
                <a:spcPct val="150000"/>
              </a:lnSpc>
              <a:spcBef>
                <a:spcPts val="0"/>
              </a:spcBef>
              <a:spcAft>
                <a:spcPts val="0"/>
              </a:spcAft>
              <a:buClr>
                <a:srgbClr val="000000"/>
              </a:buClr>
              <a:buSzPts val="24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'Montgomery - Labeled Set for TB</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4" name="Google Shape;124;p6" descr="Python - Wikiversity"/>
          <p:cNvPicPr preferRelativeResize="0"/>
          <p:nvPr/>
        </p:nvPicPr>
        <p:blipFill rotWithShape="1">
          <a:blip r:embed="rId1"/>
          <a:srcRect/>
          <a:stretch>
            <a:fillRect/>
          </a:stretch>
        </p:blipFill>
        <p:spPr>
          <a:xfrm>
            <a:off x="4827776" y="657342"/>
            <a:ext cx="2143125" cy="2143125"/>
          </a:xfrm>
          <a:prstGeom prst="rect">
            <a:avLst/>
          </a:prstGeom>
          <a:noFill/>
          <a:ln>
            <a:noFill/>
          </a:ln>
        </p:spPr>
      </p:pic>
      <p:pic>
        <p:nvPicPr>
          <p:cNvPr id="125" name="Google Shape;125;p6" descr="OpenCV"/>
          <p:cNvPicPr preferRelativeResize="0"/>
          <p:nvPr/>
        </p:nvPicPr>
        <p:blipFill rotWithShape="1">
          <a:blip r:embed="rId2"/>
          <a:srcRect/>
          <a:stretch>
            <a:fillRect/>
          </a:stretch>
        </p:blipFill>
        <p:spPr>
          <a:xfrm>
            <a:off x="5649565" y="3023422"/>
            <a:ext cx="1422698" cy="1877961"/>
          </a:xfrm>
          <a:prstGeom prst="rect">
            <a:avLst/>
          </a:prstGeom>
          <a:noFill/>
          <a:ln>
            <a:noFill/>
          </a:ln>
        </p:spPr>
      </p:pic>
      <p:sp>
        <p:nvSpPr>
          <p:cNvPr id="2" name="Text Box 1"/>
          <p:cNvSpPr txBox="1"/>
          <p:nvPr/>
        </p:nvSpPr>
        <p:spPr>
          <a:xfrm>
            <a:off x="7807325" y="3022600"/>
            <a:ext cx="3898900" cy="2245360"/>
          </a:xfrm>
          <a:prstGeom prst="rect">
            <a:avLst/>
          </a:prstGeom>
          <a:noFill/>
        </p:spPr>
        <p:txBody>
          <a:bodyPr wrap="square" rtlCol="0" anchor="t">
            <a:spAutoFit/>
          </a:bodyPr>
          <a:p>
            <a:pPr marL="457200" lvl="0" indent="-393700" algn="l" rtl="0">
              <a:spcBef>
                <a:spcPts val="0"/>
              </a:spcBef>
              <a:spcAft>
                <a:spcPts val="0"/>
              </a:spcAft>
              <a:buSzPts val="2600"/>
              <a:buFont typeface="Times New Roman" panose="02020603050405020304"/>
              <a:buAutoNum type="arabicPeriod"/>
            </a:pPr>
            <a:r>
              <a:rPr lang="en-US" sz="2000">
                <a:latin typeface="Times New Roman" panose="02020603050405020304"/>
                <a:ea typeface="Times New Roman" panose="02020603050405020304"/>
                <a:cs typeface="Times New Roman" panose="02020603050405020304"/>
                <a:sym typeface="Times New Roman" panose="02020603050405020304"/>
              </a:rPr>
              <a:t>Input</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l" rtl="0">
              <a:spcBef>
                <a:spcPts val="0"/>
              </a:spcBef>
              <a:spcAft>
                <a:spcPts val="0"/>
              </a:spcAft>
              <a:buSzPts val="2600"/>
              <a:buFont typeface="Times New Roman" panose="02020603050405020304"/>
              <a:buAutoNum type="arabicPeriod"/>
            </a:pPr>
            <a:r>
              <a:rPr lang="en-US" sz="2000">
                <a:latin typeface="Times New Roman" panose="02020603050405020304"/>
                <a:ea typeface="Times New Roman" panose="02020603050405020304"/>
                <a:cs typeface="Times New Roman" panose="02020603050405020304"/>
                <a:sym typeface="Times New Roman" panose="02020603050405020304"/>
              </a:rPr>
              <a:t>Preprocessing</a:t>
            </a:r>
            <a:endParaRPr sz="2000">
              <a:latin typeface="Times New Roman" panose="02020603050405020304"/>
              <a:ea typeface="Times New Roman" panose="02020603050405020304"/>
              <a:cs typeface="Times New Roman" panose="02020603050405020304"/>
              <a:sym typeface="Times New Roman" panose="02020603050405020304"/>
            </a:endParaRPr>
          </a:p>
          <a:p>
            <a:pPr marL="914400" lvl="1" indent="-393700" algn="l" rtl="0">
              <a:spcBef>
                <a:spcPts val="0"/>
              </a:spcBef>
              <a:spcAft>
                <a:spcPts val="0"/>
              </a:spcAft>
              <a:buSzPts val="2600"/>
              <a:buFont typeface="Times New Roman" panose="02020603050405020304"/>
              <a:buAutoNum type="alphaLcPeriod"/>
            </a:pPr>
            <a:r>
              <a:rPr lang="en-US" sz="2000">
                <a:latin typeface="Times New Roman" panose="02020603050405020304"/>
                <a:ea typeface="Times New Roman" panose="02020603050405020304"/>
                <a:cs typeface="Times New Roman" panose="02020603050405020304"/>
                <a:sym typeface="Times New Roman" panose="02020603050405020304"/>
              </a:rPr>
              <a:t>Image Size</a:t>
            </a:r>
            <a:endParaRPr sz="2000">
              <a:latin typeface="Times New Roman" panose="02020603050405020304"/>
              <a:ea typeface="Times New Roman" panose="02020603050405020304"/>
              <a:cs typeface="Times New Roman" panose="02020603050405020304"/>
              <a:sym typeface="Times New Roman" panose="02020603050405020304"/>
            </a:endParaRPr>
          </a:p>
          <a:p>
            <a:pPr marL="914400" lvl="1" indent="-393700" algn="l" rtl="0">
              <a:spcBef>
                <a:spcPts val="0"/>
              </a:spcBef>
              <a:spcAft>
                <a:spcPts val="0"/>
              </a:spcAft>
              <a:buSzPts val="2600"/>
              <a:buFont typeface="Times New Roman" panose="02020603050405020304"/>
              <a:buAutoNum type="alphaLcPeriod"/>
            </a:pPr>
            <a:r>
              <a:rPr lang="en-US" sz="2000">
                <a:latin typeface="Times New Roman" panose="02020603050405020304"/>
                <a:ea typeface="Times New Roman" panose="02020603050405020304"/>
                <a:cs typeface="Times New Roman" panose="02020603050405020304"/>
                <a:sym typeface="Times New Roman" panose="02020603050405020304"/>
              </a:rPr>
              <a:t>Image Pixel</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l" rtl="0">
              <a:spcBef>
                <a:spcPts val="0"/>
              </a:spcBef>
              <a:spcAft>
                <a:spcPts val="0"/>
              </a:spcAft>
              <a:buSzPts val="2600"/>
              <a:buFont typeface="Times New Roman" panose="02020603050405020304"/>
              <a:buAutoNum type="arabicPeriod"/>
            </a:pPr>
            <a:r>
              <a:rPr lang="en-US" sz="2000">
                <a:latin typeface="Times New Roman" panose="02020603050405020304"/>
                <a:ea typeface="Times New Roman" panose="02020603050405020304"/>
                <a:cs typeface="Times New Roman" panose="02020603050405020304"/>
                <a:sym typeface="Times New Roman" panose="02020603050405020304"/>
              </a:rPr>
              <a:t>Feature Selection</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l" rtl="0">
              <a:spcBef>
                <a:spcPts val="0"/>
              </a:spcBef>
              <a:spcAft>
                <a:spcPts val="0"/>
              </a:spcAft>
              <a:buSzPts val="2600"/>
              <a:buFont typeface="Times New Roman" panose="02020603050405020304"/>
              <a:buAutoNum type="arabicPeriod"/>
            </a:pPr>
            <a:r>
              <a:rPr lang="en-US" sz="2000">
                <a:latin typeface="Times New Roman" panose="02020603050405020304"/>
                <a:ea typeface="Times New Roman" panose="02020603050405020304"/>
                <a:cs typeface="Times New Roman" panose="02020603050405020304"/>
                <a:sym typeface="Times New Roman" panose="02020603050405020304"/>
              </a:rPr>
              <a:t>Passing through model</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l" rtl="0">
              <a:spcBef>
                <a:spcPts val="0"/>
              </a:spcBef>
              <a:spcAft>
                <a:spcPts val="0"/>
              </a:spcAft>
              <a:buSzPts val="2600"/>
              <a:buFont typeface="Times New Roman" panose="02020603050405020304"/>
              <a:buAutoNum type="arabicPeriod"/>
            </a:pPr>
            <a:r>
              <a:rPr lang="en-US" sz="2000">
                <a:latin typeface="Times New Roman" panose="02020603050405020304"/>
                <a:ea typeface="Times New Roman" panose="02020603050405020304"/>
                <a:cs typeface="Times New Roman" panose="02020603050405020304"/>
                <a:sym typeface="Times New Roman" panose="02020603050405020304"/>
              </a:rPr>
              <a:t>Output.</a:t>
            </a: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8263255" y="2332990"/>
            <a:ext cx="1268730" cy="284480"/>
          </a:xfrm>
          <a:prstGeom prst="rect">
            <a:avLst/>
          </a:prstGeom>
          <a:noFill/>
        </p:spPr>
        <p:txBody>
          <a:bodyPr wrap="none" rtlCol="0" anchor="t">
            <a:spAutoFit/>
          </a:bodyPr>
          <a:p>
            <a:pPr marL="0" lvl="0" indent="0" algn="ctr" rtl="0">
              <a:lnSpc>
                <a:spcPct val="90000"/>
              </a:lnSpc>
              <a:spcBef>
                <a:spcPts val="0"/>
              </a:spcBef>
              <a:spcAft>
                <a:spcPts val="0"/>
              </a:spcAft>
              <a:buSzPts val="1800"/>
              <a:buNone/>
            </a:pPr>
            <a:r>
              <a:rPr lang="en-US" b="1">
                <a:sym typeface="+mn-ea"/>
              </a:rPr>
              <a:t>WORKFLOW</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WPS Presentation</Application>
  <PresentationFormat>Widescreen</PresentationFormat>
  <Paragraphs>60</Paragraphs>
  <Slides>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SimSun</vt:lpstr>
      <vt:lpstr>Wingdings</vt:lpstr>
      <vt:lpstr>Arial</vt:lpstr>
      <vt:lpstr>Times New Roman</vt:lpstr>
      <vt:lpstr>Calibri</vt:lpstr>
      <vt:lpstr>Microsoft YaHei</vt:lpstr>
      <vt:lpstr>Arial Unicode MS</vt:lpstr>
      <vt:lpstr>Office Theme</vt:lpstr>
      <vt:lpstr>PowerPoint 演示文稿</vt:lpstr>
      <vt:lpstr>Project idea</vt:lpstr>
      <vt:lpstr>What is TB?</vt:lpstr>
      <vt:lpstr>Tech 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4</cp:revision>
  <dcterms:created xsi:type="dcterms:W3CDTF">2023-07-15T09:03:43Z</dcterms:created>
  <dcterms:modified xsi:type="dcterms:W3CDTF">2023-07-15T09:10:49Z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8DE8ECC71A014B6FA3CBA7DAC3924D7E</vt:lpwstr>
  </property>
  <property fmtid="{D5CDD505-2E9C-101B-9397-08002B2CF9AE}" pid="3" name="KSOProductBuildVer">
    <vt:lpwstr>1033-11.2.0.11537</vt:lpwstr>
  </property>
</Properties>
</file>